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57CD14-ED7A-4CED-85B9-2CDBF0275D94}">
  <a:tblStyle styleId="{CB57CD14-ED7A-4CED-85B9-2CDBF0275D9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de001a51d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de001a51d8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1de001a51d8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de001a51d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de001a51d8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1de001a51d8_0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572d3c9ec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572d3c9ec5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2572d3c9ec5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572d3c9ec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572d3c9ec5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2572d3c9ec5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0ab85bb63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10ab85bb63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e02880cc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de02880c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4ffdc82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154ffdc82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987970e2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13987970e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e46afa6cc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46afa6cc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1e46afa6ccd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e46afa6cc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e46afa6ccd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e46afa6ccd_0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e46afa6c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e46afa6ccd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e46afa6ccd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e02880cc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de02880cc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de001a51d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de001a51d8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1de001a51d8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nihr.ac.uk/health-and-care-professionals/career-development/register-your-study-for-the-associate-principal-investigator-scheme.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ihr.ac.uk/documents/principal-investigator-pipeline-programme-pipp/33803"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524000" y="4481750"/>
            <a:ext cx="99621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417825" y="1157750"/>
            <a:ext cx="9144000" cy="293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Urological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06/07/2023</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0"/>
          <p:cNvSpPr txBox="1"/>
          <p:nvPr/>
        </p:nvSpPr>
        <p:spPr>
          <a:xfrm>
            <a:off x="525650" y="233250"/>
            <a:ext cx="98250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600">
                <a:solidFill>
                  <a:srgbClr val="193E72"/>
                </a:solidFill>
              </a:rPr>
              <a:t>Cancer Patient Experience Survey 2021 Results -  Research Question</a:t>
            </a:r>
            <a:endParaRPr sz="2600">
              <a:solidFill>
                <a:srgbClr val="193E72"/>
              </a:solidFill>
            </a:endParaRPr>
          </a:p>
        </p:txBody>
      </p:sp>
      <p:sp>
        <p:nvSpPr>
          <p:cNvPr id="175" name="Google Shape;175;p20"/>
          <p:cNvSpPr txBox="1"/>
          <p:nvPr/>
        </p:nvSpPr>
        <p:spPr>
          <a:xfrm>
            <a:off x="961200" y="1965325"/>
            <a:ext cx="102696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a:solidFill>
                  <a:schemeClr val="dk1"/>
                </a:solidFill>
                <a:highlight>
                  <a:srgbClr val="FFFFFF"/>
                </a:highlight>
                <a:latin typeface="Calibri"/>
                <a:ea typeface="Calibri"/>
                <a:cs typeface="Calibri"/>
                <a:sym typeface="Calibri"/>
              </a:rPr>
              <a:t>SWAG region had a below average score compared to the national result for discussions about research during their appointments</a:t>
            </a:r>
            <a:endParaRPr sz="2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GB" sz="2600">
                <a:solidFill>
                  <a:schemeClr val="dk1"/>
                </a:solidFill>
                <a:highlight>
                  <a:srgbClr val="FFFFFF"/>
                </a:highlight>
                <a:latin typeface="Calibri"/>
                <a:ea typeface="Calibri"/>
                <a:cs typeface="Calibri"/>
                <a:sym typeface="Calibri"/>
              </a:rPr>
              <a:t>Patient representatives have voiced a desire to have research mentioned at their appointments even if there is none available to them at that time.</a:t>
            </a:r>
            <a:endParaRPr sz="2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2600">
                <a:solidFill>
                  <a:schemeClr val="dk1"/>
                </a:solidFill>
                <a:highlight>
                  <a:schemeClr val="lt1"/>
                </a:highlight>
                <a:latin typeface="Calibri"/>
                <a:ea typeface="Calibri"/>
                <a:cs typeface="Calibri"/>
                <a:sym typeface="Calibri"/>
              </a:rPr>
              <a:t>How can you increase conversations about research in your tumour site?</a:t>
            </a:r>
            <a:endParaRPr sz="2600">
              <a:solidFill>
                <a:schemeClr val="dk1"/>
              </a:solidFill>
              <a:highlight>
                <a:srgbClr val="FFFFFF"/>
              </a:highlight>
              <a:latin typeface="Calibri"/>
              <a:ea typeface="Calibri"/>
              <a:cs typeface="Calibri"/>
              <a:sym typeface="Calibri"/>
            </a:endParaRPr>
          </a:p>
        </p:txBody>
      </p:sp>
      <p:grpSp>
        <p:nvGrpSpPr>
          <p:cNvPr id="176" name="Google Shape;176;p20"/>
          <p:cNvGrpSpPr/>
          <p:nvPr/>
        </p:nvGrpSpPr>
        <p:grpSpPr>
          <a:xfrm>
            <a:off x="10558657" y="9"/>
            <a:ext cx="1633333" cy="1638905"/>
            <a:chOff x="6437745" y="332507"/>
            <a:chExt cx="2115442" cy="2122659"/>
          </a:xfrm>
        </p:grpSpPr>
        <p:sp>
          <p:nvSpPr>
            <p:cNvPr id="177" name="Google Shape;177;p20"/>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8" name="Google Shape;178;p20"/>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9" name="Google Shape;179;p20"/>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0" name="Google Shape;180;p20"/>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1" name="Google Shape;181;p20"/>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2" name="Google Shape;182;p20"/>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3" name="Google Shape;183;p20"/>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4" name="Google Shape;184;p20"/>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5" name="Google Shape;185;p20"/>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6" name="Google Shape;186;p20"/>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7" name="Google Shape;187;p20"/>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8" name="Google Shape;188;p20"/>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9" name="Google Shape;189;p20"/>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0" name="Google Shape;190;p20"/>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1" name="Google Shape;191;p20"/>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21"/>
          <p:cNvSpPr txBox="1">
            <a:spLocks noGrp="1"/>
          </p:cNvSpPr>
          <p:nvPr>
            <p:ph type="title"/>
          </p:nvPr>
        </p:nvSpPr>
        <p:spPr>
          <a:xfrm>
            <a:off x="764150" y="2021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198" name="Google Shape;198;p21"/>
          <p:cNvSpPr txBox="1">
            <a:spLocks noGrp="1"/>
          </p:cNvSpPr>
          <p:nvPr>
            <p:ph type="body" idx="1"/>
          </p:nvPr>
        </p:nvSpPr>
        <p:spPr>
          <a:xfrm>
            <a:off x="219500" y="1341125"/>
            <a:ext cx="11604900" cy="4539300"/>
          </a:xfrm>
          <a:prstGeom prst="rect">
            <a:avLst/>
          </a:prstGeom>
          <a:solidFill>
            <a:schemeClr val="lt1"/>
          </a:solidFill>
        </p:spPr>
        <p:txBody>
          <a:bodyPr spcFirstLastPara="1" wrap="square" lIns="91425" tIns="45700" rIns="91425" bIns="45700" anchor="t" anchorCtr="0">
            <a:noAutofit/>
          </a:bodyPr>
          <a:lstStyle/>
          <a:p>
            <a:pPr marL="0" lvl="0" indent="0" algn="l" rtl="0">
              <a:spcBef>
                <a:spcPts val="1000"/>
              </a:spcBef>
              <a:spcAft>
                <a:spcPts val="0"/>
              </a:spcAft>
              <a:buNone/>
            </a:pPr>
            <a:r>
              <a:rPr lang="en-GB" sz="1900" u="sng">
                <a:solidFill>
                  <a:schemeClr val="hlink"/>
                </a:solidFill>
                <a:hlinkClick r:id="rId3"/>
              </a:rPr>
              <a:t>https://www.nihr.ac.uk/health-and-care-professionals/career-development/associate-principal-investigator-scheme.htm</a:t>
            </a:r>
            <a:endParaRPr sz="1900"/>
          </a:p>
          <a:p>
            <a:pPr marL="0" lvl="0" indent="0" algn="l" rtl="0">
              <a:spcBef>
                <a:spcPts val="1000"/>
              </a:spcBef>
              <a:spcAft>
                <a:spcPts val="0"/>
              </a:spcAft>
              <a:buNone/>
            </a:pPr>
            <a:endParaRPr sz="1900"/>
          </a:p>
          <a:p>
            <a:pPr marL="0" lvl="0" indent="0" algn="l" rtl="0">
              <a:spcBef>
                <a:spcPts val="1000"/>
              </a:spcBef>
              <a:spcAft>
                <a:spcPts val="0"/>
              </a:spcAft>
              <a:buNone/>
            </a:pPr>
            <a:r>
              <a:rPr lang="en-GB" sz="1900"/>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1900"/>
          </a:p>
          <a:p>
            <a:pPr marL="0" lvl="0" indent="0" algn="l" rtl="0">
              <a:spcBef>
                <a:spcPts val="1000"/>
              </a:spcBef>
              <a:spcAft>
                <a:spcPts val="0"/>
              </a:spcAft>
              <a:buNone/>
            </a:pPr>
            <a:r>
              <a:rPr lang="en-GB" sz="1900"/>
              <a:t>CIs working with a CTU can register their study on the scheme </a:t>
            </a:r>
            <a:endParaRPr sz="1900"/>
          </a:p>
          <a:p>
            <a:pPr marL="0" lvl="0" indent="0" algn="l" rtl="0">
              <a:spcBef>
                <a:spcPts val="1000"/>
              </a:spcBef>
              <a:spcAft>
                <a:spcPts val="0"/>
              </a:spcAft>
              <a:buNone/>
            </a:pPr>
            <a:r>
              <a:rPr lang="en-GB" sz="1900" u="sng">
                <a:solidFill>
                  <a:schemeClr val="hlink"/>
                </a:solidFill>
                <a:hlinkClick r:id="rId4"/>
              </a:rPr>
              <a:t>https://www.nihr.ac.uk/health-and-care-professionals/career-development/register-your-study-for-the-associate-principal-investigator-scheme.htm</a:t>
            </a:r>
            <a:endParaRPr sz="1900"/>
          </a:p>
          <a:p>
            <a:pPr marL="0" lvl="0" indent="0" algn="l" rtl="0">
              <a:spcBef>
                <a:spcPts val="1000"/>
              </a:spcBef>
              <a:spcAft>
                <a:spcPts val="0"/>
              </a:spcAft>
              <a:buNone/>
            </a:pPr>
            <a:endParaRPr sz="1900"/>
          </a:p>
          <a:p>
            <a:pPr marL="0" lvl="0" indent="0" algn="l" rtl="0">
              <a:lnSpc>
                <a:spcPct val="100000"/>
              </a:lnSpc>
              <a:spcBef>
                <a:spcPts val="1000"/>
              </a:spcBef>
              <a:spcAft>
                <a:spcPts val="0"/>
              </a:spcAft>
              <a:buNone/>
            </a:pPr>
            <a:endParaRPr sz="2300">
              <a:solidFill>
                <a:srgbClr val="980000"/>
              </a:solidFill>
            </a:endParaRPr>
          </a:p>
          <a:p>
            <a:pPr marL="0" lvl="0" indent="0" algn="l" rtl="0">
              <a:lnSpc>
                <a:spcPct val="100000"/>
              </a:lnSpc>
              <a:spcBef>
                <a:spcPts val="1000"/>
              </a:spcBef>
              <a:spcAft>
                <a:spcPts val="0"/>
              </a:spcAft>
              <a:buNone/>
            </a:pPr>
            <a:endParaRPr sz="2300">
              <a:solidFill>
                <a:srgbClr val="980000"/>
              </a:solidFill>
            </a:endParaRPr>
          </a:p>
          <a:p>
            <a:pPr marL="0" lvl="0" indent="0" algn="l" rtl="0">
              <a:lnSpc>
                <a:spcPct val="100000"/>
              </a:lnSpc>
              <a:spcBef>
                <a:spcPts val="1000"/>
              </a:spcBef>
              <a:spcAft>
                <a:spcPts val="0"/>
              </a:spcAft>
              <a:buNone/>
            </a:pPr>
            <a:endParaRPr sz="2100">
              <a:highlight>
                <a:schemeClr val="lt1"/>
              </a:highlight>
            </a:endParaRPr>
          </a:p>
          <a:p>
            <a:pPr marL="0" lvl="0" indent="0" algn="l" rtl="0">
              <a:lnSpc>
                <a:spcPct val="100000"/>
              </a:lnSpc>
              <a:spcBef>
                <a:spcPts val="0"/>
              </a:spcBef>
              <a:spcAft>
                <a:spcPts val="0"/>
              </a:spcAft>
              <a:buNone/>
            </a:pPr>
            <a:endParaRPr sz="1900"/>
          </a:p>
          <a:p>
            <a:pPr marL="0" lvl="0" indent="0" algn="l" rtl="0">
              <a:spcBef>
                <a:spcPts val="1000"/>
              </a:spcBef>
              <a:spcAft>
                <a:spcPts val="0"/>
              </a:spcAft>
              <a:buNone/>
            </a:pPr>
            <a:endParaRPr sz="1900"/>
          </a:p>
          <a:p>
            <a:pPr marL="0" lvl="0" indent="0" algn="l" rtl="0">
              <a:spcBef>
                <a:spcPts val="1000"/>
              </a:spcBef>
              <a:spcAft>
                <a:spcPts val="0"/>
              </a:spcAft>
              <a:buNone/>
            </a:pPr>
            <a:endParaRPr sz="2100" b="1">
              <a:solidFill>
                <a:srgbClr val="888888"/>
              </a:solidFill>
            </a:endParaRPr>
          </a:p>
          <a:p>
            <a:pPr marL="0" lvl="0" indent="0" algn="l" rtl="0">
              <a:spcBef>
                <a:spcPts val="1000"/>
              </a:spcBef>
              <a:spcAft>
                <a:spcPts val="0"/>
              </a:spcAft>
              <a:buNone/>
            </a:pPr>
            <a:endParaRPr sz="2100" b="1">
              <a:solidFill>
                <a:srgbClr val="888888"/>
              </a:solidFill>
            </a:endParaRPr>
          </a:p>
        </p:txBody>
      </p:sp>
      <p:grpSp>
        <p:nvGrpSpPr>
          <p:cNvPr id="199" name="Google Shape;199;p21"/>
          <p:cNvGrpSpPr/>
          <p:nvPr/>
        </p:nvGrpSpPr>
        <p:grpSpPr>
          <a:xfrm>
            <a:off x="10441748" y="-838776"/>
            <a:ext cx="1995749" cy="2033473"/>
            <a:chOff x="2449130" y="3506855"/>
            <a:chExt cx="3042300" cy="3042300"/>
          </a:xfrm>
        </p:grpSpPr>
        <p:sp>
          <p:nvSpPr>
            <p:cNvPr id="200" name="Google Shape;200;p21"/>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201" name="Google Shape;201;p21"/>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202" name="Google Shape;202;p21"/>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838200" y="1587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Principal Investigator Pipeline Programme (PIPP)</a:t>
            </a:r>
            <a:endParaRPr sz="3000"/>
          </a:p>
        </p:txBody>
      </p:sp>
      <p:sp>
        <p:nvSpPr>
          <p:cNvPr id="209" name="Google Shape;209;p22"/>
          <p:cNvSpPr txBox="1">
            <a:spLocks noGrp="1"/>
          </p:cNvSpPr>
          <p:nvPr>
            <p:ph type="body" idx="1"/>
          </p:nvPr>
        </p:nvSpPr>
        <p:spPr>
          <a:xfrm>
            <a:off x="341250" y="929000"/>
            <a:ext cx="11509500" cy="5182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u="sng">
                <a:solidFill>
                  <a:schemeClr val="hlink"/>
                </a:solidFill>
                <a:hlinkClick r:id="rId3"/>
              </a:rPr>
              <a:t>https://www.nihr.ac.uk/documents/principal-investigator-pipeline-programme-pipp/33803</a:t>
            </a:r>
            <a:endParaRPr/>
          </a:p>
          <a:p>
            <a:pPr marL="457200" lvl="0" indent="-381000" algn="l" rtl="0">
              <a:lnSpc>
                <a:spcPct val="100000"/>
              </a:lnSpc>
              <a:spcBef>
                <a:spcPts val="1000"/>
              </a:spcBef>
              <a:spcAft>
                <a:spcPts val="0"/>
              </a:spcAft>
              <a:buSzPts val="2400"/>
              <a:buChar char="•"/>
            </a:pPr>
            <a:r>
              <a:rPr lang="en-GB"/>
              <a:t>A new scheme support </a:t>
            </a:r>
            <a:r>
              <a:rPr lang="en-GB" b="1"/>
              <a:t>research delivery nurses</a:t>
            </a:r>
            <a:r>
              <a:rPr lang="en-GB"/>
              <a:t> and </a:t>
            </a:r>
            <a:r>
              <a:rPr lang="en-GB" b="1"/>
              <a:t>midwives</a:t>
            </a:r>
            <a:r>
              <a:rPr lang="en-GB"/>
              <a:t> by supporting them to become Principal Investigators (PIs) </a:t>
            </a:r>
            <a:endParaRPr/>
          </a:p>
          <a:p>
            <a:pPr marL="457200" lvl="0" indent="-381000" algn="l" rtl="0">
              <a:lnSpc>
                <a:spcPct val="100000"/>
              </a:lnSpc>
              <a:spcBef>
                <a:spcPts val="1000"/>
              </a:spcBef>
              <a:spcAft>
                <a:spcPts val="0"/>
              </a:spcAft>
              <a:buSzPts val="2400"/>
              <a:buChar char="•"/>
            </a:pPr>
            <a:r>
              <a:rPr lang="en-GB"/>
              <a:t>Free of charge for eligible participants </a:t>
            </a:r>
            <a:endParaRPr/>
          </a:p>
          <a:p>
            <a:pPr marL="457200" lvl="0" indent="-381000" algn="l" rtl="0">
              <a:lnSpc>
                <a:spcPct val="100000"/>
              </a:lnSpc>
              <a:spcBef>
                <a:spcPts val="1000"/>
              </a:spcBef>
              <a:spcAft>
                <a:spcPts val="0"/>
              </a:spcAft>
              <a:buSzPts val="2400"/>
              <a:buChar char="•"/>
            </a:pPr>
            <a:r>
              <a:rPr lang="en-GB"/>
              <a:t>Delivered through a variety of live virtual and on-line classroom environments, combined with real world hands-on experience.</a:t>
            </a:r>
            <a:endParaRPr/>
          </a:p>
          <a:p>
            <a:pPr marL="0" lvl="0" indent="0" algn="l" rtl="0">
              <a:lnSpc>
                <a:spcPct val="100000"/>
              </a:lnSpc>
              <a:spcBef>
                <a:spcPts val="1000"/>
              </a:spcBef>
              <a:spcAft>
                <a:spcPts val="0"/>
              </a:spcAft>
              <a:buNone/>
            </a:pPr>
            <a:r>
              <a:rPr lang="en-GB" b="1"/>
              <a:t>COHORT 1 key dates:</a:t>
            </a:r>
            <a:endParaRPr b="1"/>
          </a:p>
          <a:p>
            <a:pPr marL="0" lvl="0" indent="0" algn="l" rtl="0">
              <a:lnSpc>
                <a:spcPct val="100000"/>
              </a:lnSpc>
              <a:spcBef>
                <a:spcPts val="1000"/>
              </a:spcBef>
              <a:spcAft>
                <a:spcPts val="0"/>
              </a:spcAft>
              <a:buNone/>
            </a:pPr>
            <a:r>
              <a:rPr lang="en-GB"/>
              <a:t>30th September 2023: Close to applications</a:t>
            </a:r>
            <a:endParaRPr/>
          </a:p>
          <a:p>
            <a:pPr marL="0" lvl="0" indent="0" algn="l" rtl="0">
              <a:lnSpc>
                <a:spcPct val="100000"/>
              </a:lnSpc>
              <a:spcBef>
                <a:spcPts val="1000"/>
              </a:spcBef>
              <a:spcAft>
                <a:spcPts val="0"/>
              </a:spcAft>
              <a:buNone/>
            </a:pPr>
            <a:r>
              <a:rPr lang="en-GB"/>
              <a:t>End October 2023: Applicants notified of outcome of application</a:t>
            </a:r>
            <a:endParaRPr/>
          </a:p>
          <a:p>
            <a:pPr marL="0" lvl="0" indent="0" algn="l" rtl="0">
              <a:lnSpc>
                <a:spcPct val="100000"/>
              </a:lnSpc>
              <a:spcBef>
                <a:spcPts val="1000"/>
              </a:spcBef>
              <a:spcAft>
                <a:spcPts val="1000"/>
              </a:spcAft>
              <a:buNone/>
            </a:pPr>
            <a:r>
              <a:rPr lang="en-GB"/>
              <a:t>January 2024: COHORT 1 begins</a:t>
            </a:r>
            <a:endParaRPr/>
          </a:p>
        </p:txBody>
      </p:sp>
      <p:pic>
        <p:nvPicPr>
          <p:cNvPr id="210" name="Google Shape;210;p22"/>
          <p:cNvPicPr preferRelativeResize="0"/>
          <p:nvPr/>
        </p:nvPicPr>
        <p:blipFill>
          <a:blip r:embed="rId4">
            <a:alphaModFix/>
          </a:blip>
          <a:stretch>
            <a:fillRect/>
          </a:stretch>
        </p:blipFill>
        <p:spPr>
          <a:xfrm>
            <a:off x="10470602" y="4561875"/>
            <a:ext cx="1366250" cy="2130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solidFill>
                  <a:srgbClr val="E65E3B"/>
                </a:solidFill>
              </a:rPr>
              <a:t>Save the Date!</a:t>
            </a:r>
            <a:endParaRPr>
              <a:solidFill>
                <a:srgbClr val="E65E3B"/>
              </a:solidFill>
            </a:endParaRPr>
          </a:p>
        </p:txBody>
      </p:sp>
      <p:sp>
        <p:nvSpPr>
          <p:cNvPr id="217" name="Google Shape;217;p23"/>
          <p:cNvSpPr txBox="1">
            <a:spLocks noGrp="1"/>
          </p:cNvSpPr>
          <p:nvPr>
            <p:ph type="body" idx="1"/>
          </p:nvPr>
        </p:nvSpPr>
        <p:spPr>
          <a:xfrm>
            <a:off x="838200" y="1535065"/>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b="1"/>
              <a:t>CRN West of England Cancer Research Event</a:t>
            </a:r>
            <a:endParaRPr b="1"/>
          </a:p>
          <a:p>
            <a:pPr marL="0" lvl="0" indent="0" algn="l" rtl="0">
              <a:spcBef>
                <a:spcPts val="1000"/>
              </a:spcBef>
              <a:spcAft>
                <a:spcPts val="0"/>
              </a:spcAft>
              <a:buNone/>
            </a:pPr>
            <a:r>
              <a:rPr lang="en-GB" b="1"/>
              <a:t>17th November 2023</a:t>
            </a:r>
            <a:endParaRPr b="1"/>
          </a:p>
          <a:p>
            <a:pPr marL="0" lvl="0" indent="0" algn="l" rtl="0">
              <a:spcBef>
                <a:spcPts val="1000"/>
              </a:spcBef>
              <a:spcAft>
                <a:spcPts val="0"/>
              </a:spcAft>
              <a:buNone/>
            </a:pPr>
            <a:r>
              <a:rPr lang="en-GB"/>
              <a:t>Chairs: Helen Winter/Claire Newton</a:t>
            </a:r>
            <a:endParaRPr/>
          </a:p>
          <a:p>
            <a:pPr marL="0" lvl="0" indent="0" algn="l" rtl="0">
              <a:spcBef>
                <a:spcPts val="1000"/>
              </a:spcBef>
              <a:spcAft>
                <a:spcPts val="0"/>
              </a:spcAft>
              <a:buNone/>
            </a:pPr>
            <a:endParaRPr/>
          </a:p>
          <a:p>
            <a:pPr marL="0" lvl="0" indent="0" algn="l" rtl="0">
              <a:spcBef>
                <a:spcPts val="1000"/>
              </a:spcBef>
              <a:spcAft>
                <a:spcPts val="0"/>
              </a:spcAft>
              <a:buNone/>
            </a:pPr>
            <a:r>
              <a:rPr lang="en-GB"/>
              <a:t>Face to face event to be held in Bristol (venue tbc)</a:t>
            </a:r>
            <a:endParaRPr/>
          </a:p>
          <a:p>
            <a:pPr marL="0" lvl="0" indent="0" algn="l" rtl="0">
              <a:spcBef>
                <a:spcPts val="1000"/>
              </a:spcBef>
              <a:spcAft>
                <a:spcPts val="0"/>
              </a:spcAft>
              <a:buNone/>
            </a:pPr>
            <a:endParaRPr/>
          </a:p>
          <a:p>
            <a:pPr marL="0" lvl="0" indent="0" algn="l" rtl="0">
              <a:spcBef>
                <a:spcPts val="1000"/>
              </a:spcBef>
              <a:spcAft>
                <a:spcPts val="0"/>
              </a:spcAft>
              <a:buNone/>
            </a:pPr>
            <a:r>
              <a:rPr lang="en-GB"/>
              <a:t>Focus on equity of access to research and innovative cancer research</a:t>
            </a:r>
            <a:endParaRPr/>
          </a:p>
          <a:p>
            <a:pPr marL="0" lvl="0" indent="0" algn="l" rtl="0">
              <a:spcBef>
                <a:spcPts val="1000"/>
              </a:spcBef>
              <a:spcAft>
                <a:spcPts val="0"/>
              </a:spcAft>
              <a:buNone/>
            </a:pPr>
            <a:endParaRPr/>
          </a:p>
          <a:p>
            <a:pPr marL="0" lvl="0" indent="0" algn="l" rtl="0">
              <a:spcBef>
                <a:spcPts val="1000"/>
              </a:spcBef>
              <a:spcAft>
                <a:spcPts val="0"/>
              </a:spcAft>
              <a:buNone/>
            </a:pPr>
            <a:r>
              <a:rPr lang="en-GB"/>
              <a:t>More info to follow soon</a:t>
            </a:r>
            <a:endParaRPr/>
          </a:p>
        </p:txBody>
      </p:sp>
      <p:pic>
        <p:nvPicPr>
          <p:cNvPr id="218" name="Google Shape;218;p23"/>
          <p:cNvPicPr preferRelativeResize="0"/>
          <p:nvPr/>
        </p:nvPicPr>
        <p:blipFill>
          <a:blip r:embed="rId3">
            <a:alphaModFix/>
          </a:blip>
          <a:stretch>
            <a:fillRect/>
          </a:stretch>
        </p:blipFill>
        <p:spPr>
          <a:xfrm rot="10800000">
            <a:off x="10230374" y="-1"/>
            <a:ext cx="1961626" cy="1978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24"/>
          <p:cNvSpPr txBox="1">
            <a:spLocks noGrp="1"/>
          </p:cNvSpPr>
          <p:nvPr>
            <p:ph type="body" idx="1"/>
          </p:nvPr>
        </p:nvSpPr>
        <p:spPr>
          <a:xfrm>
            <a:off x="838200" y="538425"/>
            <a:ext cx="96234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hlinkClick r:id="rId3"/>
              </a:rPr>
              <a:t>NIHR ODP https://odp.nihr.ac.uk/</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Open data platform. Data on performance and restart across whole CRN, including all specialty areas</a:t>
            </a:r>
            <a:endParaRPr sz="2220">
              <a:solidFill>
                <a:srgbClr val="193E72"/>
              </a:solidFill>
            </a:endParaRPr>
          </a:p>
          <a:p>
            <a:pPr marL="0" lvl="0" indent="0" algn="l" rtl="0">
              <a:lnSpc>
                <a:spcPct val="100000"/>
              </a:lnSpc>
              <a:spcBef>
                <a:spcPts val="2000"/>
              </a:spcBef>
              <a:spcAft>
                <a:spcPts val="0"/>
              </a:spcAft>
              <a:buSzPts val="2400"/>
              <a:buNone/>
            </a:pPr>
            <a:r>
              <a:rPr lang="en-GB" sz="2220" b="1" u="sng">
                <a:solidFill>
                  <a:schemeClr val="hlink"/>
                </a:solidFill>
                <a:hlinkClick r:id="rId4"/>
              </a:rPr>
              <a:t>NIHR Be Part of Research https://www.ukctg.nihr.ac.uk/</a:t>
            </a:r>
            <a:endParaRPr sz="2220" b="1" u="sng">
              <a:solidFill>
                <a:srgbClr val="0000FF"/>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hlinkClick r:id="rId5"/>
              </a:rPr>
              <a:t>See which studies are open across the country </a:t>
            </a:r>
            <a:endParaRPr sz="2200"/>
          </a:p>
          <a:p>
            <a:pPr marL="0" lvl="0" indent="0" algn="l" rtl="0">
              <a:lnSpc>
                <a:spcPct val="100000"/>
              </a:lnSpc>
              <a:spcBef>
                <a:spcPts val="2000"/>
              </a:spcBef>
              <a:spcAft>
                <a:spcPts val="0"/>
              </a:spcAft>
              <a:buSzPts val="2400"/>
              <a:buNone/>
            </a:pPr>
            <a:r>
              <a:rPr lang="en-GB" sz="2220" b="1" u="sng">
                <a:solidFill>
                  <a:schemeClr val="hlink"/>
                </a:solidFill>
                <a:hlinkClick r:id="rId5"/>
              </a:rPr>
              <a:t>National Cancer Research Institute Portfolio Maps  http://csg.ncri.org.uk/portfolio/portfolio-maps/</a:t>
            </a:r>
            <a:endParaRPr sz="2220"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View current national portfolio of open, closed and ‘in set up’ cancer studies</a:t>
            </a:r>
            <a:endParaRPr sz="2220" b="1">
              <a:solidFill>
                <a:srgbClr val="193E72"/>
              </a:solidFill>
            </a:endParaRPr>
          </a:p>
          <a:p>
            <a:pPr marL="0" lvl="0" indent="0" algn="l" rtl="0">
              <a:lnSpc>
                <a:spcPct val="100000"/>
              </a:lnSpc>
              <a:spcBef>
                <a:spcPts val="2000"/>
              </a:spcBef>
              <a:spcAft>
                <a:spcPts val="0"/>
              </a:spcAft>
              <a:buSzPts val="2400"/>
              <a:buNone/>
            </a:pPr>
            <a:r>
              <a:rPr lang="en-GB" sz="2220" b="1" u="sng">
                <a:solidFill>
                  <a:schemeClr val="hlink"/>
                </a:solidFill>
                <a:hlinkClick r:id="rId6"/>
              </a:rPr>
              <a:t>Find a Clinical Research Study (ODP) http://csg.ncri.org.uk/portfolio/portfolio-maps/</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Search for a study to fit criteria.  Good for horizon scanning, eligibility criteria</a:t>
            </a:r>
            <a:endParaRPr>
              <a:solidFill>
                <a:srgbClr val="193E72"/>
              </a:solidFill>
            </a:endParaRPr>
          </a:p>
          <a:p>
            <a:pPr marL="1143000" lvl="2" indent="25400" algn="l" rtl="0">
              <a:lnSpc>
                <a:spcPct val="80000"/>
              </a:lnSpc>
              <a:spcBef>
                <a:spcPts val="400"/>
              </a:spcBef>
              <a:spcAft>
                <a:spcPts val="0"/>
              </a:spcAft>
              <a:buClr>
                <a:schemeClr val="dk1"/>
              </a:buClr>
              <a:buSzPts val="2000"/>
              <a:buNone/>
            </a:pPr>
            <a:endParaRPr sz="1850">
              <a:solidFill>
                <a:schemeClr val="dk1"/>
              </a:solidFill>
            </a:endParaRPr>
          </a:p>
          <a:p>
            <a:pPr marL="228593" lvl="0" indent="-87622" algn="l" rtl="0">
              <a:lnSpc>
                <a:spcPct val="70000"/>
              </a:lnSpc>
              <a:spcBef>
                <a:spcPts val="1000"/>
              </a:spcBef>
              <a:spcAft>
                <a:spcPts val="0"/>
              </a:spcAft>
              <a:buClr>
                <a:srgbClr val="193E72"/>
              </a:buClr>
              <a:buSzPts val="2220"/>
              <a:buNone/>
            </a:pPr>
            <a:endParaRPr sz="2220"/>
          </a:p>
        </p:txBody>
      </p:sp>
      <p:grpSp>
        <p:nvGrpSpPr>
          <p:cNvPr id="224" name="Google Shape;224;p24"/>
          <p:cNvGrpSpPr/>
          <p:nvPr/>
        </p:nvGrpSpPr>
        <p:grpSpPr>
          <a:xfrm>
            <a:off x="10558657" y="9"/>
            <a:ext cx="1633333" cy="1638905"/>
            <a:chOff x="6437745" y="332507"/>
            <a:chExt cx="2115442" cy="2122659"/>
          </a:xfrm>
        </p:grpSpPr>
        <p:sp>
          <p:nvSpPr>
            <p:cNvPr id="225" name="Google Shape;225;p24"/>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6" name="Google Shape;226;p24"/>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7" name="Google Shape;227;p24"/>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8" name="Google Shape;228;p24"/>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9" name="Google Shape;229;p24"/>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0" name="Google Shape;230;p24"/>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1" name="Google Shape;231;p24"/>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2" name="Google Shape;232;p24"/>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3" name="Google Shape;233;p24"/>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4" name="Google Shape;234;p24"/>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5" name="Google Shape;235;p24"/>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6" name="Google Shape;236;p24"/>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7" name="Google Shape;237;p24"/>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8" name="Google Shape;238;p24"/>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9" name="Google Shape;239;p24"/>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43"/>
        <p:cNvGrpSpPr/>
        <p:nvPr/>
      </p:nvGrpSpPr>
      <p:grpSpPr>
        <a:xfrm>
          <a:off x="0" y="0"/>
          <a:ext cx="0" cy="0"/>
          <a:chOff x="0" y="0"/>
          <a:chExt cx="0" cy="0"/>
        </a:xfrm>
      </p:grpSpPr>
      <p:sp>
        <p:nvSpPr>
          <p:cNvPr id="244" name="Google Shape;244;p25"/>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Clr>
                <a:srgbClr val="000000"/>
              </a:buClr>
              <a:buSzPts val="2400"/>
              <a:buFont typeface="Arial"/>
              <a:buNone/>
            </a:pPr>
            <a:r>
              <a:rPr lang="en-GB"/>
              <a:t>Amit.bahl@uhbw.nhs.uk</a:t>
            </a:r>
            <a:endParaRPr/>
          </a:p>
        </p:txBody>
      </p:sp>
      <p:pic>
        <p:nvPicPr>
          <p:cNvPr id="245" name="Google Shape;245;p25"/>
          <p:cNvPicPr preferRelativeResize="0"/>
          <p:nvPr/>
        </p:nvPicPr>
        <p:blipFill>
          <a:blip r:embed="rId3">
            <a:alphaModFix/>
          </a:blip>
          <a:stretch>
            <a:fillRect/>
          </a:stretch>
        </p:blipFill>
        <p:spPr>
          <a:xfrm flipH="1">
            <a:off x="9255126" y="4152500"/>
            <a:ext cx="2936875" cy="270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2"/>
          <p:cNvSpPr txBox="1"/>
          <p:nvPr/>
        </p:nvSpPr>
        <p:spPr>
          <a:xfrm>
            <a:off x="2046900" y="104125"/>
            <a:ext cx="80982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700">
                <a:solidFill>
                  <a:srgbClr val="193E72"/>
                </a:solidFill>
              </a:rPr>
              <a:t>National Recruitment to Urological Cancer Studies </a:t>
            </a:r>
            <a:endParaRPr sz="2700">
              <a:solidFill>
                <a:srgbClr val="193E72"/>
              </a:solidFill>
            </a:endParaRPr>
          </a:p>
          <a:p>
            <a:pPr marL="0" lvl="0" indent="0" algn="ctr" rtl="0">
              <a:spcBef>
                <a:spcPts val="0"/>
              </a:spcBef>
              <a:spcAft>
                <a:spcPts val="0"/>
              </a:spcAft>
              <a:buNone/>
            </a:pPr>
            <a:endParaRPr sz="2700">
              <a:solidFill>
                <a:srgbClr val="193E72"/>
              </a:solidFill>
            </a:endParaRPr>
          </a:p>
        </p:txBody>
      </p:sp>
      <p:sp>
        <p:nvSpPr>
          <p:cNvPr id="100" name="Google Shape;100;p1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03/07/2023</a:t>
            </a:r>
            <a:endParaRPr/>
          </a:p>
          <a:p>
            <a:pPr marL="0" lvl="0" indent="0" algn="l" rtl="0">
              <a:spcBef>
                <a:spcPts val="0"/>
              </a:spcBef>
              <a:spcAft>
                <a:spcPts val="0"/>
              </a:spcAft>
              <a:buNone/>
            </a:pPr>
            <a:r>
              <a:rPr lang="en-GB"/>
              <a:t>Source: ODP All Portfolio</a:t>
            </a:r>
            <a:endParaRPr/>
          </a:p>
        </p:txBody>
      </p:sp>
      <p:sp>
        <p:nvSpPr>
          <p:cNvPr id="101" name="Google Shape;101;p12"/>
          <p:cNvSpPr txBox="1"/>
          <p:nvPr/>
        </p:nvSpPr>
        <p:spPr>
          <a:xfrm>
            <a:off x="4141350" y="5751875"/>
            <a:ext cx="509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2" name="Google Shape;102;p12"/>
          <p:cNvSpPr txBox="1"/>
          <p:nvPr/>
        </p:nvSpPr>
        <p:spPr>
          <a:xfrm>
            <a:off x="536950" y="4272000"/>
            <a:ext cx="1136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chemeClr val="dk1"/>
                </a:solidFill>
              </a:rPr>
              <a:t>Apr 2022 - Mar 2023 </a:t>
            </a:r>
            <a:endParaRPr sz="1600">
              <a:solidFill>
                <a:schemeClr val="dk1"/>
              </a:solidFill>
            </a:endParaRPr>
          </a:p>
        </p:txBody>
      </p:sp>
      <p:sp>
        <p:nvSpPr>
          <p:cNvPr id="103" name="Google Shape;103;p12"/>
          <p:cNvSpPr txBox="1"/>
          <p:nvPr/>
        </p:nvSpPr>
        <p:spPr>
          <a:xfrm>
            <a:off x="583075" y="1718175"/>
            <a:ext cx="1136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chemeClr val="dk1"/>
                </a:solidFill>
              </a:rPr>
              <a:t>Apr 2023 - Jun 2023 </a:t>
            </a:r>
            <a:endParaRPr sz="1600">
              <a:solidFill>
                <a:schemeClr val="dk1"/>
              </a:solidFill>
            </a:endParaRPr>
          </a:p>
        </p:txBody>
      </p:sp>
      <p:pic>
        <p:nvPicPr>
          <p:cNvPr id="104" name="Google Shape;104;p12"/>
          <p:cNvPicPr preferRelativeResize="0"/>
          <p:nvPr/>
        </p:nvPicPr>
        <p:blipFill>
          <a:blip r:embed="rId3">
            <a:alphaModFix/>
          </a:blip>
          <a:stretch>
            <a:fillRect/>
          </a:stretch>
        </p:blipFill>
        <p:spPr>
          <a:xfrm>
            <a:off x="2001200" y="886133"/>
            <a:ext cx="8373050" cy="2341190"/>
          </a:xfrm>
          <a:prstGeom prst="rect">
            <a:avLst/>
          </a:prstGeom>
          <a:noFill/>
          <a:ln>
            <a:noFill/>
          </a:ln>
        </p:spPr>
      </p:pic>
      <p:pic>
        <p:nvPicPr>
          <p:cNvPr id="105" name="Google Shape;105;p12"/>
          <p:cNvPicPr preferRelativeResize="0"/>
          <p:nvPr/>
        </p:nvPicPr>
        <p:blipFill>
          <a:blip r:embed="rId4">
            <a:alphaModFix/>
          </a:blip>
          <a:stretch>
            <a:fillRect/>
          </a:stretch>
        </p:blipFill>
        <p:spPr>
          <a:xfrm>
            <a:off x="1909475" y="3429000"/>
            <a:ext cx="8373051" cy="23630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p:nvPr/>
        </p:nvSpPr>
        <p:spPr>
          <a:xfrm>
            <a:off x="225775" y="104125"/>
            <a:ext cx="11599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solidFill>
                  <a:srgbClr val="193E72"/>
                </a:solidFill>
              </a:rPr>
              <a:t>National vs Regional Recruitment to Urological Cancer Studies Apr 2019 - Jun 23 </a:t>
            </a:r>
            <a:endParaRPr sz="2400">
              <a:solidFill>
                <a:srgbClr val="193E72"/>
              </a:solidFill>
            </a:endParaRPr>
          </a:p>
        </p:txBody>
      </p:sp>
      <p:sp>
        <p:nvSpPr>
          <p:cNvPr id="111" name="Google Shape;111;p1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03/07/2023</a:t>
            </a:r>
            <a:endParaRPr/>
          </a:p>
          <a:p>
            <a:pPr marL="0" lvl="0" indent="0" algn="l" rtl="0">
              <a:spcBef>
                <a:spcPts val="0"/>
              </a:spcBef>
              <a:spcAft>
                <a:spcPts val="0"/>
              </a:spcAft>
              <a:buNone/>
            </a:pPr>
            <a:r>
              <a:rPr lang="en-GB"/>
              <a:t>Source: ODP All Portfolio</a:t>
            </a:r>
            <a:endParaRPr/>
          </a:p>
        </p:txBody>
      </p:sp>
      <p:sp>
        <p:nvSpPr>
          <p:cNvPr id="112" name="Google Shape;112;p13"/>
          <p:cNvSpPr txBox="1"/>
          <p:nvPr/>
        </p:nvSpPr>
        <p:spPr>
          <a:xfrm>
            <a:off x="4141350" y="5751875"/>
            <a:ext cx="509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3" name="Google Shape;113;p13"/>
          <p:cNvSpPr txBox="1"/>
          <p:nvPr/>
        </p:nvSpPr>
        <p:spPr>
          <a:xfrm>
            <a:off x="423325" y="1476975"/>
            <a:ext cx="130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National Recruitment</a:t>
            </a:r>
            <a:endParaRPr/>
          </a:p>
        </p:txBody>
      </p:sp>
      <p:sp>
        <p:nvSpPr>
          <p:cNvPr id="114" name="Google Shape;114;p13"/>
          <p:cNvSpPr txBox="1"/>
          <p:nvPr/>
        </p:nvSpPr>
        <p:spPr>
          <a:xfrm>
            <a:off x="491075" y="4261050"/>
            <a:ext cx="1307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SWAG Region Recruitment </a:t>
            </a:r>
            <a:endParaRPr/>
          </a:p>
        </p:txBody>
      </p:sp>
      <p:pic>
        <p:nvPicPr>
          <p:cNvPr id="115" name="Google Shape;115;p13"/>
          <p:cNvPicPr preferRelativeResize="0"/>
          <p:nvPr/>
        </p:nvPicPr>
        <p:blipFill>
          <a:blip r:embed="rId3">
            <a:alphaModFix/>
          </a:blip>
          <a:stretch>
            <a:fillRect/>
          </a:stretch>
        </p:blipFill>
        <p:spPr>
          <a:xfrm>
            <a:off x="1883425" y="779725"/>
            <a:ext cx="9076426" cy="2327288"/>
          </a:xfrm>
          <a:prstGeom prst="rect">
            <a:avLst/>
          </a:prstGeom>
          <a:noFill/>
          <a:ln>
            <a:noFill/>
          </a:ln>
        </p:spPr>
      </p:pic>
      <p:pic>
        <p:nvPicPr>
          <p:cNvPr id="116" name="Google Shape;116;p13"/>
          <p:cNvPicPr preferRelativeResize="0"/>
          <p:nvPr/>
        </p:nvPicPr>
        <p:blipFill>
          <a:blip r:embed="rId4">
            <a:alphaModFix/>
          </a:blip>
          <a:stretch>
            <a:fillRect/>
          </a:stretch>
        </p:blipFill>
        <p:spPr>
          <a:xfrm>
            <a:off x="1883425" y="3433800"/>
            <a:ext cx="9132343" cy="23864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14"/>
          <p:cNvSpPr txBox="1"/>
          <p:nvPr/>
        </p:nvSpPr>
        <p:spPr>
          <a:xfrm>
            <a:off x="207750" y="129625"/>
            <a:ext cx="11599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solidFill>
                  <a:srgbClr val="193E72"/>
                </a:solidFill>
              </a:rPr>
              <a:t>Recruitment by Site to Urological Cancer Studies Apr 2022 - June 2023</a:t>
            </a:r>
            <a:endParaRPr sz="2400">
              <a:solidFill>
                <a:srgbClr val="193E72"/>
              </a:solidFill>
            </a:endParaRPr>
          </a:p>
        </p:txBody>
      </p:sp>
      <p:sp>
        <p:nvSpPr>
          <p:cNvPr id="122" name="Google Shape;122;p1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03/07/2023</a:t>
            </a:r>
            <a:endParaRPr/>
          </a:p>
          <a:p>
            <a:pPr marL="0" lvl="0" indent="0" algn="l" rtl="0">
              <a:spcBef>
                <a:spcPts val="0"/>
              </a:spcBef>
              <a:spcAft>
                <a:spcPts val="0"/>
              </a:spcAft>
              <a:buNone/>
            </a:pPr>
            <a:r>
              <a:rPr lang="en-GB"/>
              <a:t>Source: ODP All Portfolio</a:t>
            </a:r>
            <a:endParaRPr/>
          </a:p>
        </p:txBody>
      </p:sp>
      <p:pic>
        <p:nvPicPr>
          <p:cNvPr id="123" name="Google Shape;123;p14"/>
          <p:cNvPicPr preferRelativeResize="0"/>
          <p:nvPr/>
        </p:nvPicPr>
        <p:blipFill>
          <a:blip r:embed="rId3">
            <a:alphaModFix/>
          </a:blip>
          <a:stretch>
            <a:fillRect/>
          </a:stretch>
        </p:blipFill>
        <p:spPr>
          <a:xfrm>
            <a:off x="1737850" y="652825"/>
            <a:ext cx="8088275" cy="5407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838200" y="1623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Recently opened studies (last 12 months) </a:t>
            </a:r>
            <a:endParaRPr sz="3000"/>
          </a:p>
        </p:txBody>
      </p:sp>
      <p:graphicFrame>
        <p:nvGraphicFramePr>
          <p:cNvPr id="130" name="Google Shape;130;p15"/>
          <p:cNvGraphicFramePr/>
          <p:nvPr/>
        </p:nvGraphicFramePr>
        <p:xfrm>
          <a:off x="191125" y="1027850"/>
          <a:ext cx="11697250" cy="4769760"/>
        </p:xfrm>
        <a:graphic>
          <a:graphicData uri="http://schemas.openxmlformats.org/drawingml/2006/table">
            <a:tbl>
              <a:tblPr>
                <a:noFill/>
                <a:tableStyleId>{CB57CD14-ED7A-4CED-85B9-2CDBF0275D94}</a:tableStyleId>
              </a:tblPr>
              <a:tblGrid>
                <a:gridCol w="833800">
                  <a:extLst>
                    <a:ext uri="{9D8B030D-6E8A-4147-A177-3AD203B41FA5}">
                      <a16:colId xmlns:a16="http://schemas.microsoft.com/office/drawing/2014/main" val="20000"/>
                    </a:ext>
                  </a:extLst>
                </a:gridCol>
                <a:gridCol w="4848250">
                  <a:extLst>
                    <a:ext uri="{9D8B030D-6E8A-4147-A177-3AD203B41FA5}">
                      <a16:colId xmlns:a16="http://schemas.microsoft.com/office/drawing/2014/main" val="20001"/>
                    </a:ext>
                  </a:extLst>
                </a:gridCol>
                <a:gridCol w="2042525">
                  <a:extLst>
                    <a:ext uri="{9D8B030D-6E8A-4147-A177-3AD203B41FA5}">
                      <a16:colId xmlns:a16="http://schemas.microsoft.com/office/drawing/2014/main" val="20002"/>
                    </a:ext>
                  </a:extLst>
                </a:gridCol>
                <a:gridCol w="1012700">
                  <a:extLst>
                    <a:ext uri="{9D8B030D-6E8A-4147-A177-3AD203B41FA5}">
                      <a16:colId xmlns:a16="http://schemas.microsoft.com/office/drawing/2014/main" val="20003"/>
                    </a:ext>
                  </a:extLst>
                </a:gridCol>
                <a:gridCol w="1131500">
                  <a:extLst>
                    <a:ext uri="{9D8B030D-6E8A-4147-A177-3AD203B41FA5}">
                      <a16:colId xmlns:a16="http://schemas.microsoft.com/office/drawing/2014/main" val="20004"/>
                    </a:ext>
                  </a:extLst>
                </a:gridCol>
                <a:gridCol w="937350">
                  <a:extLst>
                    <a:ext uri="{9D8B030D-6E8A-4147-A177-3AD203B41FA5}">
                      <a16:colId xmlns:a16="http://schemas.microsoft.com/office/drawing/2014/main" val="20005"/>
                    </a:ext>
                  </a:extLst>
                </a:gridCol>
                <a:gridCol w="891125">
                  <a:extLst>
                    <a:ext uri="{9D8B030D-6E8A-4147-A177-3AD203B41FA5}">
                      <a16:colId xmlns:a16="http://schemas.microsoft.com/office/drawing/2014/main" val="20006"/>
                    </a:ext>
                  </a:extLst>
                </a:gridCol>
              </a:tblGrid>
              <a:tr h="338975">
                <a:tc>
                  <a:txBody>
                    <a:bodyPr/>
                    <a:lstStyle/>
                    <a:p>
                      <a:pPr marL="0" lvl="0" indent="0" algn="l" rtl="0">
                        <a:spcBef>
                          <a:spcPts val="0"/>
                        </a:spcBef>
                        <a:spcAft>
                          <a:spcPts val="0"/>
                        </a:spcAft>
                        <a:buNone/>
                      </a:pPr>
                      <a:r>
                        <a:rPr lang="en-GB" sz="1300">
                          <a:solidFill>
                            <a:schemeClr val="lt1"/>
                          </a:solidFill>
                        </a:rPr>
                        <a:t>CPMS</a:t>
                      </a:r>
                      <a:endParaRPr sz="13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Short Name</a:t>
                      </a:r>
                      <a:endParaRPr sz="13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Sites</a:t>
                      </a:r>
                      <a:endParaRPr sz="13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Open</a:t>
                      </a:r>
                      <a:endParaRPr sz="13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Closure</a:t>
                      </a:r>
                      <a:endParaRPr sz="13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Sample Size Eng</a:t>
                      </a:r>
                      <a:endParaRPr sz="13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Eng Recruits</a:t>
                      </a:r>
                      <a:endParaRPr sz="13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22000">
                <a:tc>
                  <a:txBody>
                    <a:bodyPr/>
                    <a:lstStyle/>
                    <a:p>
                      <a:pPr marL="0" lvl="0" indent="0" algn="l" rtl="0">
                        <a:spcBef>
                          <a:spcPts val="0"/>
                        </a:spcBef>
                        <a:spcAft>
                          <a:spcPts val="0"/>
                        </a:spcAft>
                        <a:buNone/>
                      </a:pPr>
                      <a:r>
                        <a:rPr lang="en-GB" sz="1300"/>
                        <a:t>53394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EvIDHence - Longitudinal retrospective CCA chart review study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 Salisbury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25/05/2023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15/08/2023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99000">
                <a:tc>
                  <a:txBody>
                    <a:bodyPr/>
                    <a:lstStyle/>
                    <a:p>
                      <a:pPr marL="0" lvl="0" indent="0" algn="l" rtl="0">
                        <a:spcBef>
                          <a:spcPts val="0"/>
                        </a:spcBef>
                        <a:spcAft>
                          <a:spcPts val="0"/>
                        </a:spcAft>
                        <a:buNone/>
                      </a:pPr>
                      <a:r>
                        <a:rPr lang="en-GB" sz="1300"/>
                        <a:t>52452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JAVELIN Bladder Medley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23/03/2023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28/06/2024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15</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8225">
                <a:tc>
                  <a:txBody>
                    <a:bodyPr/>
                    <a:lstStyle/>
                    <a:p>
                      <a:pPr marL="0" lvl="0" indent="0" algn="l" rtl="0">
                        <a:spcBef>
                          <a:spcPts val="0"/>
                        </a:spcBef>
                        <a:spcAft>
                          <a:spcPts val="0"/>
                        </a:spcAft>
                        <a:buNone/>
                      </a:pPr>
                      <a:r>
                        <a:rPr lang="en-GB" sz="1300"/>
                        <a:t>51346</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Proton beam trials (PBT) recruitment study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 RUH</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04/10/2022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31/12/2023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95</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99000">
                <a:tc>
                  <a:txBody>
                    <a:bodyPr/>
                    <a:lstStyle/>
                    <a:p>
                      <a:pPr marL="0" lvl="0" indent="0" algn="l" rtl="0">
                        <a:spcBef>
                          <a:spcPts val="0"/>
                        </a:spcBef>
                        <a:spcAft>
                          <a:spcPts val="0"/>
                        </a:spcAft>
                        <a:buNone/>
                      </a:pPr>
                      <a:r>
                        <a:rPr lang="en-GB" sz="1300"/>
                        <a:t>52871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IP7-PACIFIC</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Yeovil, NBT</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03/10/2022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30/09/2023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700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94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74075">
                <a:tc>
                  <a:txBody>
                    <a:bodyPr/>
                    <a:lstStyle/>
                    <a:p>
                      <a:pPr marL="0" lvl="0" indent="0" algn="l" rtl="0">
                        <a:spcBef>
                          <a:spcPts val="0"/>
                        </a:spcBef>
                        <a:spcAft>
                          <a:spcPts val="0"/>
                        </a:spcAft>
                        <a:buNone/>
                      </a:pPr>
                      <a:r>
                        <a:rPr lang="en-GB" sz="1300"/>
                        <a:t>52562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PACE-NODES</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 Musgrove, Chelt</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05/09/2022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31/12/2024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446</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99000">
                <a:tc>
                  <a:txBody>
                    <a:bodyPr/>
                    <a:lstStyle/>
                    <a:p>
                      <a:pPr marL="0" lvl="0" indent="0" algn="l" rtl="0">
                        <a:spcBef>
                          <a:spcPts val="0"/>
                        </a:spcBef>
                        <a:spcAft>
                          <a:spcPts val="0"/>
                        </a:spcAft>
                        <a:buNone/>
                      </a:pPr>
                      <a:r>
                        <a:rPr lang="en-GB" sz="1300"/>
                        <a:t>51823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CAPItello-280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 RUH</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31/08/2022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12/02/2024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90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17425">
                <a:tc>
                  <a:txBody>
                    <a:bodyPr/>
                    <a:lstStyle/>
                    <a:p>
                      <a:pPr marL="0" lvl="0" indent="0" algn="l" rtl="0">
                        <a:spcBef>
                          <a:spcPts val="0"/>
                        </a:spcBef>
                        <a:spcAft>
                          <a:spcPts val="0"/>
                        </a:spcAft>
                        <a:buNone/>
                      </a:pPr>
                      <a:r>
                        <a:rPr lang="en-GB" sz="1300"/>
                        <a:t>51629</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E-bikes and prostate cancer: CRANK-P</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NBT</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07/07/2022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30/06/2023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08225">
                <a:tc>
                  <a:txBody>
                    <a:bodyPr/>
                    <a:lstStyle/>
                    <a:p>
                      <a:pPr marL="0" lvl="0" indent="0" algn="l" rtl="0">
                        <a:spcBef>
                          <a:spcPts val="0"/>
                        </a:spcBef>
                        <a:spcAft>
                          <a:spcPts val="0"/>
                        </a:spcAft>
                        <a:buNone/>
                      </a:pPr>
                      <a:r>
                        <a:rPr lang="en-GB" sz="1300"/>
                        <a:t>49286</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Volga</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05/07/2022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31/10/2023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18</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17425">
                <a:tc>
                  <a:txBody>
                    <a:bodyPr/>
                    <a:lstStyle/>
                    <a:p>
                      <a:pPr marL="0" lvl="0" indent="0" algn="l" rtl="0">
                        <a:spcBef>
                          <a:spcPts val="0"/>
                        </a:spcBef>
                        <a:spcAft>
                          <a:spcPts val="0"/>
                        </a:spcAft>
                        <a:buNone/>
                      </a:pPr>
                      <a:r>
                        <a:rPr lang="en-GB" sz="1300"/>
                        <a:t>47737</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MK3475+MK1308, MK3475+MK6482, MK3475</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Yeovil</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01/07/2022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15/01/2024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25</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89775">
                <a:tc>
                  <a:txBody>
                    <a:bodyPr/>
                    <a:lstStyle/>
                    <a:p>
                      <a:pPr marL="0" lvl="0" indent="0" algn="l" rtl="0">
                        <a:spcBef>
                          <a:spcPts val="0"/>
                        </a:spcBef>
                        <a:spcAft>
                          <a:spcPts val="0"/>
                        </a:spcAft>
                        <a:buNone/>
                      </a:pPr>
                      <a:r>
                        <a:rPr lang="en-GB" sz="1300"/>
                        <a:t>51326</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ANG-010 (INFORM Study)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NBT, Salisbury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30/06/2022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31/01/2024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155</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211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71325">
                <a:tc>
                  <a:txBody>
                    <a:bodyPr/>
                    <a:lstStyle/>
                    <a:p>
                      <a:pPr marL="0" lvl="0" indent="0" algn="l" rtl="0">
                        <a:spcBef>
                          <a:spcPts val="0"/>
                        </a:spcBef>
                        <a:spcAft>
                          <a:spcPts val="0"/>
                        </a:spcAft>
                        <a:buNone/>
                      </a:pPr>
                      <a:r>
                        <a:rPr lang="en-GB" sz="1300"/>
                        <a:t>53225</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AURORA</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Musgrove</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27/06/2022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30/05/2024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6"/>
          <p:cNvSpPr txBox="1">
            <a:spLocks noGrp="1"/>
          </p:cNvSpPr>
          <p:nvPr>
            <p:ph type="title"/>
          </p:nvPr>
        </p:nvSpPr>
        <p:spPr>
          <a:xfrm>
            <a:off x="838200" y="111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Studies off-target</a:t>
            </a:r>
            <a:endParaRPr sz="3000"/>
          </a:p>
        </p:txBody>
      </p:sp>
      <p:graphicFrame>
        <p:nvGraphicFramePr>
          <p:cNvPr id="137" name="Google Shape;137;p16"/>
          <p:cNvGraphicFramePr/>
          <p:nvPr/>
        </p:nvGraphicFramePr>
        <p:xfrm>
          <a:off x="502625" y="1179575"/>
          <a:ext cx="11115100" cy="3865325"/>
        </p:xfrm>
        <a:graphic>
          <a:graphicData uri="http://schemas.openxmlformats.org/drawingml/2006/table">
            <a:tbl>
              <a:tblPr>
                <a:noFill/>
                <a:tableStyleId>{CB57CD14-ED7A-4CED-85B9-2CDBF0275D94}</a:tableStyleId>
              </a:tblPr>
              <a:tblGrid>
                <a:gridCol w="974475">
                  <a:extLst>
                    <a:ext uri="{9D8B030D-6E8A-4147-A177-3AD203B41FA5}">
                      <a16:colId xmlns:a16="http://schemas.microsoft.com/office/drawing/2014/main" val="20000"/>
                    </a:ext>
                  </a:extLst>
                </a:gridCol>
                <a:gridCol w="4112400">
                  <a:extLst>
                    <a:ext uri="{9D8B030D-6E8A-4147-A177-3AD203B41FA5}">
                      <a16:colId xmlns:a16="http://schemas.microsoft.com/office/drawing/2014/main" val="20001"/>
                    </a:ext>
                  </a:extLst>
                </a:gridCol>
                <a:gridCol w="1318950">
                  <a:extLst>
                    <a:ext uri="{9D8B030D-6E8A-4147-A177-3AD203B41FA5}">
                      <a16:colId xmlns:a16="http://schemas.microsoft.com/office/drawing/2014/main" val="20002"/>
                    </a:ext>
                  </a:extLst>
                </a:gridCol>
                <a:gridCol w="1557450">
                  <a:extLst>
                    <a:ext uri="{9D8B030D-6E8A-4147-A177-3AD203B41FA5}">
                      <a16:colId xmlns:a16="http://schemas.microsoft.com/office/drawing/2014/main" val="20003"/>
                    </a:ext>
                  </a:extLst>
                </a:gridCol>
                <a:gridCol w="974475">
                  <a:extLst>
                    <a:ext uri="{9D8B030D-6E8A-4147-A177-3AD203B41FA5}">
                      <a16:colId xmlns:a16="http://schemas.microsoft.com/office/drawing/2014/main" val="20004"/>
                    </a:ext>
                  </a:extLst>
                </a:gridCol>
                <a:gridCol w="1202875">
                  <a:extLst>
                    <a:ext uri="{9D8B030D-6E8A-4147-A177-3AD203B41FA5}">
                      <a16:colId xmlns:a16="http://schemas.microsoft.com/office/drawing/2014/main" val="20005"/>
                    </a:ext>
                  </a:extLst>
                </a:gridCol>
                <a:gridCol w="974475">
                  <a:extLst>
                    <a:ext uri="{9D8B030D-6E8A-4147-A177-3AD203B41FA5}">
                      <a16:colId xmlns:a16="http://schemas.microsoft.com/office/drawing/2014/main" val="20006"/>
                    </a:ext>
                  </a:extLst>
                </a:gridCol>
              </a:tblGrid>
              <a:tr h="342900">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Open</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Closure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Study Rating</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Recruitment</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Target</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46046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CONTACT-02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20/10/2021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07/08/2023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Red</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tc>
                  <a:txBody>
                    <a:bodyPr/>
                    <a:lstStyle/>
                    <a:p>
                      <a:pPr marL="0" lvl="0" indent="0" algn="r" rtl="0">
                        <a:lnSpc>
                          <a:spcPct val="115000"/>
                        </a:lnSpc>
                        <a:spcBef>
                          <a:spcPts val="0"/>
                        </a:spcBef>
                        <a:spcAft>
                          <a:spcPts val="0"/>
                        </a:spcAft>
                        <a:buNone/>
                      </a:pPr>
                      <a:r>
                        <a:rPr lang="en-GB"/>
                        <a:t>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40049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Rad-IO</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09/10/2020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31/05/2024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Red</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tc>
                  <a:txBody>
                    <a:bodyPr/>
                    <a:lstStyle/>
                    <a:p>
                      <a:pPr marL="0" lvl="0" indent="0" algn="r" rtl="0">
                        <a:lnSpc>
                          <a:spcPct val="115000"/>
                        </a:lnSpc>
                        <a:spcBef>
                          <a:spcPts val="0"/>
                        </a:spcBef>
                        <a:spcAft>
                          <a:spcPts val="0"/>
                        </a:spcAft>
                        <a:buNone/>
                      </a:pPr>
                      <a:r>
                        <a:rPr lang="en-GB"/>
                        <a:t>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159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14350">
                <a:tc>
                  <a:txBody>
                    <a:bodyPr/>
                    <a:lstStyle/>
                    <a:p>
                      <a:pPr marL="0" lvl="0" indent="0" algn="l" rtl="0">
                        <a:spcBef>
                          <a:spcPts val="0"/>
                        </a:spcBef>
                        <a:spcAft>
                          <a:spcPts val="0"/>
                        </a:spcAft>
                        <a:buNone/>
                      </a:pPr>
                      <a:r>
                        <a:rPr lang="en-GB"/>
                        <a:t>37624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PERSEUS1: A Phase II trial of Pembrolizumab in patients with mCRPC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27/11/2018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01/06/2023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Red</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tc>
                  <a:txBody>
                    <a:bodyPr/>
                    <a:lstStyle/>
                    <a:p>
                      <a:pPr marL="0" lvl="0" indent="0" algn="r" rtl="0">
                        <a:lnSpc>
                          <a:spcPct val="115000"/>
                        </a:lnSpc>
                        <a:spcBef>
                          <a:spcPts val="0"/>
                        </a:spcBef>
                        <a:spcAft>
                          <a:spcPts val="0"/>
                        </a:spcAft>
                        <a:buNone/>
                      </a:pPr>
                      <a:r>
                        <a:rPr lang="en-GB"/>
                        <a:t>17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90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41201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PROTEUS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11/07/2019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06/10/2023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Amber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6B26B"/>
                    </a:solidFill>
                  </a:tcPr>
                </a:tc>
                <a:tc>
                  <a:txBody>
                    <a:bodyPr/>
                    <a:lstStyle/>
                    <a:p>
                      <a:pPr marL="0" lvl="0" indent="0" algn="r" rtl="0">
                        <a:lnSpc>
                          <a:spcPct val="115000"/>
                        </a:lnSpc>
                        <a:spcBef>
                          <a:spcPts val="0"/>
                        </a:spcBef>
                        <a:spcAft>
                          <a:spcPts val="0"/>
                        </a:spcAft>
                        <a:buNone/>
                      </a:pPr>
                      <a:r>
                        <a:rPr lang="en-GB"/>
                        <a:t>61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72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a:t>40854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IP2 - ATLANTA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10/04/2019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31/08/2024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Amber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6B26B"/>
                    </a:solidFill>
                  </a:tcPr>
                </a:tc>
                <a:tc>
                  <a:txBody>
                    <a:bodyPr/>
                    <a:lstStyle/>
                    <a:p>
                      <a:pPr marL="0" lvl="0" indent="0" algn="r" rtl="0">
                        <a:lnSpc>
                          <a:spcPct val="115000"/>
                        </a:lnSpc>
                        <a:spcBef>
                          <a:spcPts val="0"/>
                        </a:spcBef>
                        <a:spcAft>
                          <a:spcPts val="0"/>
                        </a:spcAft>
                        <a:buNone/>
                      </a:pPr>
                      <a:r>
                        <a:rPr lang="en-GB"/>
                        <a:t>277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377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14350">
                <a:tc>
                  <a:txBody>
                    <a:bodyPr/>
                    <a:lstStyle/>
                    <a:p>
                      <a:pPr marL="0" lvl="0" indent="0" algn="l" rtl="0">
                        <a:spcBef>
                          <a:spcPts val="0"/>
                        </a:spcBef>
                        <a:spcAft>
                          <a:spcPts val="0"/>
                        </a:spcAft>
                        <a:buNone/>
                      </a:pPr>
                      <a:r>
                        <a:rPr lang="en-GB"/>
                        <a:t>38918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European Active Surveillance of Renal Cell Carcinoma study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06/12/2018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30/06/2026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Amber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6B26B"/>
                    </a:solidFill>
                  </a:tcPr>
                </a:tc>
                <a:tc>
                  <a:txBody>
                    <a:bodyPr/>
                    <a:lstStyle/>
                    <a:p>
                      <a:pPr marL="0" lvl="0" indent="0" algn="r" rtl="0">
                        <a:lnSpc>
                          <a:spcPct val="115000"/>
                        </a:lnSpc>
                        <a:spcBef>
                          <a:spcPts val="0"/>
                        </a:spcBef>
                        <a:spcAft>
                          <a:spcPts val="0"/>
                        </a:spcAft>
                        <a:buNone/>
                      </a:pPr>
                      <a:r>
                        <a:rPr lang="en-GB"/>
                        <a:t>17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40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a:t>32594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InPACT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12/05/2017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31/05/2024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Amber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6B26B"/>
                    </a:solidFill>
                  </a:tcPr>
                </a:tc>
                <a:tc>
                  <a:txBody>
                    <a:bodyPr/>
                    <a:lstStyle/>
                    <a:p>
                      <a:pPr marL="0" lvl="0" indent="0" algn="r" rtl="0">
                        <a:lnSpc>
                          <a:spcPct val="115000"/>
                        </a:lnSpc>
                        <a:spcBef>
                          <a:spcPts val="0"/>
                        </a:spcBef>
                        <a:spcAft>
                          <a:spcPts val="0"/>
                        </a:spcAft>
                        <a:buNone/>
                      </a:pPr>
                      <a:r>
                        <a:rPr lang="en-GB"/>
                        <a:t>30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49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txBox="1">
            <a:spLocks noGrp="1"/>
          </p:cNvSpPr>
          <p:nvPr>
            <p:ph type="title"/>
          </p:nvPr>
        </p:nvSpPr>
        <p:spPr>
          <a:xfrm>
            <a:off x="838200" y="15337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Highest recruiting studies nationally </a:t>
            </a:r>
            <a:endParaRPr sz="3000"/>
          </a:p>
        </p:txBody>
      </p:sp>
      <p:sp>
        <p:nvSpPr>
          <p:cNvPr id="144" name="Google Shape;144;p17"/>
          <p:cNvSpPr txBox="1">
            <a:spLocks noGrp="1"/>
          </p:cNvSpPr>
          <p:nvPr>
            <p:ph type="body" idx="1"/>
          </p:nvPr>
        </p:nvSpPr>
        <p:spPr>
          <a:xfrm>
            <a:off x="838200" y="1535065"/>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graphicFrame>
        <p:nvGraphicFramePr>
          <p:cNvPr id="145" name="Google Shape;145;p17"/>
          <p:cNvGraphicFramePr/>
          <p:nvPr/>
        </p:nvGraphicFramePr>
        <p:xfrm>
          <a:off x="207725" y="1147925"/>
          <a:ext cx="11641650" cy="4682800"/>
        </p:xfrm>
        <a:graphic>
          <a:graphicData uri="http://schemas.openxmlformats.org/drawingml/2006/table">
            <a:tbl>
              <a:tblPr>
                <a:noFill/>
                <a:tableStyleId>{CB57CD14-ED7A-4CED-85B9-2CDBF0275D94}</a:tableStyleId>
              </a:tblPr>
              <a:tblGrid>
                <a:gridCol w="962625">
                  <a:extLst>
                    <a:ext uri="{9D8B030D-6E8A-4147-A177-3AD203B41FA5}">
                      <a16:colId xmlns:a16="http://schemas.microsoft.com/office/drawing/2014/main" val="20000"/>
                    </a:ext>
                  </a:extLst>
                </a:gridCol>
                <a:gridCol w="4316725">
                  <a:extLst>
                    <a:ext uri="{9D8B030D-6E8A-4147-A177-3AD203B41FA5}">
                      <a16:colId xmlns:a16="http://schemas.microsoft.com/office/drawing/2014/main" val="20001"/>
                    </a:ext>
                  </a:extLst>
                </a:gridCol>
                <a:gridCol w="1564250">
                  <a:extLst>
                    <a:ext uri="{9D8B030D-6E8A-4147-A177-3AD203B41FA5}">
                      <a16:colId xmlns:a16="http://schemas.microsoft.com/office/drawing/2014/main" val="20002"/>
                    </a:ext>
                  </a:extLst>
                </a:gridCol>
                <a:gridCol w="1383750">
                  <a:extLst>
                    <a:ext uri="{9D8B030D-6E8A-4147-A177-3AD203B41FA5}">
                      <a16:colId xmlns:a16="http://schemas.microsoft.com/office/drawing/2014/main" val="20003"/>
                    </a:ext>
                  </a:extLst>
                </a:gridCol>
                <a:gridCol w="1146975">
                  <a:extLst>
                    <a:ext uri="{9D8B030D-6E8A-4147-A177-3AD203B41FA5}">
                      <a16:colId xmlns:a16="http://schemas.microsoft.com/office/drawing/2014/main" val="20004"/>
                    </a:ext>
                  </a:extLst>
                </a:gridCol>
                <a:gridCol w="1100900">
                  <a:extLst>
                    <a:ext uri="{9D8B030D-6E8A-4147-A177-3AD203B41FA5}">
                      <a16:colId xmlns:a16="http://schemas.microsoft.com/office/drawing/2014/main" val="20005"/>
                    </a:ext>
                  </a:extLst>
                </a:gridCol>
                <a:gridCol w="1166425">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Open</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Closure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Sample Size Eng</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Eng Recruits</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SWAG recruitment</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42900">
                <a:tc>
                  <a:txBody>
                    <a:bodyPr/>
                    <a:lstStyle/>
                    <a:p>
                      <a:pPr marL="0" lvl="0" indent="0" algn="l" rtl="0">
                        <a:spcBef>
                          <a:spcPts val="0"/>
                        </a:spcBef>
                        <a:spcAft>
                          <a:spcPts val="0"/>
                        </a:spcAft>
                        <a:buNone/>
                      </a:pPr>
                      <a:r>
                        <a:rPr lang="en-GB"/>
                        <a:t>869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UK Genetic Prostate Cancer Study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15/06/1992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24450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21633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a:t>829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15941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NIHR BioResource - Rare Diseases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13/09/2012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30/11/2024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22000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17592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a:t>537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18067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Add-Aspirin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05/10/2015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31/10/2023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7351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7379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a:t>402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34511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PIVOTALBoost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02/01/2018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30/06/2024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1652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1655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a:t>108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a:t>39433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ICI Genetics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12/04/2019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31/03/2024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1296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a:t>67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42900">
                <a:tc>
                  <a:txBody>
                    <a:bodyPr/>
                    <a:lstStyle/>
                    <a:p>
                      <a:pPr marL="0" lvl="0" indent="0" algn="l" rtl="0">
                        <a:spcBef>
                          <a:spcPts val="0"/>
                        </a:spcBef>
                        <a:spcAft>
                          <a:spcPts val="0"/>
                        </a:spcAft>
                        <a:buNone/>
                      </a:pPr>
                      <a:r>
                        <a:rPr lang="en-GB"/>
                        <a:t>47442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Urine Biomarkers for detecting prostate cancer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01/12/2020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31/10/2023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1275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1152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a:t>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a:t>45624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STAMINA - WP 4 &amp; 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20/01/2022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31/08/2023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697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655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a:t>48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a:t>34496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RAMPART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19/07/2018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30/04/2024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940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421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a:t>14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a:t>39870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IMreal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11/03/2019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30/06/2023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365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a:t>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a:t>46367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IP5-MATTER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01/02/2021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295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327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a:t>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18"/>
          <p:cNvSpPr txBox="1"/>
          <p:nvPr/>
        </p:nvSpPr>
        <p:spPr>
          <a:xfrm>
            <a:off x="152400" y="132750"/>
            <a:ext cx="11841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a:solidFill>
                  <a:srgbClr val="193E72"/>
                </a:solidFill>
              </a:rPr>
              <a:t>SWAG In Setup Urological Cancer Studies 2023</a:t>
            </a:r>
            <a:endParaRPr sz="3000">
              <a:solidFill>
                <a:srgbClr val="193E72"/>
              </a:solidFill>
            </a:endParaRPr>
          </a:p>
        </p:txBody>
      </p:sp>
      <p:sp>
        <p:nvSpPr>
          <p:cNvPr id="151" name="Google Shape;151;p18"/>
          <p:cNvSpPr txBox="1"/>
          <p:nvPr/>
        </p:nvSpPr>
        <p:spPr>
          <a:xfrm>
            <a:off x="8645500" y="61501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Data cut 04/07/2023</a:t>
            </a:r>
            <a:endParaRPr>
              <a:solidFill>
                <a:schemeClr val="dk1"/>
              </a:solidFill>
            </a:endParaRPr>
          </a:p>
          <a:p>
            <a:pPr marL="0" lvl="0" indent="0" algn="l" rtl="0">
              <a:spcBef>
                <a:spcPts val="0"/>
              </a:spcBef>
              <a:spcAft>
                <a:spcPts val="0"/>
              </a:spcAft>
              <a:buNone/>
            </a:pPr>
            <a:r>
              <a:rPr lang="en-GB">
                <a:solidFill>
                  <a:schemeClr val="dk1"/>
                </a:solidFill>
              </a:rPr>
              <a:t>Source: ODP All Portfolio</a:t>
            </a:r>
            <a:endParaRPr/>
          </a:p>
        </p:txBody>
      </p:sp>
      <p:graphicFrame>
        <p:nvGraphicFramePr>
          <p:cNvPr id="152" name="Google Shape;152;p18"/>
          <p:cNvGraphicFramePr/>
          <p:nvPr/>
        </p:nvGraphicFramePr>
        <p:xfrm>
          <a:off x="523175" y="1207800"/>
          <a:ext cx="10750050" cy="3200190"/>
        </p:xfrm>
        <a:graphic>
          <a:graphicData uri="http://schemas.openxmlformats.org/drawingml/2006/table">
            <a:tbl>
              <a:tblPr>
                <a:noFill/>
                <a:tableStyleId>{CB57CD14-ED7A-4CED-85B9-2CDBF0275D94}</a:tableStyleId>
              </a:tblPr>
              <a:tblGrid>
                <a:gridCol w="765850">
                  <a:extLst>
                    <a:ext uri="{9D8B030D-6E8A-4147-A177-3AD203B41FA5}">
                      <a16:colId xmlns:a16="http://schemas.microsoft.com/office/drawing/2014/main" val="20000"/>
                    </a:ext>
                  </a:extLst>
                </a:gridCol>
                <a:gridCol w="2232925">
                  <a:extLst>
                    <a:ext uri="{9D8B030D-6E8A-4147-A177-3AD203B41FA5}">
                      <a16:colId xmlns:a16="http://schemas.microsoft.com/office/drawing/2014/main" val="20001"/>
                    </a:ext>
                  </a:extLst>
                </a:gridCol>
                <a:gridCol w="3309125">
                  <a:extLst>
                    <a:ext uri="{9D8B030D-6E8A-4147-A177-3AD203B41FA5}">
                      <a16:colId xmlns:a16="http://schemas.microsoft.com/office/drawing/2014/main" val="20002"/>
                    </a:ext>
                  </a:extLst>
                </a:gridCol>
                <a:gridCol w="1814425">
                  <a:extLst>
                    <a:ext uri="{9D8B030D-6E8A-4147-A177-3AD203B41FA5}">
                      <a16:colId xmlns:a16="http://schemas.microsoft.com/office/drawing/2014/main" val="20003"/>
                    </a:ext>
                  </a:extLst>
                </a:gridCol>
                <a:gridCol w="1352175">
                  <a:extLst>
                    <a:ext uri="{9D8B030D-6E8A-4147-A177-3AD203B41FA5}">
                      <a16:colId xmlns:a16="http://schemas.microsoft.com/office/drawing/2014/main" val="20004"/>
                    </a:ext>
                  </a:extLst>
                </a:gridCol>
                <a:gridCol w="1275550">
                  <a:extLst>
                    <a:ext uri="{9D8B030D-6E8A-4147-A177-3AD203B41FA5}">
                      <a16:colId xmlns:a16="http://schemas.microsoft.com/office/drawing/2014/main" val="20005"/>
                    </a:ext>
                  </a:extLst>
                </a:gridCol>
              </a:tblGrid>
              <a:tr h="557850">
                <a:tc>
                  <a:txBody>
                    <a:bodyPr/>
                    <a:lstStyle/>
                    <a:p>
                      <a:pPr marL="0" lvl="0" indent="0" algn="l" rtl="0">
                        <a:spcBef>
                          <a:spcPts val="0"/>
                        </a:spcBef>
                        <a:spcAft>
                          <a:spcPts val="0"/>
                        </a:spcAft>
                        <a:buNone/>
                      </a:pPr>
                      <a:r>
                        <a:rPr lang="en-GB">
                          <a:solidFill>
                            <a:schemeClr val="lt1"/>
                          </a:solidFill>
                        </a:rPr>
                        <a:t>CPMS</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Sites</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Opening</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Closure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Sample Size England</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63650">
                <a:tc>
                  <a:txBody>
                    <a:bodyPr/>
                    <a:lstStyle/>
                    <a:p>
                      <a:pPr marL="0" lvl="0" indent="0" algn="l" rtl="0">
                        <a:spcBef>
                          <a:spcPts val="0"/>
                        </a:spcBef>
                        <a:spcAft>
                          <a:spcPts val="0"/>
                        </a:spcAft>
                        <a:buNone/>
                      </a:pPr>
                      <a:r>
                        <a:rPr lang="en-GB"/>
                        <a:t>55351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WISER-P Version 1.0 </a:t>
                      </a:r>
                      <a:r>
                        <a:rPr lang="en-GB">
                          <a:solidFill>
                            <a:schemeClr val="dk1"/>
                          </a:solidFill>
                        </a:rPr>
                        <a:t>(pre-set up)</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 Yeovil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01/05/2023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31/10/2024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3650">
                <a:tc>
                  <a:txBody>
                    <a:bodyPr/>
                    <a:lstStyle/>
                    <a:p>
                      <a:pPr marL="0" lvl="0" indent="0" algn="l" rtl="0">
                        <a:spcBef>
                          <a:spcPts val="0"/>
                        </a:spcBef>
                        <a:spcAft>
                          <a:spcPts val="0"/>
                        </a:spcAft>
                        <a:buNone/>
                      </a:pPr>
                      <a:r>
                        <a:rPr lang="en-GB"/>
                        <a:t>54260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LION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Yeovil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24/04/2023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01/04/2025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89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3650">
                <a:tc>
                  <a:txBody>
                    <a:bodyPr/>
                    <a:lstStyle/>
                    <a:p>
                      <a:pPr marL="0" lvl="0" indent="0" algn="l" rtl="0">
                        <a:spcBef>
                          <a:spcPts val="0"/>
                        </a:spcBef>
                        <a:spcAft>
                          <a:spcPts val="0"/>
                        </a:spcAft>
                        <a:buNone/>
                      </a:pPr>
                      <a:r>
                        <a:rPr lang="en-GB"/>
                        <a:t>54256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GUSTO</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Yeovil, BHOC, Musgrove, NBT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01/06/2023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28/02/2026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260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3650">
                <a:tc>
                  <a:txBody>
                    <a:bodyPr/>
                    <a:lstStyle/>
                    <a:p>
                      <a:pPr marL="0" lvl="0" indent="0" algn="l" rtl="0">
                        <a:spcBef>
                          <a:spcPts val="0"/>
                        </a:spcBef>
                        <a:spcAft>
                          <a:spcPts val="0"/>
                        </a:spcAft>
                        <a:buNone/>
                      </a:pPr>
                      <a:r>
                        <a:rPr lang="en-GB"/>
                        <a:t>53087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Trophy U-01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 Musgrove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05/06/2023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30/09/2024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3650">
                <a:tc>
                  <a:txBody>
                    <a:bodyPr/>
                    <a:lstStyle/>
                    <a:p>
                      <a:pPr marL="0" lvl="0" indent="0" algn="l" rtl="0">
                        <a:spcBef>
                          <a:spcPts val="0"/>
                        </a:spcBef>
                        <a:spcAft>
                          <a:spcPts val="0"/>
                        </a:spcAft>
                        <a:buNone/>
                      </a:pPr>
                      <a:r>
                        <a:rPr lang="en-GB"/>
                        <a:t>52252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BO43936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31/07/2023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3650">
                <a:tc>
                  <a:txBody>
                    <a:bodyPr/>
                    <a:lstStyle/>
                    <a:p>
                      <a:pPr marL="0" lvl="0" indent="0" algn="l" rtl="0">
                        <a:spcBef>
                          <a:spcPts val="0"/>
                        </a:spcBef>
                        <a:spcAft>
                          <a:spcPts val="0"/>
                        </a:spcAft>
                        <a:buNone/>
                      </a:pPr>
                      <a:r>
                        <a:rPr lang="en-GB"/>
                        <a:t>50746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21197 OBR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Yeovil, Salisbury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31/08/2023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18/09/2024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19"/>
          <p:cNvSpPr/>
          <p:nvPr/>
        </p:nvSpPr>
        <p:spPr>
          <a:xfrm>
            <a:off x="380500" y="5344825"/>
            <a:ext cx="11158800" cy="147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9"/>
          <p:cNvSpPr txBox="1"/>
          <p:nvPr/>
        </p:nvSpPr>
        <p:spPr>
          <a:xfrm>
            <a:off x="142875" y="233250"/>
            <a:ext cx="116565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900">
                <a:solidFill>
                  <a:srgbClr val="193E72"/>
                </a:solidFill>
              </a:rPr>
              <a:t>Cancer Patient Experience Survey 2021 Results -  Research Question</a:t>
            </a:r>
            <a:endParaRPr sz="2900">
              <a:solidFill>
                <a:srgbClr val="193E72"/>
              </a:solidFill>
            </a:endParaRPr>
          </a:p>
        </p:txBody>
      </p:sp>
      <p:sp>
        <p:nvSpPr>
          <p:cNvPr id="160" name="Google Shape;160;p19"/>
          <p:cNvSpPr txBox="1"/>
          <p:nvPr/>
        </p:nvSpPr>
        <p:spPr>
          <a:xfrm>
            <a:off x="1114975" y="772050"/>
            <a:ext cx="10684500" cy="131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solidFill>
                  <a:schemeClr val="dk1"/>
                </a:solidFill>
              </a:rPr>
              <a:t>Somerset, Wiltshire, Avon and Gloucestershire: Published July 2022. </a:t>
            </a:r>
            <a:endParaRPr sz="1500">
              <a:solidFill>
                <a:schemeClr val="dk1"/>
              </a:solidFill>
            </a:endParaRPr>
          </a:p>
          <a:p>
            <a:pPr marL="457200" lvl="0" indent="-317500" algn="l" rtl="0">
              <a:spcBef>
                <a:spcPts val="1000"/>
              </a:spcBef>
              <a:spcAft>
                <a:spcPts val="0"/>
              </a:spcAft>
              <a:buClr>
                <a:schemeClr val="dk1"/>
              </a:buClr>
              <a:buSzPts val="1400"/>
              <a:buChar char="●"/>
            </a:pPr>
            <a:r>
              <a:rPr lang="en-GB">
                <a:solidFill>
                  <a:schemeClr val="dk1"/>
                </a:solidFill>
              </a:rPr>
              <a:t>The score shows the percentage of respondents who gave the most favourable response to a question</a:t>
            </a:r>
            <a:endParaRPr>
              <a:solidFill>
                <a:schemeClr val="dk1"/>
              </a:solidFill>
            </a:endParaRPr>
          </a:p>
          <a:p>
            <a:pPr marL="457200" lvl="0" indent="-317500" algn="l" rtl="0">
              <a:spcBef>
                <a:spcPts val="1000"/>
              </a:spcBef>
              <a:spcAft>
                <a:spcPts val="1000"/>
              </a:spcAft>
              <a:buClr>
                <a:schemeClr val="dk1"/>
              </a:buClr>
              <a:buSzPts val="1400"/>
              <a:buChar char="●"/>
            </a:pPr>
            <a:r>
              <a:rPr lang="en-GB">
                <a:solidFill>
                  <a:schemeClr val="dk1"/>
                </a:solidFill>
              </a:rPr>
              <a:t>The expected range charts in this report show a bar with the lowest and highest score received for each question nationally. Within this bar, an expected range is given (in grey) and a black diamond represents the actual score for this Alliance.</a:t>
            </a:r>
            <a:endParaRPr>
              <a:solidFill>
                <a:schemeClr val="dk1"/>
              </a:solidFill>
            </a:endParaRPr>
          </a:p>
        </p:txBody>
      </p:sp>
      <p:grpSp>
        <p:nvGrpSpPr>
          <p:cNvPr id="161" name="Google Shape;161;p19"/>
          <p:cNvGrpSpPr/>
          <p:nvPr/>
        </p:nvGrpSpPr>
        <p:grpSpPr>
          <a:xfrm>
            <a:off x="1861346" y="2185267"/>
            <a:ext cx="8695572" cy="4420680"/>
            <a:chOff x="1959397" y="2158417"/>
            <a:chExt cx="7478132" cy="3796856"/>
          </a:xfrm>
        </p:grpSpPr>
        <p:grpSp>
          <p:nvGrpSpPr>
            <p:cNvPr id="162" name="Google Shape;162;p19"/>
            <p:cNvGrpSpPr/>
            <p:nvPr/>
          </p:nvGrpSpPr>
          <p:grpSpPr>
            <a:xfrm>
              <a:off x="1959397" y="2158417"/>
              <a:ext cx="7478132" cy="2496880"/>
              <a:chOff x="59100" y="2181650"/>
              <a:chExt cx="6886575" cy="2162175"/>
            </a:xfrm>
          </p:grpSpPr>
          <p:pic>
            <p:nvPicPr>
              <p:cNvPr id="163" name="Google Shape;163;p19"/>
              <p:cNvPicPr preferRelativeResize="0"/>
              <p:nvPr/>
            </p:nvPicPr>
            <p:blipFill>
              <a:blip r:embed="rId3">
                <a:alphaModFix/>
              </a:blip>
              <a:stretch>
                <a:fillRect/>
              </a:stretch>
            </p:blipFill>
            <p:spPr>
              <a:xfrm>
                <a:off x="59100" y="2181650"/>
                <a:ext cx="6886575" cy="2162175"/>
              </a:xfrm>
              <a:prstGeom prst="rect">
                <a:avLst/>
              </a:prstGeom>
              <a:noFill/>
              <a:ln>
                <a:noFill/>
              </a:ln>
            </p:spPr>
          </p:pic>
          <p:sp>
            <p:nvSpPr>
              <p:cNvPr id="164" name="Google Shape;164;p19"/>
              <p:cNvSpPr/>
              <p:nvPr/>
            </p:nvSpPr>
            <p:spPr>
              <a:xfrm>
                <a:off x="102488" y="3156075"/>
                <a:ext cx="6799800" cy="3615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5" name="Google Shape;165;p19"/>
            <p:cNvPicPr preferRelativeResize="0"/>
            <p:nvPr/>
          </p:nvPicPr>
          <p:blipFill>
            <a:blip r:embed="rId4">
              <a:alphaModFix/>
            </a:blip>
            <a:stretch>
              <a:fillRect/>
            </a:stretch>
          </p:blipFill>
          <p:spPr>
            <a:xfrm>
              <a:off x="1959401" y="4655297"/>
              <a:ext cx="7390975" cy="973843"/>
            </a:xfrm>
            <a:prstGeom prst="rect">
              <a:avLst/>
            </a:prstGeom>
            <a:noFill/>
            <a:ln>
              <a:noFill/>
            </a:ln>
          </p:spPr>
        </p:pic>
        <p:pic>
          <p:nvPicPr>
            <p:cNvPr id="166" name="Google Shape;166;p19"/>
            <p:cNvPicPr preferRelativeResize="0"/>
            <p:nvPr/>
          </p:nvPicPr>
          <p:blipFill rotWithShape="1">
            <a:blip r:embed="rId5">
              <a:alphaModFix/>
            </a:blip>
            <a:srcRect b="17715"/>
            <a:stretch/>
          </p:blipFill>
          <p:spPr>
            <a:xfrm>
              <a:off x="1959400" y="5629148"/>
              <a:ext cx="7390975" cy="326125"/>
            </a:xfrm>
            <a:prstGeom prst="rect">
              <a:avLst/>
            </a:prstGeom>
            <a:noFill/>
            <a:ln>
              <a:noFill/>
            </a:ln>
          </p:spPr>
        </p:pic>
      </p:grpSp>
      <p:sp>
        <p:nvSpPr>
          <p:cNvPr id="167" name="Google Shape;167;p19"/>
          <p:cNvSpPr/>
          <p:nvPr/>
        </p:nvSpPr>
        <p:spPr>
          <a:xfrm>
            <a:off x="9331425" y="5143250"/>
            <a:ext cx="334200" cy="15180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19"/>
          <p:cNvPicPr preferRelativeResize="0"/>
          <p:nvPr/>
        </p:nvPicPr>
        <p:blipFill>
          <a:blip r:embed="rId6">
            <a:alphaModFix/>
          </a:blip>
          <a:stretch>
            <a:fillRect/>
          </a:stretch>
        </p:blipFill>
        <p:spPr>
          <a:xfrm>
            <a:off x="142875" y="5060550"/>
            <a:ext cx="1152801" cy="1797450"/>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1076</Words>
  <Application>Microsoft Office PowerPoint</Application>
  <PresentationFormat>Widescreen</PresentationFormat>
  <Paragraphs>349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Lato</vt:lpstr>
      <vt:lpstr>Arial</vt:lpstr>
      <vt:lpstr>Custom Design</vt:lpstr>
      <vt:lpstr> SWAG Network Urological Cancer Clinical Advisory Group </vt:lpstr>
      <vt:lpstr>PowerPoint Presentation</vt:lpstr>
      <vt:lpstr>PowerPoint Presentation</vt:lpstr>
      <vt:lpstr>PowerPoint Presentation</vt:lpstr>
      <vt:lpstr>Recently opened studies (last 12 months) </vt:lpstr>
      <vt:lpstr>Studies off-target</vt:lpstr>
      <vt:lpstr>Highest recruiting studies nationally </vt:lpstr>
      <vt:lpstr>PowerPoint Presentation</vt:lpstr>
      <vt:lpstr>PowerPoint Presentation</vt:lpstr>
      <vt:lpstr>PowerPoint Presentation</vt:lpstr>
      <vt:lpstr>Associate PI Scheme</vt:lpstr>
      <vt:lpstr>Principal Investigator Pipeline Programme (PIPP)</vt:lpstr>
      <vt:lpstr>Save the Date!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Urological Cancer Clinical Advisory Group </dc:title>
  <dc:creator>Dunderdale, Helen</dc:creator>
  <cp:lastModifiedBy>Helen Dunderdale</cp:lastModifiedBy>
  <cp:revision>2</cp:revision>
  <dcterms:modified xsi:type="dcterms:W3CDTF">2023-07-06T13:21:40Z</dcterms:modified>
</cp:coreProperties>
</file>