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20"/>
  </p:notesMasterIdLst>
  <p:sldIdLst>
    <p:sldId id="257" r:id="rId5"/>
    <p:sldId id="266" r:id="rId6"/>
    <p:sldId id="357" r:id="rId7"/>
    <p:sldId id="359" r:id="rId8"/>
    <p:sldId id="377" r:id="rId9"/>
    <p:sldId id="373" r:id="rId10"/>
    <p:sldId id="378" r:id="rId11"/>
    <p:sldId id="379" r:id="rId12"/>
    <p:sldId id="384" r:id="rId13"/>
    <p:sldId id="371" r:id="rId14"/>
    <p:sldId id="360" r:id="rId15"/>
    <p:sldId id="382" r:id="rId16"/>
    <p:sldId id="383" r:id="rId17"/>
    <p:sldId id="368" r:id="rId18"/>
    <p:sldId id="31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E8980E-6CCC-421B-BC59-F165CF91336A}" v="118" dt="2023-07-04T15:08:53.2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9" autoAdjust="0"/>
    <p:restoredTop sz="88227" autoAdjust="0"/>
  </p:normalViewPr>
  <p:slideViewPr>
    <p:cSldViewPr snapToGrid="0">
      <p:cViewPr varScale="1">
        <p:scale>
          <a:sx n="59" d="100"/>
          <a:sy n="59" d="100"/>
        </p:scale>
        <p:origin x="10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C70F80-81A4-498C-BBC8-17020E510EF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1FFB67-E825-473F-BB7C-C7495075F2A7}">
      <dgm:prSet custT="1"/>
      <dgm:spPr>
        <a:solidFill>
          <a:srgbClr val="4BACC6"/>
        </a:solidFill>
      </dgm:spPr>
      <dgm:t>
        <a:bodyPr/>
        <a:lstStyle/>
        <a:p>
          <a:r>
            <a:rPr lang="en-GB" sz="2400" b="1" dirty="0"/>
            <a:t>Numerator:</a:t>
          </a:r>
          <a:r>
            <a:rPr lang="en-GB" sz="2400" dirty="0"/>
            <a:t> </a:t>
          </a:r>
        </a:p>
        <a:p>
          <a:r>
            <a:rPr lang="en-GB" sz="2400" u="none" dirty="0"/>
            <a:t>the number of men having radical prostatectomy, radiotherapy or brachytherapy within 12 months of diagnosis </a:t>
          </a:r>
        </a:p>
        <a:p>
          <a:r>
            <a:rPr lang="en-GB" sz="2400" dirty="0"/>
            <a:t>(derived from Table 2).</a:t>
          </a:r>
          <a:endParaRPr lang="en-US" sz="2400" dirty="0"/>
        </a:p>
      </dgm:t>
    </dgm:pt>
    <dgm:pt modelId="{1AB2574E-07FD-408D-92F1-42E61668C098}" type="parTrans" cxnId="{F1A49162-E003-43D1-9917-2F7C7C47ACAD}">
      <dgm:prSet/>
      <dgm:spPr/>
      <dgm:t>
        <a:bodyPr/>
        <a:lstStyle/>
        <a:p>
          <a:endParaRPr lang="en-US"/>
        </a:p>
      </dgm:t>
    </dgm:pt>
    <dgm:pt modelId="{D5D81181-E693-46BB-BE8C-0D85E2E7228D}" type="sibTrans" cxnId="{F1A49162-E003-43D1-9917-2F7C7C47ACAD}">
      <dgm:prSet/>
      <dgm:spPr/>
      <dgm:t>
        <a:bodyPr/>
        <a:lstStyle/>
        <a:p>
          <a:endParaRPr lang="en-US"/>
        </a:p>
      </dgm:t>
    </dgm:pt>
    <dgm:pt modelId="{914A4400-7E32-43CC-9D5E-955EA1B10F0A}">
      <dgm:prSet custT="1"/>
      <dgm:spPr>
        <a:solidFill>
          <a:srgbClr val="4BACC6"/>
        </a:solidFill>
      </dgm:spPr>
      <dgm:t>
        <a:bodyPr/>
        <a:lstStyle/>
        <a:p>
          <a:r>
            <a:rPr lang="en-GB" sz="2400" b="1" dirty="0"/>
            <a:t>Denominator:</a:t>
          </a:r>
        </a:p>
        <a:p>
          <a:r>
            <a:rPr lang="en-GB" sz="2400" u="none" dirty="0"/>
            <a:t>the number of men with high-risk/ locally advanced disease </a:t>
          </a:r>
        </a:p>
        <a:p>
          <a:endParaRPr lang="en-GB" sz="2400" u="none" dirty="0"/>
        </a:p>
        <a:p>
          <a:r>
            <a:rPr lang="en-GB" sz="2400" dirty="0"/>
            <a:t>(derived from algorithm in Table 1).</a:t>
          </a:r>
          <a:endParaRPr lang="en-US" sz="2400" dirty="0"/>
        </a:p>
      </dgm:t>
    </dgm:pt>
    <dgm:pt modelId="{0B444C5F-0B5A-459C-A303-67EAB427F27B}" type="parTrans" cxnId="{964A9A81-EEDF-4F2C-8434-8946C8A61983}">
      <dgm:prSet/>
      <dgm:spPr/>
      <dgm:t>
        <a:bodyPr/>
        <a:lstStyle/>
        <a:p>
          <a:endParaRPr lang="en-US"/>
        </a:p>
      </dgm:t>
    </dgm:pt>
    <dgm:pt modelId="{5EE96EC0-FBA0-4142-9F9D-F37082584D50}" type="sibTrans" cxnId="{964A9A81-EEDF-4F2C-8434-8946C8A61983}">
      <dgm:prSet/>
      <dgm:spPr/>
      <dgm:t>
        <a:bodyPr/>
        <a:lstStyle/>
        <a:p>
          <a:endParaRPr lang="en-US"/>
        </a:p>
      </dgm:t>
    </dgm:pt>
    <dgm:pt modelId="{BF6F8C55-441E-4BAB-A241-2B90E3058559}" type="pres">
      <dgm:prSet presAssocID="{7AC70F80-81A4-498C-BBC8-17020E510EF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74C5D1B-ADF2-4AF0-80B4-BF491B990E6D}" type="pres">
      <dgm:prSet presAssocID="{601FFB67-E825-473F-BB7C-C7495075F2A7}" presName="hierRoot1" presStyleCnt="0"/>
      <dgm:spPr/>
    </dgm:pt>
    <dgm:pt modelId="{388FBBD8-BD19-487D-907B-A2B6CD462192}" type="pres">
      <dgm:prSet presAssocID="{601FFB67-E825-473F-BB7C-C7495075F2A7}" presName="composite" presStyleCnt="0"/>
      <dgm:spPr/>
    </dgm:pt>
    <dgm:pt modelId="{47758915-3AFF-4201-B583-DC4C9E7D71A2}" type="pres">
      <dgm:prSet presAssocID="{601FFB67-E825-473F-BB7C-C7495075F2A7}" presName="background" presStyleLbl="node0" presStyleIdx="0" presStyleCnt="2"/>
      <dgm:spPr>
        <a:solidFill>
          <a:schemeClr val="bg1">
            <a:lumMod val="95000"/>
          </a:schemeClr>
        </a:solidFill>
      </dgm:spPr>
    </dgm:pt>
    <dgm:pt modelId="{EE824968-4520-4BBB-A3AC-9B171ABC34BD}" type="pres">
      <dgm:prSet presAssocID="{601FFB67-E825-473F-BB7C-C7495075F2A7}" presName="text" presStyleLbl="fgAcc0" presStyleIdx="0" presStyleCnt="2" custLinFactNeighborX="-1302" custLinFactNeighborY="1022">
        <dgm:presLayoutVars>
          <dgm:chPref val="3"/>
        </dgm:presLayoutVars>
      </dgm:prSet>
      <dgm:spPr/>
    </dgm:pt>
    <dgm:pt modelId="{1A5AD424-6B1B-4C6E-A791-988ABCC4BE83}" type="pres">
      <dgm:prSet presAssocID="{601FFB67-E825-473F-BB7C-C7495075F2A7}" presName="hierChild2" presStyleCnt="0"/>
      <dgm:spPr/>
    </dgm:pt>
    <dgm:pt modelId="{F750D9A5-201C-4354-A28E-320E63194DEB}" type="pres">
      <dgm:prSet presAssocID="{914A4400-7E32-43CC-9D5E-955EA1B10F0A}" presName="hierRoot1" presStyleCnt="0"/>
      <dgm:spPr/>
    </dgm:pt>
    <dgm:pt modelId="{97BAB53F-E510-45BE-9F75-D11F5BB25F1C}" type="pres">
      <dgm:prSet presAssocID="{914A4400-7E32-43CC-9D5E-955EA1B10F0A}" presName="composite" presStyleCnt="0"/>
      <dgm:spPr/>
    </dgm:pt>
    <dgm:pt modelId="{67696CB0-C5BC-4448-BCE4-FA5401228E13}" type="pres">
      <dgm:prSet presAssocID="{914A4400-7E32-43CC-9D5E-955EA1B10F0A}" presName="background" presStyleLbl="node0" presStyleIdx="1" presStyleCnt="2"/>
      <dgm:spPr>
        <a:solidFill>
          <a:schemeClr val="bg1">
            <a:lumMod val="95000"/>
          </a:schemeClr>
        </a:solidFill>
      </dgm:spPr>
    </dgm:pt>
    <dgm:pt modelId="{7499E3FB-D8EA-4D4E-91DE-970060B1F97C}" type="pres">
      <dgm:prSet presAssocID="{914A4400-7E32-43CC-9D5E-955EA1B10F0A}" presName="text" presStyleLbl="fgAcc0" presStyleIdx="1" presStyleCnt="2" custLinFactNeighborX="-11682" custLinFactNeighborY="323">
        <dgm:presLayoutVars>
          <dgm:chPref val="3"/>
        </dgm:presLayoutVars>
      </dgm:prSet>
      <dgm:spPr/>
    </dgm:pt>
    <dgm:pt modelId="{BC200916-E70F-4D94-90DF-08939A77A7CB}" type="pres">
      <dgm:prSet presAssocID="{914A4400-7E32-43CC-9D5E-955EA1B10F0A}" presName="hierChild2" presStyleCnt="0"/>
      <dgm:spPr/>
    </dgm:pt>
  </dgm:ptLst>
  <dgm:cxnLst>
    <dgm:cxn modelId="{7B91743C-CB6C-4F93-9E22-1B5C698250B0}" type="presOf" srcId="{914A4400-7E32-43CC-9D5E-955EA1B10F0A}" destId="{7499E3FB-D8EA-4D4E-91DE-970060B1F97C}" srcOrd="0" destOrd="0" presId="urn:microsoft.com/office/officeart/2005/8/layout/hierarchy1"/>
    <dgm:cxn modelId="{F1A49162-E003-43D1-9917-2F7C7C47ACAD}" srcId="{7AC70F80-81A4-498C-BBC8-17020E510EFC}" destId="{601FFB67-E825-473F-BB7C-C7495075F2A7}" srcOrd="0" destOrd="0" parTransId="{1AB2574E-07FD-408D-92F1-42E61668C098}" sibTransId="{D5D81181-E693-46BB-BE8C-0D85E2E7228D}"/>
    <dgm:cxn modelId="{964A9A81-EEDF-4F2C-8434-8946C8A61983}" srcId="{7AC70F80-81A4-498C-BBC8-17020E510EFC}" destId="{914A4400-7E32-43CC-9D5E-955EA1B10F0A}" srcOrd="1" destOrd="0" parTransId="{0B444C5F-0B5A-459C-A303-67EAB427F27B}" sibTransId="{5EE96EC0-FBA0-4142-9F9D-F37082584D50}"/>
    <dgm:cxn modelId="{DB4D0AA8-F3B6-4FF3-9657-8F721E174FC1}" type="presOf" srcId="{601FFB67-E825-473F-BB7C-C7495075F2A7}" destId="{EE824968-4520-4BBB-A3AC-9B171ABC34BD}" srcOrd="0" destOrd="0" presId="urn:microsoft.com/office/officeart/2005/8/layout/hierarchy1"/>
    <dgm:cxn modelId="{F817DBEA-4246-4701-B8F9-0B4E4D6F014A}" type="presOf" srcId="{7AC70F80-81A4-498C-BBC8-17020E510EFC}" destId="{BF6F8C55-441E-4BAB-A241-2B90E3058559}" srcOrd="0" destOrd="0" presId="urn:microsoft.com/office/officeart/2005/8/layout/hierarchy1"/>
    <dgm:cxn modelId="{F4F43A71-4F47-405D-AB78-CB2136DBD2A5}" type="presParOf" srcId="{BF6F8C55-441E-4BAB-A241-2B90E3058559}" destId="{A74C5D1B-ADF2-4AF0-80B4-BF491B990E6D}" srcOrd="0" destOrd="0" presId="urn:microsoft.com/office/officeart/2005/8/layout/hierarchy1"/>
    <dgm:cxn modelId="{6A1E94D1-E0FD-4F5C-A46B-ACC218A826AA}" type="presParOf" srcId="{A74C5D1B-ADF2-4AF0-80B4-BF491B990E6D}" destId="{388FBBD8-BD19-487D-907B-A2B6CD462192}" srcOrd="0" destOrd="0" presId="urn:microsoft.com/office/officeart/2005/8/layout/hierarchy1"/>
    <dgm:cxn modelId="{E309B7A9-9CB3-4E60-AC01-A3580F140FBB}" type="presParOf" srcId="{388FBBD8-BD19-487D-907B-A2B6CD462192}" destId="{47758915-3AFF-4201-B583-DC4C9E7D71A2}" srcOrd="0" destOrd="0" presId="urn:microsoft.com/office/officeart/2005/8/layout/hierarchy1"/>
    <dgm:cxn modelId="{70263966-9499-4CAE-BB8D-A3B32157526D}" type="presParOf" srcId="{388FBBD8-BD19-487D-907B-A2B6CD462192}" destId="{EE824968-4520-4BBB-A3AC-9B171ABC34BD}" srcOrd="1" destOrd="0" presId="urn:microsoft.com/office/officeart/2005/8/layout/hierarchy1"/>
    <dgm:cxn modelId="{0FE98F1D-718B-4FAA-8E8F-A9592B7E32D3}" type="presParOf" srcId="{A74C5D1B-ADF2-4AF0-80B4-BF491B990E6D}" destId="{1A5AD424-6B1B-4C6E-A791-988ABCC4BE83}" srcOrd="1" destOrd="0" presId="urn:microsoft.com/office/officeart/2005/8/layout/hierarchy1"/>
    <dgm:cxn modelId="{7893BD09-2F6E-4FB2-8549-436E2FF8887D}" type="presParOf" srcId="{BF6F8C55-441E-4BAB-A241-2B90E3058559}" destId="{F750D9A5-201C-4354-A28E-320E63194DEB}" srcOrd="1" destOrd="0" presId="urn:microsoft.com/office/officeart/2005/8/layout/hierarchy1"/>
    <dgm:cxn modelId="{DDA5C0C8-B4DF-44B0-BB68-BFF696BAB6C8}" type="presParOf" srcId="{F750D9A5-201C-4354-A28E-320E63194DEB}" destId="{97BAB53F-E510-45BE-9F75-D11F5BB25F1C}" srcOrd="0" destOrd="0" presId="urn:microsoft.com/office/officeart/2005/8/layout/hierarchy1"/>
    <dgm:cxn modelId="{6FFB0DF0-1E6A-49E0-9732-E14D978B48D3}" type="presParOf" srcId="{97BAB53F-E510-45BE-9F75-D11F5BB25F1C}" destId="{67696CB0-C5BC-4448-BCE4-FA5401228E13}" srcOrd="0" destOrd="0" presId="urn:microsoft.com/office/officeart/2005/8/layout/hierarchy1"/>
    <dgm:cxn modelId="{992AAA24-E937-49E2-A751-A2B228825270}" type="presParOf" srcId="{97BAB53F-E510-45BE-9F75-D11F5BB25F1C}" destId="{7499E3FB-D8EA-4D4E-91DE-970060B1F97C}" srcOrd="1" destOrd="0" presId="urn:microsoft.com/office/officeart/2005/8/layout/hierarchy1"/>
    <dgm:cxn modelId="{7AC7214A-F979-4AF3-A408-807CA8B3DB47}" type="presParOf" srcId="{F750D9A5-201C-4354-A28E-320E63194DEB}" destId="{BC200916-E70F-4D94-90DF-08939A77A7C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758915-3AFF-4201-B583-DC4C9E7D71A2}">
      <dsp:nvSpPr>
        <dsp:cNvPr id="0" name=""/>
        <dsp:cNvSpPr/>
      </dsp:nvSpPr>
      <dsp:spPr>
        <a:xfrm>
          <a:off x="-61758" y="202103"/>
          <a:ext cx="4849490" cy="3079426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824968-4520-4BBB-A3AC-9B171ABC34BD}">
      <dsp:nvSpPr>
        <dsp:cNvPr id="0" name=""/>
        <dsp:cNvSpPr/>
      </dsp:nvSpPr>
      <dsp:spPr>
        <a:xfrm>
          <a:off x="477073" y="713993"/>
          <a:ext cx="4849490" cy="3079426"/>
        </a:xfrm>
        <a:prstGeom prst="roundRect">
          <a:avLst>
            <a:gd name="adj" fmla="val 10000"/>
          </a:avLst>
        </a:prstGeom>
        <a:solidFill>
          <a:srgbClr val="4BACC6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/>
            <a:t>Numerator:</a:t>
          </a:r>
          <a:r>
            <a:rPr lang="en-GB" sz="2400" kern="1200" dirty="0"/>
            <a:t>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u="none" kern="1200" dirty="0"/>
            <a:t>the number of men having radical prostatectomy, radiotherapy or brachytherapy within 12 months of diagnosis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(derived from Table 2).</a:t>
          </a:r>
          <a:endParaRPr lang="en-US" sz="2400" kern="1200" dirty="0"/>
        </a:p>
      </dsp:txBody>
      <dsp:txXfrm>
        <a:off x="567266" y="804186"/>
        <a:ext cx="4669104" cy="2899040"/>
      </dsp:txXfrm>
    </dsp:sp>
    <dsp:sp modelId="{67696CB0-C5BC-4448-BCE4-FA5401228E13}">
      <dsp:nvSpPr>
        <dsp:cNvPr id="0" name=""/>
        <dsp:cNvSpPr/>
      </dsp:nvSpPr>
      <dsp:spPr>
        <a:xfrm>
          <a:off x="5362018" y="180578"/>
          <a:ext cx="4849490" cy="3079426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99E3FB-D8EA-4D4E-91DE-970060B1F97C}">
      <dsp:nvSpPr>
        <dsp:cNvPr id="0" name=""/>
        <dsp:cNvSpPr/>
      </dsp:nvSpPr>
      <dsp:spPr>
        <a:xfrm>
          <a:off x="5900850" y="692468"/>
          <a:ext cx="4849490" cy="3079426"/>
        </a:xfrm>
        <a:prstGeom prst="roundRect">
          <a:avLst>
            <a:gd name="adj" fmla="val 10000"/>
          </a:avLst>
        </a:prstGeom>
        <a:solidFill>
          <a:srgbClr val="4BACC6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/>
            <a:t>Denominator: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u="none" kern="1200" dirty="0"/>
            <a:t>the number of men with high-risk/ locally advanced disease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u="none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(derived from algorithm in Table 1).</a:t>
          </a:r>
          <a:endParaRPr lang="en-US" sz="2400" kern="1200" dirty="0"/>
        </a:p>
      </dsp:txBody>
      <dsp:txXfrm>
        <a:off x="5991043" y="782661"/>
        <a:ext cx="4669104" cy="28990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A2671-0152-4967-A972-C502F6154438}" type="datetimeFigureOut">
              <a:t>7/6/2023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0E1BB-3A7E-4575-BEEA-7DD177B1DA0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50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40E1BB-3A7E-4575-BEEA-7DD177B1DA0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983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40E1BB-3A7E-4575-BEEA-7DD177B1DA0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729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40E1BB-3A7E-4575-BEEA-7DD177B1DA0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952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6DBE2-2745-8358-FE5F-82886255A2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19D8A7-783B-8066-979C-F3EA9F9A4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1E25C-C181-F273-2CAD-4966F4007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52319-9969-4AB6-C5E8-8A8D5B580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C6E1B-2C48-C5BB-C38E-8AFE224BC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43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CD4C8-7BA1-F219-157D-6E56B20CC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69EFD1-AB29-D274-2214-C660BF893E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EF0DC-9441-D14C-C5C9-D7A1B068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76DE8-B2E3-B5F8-0401-5F4E71269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94008-8688-2A51-A238-A90D98C85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758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E97C0F-82E8-E338-D3A2-1BB2BD6954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1F9CF5-D871-495B-0439-5E7C406098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D23F-C10F-4C5A-1B02-735F77D96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CF70C-1CB6-1A93-CAA4-6805605FF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13B55-0118-BAFD-0C34-19AA86EC3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592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A picture containing knife&#10;&#10;Description automatically generated">
            <a:extLst>
              <a:ext uri="{FF2B5EF4-FFF2-40B4-BE49-F238E27FC236}">
                <a16:creationId xmlns:a16="http://schemas.microsoft.com/office/drawing/2014/main" id="{76E4527E-063B-4D6C-B547-A723E6066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2549" y="53977"/>
            <a:ext cx="1949451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B2921B-370C-4D91-A2FA-5B431B8FB6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5055" y="2720589"/>
            <a:ext cx="8201892" cy="708415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225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0FB84A-0F5E-4CA1-9075-6D1E419E976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95057" y="3607726"/>
            <a:ext cx="8201025" cy="3574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013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6040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A picture containing knife&#10;&#10;Description automatically generated">
            <a:extLst>
              <a:ext uri="{FF2B5EF4-FFF2-40B4-BE49-F238E27FC236}">
                <a16:creationId xmlns:a16="http://schemas.microsoft.com/office/drawing/2014/main" id="{76E4527E-063B-4D6C-B547-A723E6066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2549" y="53977"/>
            <a:ext cx="1949451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B2921B-370C-4D91-A2FA-5B431B8FB6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5055" y="2720589"/>
            <a:ext cx="8201892" cy="708415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225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0FB84A-0F5E-4CA1-9075-6D1E419E976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95057" y="3607726"/>
            <a:ext cx="8201025" cy="3574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013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6523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39228-4C2E-8209-8369-1EB25D73A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31F29-EE4A-3F91-0C4F-0F2FE4B10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BE419-D996-ADF7-9935-2A92CB167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17C17-96FF-580E-E9B2-628275D53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C15E7-691E-D91A-0991-E034BC8D9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30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DA381-68B4-0CE5-1E2A-BCDF2B446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1FE274-9449-A4FF-D27E-FFB83865C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D1F78-D411-75A8-B6BF-FD5706E74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69566-18EE-AE61-A041-BC13B1E7B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2F402-5EBB-B8C3-D6D2-650BDAAA9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150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59301-B726-091D-F443-6D6D874B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255BA-CFD4-8A6E-DD47-65FFC416C1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DDDBD2-461A-C5E0-8752-A71C2C8A46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E1E4CE-A38E-FC7D-7079-E4BE50F59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9AD00B-3FC0-57BF-BD1B-653ED26C4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37D44F-D494-5DFE-07CD-BA2B093C8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0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7EBCB-4FBD-DAEA-B191-3F7913D5F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C4D3A-2693-893B-F1F2-D11E1D956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F330A6-5BC0-213C-AD51-4EC07FAFE5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CA0635-049E-F2CE-C2E0-FEFB9520B1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387720-BCF0-8FB3-7203-7511C532E8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A73078-EF0B-3A9D-4C64-AB928DA22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9E78A7-898F-D253-49D5-B344E3841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998EFA-3503-41FE-8BF3-EE4F4192A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287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45B4F-B485-AE18-1694-1E31C1ED4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6383E5-49D4-9640-66B6-AC3BE48B3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6468FE-F39C-6E15-F9D6-7AB857C6C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CCA0CB-01AB-645A-0095-B39431447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185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CED61C-D0FE-A034-003C-E04FA01BD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5ECE55-99EB-CFA9-AB1D-0F92FD336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1E7435-4475-D2B8-C3A1-F97BEC2E0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259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14E58-947C-0542-1B4F-9190DAA26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6161A-B656-43CB-5025-041A4B323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D7CFAE-0EDA-651C-B298-A16BD6BFBB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B0CB59-EFB6-CC76-D00B-267D9F0B5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103F44-B1C7-7A2D-F9F2-31215657F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8E7228-4FDF-9B3C-B622-05B573BF9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54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45EB3-3EF7-8AC4-2E15-E51ACAA1F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1C6427-8829-F660-2E69-DF1A2F2D4E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BC6FBB-D81F-6A16-8DC1-82B0878314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1817A0-9BC6-5477-347A-38908D0D0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EC361-DC0B-4E14-A454-0DF92C97806E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CDB4AC-CBC3-3E83-0E95-DB5E5278D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439EE3-6972-1F5C-26B5-FEF699EFC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91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1C205D-80A2-D46A-46B7-CED6FA80F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7C6612-A6FA-D364-4ABE-407445774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C1A1A-61CC-46C3-148D-B6157B3F93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EC361-DC0B-4E14-A454-0DF92C97806E}" type="datetimeFigureOut">
              <a:rPr lang="en-GB" smtClean="0"/>
              <a:t>06/07/2023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83CF7-7E43-20A6-B0C9-BE63F47DAD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8D853-0D01-F52F-B0C4-838484EE3D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6F894-DC0A-4B7D-B84B-FED84D17F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631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72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pca.org.uk/resources/npca-quality-improvement-workshop-2023/" TargetMode="External"/><Relationship Id="rId2" Type="http://schemas.openxmlformats.org/officeDocument/2006/relationships/hyperlink" Target="https://www.npca.org.uk/reports/?audience%5B%5D=professional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england.nhs.uk/about/equality/equality-hub/national-healthcare-inequalities-improvement-programme/core20plus5/" TargetMode="External"/><Relationship Id="rId5" Type="http://schemas.openxmlformats.org/officeDocument/2006/relationships/hyperlink" Target="https://www.npca.org.uk/quality-improvement/videos/reducing-variation-in-the-treatment-of-men-with-high-risk-locally-advanced-prostate-cancer/" TargetMode="External"/><Relationship Id="rId4" Type="http://schemas.openxmlformats.org/officeDocument/2006/relationships/hyperlink" Target="https://www.npca.org.uk/content/uploads/2023/02/Joanna-Dodkins-NPCAMetastaticslides.pdf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pca.org.uk/content/uploads/2021/01/NPCA-Annual-Report-2020_Final_140121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ww.nice.org.uk/guidance/ng131/chapter/Recommendation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pca.org.uk/content/uploads/2017/11/NPCA-2016-Annual-Report-Final_131216.pdf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27DAB23-2CE2-34C2-4E62-35C2CA12F1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5036" y="1371600"/>
            <a:ext cx="7874000" cy="4356703"/>
          </a:xfrm>
          <a:solidFill>
            <a:srgbClr val="4472C4"/>
          </a:solidFill>
        </p:spPr>
        <p:txBody>
          <a:bodyPr/>
          <a:lstStyle/>
          <a:p>
            <a:br>
              <a:rPr lang="en-GB" sz="3200" dirty="0">
                <a:solidFill>
                  <a:schemeClr val="bg2"/>
                </a:solidFill>
                <a:latin typeface="+mn-lt"/>
              </a:rPr>
            </a:br>
            <a:br>
              <a:rPr lang="en-GB" sz="3200" dirty="0">
                <a:solidFill>
                  <a:schemeClr val="bg2"/>
                </a:solidFill>
                <a:latin typeface="+mn-lt"/>
              </a:rPr>
            </a:br>
            <a:br>
              <a:rPr lang="en-GB" sz="2400" dirty="0">
                <a:solidFill>
                  <a:schemeClr val="bg2"/>
                </a:solidFill>
                <a:latin typeface="+mn-lt"/>
              </a:rPr>
            </a:br>
            <a:r>
              <a:rPr lang="en-GB" sz="2400" dirty="0">
                <a:solidFill>
                  <a:schemeClr val="bg2"/>
                </a:solidFill>
                <a:latin typeface="+mn-lt"/>
              </a:rPr>
              <a:t>Somerset Wiltshire Avon Gloucestershire  Cancer Alliance </a:t>
            </a:r>
            <a:br>
              <a:rPr lang="en-GB" sz="2400" dirty="0">
                <a:solidFill>
                  <a:schemeClr val="bg2"/>
                </a:solidFill>
                <a:latin typeface="+mn-lt"/>
              </a:rPr>
            </a:br>
            <a:r>
              <a:rPr lang="en-GB" sz="2400" dirty="0">
                <a:solidFill>
                  <a:schemeClr val="bg2"/>
                </a:solidFill>
                <a:latin typeface="+mn-lt"/>
              </a:rPr>
              <a:t>Urology CAG</a:t>
            </a:r>
            <a:br>
              <a:rPr lang="en-GB" sz="2400" dirty="0">
                <a:solidFill>
                  <a:schemeClr val="bg2"/>
                </a:solidFill>
                <a:latin typeface="+mn-lt"/>
              </a:rPr>
            </a:br>
            <a:br>
              <a:rPr lang="en-GB" sz="2400" dirty="0">
                <a:solidFill>
                  <a:schemeClr val="bg2"/>
                </a:solidFill>
              </a:rPr>
            </a:br>
            <a:r>
              <a:rPr lang="en-GB" sz="2400" dirty="0">
                <a:solidFill>
                  <a:schemeClr val="bg2"/>
                </a:solidFill>
                <a:latin typeface="+mn-lt"/>
              </a:rPr>
              <a:t>6 July 2023</a:t>
            </a:r>
            <a:br>
              <a:rPr lang="en-GB" sz="2000" dirty="0">
                <a:solidFill>
                  <a:schemeClr val="bg2"/>
                </a:solidFill>
                <a:latin typeface="+mn-lt"/>
              </a:rPr>
            </a:br>
            <a:br>
              <a:rPr lang="en-GB" sz="2000" dirty="0">
                <a:solidFill>
                  <a:schemeClr val="bg2"/>
                </a:solidFill>
                <a:latin typeface="+mn-lt"/>
              </a:rPr>
            </a:br>
            <a:r>
              <a:rPr lang="en-GB" sz="2000" dirty="0">
                <a:solidFill>
                  <a:schemeClr val="bg2"/>
                </a:solidFill>
                <a:latin typeface="+mn-lt"/>
              </a:rPr>
              <a:t>Treatment Variation:  Prostate Cancer </a:t>
            </a:r>
            <a:br>
              <a:rPr lang="en-GB" sz="2000" dirty="0">
                <a:solidFill>
                  <a:schemeClr val="bg2"/>
                </a:solidFill>
                <a:latin typeface="+mn-lt"/>
              </a:rPr>
            </a:br>
            <a:br>
              <a:rPr lang="en-GB" sz="2000" dirty="0">
                <a:solidFill>
                  <a:schemeClr val="bg2"/>
                </a:solidFill>
                <a:latin typeface="+mn-lt"/>
              </a:rPr>
            </a:br>
            <a:r>
              <a:rPr lang="en-GB" sz="1800" dirty="0">
                <a:solidFill>
                  <a:schemeClr val="bg2"/>
                </a:solidFill>
                <a:latin typeface="+mn-lt"/>
              </a:rPr>
              <a:t>Winnie Lo </a:t>
            </a:r>
            <a:br>
              <a:rPr lang="en-GB" sz="1800" dirty="0">
                <a:solidFill>
                  <a:schemeClr val="bg2"/>
                </a:solidFill>
                <a:latin typeface="+mn-lt"/>
              </a:rPr>
            </a:br>
            <a:r>
              <a:rPr lang="en-GB" sz="1600" dirty="0">
                <a:solidFill>
                  <a:schemeClr val="bg2"/>
                </a:solidFill>
                <a:latin typeface="+mn-lt"/>
              </a:rPr>
              <a:t>Transformation Project Manager</a:t>
            </a:r>
            <a:br>
              <a:rPr lang="en-GB" sz="1600" dirty="0">
                <a:solidFill>
                  <a:schemeClr val="bg2"/>
                </a:solidFill>
                <a:latin typeface="+mn-lt"/>
              </a:rPr>
            </a:br>
            <a:r>
              <a:rPr lang="en-GB" sz="1600" dirty="0">
                <a:solidFill>
                  <a:schemeClr val="bg2"/>
                </a:solidFill>
                <a:latin typeface="+mn-lt"/>
              </a:rPr>
              <a:t>Patient and Public Voice Lead</a:t>
            </a:r>
            <a:br>
              <a:rPr lang="en-GB" sz="1600" dirty="0">
                <a:solidFill>
                  <a:schemeClr val="bg2"/>
                </a:solidFill>
                <a:latin typeface="+mn-lt"/>
              </a:rPr>
            </a:br>
            <a:br>
              <a:rPr lang="en-GB" sz="1600" dirty="0">
                <a:solidFill>
                  <a:schemeClr val="bg2"/>
                </a:solidFill>
                <a:latin typeface="+mn-lt"/>
              </a:rPr>
            </a:br>
            <a:endParaRPr lang="en-GB" sz="1600" dirty="0">
              <a:solidFill>
                <a:schemeClr val="bg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42105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EECB23-0DA4-A1A3-06D3-1B5E3E282D44}"/>
              </a:ext>
            </a:extLst>
          </p:cNvPr>
          <p:cNvSpPr txBox="1"/>
          <p:nvPr/>
        </p:nvSpPr>
        <p:spPr>
          <a:xfrm>
            <a:off x="294266" y="1091471"/>
            <a:ext cx="1131824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deliverables have been met for a full quarter, Cancer Alliances to confirm sustainable commissioning arrangement with ICBs.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b="0" i="0" u="none" strike="noStrike" kern="1200" noProof="0" dirty="0"/>
              <a:t>Data collection will continue for two quarters beyond the completion of delivery to ensure changes are fully embedded.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GB" b="0" i="0" u="none" strike="noStrike" kern="1200" noProof="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GB" b="0" i="0" u="none" strike="noStrike" kern="1200" noProof="0" dirty="0"/>
              <a:t>Priority audit recommendations will be reviewed annually.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GB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6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0D737621-5048-6988-7879-E3E3F085123C}"/>
              </a:ext>
            </a:extLst>
          </p:cNvPr>
          <p:cNvSpPr txBox="1">
            <a:spLocks/>
          </p:cNvSpPr>
          <p:nvPr/>
        </p:nvSpPr>
        <p:spPr>
          <a:xfrm>
            <a:off x="448603" y="127073"/>
            <a:ext cx="9183222" cy="686043"/>
          </a:xfrm>
          <a:prstGeom prst="rect">
            <a:avLst/>
          </a:prstGeom>
          <a:solidFill>
            <a:srgbClr val="4472C4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50" b="1" kern="120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2400" dirty="0">
                <a:solidFill>
                  <a:schemeClr val="bg1"/>
                </a:solidFill>
                <a:latin typeface="+mn-lt"/>
              </a:rPr>
              <a:t>Cancer Alliance - Next steps:</a:t>
            </a:r>
          </a:p>
        </p:txBody>
      </p:sp>
    </p:spTree>
    <p:extLst>
      <p:ext uri="{BB962C8B-B14F-4D97-AF65-F5344CB8AC3E}">
        <p14:creationId xmlns:p14="http://schemas.microsoft.com/office/powerpoint/2010/main" val="4044051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AC663E8F-3055-A134-6B37-AEC3AF3D65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080" y="339108"/>
            <a:ext cx="9183222" cy="686043"/>
          </a:xfrm>
          <a:solidFill>
            <a:schemeClr val="accent1"/>
          </a:solidFill>
        </p:spPr>
        <p:txBody>
          <a:bodyPr/>
          <a:lstStyle/>
          <a:p>
            <a:pPr algn="l"/>
            <a:r>
              <a:rPr lang="en-GB" sz="2400" dirty="0">
                <a:solidFill>
                  <a:schemeClr val="bg1"/>
                </a:solidFill>
                <a:latin typeface="+mn-lt"/>
              </a:rPr>
              <a:t>NHSE Cancer Programme: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099FAF-09C8-9ED3-D6DC-5F32D084B76D}"/>
              </a:ext>
            </a:extLst>
          </p:cNvPr>
          <p:cNvSpPr txBox="1"/>
          <p:nvPr/>
        </p:nvSpPr>
        <p:spPr>
          <a:xfrm>
            <a:off x="386080" y="1225689"/>
            <a:ext cx="106582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dirty="0"/>
              <a:t>The National Team is inviting the </a:t>
            </a:r>
            <a:r>
              <a:rPr lang="en-GB" b="1" dirty="0"/>
              <a:t>Cancer Alliance Treatment Variation Leads and two clinical experts</a:t>
            </a:r>
            <a:r>
              <a:rPr lang="en-GB" dirty="0"/>
              <a:t> (per session) to the following workshops to support the implementation of the audit recommendations in Breast, Bowel and </a:t>
            </a:r>
            <a:r>
              <a:rPr lang="en-GB" b="1" u="sng" dirty="0"/>
              <a:t>Prostate cancer.  </a:t>
            </a:r>
          </a:p>
          <a:p>
            <a:endParaRPr lang="en-GB" dirty="0"/>
          </a:p>
          <a:p>
            <a:r>
              <a:rPr lang="en-GB" b="1" dirty="0"/>
              <a:t>Workshop:  </a:t>
            </a:r>
            <a:r>
              <a:rPr lang="en-GB" b="1" u="sng" dirty="0"/>
              <a:t>Friday, 7 July, 2023 at 14:00-15:30</a:t>
            </a:r>
          </a:p>
          <a:p>
            <a:endParaRPr lang="en-GB" b="1" u="sng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workshops aim to:</a:t>
            </a:r>
          </a:p>
          <a:p>
            <a:pPr marL="742950" lvl="1" indent="-285750">
              <a:buFont typeface="Wingdings" panose="05000000000000000000" pitchFamily="2" charset="2"/>
              <a:buChar char="v"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Bring together clinical specialists from each Cancer Alliance (two per Alliance) and the Treatment Variation Lead.</a:t>
            </a:r>
          </a:p>
          <a:p>
            <a:pPr marL="742950" lvl="1" indent="-285750">
              <a:buFont typeface="Wingdings" panose="05000000000000000000" pitchFamily="2" charset="2"/>
              <a:buChar char="v"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Explore the feasibility of implementing this recommendation</a:t>
            </a:r>
          </a:p>
          <a:p>
            <a:pPr marL="742950" lvl="1" indent="-285750">
              <a:buFont typeface="Wingdings" panose="05000000000000000000" pitchFamily="2" charset="2"/>
              <a:buChar char="v"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the associated challenges</a:t>
            </a:r>
          </a:p>
          <a:p>
            <a:pPr marL="742950" lvl="1" indent="-285750">
              <a:buFont typeface="Wingdings" panose="05000000000000000000" pitchFamily="2" charset="2"/>
              <a:buChar char="v"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 how to avoid unintended consequences</a:t>
            </a:r>
          </a:p>
          <a:p>
            <a:pPr marL="742950" lvl="1" indent="-285750">
              <a:buFont typeface="Wingdings" panose="05000000000000000000" pitchFamily="2" charset="2"/>
              <a:buChar char="v"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Come to consensus as to how best to reduce variation in this area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1225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>
            <a:extLst>
              <a:ext uri="{FF2B5EF4-FFF2-40B4-BE49-F238E27FC236}">
                <a16:creationId xmlns:a16="http://schemas.microsoft.com/office/drawing/2014/main" id="{DD6B827A-E57F-1524-322C-27AFCD6B3681}"/>
              </a:ext>
            </a:extLst>
          </p:cNvPr>
          <p:cNvSpPr txBox="1">
            <a:spLocks/>
          </p:cNvSpPr>
          <p:nvPr/>
        </p:nvSpPr>
        <p:spPr>
          <a:xfrm>
            <a:off x="642561" y="1511925"/>
            <a:ext cx="2418691" cy="1917075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50" b="1" kern="120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2400" dirty="0">
                <a:solidFill>
                  <a:schemeClr val="bg1"/>
                </a:solidFill>
                <a:latin typeface="+mn-lt"/>
              </a:rPr>
              <a:t>NHSE National  Workshop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D8527F01-554B-A7CB-2256-64A356C70F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6992" y="5967046"/>
            <a:ext cx="6241774" cy="68092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38B78FE-454D-2259-5978-60D711F56C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6565" y="131233"/>
            <a:ext cx="6087987" cy="583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618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AC663E8F-3055-A134-6B37-AEC3AF3D65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080" y="358986"/>
            <a:ext cx="9183222" cy="686043"/>
          </a:xfrm>
          <a:solidFill>
            <a:schemeClr val="accent1"/>
          </a:solidFill>
        </p:spPr>
        <p:txBody>
          <a:bodyPr/>
          <a:lstStyle/>
          <a:p>
            <a:pPr algn="l"/>
            <a:r>
              <a:rPr lang="en-GB" sz="2400" dirty="0">
                <a:solidFill>
                  <a:schemeClr val="bg1"/>
                </a:solidFill>
                <a:latin typeface="+mn-lt"/>
              </a:rPr>
              <a:t>Where we are?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B5AFE9-C4E2-9CC4-3669-A4632971125B}"/>
              </a:ext>
            </a:extLst>
          </p:cNvPr>
          <p:cNvSpPr txBox="1"/>
          <p:nvPr/>
        </p:nvSpPr>
        <p:spPr>
          <a:xfrm>
            <a:off x="687293" y="829876"/>
            <a:ext cx="1131824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NPCA 2020</a:t>
            </a:r>
            <a:endParaRPr lang="en-GB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71% of men diagnosed with locally advanced prostate cancer underwent radical treatment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GB" sz="2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GB" sz="2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GB" sz="2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GB" sz="2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GB" sz="2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GB" sz="2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GB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sz="2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Note:  </a:t>
            </a:r>
          </a:p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No data on metrics after 2020</a:t>
            </a:r>
          </a:p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Audit moved to RRDS during Covid </a:t>
            </a:r>
          </a:p>
          <a:p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D4EEB7D-647A-6B58-96D6-5BEB6DCEDF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754245"/>
              </p:ext>
            </p:extLst>
          </p:nvPr>
        </p:nvGraphicFramePr>
        <p:xfrm>
          <a:off x="2205317" y="2281667"/>
          <a:ext cx="5301615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0174">
                  <a:extLst>
                    <a:ext uri="{9D8B030D-6E8A-4147-A177-3AD203B41FA5}">
                      <a16:colId xmlns:a16="http://schemas.microsoft.com/office/drawing/2014/main" val="1365964256"/>
                    </a:ext>
                  </a:extLst>
                </a:gridCol>
                <a:gridCol w="1891441">
                  <a:extLst>
                    <a:ext uri="{9D8B030D-6E8A-4147-A177-3AD203B41FA5}">
                      <a16:colId xmlns:a16="http://schemas.microsoft.com/office/drawing/2014/main" val="7123597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2019 data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73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National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71%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0319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Gloucestershire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073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Bristol (NBT)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47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427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Salisbury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58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Taunton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15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6310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CAEFA7-D301-2E7E-F6C8-D8C1A3E80273}"/>
              </a:ext>
            </a:extLst>
          </p:cNvPr>
          <p:cNvSpPr txBox="1">
            <a:spLocks/>
          </p:cNvSpPr>
          <p:nvPr/>
        </p:nvSpPr>
        <p:spPr>
          <a:xfrm>
            <a:off x="386080" y="358986"/>
            <a:ext cx="9183222" cy="686043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50" b="1" kern="120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2400" dirty="0">
                <a:solidFill>
                  <a:schemeClr val="bg1"/>
                </a:solidFill>
                <a:latin typeface="+mn-lt"/>
              </a:rPr>
              <a:t>Resources: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D13B56-41D2-1F4E-2DBA-E359332F0B0B}"/>
              </a:ext>
            </a:extLst>
          </p:cNvPr>
          <p:cNvSpPr txBox="1"/>
          <p:nvPr/>
        </p:nvSpPr>
        <p:spPr>
          <a:xfrm>
            <a:off x="386080" y="1507693"/>
            <a:ext cx="11557896" cy="5468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Prostate Cancer Audit (NPCA)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Reports:  </a:t>
            </a:r>
            <a:r>
              <a:rPr lang="en-GB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Reports - National Prostate Cancer Audit (npca.org.uk)</a:t>
            </a:r>
            <a:endParaRPr lang="en-GB" sz="18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Feb 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Determinants of variation in the diagnosis and treatment of patient with metastatic disease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https://www.npca.org.uk/resources/npca-quality-improvement-workshop-2023/</a:t>
            </a:r>
            <a:endParaRPr lang="en-GB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hlinkClick r:id="rId4"/>
              </a:rPr>
              <a:t>National Prostate Cancer Audit (npca.org.uk)</a:t>
            </a:r>
            <a:endParaRPr lang="en-GB" sz="2000" dirty="0">
              <a:solidFill>
                <a:prstClr val="black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0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NPCA Quality Improvement Workshop Dec 2021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Reducing variation in the treatment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Reducing variation in the treatment of men with high risk/locally advanced prostate cancer - National Prostate Cancer Audit (npca.org.uk)</a:t>
            </a:r>
            <a:endParaRPr lang="en-GB" u="sng" kern="100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0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CORE25PLUS5 Health Inequalities: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hlinkClick r:id="rId6"/>
              </a:rPr>
              <a:t>NHS England » Core20PLUS5 (adults) – an approach to reducing healthcare inequalities</a:t>
            </a:r>
            <a:endParaRPr lang="en-GB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380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27DAB23-2CE2-34C2-4E62-35C2CA12F1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5036" y="1361303"/>
            <a:ext cx="7874000" cy="4356703"/>
          </a:xfrm>
          <a:solidFill>
            <a:schemeClr val="accent1"/>
          </a:solidFill>
        </p:spPr>
        <p:txBody>
          <a:bodyPr/>
          <a:lstStyle/>
          <a:p>
            <a:br>
              <a:rPr lang="en-GB" sz="3200" dirty="0">
                <a:latin typeface="+mn-lt"/>
                <a:cs typeface="Arial"/>
              </a:rPr>
            </a:br>
            <a:br>
              <a:rPr lang="en-GB" sz="3200" dirty="0">
                <a:latin typeface="+mn-lt"/>
                <a:cs typeface="Arial"/>
              </a:rPr>
            </a:br>
            <a:r>
              <a:rPr lang="en-GB" sz="3200" dirty="0">
                <a:solidFill>
                  <a:schemeClr val="bg2"/>
                </a:solidFill>
                <a:latin typeface="+mn-lt"/>
                <a:cs typeface="Arial"/>
              </a:rPr>
              <a:t>Thank you </a:t>
            </a:r>
            <a:br>
              <a:rPr lang="en-GB" sz="3200" dirty="0">
                <a:solidFill>
                  <a:schemeClr val="bg2"/>
                </a:solidFill>
                <a:latin typeface="+mn-lt"/>
                <a:cs typeface="Arial"/>
              </a:rPr>
            </a:br>
            <a:r>
              <a:rPr lang="en-GB" sz="1800" dirty="0">
                <a:latin typeface="+mn-lt"/>
                <a:cs typeface="Arial"/>
              </a:rPr>
              <a:t>I</a:t>
            </a:r>
            <a:br>
              <a:rPr lang="en-GB" sz="1800" dirty="0">
                <a:latin typeface="+mn-lt"/>
              </a:rPr>
            </a:br>
            <a:br>
              <a:rPr lang="en-GB" sz="1800" dirty="0">
                <a:latin typeface="+mn-lt"/>
              </a:rPr>
            </a:br>
            <a:endParaRPr lang="en-GB" sz="18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6184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AC663E8F-3055-A134-6B37-AEC3AF3D65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080" y="358986"/>
            <a:ext cx="9183222" cy="686043"/>
          </a:xfrm>
          <a:solidFill>
            <a:schemeClr val="accent1"/>
          </a:solidFill>
        </p:spPr>
        <p:txBody>
          <a:bodyPr/>
          <a:lstStyle/>
          <a:p>
            <a:pPr algn="l"/>
            <a:r>
              <a:rPr lang="en-GB" sz="2400" dirty="0">
                <a:solidFill>
                  <a:schemeClr val="bg1"/>
                </a:solidFill>
                <a:latin typeface="+mn-lt"/>
              </a:rPr>
              <a:t>Treatment Variation for Prostate Cancer: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B5AFE9-C4E2-9CC4-3669-A4632971125B}"/>
              </a:ext>
            </a:extLst>
          </p:cNvPr>
          <p:cNvSpPr txBox="1"/>
          <p:nvPr/>
        </p:nvSpPr>
        <p:spPr>
          <a:xfrm>
            <a:off x="386080" y="1045029"/>
            <a:ext cx="113182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2023/24 Audit Recommendation:  Prostate Cancer</a:t>
            </a:r>
            <a:endParaRPr lang="en-GB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Investigate why men with high-risk/ locally advanced disease are not considered for radical treatment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Rationale: 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Annual National Clinical Audit reports have highlighted significant variation in access to cancer treatment.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NHS Cancer Programme Clinical Advisory Group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Supported analysis on the extend and impact of variation across audit recommendations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Selected one priority recommendation from each cancer audit report to prioritise to reduce variation in cancer treatment.  </a:t>
            </a:r>
          </a:p>
          <a:p>
            <a:pPr marL="285750" indent="-285750">
              <a:buFontTx/>
              <a:buChar char="-"/>
            </a:pP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43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2703C4A-E31B-6CB4-1A1B-1A3740D185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939165"/>
              </p:ext>
            </p:extLst>
          </p:nvPr>
        </p:nvGraphicFramePr>
        <p:xfrm>
          <a:off x="327991" y="934278"/>
          <a:ext cx="11180517" cy="5812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3566">
                  <a:extLst>
                    <a:ext uri="{9D8B030D-6E8A-4147-A177-3AD203B41FA5}">
                      <a16:colId xmlns:a16="http://schemas.microsoft.com/office/drawing/2014/main" val="796119822"/>
                    </a:ext>
                  </a:extLst>
                </a:gridCol>
                <a:gridCol w="8496951">
                  <a:extLst>
                    <a:ext uri="{9D8B030D-6E8A-4147-A177-3AD203B41FA5}">
                      <a16:colId xmlns:a16="http://schemas.microsoft.com/office/drawing/2014/main" val="1266077540"/>
                    </a:ext>
                  </a:extLst>
                </a:gridCol>
              </a:tblGrid>
              <a:tr h="360591">
                <a:tc>
                  <a:txBody>
                    <a:bodyPr/>
                    <a:lstStyle/>
                    <a:p>
                      <a:r>
                        <a:rPr lang="en-GB" sz="1800" b="1" dirty="0"/>
                        <a:t>Urology: Prostate Cancer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3742224"/>
                  </a:ext>
                </a:extLst>
              </a:tr>
              <a:tr h="734823">
                <a:tc>
                  <a:txBody>
                    <a:bodyPr/>
                    <a:lstStyle/>
                    <a:p>
                      <a:r>
                        <a:rPr lang="en-GB" sz="1600" b="1" dirty="0"/>
                        <a:t>Recommendation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Investigate why men with high-risk/ locally advanced disease are not considered for radical treatment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746892"/>
                  </a:ext>
                </a:extLst>
              </a:tr>
              <a:tr h="1671577">
                <a:tc>
                  <a:txBody>
                    <a:bodyPr/>
                    <a:lstStyle/>
                    <a:p>
                      <a:r>
                        <a:rPr lang="en-GB" sz="1600" b="1" dirty="0"/>
                        <a:t>Recommendation 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National Prostate Cancer Audit  (NPCA)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71% of men diagnosed with locally advanced prostate cancer underwent radical treatment within 12 months of diagnosis in England and Wales equating to 29% of men being “potentially under-treated”.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GB" sz="1600" dirty="0">
                          <a:hlinkClick r:id="rId3"/>
                        </a:rPr>
                        <a:t>NPCA-Annual-Report-2020_Final_140121.pdf</a:t>
                      </a:r>
                      <a:endParaRPr lang="en-GB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552898"/>
                  </a:ext>
                </a:extLst>
              </a:tr>
              <a:tr h="2913282">
                <a:tc>
                  <a:txBody>
                    <a:bodyPr/>
                    <a:lstStyle/>
                    <a:p>
                      <a:r>
                        <a:rPr lang="en-GB" sz="1600" b="1" dirty="0"/>
                        <a:t>Metrics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u="sng" dirty="0"/>
                        <a:t>Numerator</a:t>
                      </a:r>
                      <a:r>
                        <a:rPr lang="en-GB" sz="1600" b="1" dirty="0"/>
                        <a:t>:  </a:t>
                      </a:r>
                      <a:r>
                        <a:rPr lang="en-GB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GB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patients having radical prostatectomy, radiotherapy or brachytherapy within 12 months of diagnosis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Denominator</a:t>
                      </a:r>
                      <a:r>
                        <a:rPr lang="en-GB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GB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men with high-risk/ locally *</a:t>
                      </a:r>
                      <a:r>
                        <a:rPr lang="en-GB" sz="16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advanced</a:t>
                      </a:r>
                      <a:r>
                        <a:rPr lang="en-GB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*prostate cancer </a:t>
                      </a:r>
                    </a:p>
                    <a:p>
                      <a:endParaRPr lang="en-GB" sz="1600" dirty="0"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GB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*High risk is defined as: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Cambridge Prognostic Group 4-5 as recommended by NICE  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https://www.nice.org.uk/guidance/ng131/chapter/Recommendations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, OR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8-10 Gleason Score,  OR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PSA&gt;20,  OR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Stage 3</a:t>
                      </a:r>
                      <a:endParaRPr lang="en-GB" sz="1600" dirty="0"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217932"/>
                  </a:ext>
                </a:extLst>
              </a:tr>
            </a:tbl>
          </a:graphicData>
        </a:graphic>
      </p:graphicFrame>
      <p:sp>
        <p:nvSpPr>
          <p:cNvPr id="2" name="Title 3">
            <a:extLst>
              <a:ext uri="{FF2B5EF4-FFF2-40B4-BE49-F238E27FC236}">
                <a16:creationId xmlns:a16="http://schemas.microsoft.com/office/drawing/2014/main" id="{A3AE6E44-E420-BD78-5388-CA68C7F24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7991" y="243449"/>
            <a:ext cx="9685653" cy="484742"/>
          </a:xfrm>
          <a:solidFill>
            <a:schemeClr val="accent1"/>
          </a:solidFill>
        </p:spPr>
        <p:txBody>
          <a:bodyPr/>
          <a:lstStyle/>
          <a:p>
            <a:pPr algn="l"/>
            <a:r>
              <a:rPr lang="en-GB" sz="2400" dirty="0">
                <a:solidFill>
                  <a:schemeClr val="bg1"/>
                </a:solidFill>
                <a:latin typeface="+mn-lt"/>
              </a:rPr>
              <a:t>NHSE Cancer Programme:  Treatment Variation</a:t>
            </a:r>
          </a:p>
        </p:txBody>
      </p:sp>
    </p:spTree>
    <p:extLst>
      <p:ext uri="{BB962C8B-B14F-4D97-AF65-F5344CB8AC3E}">
        <p14:creationId xmlns:p14="http://schemas.microsoft.com/office/powerpoint/2010/main" val="3828854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2703C4A-E31B-6CB4-1A1B-1A3740D185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736032"/>
              </p:ext>
            </p:extLst>
          </p:nvPr>
        </p:nvGraphicFramePr>
        <p:xfrm>
          <a:off x="298174" y="114300"/>
          <a:ext cx="11893826" cy="5752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9276">
                  <a:extLst>
                    <a:ext uri="{9D8B030D-6E8A-4147-A177-3AD203B41FA5}">
                      <a16:colId xmlns:a16="http://schemas.microsoft.com/office/drawing/2014/main" val="796119822"/>
                    </a:ext>
                  </a:extLst>
                </a:gridCol>
                <a:gridCol w="8844550">
                  <a:extLst>
                    <a:ext uri="{9D8B030D-6E8A-4147-A177-3AD203B41FA5}">
                      <a16:colId xmlns:a16="http://schemas.microsoft.com/office/drawing/2014/main" val="1266077540"/>
                    </a:ext>
                  </a:extLst>
                </a:gridCol>
              </a:tblGrid>
              <a:tr h="291331">
                <a:tc>
                  <a:txBody>
                    <a:bodyPr/>
                    <a:lstStyle/>
                    <a:p>
                      <a:r>
                        <a:rPr lang="en-GB" sz="1600" dirty="0"/>
                        <a:t>Prostate cancer (cont.)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3742224"/>
                  </a:ext>
                </a:extLst>
              </a:tr>
              <a:tr h="637108">
                <a:tc>
                  <a:txBody>
                    <a:bodyPr/>
                    <a:lstStyle/>
                    <a:p>
                      <a:r>
                        <a:rPr lang="en-GB" sz="1600" b="1" dirty="0"/>
                        <a:t>Metrics Data Source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specific national target for this recommendation.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NPCA guidance on how to pull the data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746892"/>
                  </a:ext>
                </a:extLst>
              </a:tr>
              <a:tr h="716611">
                <a:tc>
                  <a:txBody>
                    <a:bodyPr/>
                    <a:lstStyle/>
                    <a:p>
                      <a:r>
                        <a:rPr lang="en-GB" sz="1600" b="1" dirty="0"/>
                        <a:t>Target/ Ambition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75% of men diagnosed with locally advanced prostate cancer undergoing radical treatment within 12 months of diagnosis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When working towards the 75% target, clinicians will need to consider age and co-morbidity.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>
                          <a:solidFill>
                            <a:prstClr val="black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Intensifying treatment in older men with co-morbid conditions could add to harm rather than better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552898"/>
                  </a:ext>
                </a:extLst>
              </a:tr>
              <a:tr h="502491">
                <a:tc>
                  <a:txBody>
                    <a:bodyPr/>
                    <a:lstStyle/>
                    <a:p>
                      <a:r>
                        <a:rPr lang="en-GB" sz="1600" b="1" dirty="0"/>
                        <a:t>Timeframe for reporting Q1,Q2,Q3,Q4</a:t>
                      </a:r>
                    </a:p>
                    <a:p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Q4 (Jan-Mar), Q1 (Apr-Jun), Q2 (July-Sep), Q3 (Oct-Dec)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217932"/>
                  </a:ext>
                </a:extLst>
              </a:tr>
              <a:tr h="1729293">
                <a:tc>
                  <a:txBody>
                    <a:bodyPr/>
                    <a:lstStyle/>
                    <a:p>
                      <a:r>
                        <a:rPr lang="en-GB" sz="1600" b="1" dirty="0"/>
                        <a:t>Implementation support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minimum of </a:t>
                      </a:r>
                      <a:r>
                        <a:rPr lang="en-GB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two workshops </a:t>
                      </a:r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 be held during the year for Alliances and prostate cancer clinical teams to attend to understand the context behind the recommendations and ideas for improvement.</a:t>
                      </a:r>
                    </a:p>
                    <a:p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These will be led by NHSE Prostate Cancer Clinical Lead:  John Kelly</a:t>
                      </a:r>
                      <a:endParaRPr lang="en-GB" sz="1600" dirty="0"/>
                    </a:p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251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958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EECB23-0DA4-A1A3-06D3-1B5E3E282D44}"/>
              </a:ext>
            </a:extLst>
          </p:cNvPr>
          <p:cNvSpPr txBox="1"/>
          <p:nvPr/>
        </p:nvSpPr>
        <p:spPr>
          <a:xfrm>
            <a:off x="436880" y="1150745"/>
            <a:ext cx="11318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0D737621-5048-6988-7879-E3E3F085123C}"/>
              </a:ext>
            </a:extLst>
          </p:cNvPr>
          <p:cNvSpPr txBox="1">
            <a:spLocks/>
          </p:cNvSpPr>
          <p:nvPr/>
        </p:nvSpPr>
        <p:spPr>
          <a:xfrm>
            <a:off x="436880" y="279473"/>
            <a:ext cx="9183222" cy="686043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50" b="1" kern="120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Arial" panose="020B0604020202020204" pitchFamily="34" charset="0"/>
              </a:rPr>
              <a:t>NPCA – Prostate Metric Calculation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B46C579-6E2D-9D5F-6F2F-E625B16FF06A}"/>
              </a:ext>
            </a:extLst>
          </p:cNvPr>
          <p:cNvSpPr txBox="1"/>
          <p:nvPr/>
        </p:nvSpPr>
        <p:spPr>
          <a:xfrm>
            <a:off x="436880" y="1178084"/>
            <a:ext cx="1155789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37B864-96A3-6648-C7E9-53F24FC6295E}"/>
              </a:ext>
            </a:extLst>
          </p:cNvPr>
          <p:cNvSpPr txBox="1"/>
          <p:nvPr/>
        </p:nvSpPr>
        <p:spPr>
          <a:xfrm>
            <a:off x="425157" y="1236867"/>
            <a:ext cx="1131824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NPCA Performance indicator Calculation </a:t>
            </a:r>
          </a:p>
          <a:p>
            <a:endParaRPr lang="en-GB" sz="2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000" b="0" i="0" dirty="0">
                <a:effectLst/>
              </a:rPr>
              <a:t>Number of men with high-risk/locally advanced disease who received radical treatment.</a:t>
            </a:r>
          </a:p>
          <a:p>
            <a:endParaRPr lang="en-GB" sz="2000" b="0" i="0" dirty="0">
              <a:effectLst/>
            </a:endParaRPr>
          </a:p>
          <a:p>
            <a:endParaRPr lang="en-GB" sz="2000" b="1" dirty="0"/>
          </a:p>
          <a:p>
            <a:pPr marL="342900" indent="-342900">
              <a:buFont typeface="+mj-lt"/>
              <a:buAutoNum type="arabicPeriod"/>
            </a:pPr>
            <a:r>
              <a:rPr lang="en-GB" sz="2000" b="1" i="0" dirty="0">
                <a:effectLst/>
              </a:rPr>
              <a:t>Assessing the number of men with high-risk/locally advanced disease:</a:t>
            </a:r>
          </a:p>
          <a:p>
            <a:pPr marL="342900" indent="-342900">
              <a:buFont typeface="+mj-lt"/>
              <a:buAutoNum type="arabicPeriod"/>
            </a:pPr>
            <a:endParaRPr lang="en-GB" sz="2000" dirty="0"/>
          </a:p>
          <a:p>
            <a:pPr lvl="1"/>
            <a:r>
              <a:rPr lang="en-GB" sz="2000" b="0" i="0" dirty="0">
                <a:effectLst/>
              </a:rPr>
              <a:t>Men were assigned to a prostate cancer risk according to a modified D’Amico classification </a:t>
            </a:r>
          </a:p>
          <a:p>
            <a:pPr lvl="1"/>
            <a:r>
              <a:rPr lang="en-GB" sz="2000" b="0" i="0" dirty="0">
                <a:effectLst/>
              </a:rPr>
              <a:t>(Table 1), which is a three-tiered disease status category, assigned according to their TNM stage, </a:t>
            </a:r>
          </a:p>
          <a:p>
            <a:pPr lvl="1"/>
            <a:r>
              <a:rPr lang="en-GB" sz="2000" b="0" i="0" dirty="0">
                <a:effectLst/>
              </a:rPr>
              <a:t>Gleason score and PSA, using an algorithm previously developed by the NPCA using the variables indicated in Table 2</a:t>
            </a:r>
          </a:p>
          <a:p>
            <a:pPr lvl="1"/>
            <a:endParaRPr lang="en-GB" sz="2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en-GB" sz="2000" b="1" i="0" dirty="0">
                <a:effectLst/>
              </a:rPr>
              <a:t>Assessing the treatment received by men with high-risk/locally advanced disease</a:t>
            </a:r>
          </a:p>
          <a:p>
            <a:endParaRPr lang="en-GB" sz="2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en-GB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Calculation</a:t>
            </a:r>
            <a:br>
              <a:rPr lang="en-GB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3"/>
            </a:pPr>
            <a:endParaRPr lang="en-GB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i="1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Source: NPCA Annual Report 2016, </a:t>
            </a:r>
            <a:r>
              <a:rPr lang="en-GB" sz="1800" i="1" u="sng" baseline="30000" dirty="0">
                <a:solidFill>
                  <a:srgbClr val="0000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https://www.npca.org.uk/content/uploads/2017/11/NPCA-2016-Annual-Report-Final_131216.pdf</a:t>
            </a:r>
            <a:r>
              <a:rPr lang="en-GB" sz="1800" i="1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2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750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0D737621-5048-6988-7879-E3E3F085123C}"/>
              </a:ext>
            </a:extLst>
          </p:cNvPr>
          <p:cNvSpPr txBox="1">
            <a:spLocks/>
          </p:cNvSpPr>
          <p:nvPr/>
        </p:nvSpPr>
        <p:spPr>
          <a:xfrm>
            <a:off x="1028700" y="1967266"/>
            <a:ext cx="2628900" cy="254725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50" b="1" kern="120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2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Table 1:  NPCA ris</a:t>
            </a:r>
            <a:r>
              <a:rPr lang="en-US" sz="2400" dirty="0">
                <a:solidFill>
                  <a:srgbClr val="FFFFFF"/>
                </a:solidFill>
                <a:latin typeface="+mj-lt"/>
                <a:cs typeface="+mj-cs"/>
              </a:rPr>
              <a:t>k stratification algorithm</a:t>
            </a:r>
            <a:endParaRPr lang="en-US" sz="2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B09B77-504D-17DC-5D38-FFB83817FD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8729" y="869818"/>
            <a:ext cx="7288788" cy="57646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6EECB23-0DA4-A1A3-06D3-1B5E3E282D44}"/>
              </a:ext>
            </a:extLst>
          </p:cNvPr>
          <p:cNvSpPr txBox="1"/>
          <p:nvPr/>
        </p:nvSpPr>
        <p:spPr>
          <a:xfrm>
            <a:off x="499277" y="1182436"/>
            <a:ext cx="1131824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20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GB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B46C579-6E2D-9D5F-6F2F-E625B16FF06A}"/>
              </a:ext>
            </a:extLst>
          </p:cNvPr>
          <p:cNvSpPr txBox="1"/>
          <p:nvPr/>
        </p:nvSpPr>
        <p:spPr>
          <a:xfrm>
            <a:off x="-83318" y="1266618"/>
            <a:ext cx="11557896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en-GB" sz="16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endParaRPr lang="en-GB" sz="16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01A335-B8DD-C354-2989-5C9F3FFB8EF2}"/>
              </a:ext>
            </a:extLst>
          </p:cNvPr>
          <p:cNvSpPr txBox="1"/>
          <p:nvPr/>
        </p:nvSpPr>
        <p:spPr>
          <a:xfrm>
            <a:off x="189468" y="-60627"/>
            <a:ext cx="1131824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endParaRPr lang="en-GB" sz="1600" dirty="0">
              <a:latin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b="1" i="0" dirty="0">
                <a:effectLst/>
                <a:latin typeface="Arial" panose="020B0604020202020204" pitchFamily="34" charset="0"/>
              </a:rPr>
              <a:t>Assessing the number of men with high-risk/locally advanced disease:</a:t>
            </a:r>
          </a:p>
        </p:txBody>
      </p:sp>
    </p:spTree>
    <p:extLst>
      <p:ext uri="{BB962C8B-B14F-4D97-AF65-F5344CB8AC3E}">
        <p14:creationId xmlns:p14="http://schemas.microsoft.com/office/powerpoint/2010/main" val="2468525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0D737621-5048-6988-7879-E3E3F085123C}"/>
              </a:ext>
            </a:extLst>
          </p:cNvPr>
          <p:cNvSpPr txBox="1">
            <a:spLocks/>
          </p:cNvSpPr>
          <p:nvPr/>
        </p:nvSpPr>
        <p:spPr>
          <a:xfrm>
            <a:off x="913865" y="1967265"/>
            <a:ext cx="2628900" cy="254725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50" b="1" kern="120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Arial" panose="020B0604020202020204" pitchFamily="34" charset="0"/>
              </a:rPr>
              <a:t>Table 2:  Variables from CRD/COSD, HES and RTDS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EECB23-0DA4-A1A3-06D3-1B5E3E282D44}"/>
              </a:ext>
            </a:extLst>
          </p:cNvPr>
          <p:cNvSpPr txBox="1"/>
          <p:nvPr/>
        </p:nvSpPr>
        <p:spPr>
          <a:xfrm>
            <a:off x="218220" y="-62334"/>
            <a:ext cx="1131824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endParaRPr lang="en-GB" sz="1600" dirty="0">
              <a:latin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lang="en-GB" b="1" i="0" dirty="0">
                <a:effectLst/>
                <a:latin typeface="Arial" panose="020B0604020202020204" pitchFamily="34" charset="0"/>
              </a:rPr>
              <a:t>Assessing the treatment received by men with high-risk/locally advanced disease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F3E3C2-3C93-3E0A-2366-F5373EE1F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8605" y="1145101"/>
            <a:ext cx="5871247" cy="4748803"/>
          </a:xfrm>
          <a:prstGeom prst="rect">
            <a:avLst/>
          </a:prstGeom>
          <a:solidFill>
            <a:srgbClr val="4BACC6"/>
          </a:solidFill>
        </p:spPr>
      </p:pic>
    </p:spTree>
    <p:extLst>
      <p:ext uri="{BB962C8B-B14F-4D97-AF65-F5344CB8AC3E}">
        <p14:creationId xmlns:p14="http://schemas.microsoft.com/office/powerpoint/2010/main" val="1551223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EECB23-0DA4-A1A3-06D3-1B5E3E282D44}"/>
              </a:ext>
            </a:extLst>
          </p:cNvPr>
          <p:cNvSpPr txBox="1"/>
          <p:nvPr/>
        </p:nvSpPr>
        <p:spPr>
          <a:xfrm>
            <a:off x="526333" y="394868"/>
            <a:ext cx="1131824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Calculation </a:t>
            </a:r>
          </a:p>
        </p:txBody>
      </p:sp>
      <p:graphicFrame>
        <p:nvGraphicFramePr>
          <p:cNvPr id="9" name="TextBox 6">
            <a:extLst>
              <a:ext uri="{FF2B5EF4-FFF2-40B4-BE49-F238E27FC236}">
                <a16:creationId xmlns:a16="http://schemas.microsoft.com/office/drawing/2014/main" id="{8552E484-D88F-0F0A-A6F1-493EB1362A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4308850"/>
              </p:ext>
            </p:extLst>
          </p:nvPr>
        </p:nvGraphicFramePr>
        <p:xfrm>
          <a:off x="436880" y="1305343"/>
          <a:ext cx="11318240" cy="39325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2170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0D737621-5048-6988-7879-E3E3F085123C}"/>
              </a:ext>
            </a:extLst>
          </p:cNvPr>
          <p:cNvSpPr txBox="1">
            <a:spLocks/>
          </p:cNvSpPr>
          <p:nvPr/>
        </p:nvSpPr>
        <p:spPr>
          <a:xfrm>
            <a:off x="448603" y="127073"/>
            <a:ext cx="9183222" cy="686043"/>
          </a:xfrm>
          <a:prstGeom prst="rect">
            <a:avLst/>
          </a:prstGeom>
          <a:solidFill>
            <a:srgbClr val="4472C4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50" b="1" kern="120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2400" dirty="0">
                <a:solidFill>
                  <a:schemeClr val="bg1"/>
                </a:solidFill>
                <a:latin typeface="+mn-lt"/>
              </a:rPr>
              <a:t>The Role of the Cancer Alliance: 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D84054C-5FB1-B9EF-0C46-6FD301A1CBBF}"/>
              </a:ext>
            </a:extLst>
          </p:cNvPr>
          <p:cNvSpPr/>
          <p:nvPr/>
        </p:nvSpPr>
        <p:spPr>
          <a:xfrm>
            <a:off x="551248" y="1050355"/>
            <a:ext cx="6689524" cy="3170771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Oversee the implementation of one priority recommendation from 4 (now3) existing clinical audits 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GB" dirty="0">
              <a:solidFill>
                <a:schemeClr val="bg1">
                  <a:lumMod val="9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Work with Trusts and local clinical groups to develop action plans to implement clinical audit recommendation in Prostate Cancer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GB" dirty="0">
              <a:solidFill>
                <a:schemeClr val="bg1">
                  <a:lumMod val="9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Ensure sufficient project management and analytical support at an Alliance/ Trust level for this work   *funding*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BB59439-F026-9B17-7DD9-DFA66F3CDCB7}"/>
              </a:ext>
            </a:extLst>
          </p:cNvPr>
          <p:cNvSpPr/>
          <p:nvPr/>
        </p:nvSpPr>
        <p:spPr>
          <a:xfrm>
            <a:off x="448603" y="4439079"/>
            <a:ext cx="2485983" cy="227323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chemeClr val="tx1"/>
                </a:solidFill>
              </a:rPr>
              <a:t>*Ethnicity Recording*</a:t>
            </a:r>
          </a:p>
          <a:p>
            <a:pPr marL="285750" indent="-285750">
              <a:buFontTx/>
              <a:buChar char="-"/>
            </a:pPr>
            <a:r>
              <a:rPr lang="en-GB" sz="1600" dirty="0">
                <a:solidFill>
                  <a:schemeClr val="tx1"/>
                </a:solidFill>
              </a:rPr>
              <a:t>Differential in incidence and access</a:t>
            </a:r>
          </a:p>
          <a:p>
            <a:pPr marL="285750" indent="-285750">
              <a:buFontTx/>
              <a:buChar char="-"/>
            </a:pPr>
            <a:r>
              <a:rPr lang="en-GB" sz="1600" dirty="0">
                <a:solidFill>
                  <a:schemeClr val="tx1"/>
                </a:solidFill>
              </a:rPr>
              <a:t>Uptake on radical therapies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1E0579B-2ADB-435D-2208-DE4F698D34C0}"/>
              </a:ext>
            </a:extLst>
          </p:cNvPr>
          <p:cNvSpPr/>
          <p:nvPr/>
        </p:nvSpPr>
        <p:spPr>
          <a:xfrm>
            <a:off x="7666074" y="1132337"/>
            <a:ext cx="4300606" cy="4928606"/>
          </a:xfrm>
          <a:prstGeom prst="round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GB" dirty="0"/>
              <a:t>Addressing Health Inequalities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GB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GB" dirty="0"/>
              <a:t>Embedding CORE20plus5 as a cross cutting theme in Work Programme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GB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GB" u="sng" dirty="0"/>
              <a:t>Deliverables</a:t>
            </a:r>
            <a:r>
              <a:rPr lang="en-GB" dirty="0"/>
              <a:t>: Target inequalities in access to the best treatment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GB" dirty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en-GB" u="sng" dirty="0"/>
              <a:t>Implementation</a:t>
            </a:r>
            <a:r>
              <a:rPr lang="en-GB" dirty="0"/>
              <a:t>:  Work with providers to ensure the recommendations are implemented equitably across different groups/ areas across the alliance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44A7BF6-B15B-6585-FAFA-FEF3039E6272}"/>
              </a:ext>
            </a:extLst>
          </p:cNvPr>
          <p:cNvSpPr/>
          <p:nvPr/>
        </p:nvSpPr>
        <p:spPr>
          <a:xfrm>
            <a:off x="3226468" y="4458365"/>
            <a:ext cx="2370682" cy="207307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Community Engagement </a:t>
            </a: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&amp; events (FOCT)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3350F28-1B1C-0CA3-7C6D-8596666ED0C6}"/>
              </a:ext>
            </a:extLst>
          </p:cNvPr>
          <p:cNvSpPr/>
          <p:nvPr/>
        </p:nvSpPr>
        <p:spPr>
          <a:xfrm>
            <a:off x="5889032" y="4772228"/>
            <a:ext cx="1564391" cy="113517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PPV with lived experience </a:t>
            </a:r>
          </a:p>
        </p:txBody>
      </p:sp>
    </p:spTree>
    <p:extLst>
      <p:ext uri="{BB962C8B-B14F-4D97-AF65-F5344CB8AC3E}">
        <p14:creationId xmlns:p14="http://schemas.microsoft.com/office/powerpoint/2010/main" val="1948376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C6C5549054A24E853A5FE6B5876D1C" ma:contentTypeVersion="21" ma:contentTypeDescription="Create a new document." ma:contentTypeScope="" ma:versionID="87042b14a885f033af7ec2465e99d473">
  <xsd:schema xmlns:xsd="http://www.w3.org/2001/XMLSchema" xmlns:xs="http://www.w3.org/2001/XMLSchema" xmlns:p="http://schemas.microsoft.com/office/2006/metadata/properties" xmlns:ns1="http://schemas.microsoft.com/sharepoint/v3" xmlns:ns2="de9c1acf-a809-461f-a820-ffa12d6c8ca7" xmlns:ns3="a909cabd-1bdc-40e1-8c11-8e584d807db3" xmlns:ns4="cccaf3ac-2de9-44d4-aa31-54302fceb5f7" targetNamespace="http://schemas.microsoft.com/office/2006/metadata/properties" ma:root="true" ma:fieldsID="a0a2277835572b9ec929594f0e9f61ff" ns1:_="" ns2:_="" ns3:_="" ns4:_="">
    <xsd:import namespace="http://schemas.microsoft.com/sharepoint/v3"/>
    <xsd:import namespace="de9c1acf-a809-461f-a820-ffa12d6c8ca7"/>
    <xsd:import namespace="a909cabd-1bdc-40e1-8c11-8e584d807db3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LengthInSeconds" minOccurs="0"/>
                <xsd:element ref="ns2:Review_x0020_Dat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9c1acf-a809-461f-a820-ffa12d6c8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Review_x0020_Date" ma:index="20" nillable="true" ma:displayName="Review date" ma:indexed="true" ma:internalName="Review_x0020_Date">
      <xsd:simpleType>
        <xsd:restriction base="dms:Text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09cabd-1bdc-40e1-8c11-8e584d807db3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18b1e65c-b3a1-4f81-b473-d641a903dc4d}" ma:internalName="TaxCatchAll" ma:showField="CatchAllData" ma:web="51bfcd92-eb3e-40f4-8778-2bbfb88a890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de9c1acf-a809-461f-a820-ffa12d6c8ca7">
      <Terms xmlns="http://schemas.microsoft.com/office/infopath/2007/PartnerControls"/>
    </lcf76f155ced4ddcb4097134ff3c332f>
    <_ip_UnifiedCompliancePolicyProperties xmlns="http://schemas.microsoft.com/sharepoint/v3" xsi:nil="true"/>
    <TaxCatchAll xmlns="cccaf3ac-2de9-44d4-aa31-54302fceb5f7" xsi:nil="true"/>
    <Review_x0020_Date xmlns="de9c1acf-a809-461f-a820-ffa12d6c8ca7" xsi:nil="true"/>
  </documentManagement>
</p:properties>
</file>

<file path=customXml/itemProps1.xml><?xml version="1.0" encoding="utf-8"?>
<ds:datastoreItem xmlns:ds="http://schemas.openxmlformats.org/officeDocument/2006/customXml" ds:itemID="{165619A1-2769-4A83-99AF-04D479467C96}">
  <ds:schemaRefs>
    <ds:schemaRef ds:uri="a909cabd-1bdc-40e1-8c11-8e584d807db3"/>
    <ds:schemaRef ds:uri="cccaf3ac-2de9-44d4-aa31-54302fceb5f7"/>
    <ds:schemaRef ds:uri="de9c1acf-a809-461f-a820-ffa12d6c8ca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A0E463D-F96C-4F3F-A3D4-D492D7D112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5DB53A-3B9E-4924-A99B-E9231FEBBB61}">
  <ds:schemaRefs>
    <ds:schemaRef ds:uri="a909cabd-1bdc-40e1-8c11-8e584d807db3"/>
    <ds:schemaRef ds:uri="cccaf3ac-2de9-44d4-aa31-54302fceb5f7"/>
    <ds:schemaRef ds:uri="de9c1acf-a809-461f-a820-ffa12d6c8ca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1124</Words>
  <Application>Microsoft Office PowerPoint</Application>
  <PresentationFormat>Widescreen</PresentationFormat>
  <Paragraphs>180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   Somerset Wiltshire Avon Gloucestershire  Cancer Alliance  Urology CAG  6 July 2023  Treatment Variation:  Prostate Cancer   Winnie Lo  Transformation Project Manager Patient and Public Voice Lead  </vt:lpstr>
      <vt:lpstr>Treatment Variation for Prostate Cancer:</vt:lpstr>
      <vt:lpstr>NHSE Cancer Programme:  Treatment Variation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NHSE Cancer Programme:</vt:lpstr>
      <vt:lpstr>PowerPoint Presentation</vt:lpstr>
      <vt:lpstr>Where we are?</vt:lpstr>
      <vt:lpstr>PowerPoint Presentation</vt:lpstr>
      <vt:lpstr>  Thank you  I  </vt:lpstr>
    </vt:vector>
  </TitlesOfParts>
  <Company>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SWAG Cancer Alliance   Patient and Public Voice Partners Forum  9 May 2023</dc:title>
  <dc:creator>Winnie Lo</dc:creator>
  <cp:lastModifiedBy>Helen Dunderdale</cp:lastModifiedBy>
  <cp:revision>37</cp:revision>
  <dcterms:created xsi:type="dcterms:W3CDTF">2023-04-17T08:46:46Z</dcterms:created>
  <dcterms:modified xsi:type="dcterms:W3CDTF">2023-07-06T14:56:38Z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0x01010055C6C5549054A24E853A5FE6B5876D1C</vt:lpwstr>
  </property>
  <property fmtid="{D5CDD505-2E9C-101B-9397-08002B2CF9AE}" pid="3" name="MediaServiceImageTags">
    <vt:lpwstr/>
  </property>
</Properties>
</file>