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-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32D10-93DE-40CA-BFD9-A375E9473656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D786B-E2F3-4D83-98DC-84B23A27D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5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3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54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8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04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26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75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D786B-E2F3-4D83-98DC-84B23A27D31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7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1168-A4B1-734C-6BD4-8C7D3414C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C9B1D-4F1B-D968-E22F-1BD03389C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9907C-6E54-F97E-6838-93FD7425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CE867-9E72-09D3-AC93-0BC336DA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957E2-8D64-D2B3-08B1-C3883F02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8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F9028-63FF-923B-87B5-E22D99D4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7BF0E-E805-E92A-29D1-C677C6BD5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4F844-7111-6348-9DFD-32275C3D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E68C-BDA3-EFBE-D106-0A53314C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7836F-99F1-1E10-0D54-C706EA75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8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19CE6-E230-FE1A-8705-FC815AD63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77A75-BBC8-CF09-7D67-5116AFDB2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026B4-858A-3931-DD2A-46FA7024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59C60-DAFD-48FB-3451-4110F4B1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9067A-C343-196D-849F-B43C5827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0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2415-B74E-6E98-58FF-475F875C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0C448-A10B-72F5-E9E1-141C9998F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B630C-59FE-4387-1395-86CEC0BF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E8FB5-07EE-832B-D255-9AC36ED1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B11BC-CF8C-91E6-4FE1-A942C0AD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6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8D61-711E-9C38-40BD-8693DECF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8B472-D097-49BE-CF33-BEEB04224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A8EAD-9F08-A61C-C433-9098E4E1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F2DD5-B0B7-79CF-B6CF-7066B9DF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F9FE7-BD51-5F39-180A-C8BE9B1E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5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7251-4DBB-5D6C-B30A-65E7C69F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83021-59DC-999C-D8F8-B2509D92F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EDCE1-8B9A-3AF4-0126-B79670B44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78537-E5E4-9281-E273-92D954C9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B607C-03DF-B897-3764-E302FA8D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BF9F9-15FC-BCAB-7B8F-975FFE16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1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D14D7-CDD5-7348-6E44-BCC96055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48CAD-E90B-C84E-AE4C-68491ADE7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B610D-15DC-5916-A057-C6066F29F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A1A0B1-110C-67E9-FF47-12D19DE64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04B9D9-7842-1D70-E70D-4B7995AD1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951FC-04DF-F4C4-5DAD-2C55E11D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D6F0F-D4C7-5070-F6F8-C8848390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23586D-6172-F17E-BEA0-2E24136C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3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A9B6F-9BA5-A991-6524-E47EA6C4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24004B-BD05-72F4-275E-FAFB64D0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2CACE-8B0F-92F8-0F09-5E8BFCD0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132BC-347B-C2A0-9410-9838F252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9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9FD99-A2FA-BF1D-423F-290A42D5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62621-F419-3884-EBE2-F63AE1B4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B4BD2-56F0-0093-04B5-86CA6635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0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60C9E-6A71-D811-7A08-5BD9BD244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B744-04D6-02A3-81AB-57190B015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454FE-B213-4728-ECEB-D4483C41B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EF405-6C6D-A522-6020-D03B79E5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32C3C-E2B0-18FE-C120-40814F553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99EC9-4F2E-01AC-C92E-47E7D705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4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3C48-D028-EFF7-C889-B3198CF70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F564A-BF43-12C4-2765-3ADE3954D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13CEB-03A5-1E56-81C7-A4CAA985D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DB825-AA41-4C85-BE6D-CD17DCDB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D8F46-8DF9-814B-726B-CB1ED49B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52844-E072-91B0-CEE6-F2ABF088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5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6EDB5D-0345-3A7C-2EB9-F0B353BC3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317B4-226B-AA11-EF8A-2A2A34235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2A06D-6594-43E1-81E0-EDA330713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7378-4E2D-4B2A-96C3-71AC76577D29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BDD23-AA5D-B873-A5B2-59E4777C0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483CB-928D-8DED-E6EA-D2D9C5519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D48D-8720-49C8-B288-67026AD81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2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agcanceralliance.nhs.uk/cag-cancer-alliance-clinical-advisory-groups/urological-cancer-clinical-advisory-group-information-for-cag-membe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8039-07B6-8CDE-B5B9-FCF0A0F31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SWAG Clinical Guidelines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66D93-8108-C407-54FC-688550398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Urology Cancer Clinical Advisory Group (CAG)</a:t>
            </a:r>
          </a:p>
          <a:p>
            <a:endParaRPr lang="en-GB" dirty="0"/>
          </a:p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July 2023</a:t>
            </a:r>
          </a:p>
        </p:txBody>
      </p:sp>
    </p:spTree>
    <p:extLst>
      <p:ext uri="{BB962C8B-B14F-4D97-AF65-F5344CB8AC3E}">
        <p14:creationId xmlns:p14="http://schemas.microsoft.com/office/powerpoint/2010/main" val="220773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430EA-11B9-D7E3-7EB7-30613578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8" y="1"/>
            <a:ext cx="10574572" cy="1327867"/>
          </a:xfrm>
        </p:spPr>
        <p:txBody>
          <a:bodyPr>
            <a:normAutofit/>
          </a:bodyPr>
          <a:lstStyle/>
          <a:p>
            <a:r>
              <a:rPr lang="en-GB" sz="2400" b="1" dirty="0"/>
              <a:t>2015 Version to comply with Cancer Peer Review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72CE-E264-47E8-C85E-587047C1D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962"/>
            <a:ext cx="10515600" cy="5191001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Individual sections on renal, bladder, prostate and penile updated by multiple CAG members. Testicular cancer team developed separate guidelines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52 page document</a:t>
            </a:r>
          </a:p>
          <a:p>
            <a:endParaRPr lang="en-GB" dirty="0"/>
          </a:p>
          <a:p>
            <a:r>
              <a:rPr lang="en-GB" dirty="0"/>
              <a:t>Ratified by MDT Leads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Signed off by Cancer Network/Alliance Managing Director on behalf of the South West Head for Cancer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Uploaded to the public facing website: </a:t>
            </a:r>
            <a:r>
              <a:rPr lang="en-GB" dirty="0">
                <a:hlinkClick r:id="rId3"/>
              </a:rPr>
              <a:t>Urological Cancer Clinical Advisory Group – Information for CAG Members - SWAG Cancer Alliance</a:t>
            </a:r>
            <a:endParaRPr lang="en-GB" dirty="0"/>
          </a:p>
          <a:p>
            <a:endParaRPr lang="en-GB" dirty="0"/>
          </a:p>
          <a:p>
            <a:r>
              <a:rPr lang="en-GB" dirty="0"/>
              <a:t>Biennial update in 2017, 2019, (separate Covid Guidelines in 2020) and 2021 with version control table and disclaimer: </a:t>
            </a:r>
          </a:p>
          <a:p>
            <a:pPr marL="0" indent="0">
              <a:buNone/>
            </a:pPr>
            <a:endParaRPr lang="en-GB" b="1" i="1" dirty="0"/>
          </a:p>
          <a:p>
            <a:r>
              <a:rPr lang="en-GB" b="1" i="1" dirty="0"/>
              <a:t>These are living documents that will be continually reviewed and updated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37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D363-8F81-6DA6-1F48-674BCE3B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Peer Review replaced with Quality Surveillance (2017)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D7506-A0C5-262F-BDB0-6D736BF67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576"/>
            <a:ext cx="10515600" cy="4801387"/>
          </a:xfrm>
        </p:spPr>
        <p:txBody>
          <a:bodyPr/>
          <a:lstStyle/>
          <a:p>
            <a:endParaRPr lang="en-GB" i="1" dirty="0"/>
          </a:p>
          <a:p>
            <a:r>
              <a:rPr lang="en-GB" i="1" dirty="0"/>
              <a:t>There should be agreed Clinical Guidelines</a:t>
            </a:r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Clinical Guidelines should reflect National Guidelines</a:t>
            </a:r>
          </a:p>
          <a:p>
            <a:endParaRPr lang="en-GB" i="1" dirty="0"/>
          </a:p>
          <a:p>
            <a:r>
              <a:rPr lang="en-GB" dirty="0"/>
              <a:t>Many Regional Guidelines now reduced to tables of links to National Guidelines</a:t>
            </a:r>
          </a:p>
          <a:p>
            <a:endParaRPr lang="en-GB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5179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4BE65-9CC9-EA57-799D-A2CCE80C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2023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CB7C-4428-D2FE-3482-0CB3987A7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Removal of sign off by Cancer Alliance Managing Director as instructed by South West  Regional Head of Cancer, Michelle Dixon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Removal of sign off by MDT Leads </a:t>
            </a:r>
            <a:r>
              <a:rPr lang="en-GB" dirty="0">
                <a:solidFill>
                  <a:srgbClr val="FF0000"/>
                </a:solidFill>
              </a:rPr>
              <a:t>(for discussion)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Reduced from 52 pages to 28.</a:t>
            </a:r>
          </a:p>
        </p:txBody>
      </p:sp>
    </p:spTree>
    <p:extLst>
      <p:ext uri="{BB962C8B-B14F-4D97-AF65-F5344CB8AC3E}">
        <p14:creationId xmlns:p14="http://schemas.microsoft.com/office/powerpoint/2010/main" val="263012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0C9B-0945-0795-9C74-EDC850F8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2556"/>
            <a:ext cx="10515600" cy="448470"/>
          </a:xfrm>
        </p:spPr>
        <p:txBody>
          <a:bodyPr>
            <a:normAutofit/>
          </a:bodyPr>
          <a:lstStyle/>
          <a:p>
            <a:r>
              <a:rPr lang="en-GB" sz="2400" b="1" dirty="0"/>
              <a:t>Links to National/SWAG Guidelines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62FE0CB2-7D28-E3B0-7554-F295C6370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7915" y="1825625"/>
            <a:ext cx="8036169" cy="4351338"/>
          </a:xfrm>
        </p:spPr>
      </p:pic>
    </p:spTree>
    <p:extLst>
      <p:ext uri="{BB962C8B-B14F-4D97-AF65-F5344CB8AC3E}">
        <p14:creationId xmlns:p14="http://schemas.microsoft.com/office/powerpoint/2010/main" val="198738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11B0-A315-0DE6-55A8-FE7D4E8DB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/>
          </a:bodyPr>
          <a:lstStyle/>
          <a:p>
            <a:r>
              <a:rPr lang="en-GB" sz="2800" b="1" dirty="0"/>
              <a:t>Links to Guidelines Continued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7D645F-DE92-5D38-6391-35DF5B82E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60315" y="681038"/>
            <a:ext cx="6071370" cy="5495925"/>
          </a:xfrm>
        </p:spPr>
      </p:pic>
    </p:spTree>
    <p:extLst>
      <p:ext uri="{BB962C8B-B14F-4D97-AF65-F5344CB8AC3E}">
        <p14:creationId xmlns:p14="http://schemas.microsoft.com/office/powerpoint/2010/main" val="14056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EF0B-5D40-494C-3C4A-E7CDC901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85029"/>
          </a:xfrm>
        </p:spPr>
        <p:txBody>
          <a:bodyPr>
            <a:normAutofit/>
          </a:bodyPr>
          <a:lstStyle/>
          <a:p>
            <a:r>
              <a:rPr lang="en-GB" sz="2400" b="1" dirty="0"/>
              <a:t>Links to guidelines continued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C325A7-4BEE-7A6F-FA3D-731A32A85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89225" y="890588"/>
            <a:ext cx="6953250" cy="4953000"/>
          </a:xfrm>
        </p:spPr>
      </p:pic>
    </p:spTree>
    <p:extLst>
      <p:ext uri="{BB962C8B-B14F-4D97-AF65-F5344CB8AC3E}">
        <p14:creationId xmlns:p14="http://schemas.microsoft.com/office/powerpoint/2010/main" val="77629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DC025-5FF3-51D0-B7E6-03FC23226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60"/>
            <a:ext cx="10515600" cy="625378"/>
          </a:xfrm>
        </p:spPr>
        <p:txBody>
          <a:bodyPr>
            <a:normAutofit/>
          </a:bodyPr>
          <a:lstStyle/>
          <a:p>
            <a:r>
              <a:rPr lang="en-GB" sz="2400" b="1" dirty="0"/>
              <a:t>Regional Additions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19CA-DE7C-07ED-D779-C5A538D58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CT Kidneys, Ureter and Bladder (KUB) will replace CT </a:t>
            </a:r>
            <a:r>
              <a:rPr lang="en-GB" dirty="0" err="1"/>
              <a:t>Urogram</a:t>
            </a:r>
            <a:r>
              <a:rPr lang="en-GB" dirty="0"/>
              <a:t> for visible haematuria in patients ≥50 to reduce the risks associated with radiation exposure: Agreed by CAG once the paper has been Peer Reviewed / Published 24</a:t>
            </a:r>
            <a:r>
              <a:rPr lang="en-GB" baseline="30000" dirty="0"/>
              <a:t>th</a:t>
            </a:r>
            <a:r>
              <a:rPr lang="en-GB" dirty="0"/>
              <a:t> June 2021 – </a:t>
            </a:r>
            <a:r>
              <a:rPr lang="en-GB" dirty="0">
                <a:solidFill>
                  <a:srgbClr val="FF0000"/>
                </a:solidFill>
              </a:rPr>
              <a:t>For confirmation</a:t>
            </a:r>
          </a:p>
          <a:p>
            <a:endParaRPr lang="en-GB" dirty="0"/>
          </a:p>
          <a:p>
            <a:r>
              <a:rPr lang="it-IT" dirty="0"/>
              <a:t>Prostate Specific Membrane Antigen (PSMA) PET Guidelines: Ratified by CAG 24th June 2021 following update from Amar Challapalli</a:t>
            </a:r>
            <a:endParaRPr lang="en-GB" dirty="0"/>
          </a:p>
          <a:p>
            <a:endParaRPr lang="en-GB" dirty="0"/>
          </a:p>
          <a:p>
            <a:r>
              <a:rPr lang="en-GB" dirty="0"/>
              <a:t>Penile Cancer Guidelines: Ratified by CAG 18</a:t>
            </a:r>
            <a:r>
              <a:rPr lang="en-GB" baseline="30000" dirty="0"/>
              <a:t>th</a:t>
            </a:r>
            <a:r>
              <a:rPr lang="en-GB" dirty="0"/>
              <a:t> November 2021 following update from Aditya Manjunath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 comments following circulation of reports</a:t>
            </a:r>
          </a:p>
          <a:p>
            <a:endParaRPr lang="en-GB" dirty="0"/>
          </a:p>
          <a:p>
            <a:r>
              <a:rPr lang="en-GB" dirty="0"/>
              <a:t>Any other regional additions to National Guidelines </a:t>
            </a:r>
            <a:r>
              <a:rPr lang="en-GB" dirty="0">
                <a:solidFill>
                  <a:srgbClr val="FF0000"/>
                </a:solidFill>
              </a:rPr>
              <a:t>(should we revisit bone scan audit)?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86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327</Words>
  <Application>Microsoft Office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SWAG Clinical Guidelines</vt:lpstr>
      <vt:lpstr>2015 Version to comply with Cancer Peer Review Measures</vt:lpstr>
      <vt:lpstr>Peer Review replaced with Quality Surveillance (2017)</vt:lpstr>
      <vt:lpstr>2023 Version</vt:lpstr>
      <vt:lpstr>Links to National/SWAG Guidelines</vt:lpstr>
      <vt:lpstr>Links to Guidelines Continued</vt:lpstr>
      <vt:lpstr>Links to guidelines continued</vt:lpstr>
      <vt:lpstr>Regional Additions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Clinical Guidelines</dc:title>
  <dc:creator>Helen Dunderdale</dc:creator>
  <cp:lastModifiedBy>Helen Dunderdale</cp:lastModifiedBy>
  <cp:revision>5</cp:revision>
  <cp:lastPrinted>2023-07-05T10:40:28Z</cp:lastPrinted>
  <dcterms:created xsi:type="dcterms:W3CDTF">2023-07-05T09:10:31Z</dcterms:created>
  <dcterms:modified xsi:type="dcterms:W3CDTF">2023-07-05T10:57:25Z</dcterms:modified>
</cp:coreProperties>
</file>