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365" r:id="rId4"/>
    <p:sldId id="370" r:id="rId5"/>
    <p:sldId id="368" r:id="rId6"/>
    <p:sldId id="369" r:id="rId7"/>
    <p:sldId id="371" r:id="rId8"/>
    <p:sldId id="372" r:id="rId9"/>
    <p:sldId id="374" r:id="rId10"/>
    <p:sldId id="377" r:id="rId11"/>
    <p:sldId id="378" r:id="rId12"/>
    <p:sldId id="379" r:id="rId13"/>
    <p:sldId id="380" r:id="rId14"/>
    <p:sldId id="382" r:id="rId15"/>
    <p:sldId id="385" r:id="rId16"/>
    <p:sldId id="397" r:id="rId17"/>
    <p:sldId id="388" r:id="rId18"/>
    <p:sldId id="386" r:id="rId19"/>
    <p:sldId id="387" r:id="rId20"/>
    <p:sldId id="389" r:id="rId21"/>
    <p:sldId id="395" r:id="rId22"/>
    <p:sldId id="394" r:id="rId23"/>
    <p:sldId id="393" r:id="rId24"/>
    <p:sldId id="392" r:id="rId25"/>
    <p:sldId id="399" r:id="rId26"/>
    <p:sldId id="3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5A2"/>
    <a:srgbClr val="F66464"/>
    <a:srgbClr val="E94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thomas_bird_uhbw_nhs_uk/Documents/Documents/PSMA%20audit/MDT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thomas_bird_uhbw_nhs_uk/Documents/Documents/PSMA%20audit/MDT%20li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thomas_bird_uhbw_nhs_uk/Documents/Documents/PSMA%20audit/MDT%20l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thomas_bird_uhbw_nhs_uk/Documents/Documents/PSMA%20audit/MDT%20li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thomas_bird_uhbw_nhs_uk/Documents/Documents/PSMA%20audit/MDT%20li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thomas_bird_uhbw_nhs_uk/Documents/Documents/PSMA%20audit/MDT%20li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Number of</a:t>
            </a:r>
            <a:r>
              <a:rPr lang="en-GB" baseline="0"/>
              <a:t> scans requested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ANALYSIS!$B$1:$E$1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ANALYSIS!$B$2:$E$2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E-4BF6-8613-4A2B7873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02400"/>
        <c:axId val="78903936"/>
      </c:barChart>
      <c:catAx>
        <c:axId val="7890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03936"/>
        <c:crosses val="autoZero"/>
        <c:auto val="1"/>
        <c:lblAlgn val="ctr"/>
        <c:lblOffset val="100"/>
        <c:noMultiLvlLbl val="0"/>
      </c:catAx>
      <c:valAx>
        <c:axId val="789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0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A85A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Scans</a:t>
            </a:r>
            <a:r>
              <a:rPr lang="en-GB" baseline="0"/>
              <a:t> done on eligible patients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20-459A-AF94-DB2A69BA79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20-459A-AF94-DB2A69BA79DF}"/>
              </c:ext>
            </c:extLst>
          </c:dPt>
          <c:val>
            <c:numRef>
              <c:f>ANALYSIS!$B$12:$C$12</c:f>
              <c:numCache>
                <c:formatCode>General</c:formatCode>
                <c:ptCount val="2"/>
                <c:pt idx="0">
                  <c:v>36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20-459A-AF94-DB2A69BA7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A85A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ANALYSIS!$B$24:$F$24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ANALYSIS!$B$25:$F$25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 formatCode="0">
                  <c:v>1</c:v>
                </c:pt>
                <c:pt idx="4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6-4A34-8502-6D468789D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98112"/>
        <c:axId val="79899648"/>
      </c:barChart>
      <c:catAx>
        <c:axId val="798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9648"/>
        <c:crosses val="autoZero"/>
        <c:auto val="1"/>
        <c:lblAlgn val="ctr"/>
        <c:lblOffset val="100"/>
        <c:noMultiLvlLbl val="0"/>
      </c:catAx>
      <c:valAx>
        <c:axId val="7989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A85A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'PSMA staging'!$A$9:$A$11</c:f>
              <c:strCache>
                <c:ptCount val="3"/>
                <c:pt idx="0">
                  <c:v>N0 M0</c:v>
                </c:pt>
                <c:pt idx="1">
                  <c:v>N1 M0</c:v>
                </c:pt>
                <c:pt idx="2">
                  <c:v>N1 M1b</c:v>
                </c:pt>
              </c:strCache>
            </c:strRef>
          </c:cat>
          <c:val>
            <c:numRef>
              <c:f>'PSMA staging'!$C$9:$C$11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7-47B8-9F9A-94048DA86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35968"/>
        <c:axId val="79637504"/>
      </c:barChart>
      <c:catAx>
        <c:axId val="796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04"/>
        <c:crosses val="autoZero"/>
        <c:auto val="1"/>
        <c:lblAlgn val="ctr"/>
        <c:lblOffset val="100"/>
        <c:noMultiLvlLbl val="0"/>
      </c:catAx>
      <c:valAx>
        <c:axId val="796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25371828521434E-2"/>
          <c:y val="5.0925925925925923E-2"/>
          <c:w val="0.90286351706036749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'PSMA staging'!$A$2:$A$5</c:f>
              <c:strCache>
                <c:ptCount val="4"/>
                <c:pt idx="0">
                  <c:v>N0 M0</c:v>
                </c:pt>
                <c:pt idx="1">
                  <c:v>N1 M0</c:v>
                </c:pt>
                <c:pt idx="2">
                  <c:v>M1a</c:v>
                </c:pt>
                <c:pt idx="3">
                  <c:v>M1b</c:v>
                </c:pt>
              </c:strCache>
            </c:strRef>
          </c:cat>
          <c:val>
            <c:numRef>
              <c:f>'PSMA staging'!$D$2:$D$5</c:f>
              <c:numCache>
                <c:formatCode>General</c:formatCode>
                <c:ptCount val="4"/>
                <c:pt idx="0">
                  <c:v>52</c:v>
                </c:pt>
                <c:pt idx="1">
                  <c:v>21</c:v>
                </c:pt>
                <c:pt idx="2">
                  <c:v>7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A-4466-952F-E9C80610A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37920"/>
        <c:axId val="79939456"/>
      </c:barChart>
      <c:catAx>
        <c:axId val="799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39456"/>
        <c:crosses val="autoZero"/>
        <c:auto val="1"/>
        <c:lblAlgn val="ctr"/>
        <c:lblOffset val="100"/>
        <c:noMultiLvlLbl val="0"/>
      </c:catAx>
      <c:valAx>
        <c:axId val="799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3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1F-4164-9D98-FAAAC2CDD6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1F-4164-9D98-FAAAC2CDD606}"/>
              </c:ext>
            </c:extLst>
          </c:dPt>
          <c:cat>
            <c:strRef>
              <c:f>'PSMA staging'!$A$14:$A$15</c:f>
              <c:strCache>
                <c:ptCount val="2"/>
                <c:pt idx="0">
                  <c:v>M0</c:v>
                </c:pt>
                <c:pt idx="1">
                  <c:v>M1</c:v>
                </c:pt>
              </c:strCache>
            </c:strRef>
          </c:cat>
          <c:val>
            <c:numRef>
              <c:f>'PSMA staging'!$B$14:$B$15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1F-4164-9D98-FAAAC2CDD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2A85A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F7C84-45D6-4428-8A4E-FB3CC963D7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FF97C2-0EE9-4D36-92EF-E035F083F3F6}">
      <dgm:prSet phldrT="[Text]" custT="1"/>
      <dgm:spPr/>
      <dgm:t>
        <a:bodyPr/>
        <a:lstStyle/>
        <a:p>
          <a:r>
            <a:rPr lang="en-GB" sz="1400" dirty="0"/>
            <a:t>MDT identifies case suitable for PSMA-PET-CT</a:t>
          </a:r>
        </a:p>
      </dgm:t>
    </dgm:pt>
    <dgm:pt modelId="{E798EFDC-F62C-4E47-B952-637D299832AF}" type="parTrans" cxnId="{EE411FA0-E8DD-491C-9B1A-72F3CBAFFB7C}">
      <dgm:prSet/>
      <dgm:spPr/>
      <dgm:t>
        <a:bodyPr/>
        <a:lstStyle/>
        <a:p>
          <a:endParaRPr lang="en-GB"/>
        </a:p>
      </dgm:t>
    </dgm:pt>
    <dgm:pt modelId="{16C42A72-89BB-4C9E-A746-92D497474988}" type="sibTrans" cxnId="{EE411FA0-E8DD-491C-9B1A-72F3CBAFFB7C}">
      <dgm:prSet/>
      <dgm:spPr/>
      <dgm:t>
        <a:bodyPr/>
        <a:lstStyle/>
        <a:p>
          <a:endParaRPr lang="en-GB"/>
        </a:p>
      </dgm:t>
    </dgm:pt>
    <dgm:pt modelId="{FD0AF71E-12CB-4B54-AD3A-EE7A81CA5C3B}">
      <dgm:prSet phldrT="[Text]" custT="1"/>
      <dgm:spPr/>
      <dgm:t>
        <a:bodyPr/>
        <a:lstStyle/>
        <a:p>
          <a:r>
            <a:rPr lang="en-GB" sz="1400" dirty="0"/>
            <a:t>Urgent </a:t>
          </a:r>
          <a:r>
            <a:rPr lang="en-GB" sz="1400" b="1" dirty="0"/>
            <a:t>Urology CNS </a:t>
          </a:r>
          <a:r>
            <a:rPr lang="en-GB" sz="1400" dirty="0"/>
            <a:t>OPA scheduled within 3 working days to inform patient of plan for PET-CT</a:t>
          </a:r>
        </a:p>
      </dgm:t>
    </dgm:pt>
    <dgm:pt modelId="{06219902-A4B0-493E-9391-86D1E39BBCF8}" type="parTrans" cxnId="{346F41C5-E6E0-4E35-9476-8F4BC9A156CB}">
      <dgm:prSet/>
      <dgm:spPr/>
      <dgm:t>
        <a:bodyPr/>
        <a:lstStyle/>
        <a:p>
          <a:endParaRPr lang="en-GB"/>
        </a:p>
      </dgm:t>
    </dgm:pt>
    <dgm:pt modelId="{FFE7F1F8-D407-4327-A0AA-53418E0A65BB}" type="sibTrans" cxnId="{346F41C5-E6E0-4E35-9476-8F4BC9A156CB}">
      <dgm:prSet/>
      <dgm:spPr/>
      <dgm:t>
        <a:bodyPr/>
        <a:lstStyle/>
        <a:p>
          <a:endParaRPr lang="en-GB"/>
        </a:p>
      </dgm:t>
    </dgm:pt>
    <dgm:pt modelId="{38080D5B-E91D-45C5-A501-F9E5ECC5E538}">
      <dgm:prSet phldrT="[Text]" custT="1"/>
      <dgm:spPr/>
      <dgm:t>
        <a:bodyPr/>
        <a:lstStyle/>
        <a:p>
          <a:r>
            <a:rPr lang="en-GB" sz="1400" b="1" dirty="0"/>
            <a:t>Urology MDT coordinator</a:t>
          </a:r>
        </a:p>
        <a:p>
          <a:r>
            <a:rPr lang="en-GB" sz="1400" dirty="0"/>
            <a:t>Informs PET bookings team of patient details and CNS OPA date</a:t>
          </a:r>
        </a:p>
      </dgm:t>
    </dgm:pt>
    <dgm:pt modelId="{C93CBB79-AFBB-4F50-A6D0-C7B58E0DC9EB}" type="parTrans" cxnId="{B740A8FF-362B-4972-AC73-C6CAA8F05DA7}">
      <dgm:prSet/>
      <dgm:spPr/>
      <dgm:t>
        <a:bodyPr/>
        <a:lstStyle/>
        <a:p>
          <a:endParaRPr lang="en-GB"/>
        </a:p>
      </dgm:t>
    </dgm:pt>
    <dgm:pt modelId="{2BB8A59E-985F-4BCF-941E-138142910DF0}" type="sibTrans" cxnId="{B740A8FF-362B-4972-AC73-C6CAA8F05DA7}">
      <dgm:prSet/>
      <dgm:spPr/>
      <dgm:t>
        <a:bodyPr/>
        <a:lstStyle/>
        <a:p>
          <a:endParaRPr lang="en-GB"/>
        </a:p>
      </dgm:t>
    </dgm:pt>
    <dgm:pt modelId="{74BA815B-B192-45BF-AA41-2B7E644DEEB6}">
      <dgm:prSet custT="1"/>
      <dgm:spPr/>
      <dgm:t>
        <a:bodyPr/>
        <a:lstStyle/>
        <a:p>
          <a:r>
            <a:rPr lang="en-GB" sz="1400" b="1" dirty="0"/>
            <a:t>MDT Clinician</a:t>
          </a:r>
          <a:r>
            <a:rPr lang="en-GB" sz="1400" dirty="0"/>
            <a:t> requests PSMA-PET-CT within 48hrs of MDT</a:t>
          </a:r>
        </a:p>
      </dgm:t>
    </dgm:pt>
    <dgm:pt modelId="{B976BC7B-56D9-4135-B80A-FDE724CC050E}" type="parTrans" cxnId="{4B3ED5F9-1EDA-49F2-AEE8-6FEADF530F5E}">
      <dgm:prSet/>
      <dgm:spPr/>
      <dgm:t>
        <a:bodyPr/>
        <a:lstStyle/>
        <a:p>
          <a:endParaRPr lang="en-GB"/>
        </a:p>
      </dgm:t>
    </dgm:pt>
    <dgm:pt modelId="{729870AA-4F90-4FEE-A2E0-C950F18B4C83}" type="sibTrans" cxnId="{4B3ED5F9-1EDA-49F2-AEE8-6FEADF530F5E}">
      <dgm:prSet/>
      <dgm:spPr/>
      <dgm:t>
        <a:bodyPr/>
        <a:lstStyle/>
        <a:p>
          <a:endParaRPr lang="en-GB"/>
        </a:p>
      </dgm:t>
    </dgm:pt>
    <dgm:pt modelId="{A9925679-99C0-4398-A089-AB9BC9B7DCC6}">
      <dgm:prSet custT="1"/>
      <dgm:spPr/>
      <dgm:t>
        <a:bodyPr/>
        <a:lstStyle/>
        <a:p>
          <a:r>
            <a:rPr lang="en-GB" sz="1400" b="1" dirty="0"/>
            <a:t>Alliance Medical </a:t>
          </a:r>
          <a:r>
            <a:rPr lang="en-GB" sz="1400" dirty="0"/>
            <a:t>books PET-CT slot within 7-10 days of MDT &amp; contacts patient after their CNS OPA date</a:t>
          </a:r>
        </a:p>
      </dgm:t>
    </dgm:pt>
    <dgm:pt modelId="{783FA1FC-FF80-4F0E-B61C-E8BB90DDAC7F}" type="parTrans" cxnId="{871123ED-C64F-4436-A693-0F112CE55168}">
      <dgm:prSet/>
      <dgm:spPr/>
      <dgm:t>
        <a:bodyPr/>
        <a:lstStyle/>
        <a:p>
          <a:endParaRPr lang="en-GB"/>
        </a:p>
      </dgm:t>
    </dgm:pt>
    <dgm:pt modelId="{1902A348-D5D2-47D0-B42F-F136076C8428}" type="sibTrans" cxnId="{871123ED-C64F-4436-A693-0F112CE55168}">
      <dgm:prSet/>
      <dgm:spPr/>
      <dgm:t>
        <a:bodyPr/>
        <a:lstStyle/>
        <a:p>
          <a:endParaRPr lang="en-GB"/>
        </a:p>
      </dgm:t>
    </dgm:pt>
    <dgm:pt modelId="{FB660B74-B3A8-4907-B6C0-FEA5DFA9F7E6}">
      <dgm:prSet custT="1"/>
      <dgm:spPr/>
      <dgm:t>
        <a:bodyPr/>
        <a:lstStyle/>
        <a:p>
          <a:r>
            <a:rPr lang="en-GB" sz="1400" b="1" dirty="0"/>
            <a:t>Urology MDT coordinator </a:t>
          </a:r>
          <a:r>
            <a:rPr lang="en-GB" sz="1400" dirty="0"/>
            <a:t>arranges further MDT discussion 14 days from initial MDT</a:t>
          </a:r>
        </a:p>
      </dgm:t>
    </dgm:pt>
    <dgm:pt modelId="{6BCE9145-1875-4775-8674-50A6D33260B3}" type="parTrans" cxnId="{09BE809D-B506-43B2-AC93-DC70119A139A}">
      <dgm:prSet/>
      <dgm:spPr/>
      <dgm:t>
        <a:bodyPr/>
        <a:lstStyle/>
        <a:p>
          <a:endParaRPr lang="en-GB"/>
        </a:p>
      </dgm:t>
    </dgm:pt>
    <dgm:pt modelId="{A0BE0C78-B143-4BA7-BDC6-7B3DBBD0440D}" type="sibTrans" cxnId="{09BE809D-B506-43B2-AC93-DC70119A139A}">
      <dgm:prSet/>
      <dgm:spPr/>
      <dgm:t>
        <a:bodyPr/>
        <a:lstStyle/>
        <a:p>
          <a:endParaRPr lang="en-GB"/>
        </a:p>
      </dgm:t>
    </dgm:pt>
    <dgm:pt modelId="{A440F757-BBCB-4B54-BB1E-8B5F8982383E}">
      <dgm:prSet custT="1"/>
      <dgm:spPr/>
      <dgm:t>
        <a:bodyPr/>
        <a:lstStyle/>
        <a:p>
          <a:r>
            <a:rPr lang="en-GB" sz="1400" b="1" dirty="0"/>
            <a:t>Alliance Medical </a:t>
          </a:r>
          <a:r>
            <a:rPr lang="en-GB" sz="1400" b="0" dirty="0"/>
            <a:t>p</a:t>
          </a:r>
          <a:r>
            <a:rPr lang="en-GB" sz="1400" dirty="0"/>
            <a:t>rioritise PET-CT report (?Mon)</a:t>
          </a:r>
        </a:p>
      </dgm:t>
    </dgm:pt>
    <dgm:pt modelId="{A40D3B42-A0FA-4B4C-B0E0-737909B5893F}" type="parTrans" cxnId="{43579BCD-6BC6-446D-9CA8-88902538A191}">
      <dgm:prSet/>
      <dgm:spPr/>
      <dgm:t>
        <a:bodyPr/>
        <a:lstStyle/>
        <a:p>
          <a:endParaRPr lang="en-GB"/>
        </a:p>
      </dgm:t>
    </dgm:pt>
    <dgm:pt modelId="{8AFE4234-FEF7-4741-AF2D-507A54069555}" type="sibTrans" cxnId="{43579BCD-6BC6-446D-9CA8-88902538A191}">
      <dgm:prSet/>
      <dgm:spPr/>
      <dgm:t>
        <a:bodyPr/>
        <a:lstStyle/>
        <a:p>
          <a:endParaRPr lang="en-GB"/>
        </a:p>
      </dgm:t>
    </dgm:pt>
    <dgm:pt modelId="{E57C5E0E-D458-4CE5-9331-420FB0B053A8}">
      <dgm:prSet custT="1"/>
      <dgm:spPr/>
      <dgm:t>
        <a:bodyPr/>
        <a:lstStyle/>
        <a:p>
          <a:r>
            <a:rPr lang="en-GB" sz="1400" b="1" dirty="0"/>
            <a:t>Urology CNS </a:t>
          </a:r>
          <a:r>
            <a:rPr lang="en-GB" sz="1400" dirty="0"/>
            <a:t>emails Alliance Medical once patient informed</a:t>
          </a:r>
        </a:p>
      </dgm:t>
    </dgm:pt>
    <dgm:pt modelId="{4692F989-B121-4EDC-AF38-5F8EB9CA305F}" type="parTrans" cxnId="{A1648525-3CF1-4AD2-98E1-8C4C392956C8}">
      <dgm:prSet/>
      <dgm:spPr/>
      <dgm:t>
        <a:bodyPr/>
        <a:lstStyle/>
        <a:p>
          <a:endParaRPr lang="en-GB"/>
        </a:p>
      </dgm:t>
    </dgm:pt>
    <dgm:pt modelId="{2299D40B-4539-48EB-B471-291B5F2E50FF}" type="sibTrans" cxnId="{A1648525-3CF1-4AD2-98E1-8C4C392956C8}">
      <dgm:prSet/>
      <dgm:spPr/>
      <dgm:t>
        <a:bodyPr/>
        <a:lstStyle/>
        <a:p>
          <a:endParaRPr lang="en-GB"/>
        </a:p>
      </dgm:t>
    </dgm:pt>
    <dgm:pt modelId="{C8F813DF-D37A-4D1B-9B7A-225F63E92385}" type="pres">
      <dgm:prSet presAssocID="{7D8F7C84-45D6-4428-8A4E-FB3CC963D7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69456D-EDAD-4A41-B11F-EA6018CBCE3C}" type="pres">
      <dgm:prSet presAssocID="{A7FF97C2-0EE9-4D36-92EF-E035F083F3F6}" presName="root1" presStyleCnt="0"/>
      <dgm:spPr/>
    </dgm:pt>
    <dgm:pt modelId="{352BD2A7-44D5-4D9F-B2F0-065141B6CE02}" type="pres">
      <dgm:prSet presAssocID="{A7FF97C2-0EE9-4D36-92EF-E035F083F3F6}" presName="LevelOneTextNode" presStyleLbl="node0" presStyleIdx="0" presStyleCnt="1" custScaleY="113364" custLinFactNeighborX="25798" custLinFactNeighborY="1419">
        <dgm:presLayoutVars>
          <dgm:chPref val="3"/>
        </dgm:presLayoutVars>
      </dgm:prSet>
      <dgm:spPr/>
    </dgm:pt>
    <dgm:pt modelId="{194E2896-3CAC-4441-9D35-9EA92A3041A5}" type="pres">
      <dgm:prSet presAssocID="{A7FF97C2-0EE9-4D36-92EF-E035F083F3F6}" presName="level2hierChild" presStyleCnt="0"/>
      <dgm:spPr/>
    </dgm:pt>
    <dgm:pt modelId="{979B7236-CA02-4A44-BF97-93F60895AF23}" type="pres">
      <dgm:prSet presAssocID="{06219902-A4B0-493E-9391-86D1E39BBCF8}" presName="conn2-1" presStyleLbl="parChTrans1D2" presStyleIdx="0" presStyleCnt="3"/>
      <dgm:spPr/>
    </dgm:pt>
    <dgm:pt modelId="{B3DFA692-8583-4DFB-AE39-A546B43ACAD1}" type="pres">
      <dgm:prSet presAssocID="{06219902-A4B0-493E-9391-86D1E39BBCF8}" presName="connTx" presStyleLbl="parChTrans1D2" presStyleIdx="0" presStyleCnt="3"/>
      <dgm:spPr/>
    </dgm:pt>
    <dgm:pt modelId="{07F3C869-8C6E-41F4-9B00-99BA8CBEBBAE}" type="pres">
      <dgm:prSet presAssocID="{FD0AF71E-12CB-4B54-AD3A-EE7A81CA5C3B}" presName="root2" presStyleCnt="0"/>
      <dgm:spPr/>
    </dgm:pt>
    <dgm:pt modelId="{C09BEF05-C10A-491B-BF81-9D32BC45D010}" type="pres">
      <dgm:prSet presAssocID="{FD0AF71E-12CB-4B54-AD3A-EE7A81CA5C3B}" presName="LevelTwoTextNode" presStyleLbl="node2" presStyleIdx="0" presStyleCnt="3" custScaleX="128939" custScaleY="113364" custLinFactNeighborX="14400" custLinFactNeighborY="1419">
        <dgm:presLayoutVars>
          <dgm:chPref val="3"/>
        </dgm:presLayoutVars>
      </dgm:prSet>
      <dgm:spPr/>
    </dgm:pt>
    <dgm:pt modelId="{D96FCFA6-BBEB-4152-ADB2-6FE8AD0E43BD}" type="pres">
      <dgm:prSet presAssocID="{FD0AF71E-12CB-4B54-AD3A-EE7A81CA5C3B}" presName="level3hierChild" presStyleCnt="0"/>
      <dgm:spPr/>
    </dgm:pt>
    <dgm:pt modelId="{B5D783E2-C5FA-48EF-B79E-34C29FD91C49}" type="pres">
      <dgm:prSet presAssocID="{4692F989-B121-4EDC-AF38-5F8EB9CA305F}" presName="conn2-1" presStyleLbl="parChTrans1D3" presStyleIdx="0" presStyleCnt="2"/>
      <dgm:spPr/>
    </dgm:pt>
    <dgm:pt modelId="{6A414BD1-F9F5-4116-82C4-4CF1084F71CF}" type="pres">
      <dgm:prSet presAssocID="{4692F989-B121-4EDC-AF38-5F8EB9CA305F}" presName="connTx" presStyleLbl="parChTrans1D3" presStyleIdx="0" presStyleCnt="2"/>
      <dgm:spPr/>
    </dgm:pt>
    <dgm:pt modelId="{95541D49-41A4-4433-AD4D-F5DF10E73EE5}" type="pres">
      <dgm:prSet presAssocID="{E57C5E0E-D458-4CE5-9331-420FB0B053A8}" presName="root2" presStyleCnt="0"/>
      <dgm:spPr/>
    </dgm:pt>
    <dgm:pt modelId="{291BC97F-B4AD-42EC-B053-CE5140A2C884}" type="pres">
      <dgm:prSet presAssocID="{E57C5E0E-D458-4CE5-9331-420FB0B053A8}" presName="LevelTwoTextNode" presStyleLbl="node3" presStyleIdx="0" presStyleCnt="2" custScaleX="145354" custScaleY="111216">
        <dgm:presLayoutVars>
          <dgm:chPref val="3"/>
        </dgm:presLayoutVars>
      </dgm:prSet>
      <dgm:spPr/>
    </dgm:pt>
    <dgm:pt modelId="{529FB287-8415-4474-9FF1-A9CB42852611}" type="pres">
      <dgm:prSet presAssocID="{E57C5E0E-D458-4CE5-9331-420FB0B053A8}" presName="level3hierChild" presStyleCnt="0"/>
      <dgm:spPr/>
    </dgm:pt>
    <dgm:pt modelId="{5FCC1FF4-A439-4C8D-9A48-2DB0D596724A}" type="pres">
      <dgm:prSet presAssocID="{B976BC7B-56D9-4135-B80A-FDE724CC050E}" presName="conn2-1" presStyleLbl="parChTrans1D2" presStyleIdx="1" presStyleCnt="3"/>
      <dgm:spPr/>
    </dgm:pt>
    <dgm:pt modelId="{F74ED9ED-D358-40F9-BAEF-3A8569DF2DB8}" type="pres">
      <dgm:prSet presAssocID="{B976BC7B-56D9-4135-B80A-FDE724CC050E}" presName="connTx" presStyleLbl="parChTrans1D2" presStyleIdx="1" presStyleCnt="3"/>
      <dgm:spPr/>
    </dgm:pt>
    <dgm:pt modelId="{91AB7909-C1E9-4BF8-8F87-C1B2CC8E35D0}" type="pres">
      <dgm:prSet presAssocID="{74BA815B-B192-45BF-AA41-2B7E644DEEB6}" presName="root2" presStyleCnt="0"/>
      <dgm:spPr/>
    </dgm:pt>
    <dgm:pt modelId="{82EA6763-9EB4-46AB-99CD-BE8CCBA3E0BD}" type="pres">
      <dgm:prSet presAssocID="{74BA815B-B192-45BF-AA41-2B7E644DEEB6}" presName="LevelTwoTextNode" presStyleLbl="node2" presStyleIdx="1" presStyleCnt="3" custScaleX="132798" custScaleY="113364" custLinFactNeighborX="14400" custLinFactNeighborY="1419">
        <dgm:presLayoutVars>
          <dgm:chPref val="3"/>
        </dgm:presLayoutVars>
      </dgm:prSet>
      <dgm:spPr/>
    </dgm:pt>
    <dgm:pt modelId="{FBD47A0C-01FC-4764-90FA-7EA1484AECBF}" type="pres">
      <dgm:prSet presAssocID="{74BA815B-B192-45BF-AA41-2B7E644DEEB6}" presName="level3hierChild" presStyleCnt="0"/>
      <dgm:spPr/>
    </dgm:pt>
    <dgm:pt modelId="{AD03EB77-6708-4012-8290-65D04F839452}" type="pres">
      <dgm:prSet presAssocID="{C93CBB79-AFBB-4F50-A6D0-C7B58E0DC9EB}" presName="conn2-1" presStyleLbl="parChTrans1D2" presStyleIdx="2" presStyleCnt="3"/>
      <dgm:spPr/>
    </dgm:pt>
    <dgm:pt modelId="{A7FC4C71-A782-4296-8851-3A7349A7F26D}" type="pres">
      <dgm:prSet presAssocID="{C93CBB79-AFBB-4F50-A6D0-C7B58E0DC9EB}" presName="connTx" presStyleLbl="parChTrans1D2" presStyleIdx="2" presStyleCnt="3"/>
      <dgm:spPr/>
    </dgm:pt>
    <dgm:pt modelId="{3DF1839D-52B4-4886-B358-14DF9335D3AD}" type="pres">
      <dgm:prSet presAssocID="{38080D5B-E91D-45C5-A501-F9E5ECC5E538}" presName="root2" presStyleCnt="0"/>
      <dgm:spPr/>
    </dgm:pt>
    <dgm:pt modelId="{0CF105A4-69B3-4E05-8553-3E69C39537BF}" type="pres">
      <dgm:prSet presAssocID="{38080D5B-E91D-45C5-A501-F9E5ECC5E538}" presName="LevelTwoTextNode" presStyleLbl="node2" presStyleIdx="2" presStyleCnt="3" custScaleX="134086" custScaleY="113364" custLinFactNeighborX="14400" custLinFactNeighborY="1419">
        <dgm:presLayoutVars>
          <dgm:chPref val="3"/>
        </dgm:presLayoutVars>
      </dgm:prSet>
      <dgm:spPr/>
    </dgm:pt>
    <dgm:pt modelId="{01B18CD7-DD29-4EB2-ACE3-DB5283880C15}" type="pres">
      <dgm:prSet presAssocID="{38080D5B-E91D-45C5-A501-F9E5ECC5E538}" presName="level3hierChild" presStyleCnt="0"/>
      <dgm:spPr/>
    </dgm:pt>
    <dgm:pt modelId="{7E9A91B1-82A2-4DE9-88AC-93E2E835540C}" type="pres">
      <dgm:prSet presAssocID="{783FA1FC-FF80-4F0E-B61C-E8BB90DDAC7F}" presName="conn2-1" presStyleLbl="parChTrans1D3" presStyleIdx="1" presStyleCnt="2"/>
      <dgm:spPr/>
    </dgm:pt>
    <dgm:pt modelId="{E9876FC6-3CA8-4CC0-B8AC-5583F2B62352}" type="pres">
      <dgm:prSet presAssocID="{783FA1FC-FF80-4F0E-B61C-E8BB90DDAC7F}" presName="connTx" presStyleLbl="parChTrans1D3" presStyleIdx="1" presStyleCnt="2"/>
      <dgm:spPr/>
    </dgm:pt>
    <dgm:pt modelId="{B9339E9B-FC87-4D88-B96C-F1FD2E61307C}" type="pres">
      <dgm:prSet presAssocID="{A9925679-99C0-4398-A089-AB9BC9B7DCC6}" presName="root2" presStyleCnt="0"/>
      <dgm:spPr/>
    </dgm:pt>
    <dgm:pt modelId="{7645011D-6E9D-4191-BE20-C09CB84681D8}" type="pres">
      <dgm:prSet presAssocID="{A9925679-99C0-4398-A089-AB9BC9B7DCC6}" presName="LevelTwoTextNode" presStyleLbl="node3" presStyleIdx="1" presStyleCnt="2" custScaleX="144898" custScaleY="113364" custLinFactNeighborX="-5823" custLinFactNeighborY="916">
        <dgm:presLayoutVars>
          <dgm:chPref val="3"/>
        </dgm:presLayoutVars>
      </dgm:prSet>
      <dgm:spPr/>
    </dgm:pt>
    <dgm:pt modelId="{200BA1AC-61CD-4FEF-AD93-E4B03B23F671}" type="pres">
      <dgm:prSet presAssocID="{A9925679-99C0-4398-A089-AB9BC9B7DCC6}" presName="level3hierChild" presStyleCnt="0"/>
      <dgm:spPr/>
    </dgm:pt>
    <dgm:pt modelId="{DB2575D5-2FEF-4E7D-9CC2-421E94B01D01}" type="pres">
      <dgm:prSet presAssocID="{A40D3B42-A0FA-4B4C-B0E0-737909B5893F}" presName="conn2-1" presStyleLbl="parChTrans1D4" presStyleIdx="0" presStyleCnt="2"/>
      <dgm:spPr/>
    </dgm:pt>
    <dgm:pt modelId="{AB605C82-F0F2-4909-BFF7-900DE57FC004}" type="pres">
      <dgm:prSet presAssocID="{A40D3B42-A0FA-4B4C-B0E0-737909B5893F}" presName="connTx" presStyleLbl="parChTrans1D4" presStyleIdx="0" presStyleCnt="2"/>
      <dgm:spPr/>
    </dgm:pt>
    <dgm:pt modelId="{E0FE133B-3BC3-432D-A2B4-A32B75EF8DA5}" type="pres">
      <dgm:prSet presAssocID="{A440F757-BBCB-4B54-BB1E-8B5F8982383E}" presName="root2" presStyleCnt="0"/>
      <dgm:spPr/>
    </dgm:pt>
    <dgm:pt modelId="{3912B9EC-A6C7-4397-8723-7EE8BC5157B9}" type="pres">
      <dgm:prSet presAssocID="{A440F757-BBCB-4B54-BB1E-8B5F8982383E}" presName="LevelTwoTextNode" presStyleLbl="node4" presStyleIdx="0" presStyleCnt="2" custScaleX="147258" custLinFactNeighborX="-26996" custLinFactNeighborY="4319">
        <dgm:presLayoutVars>
          <dgm:chPref val="3"/>
        </dgm:presLayoutVars>
      </dgm:prSet>
      <dgm:spPr/>
    </dgm:pt>
    <dgm:pt modelId="{70456CE2-C9C5-4DE3-8C3E-F8806B5609EC}" type="pres">
      <dgm:prSet presAssocID="{A440F757-BBCB-4B54-BB1E-8B5F8982383E}" presName="level3hierChild" presStyleCnt="0"/>
      <dgm:spPr/>
    </dgm:pt>
    <dgm:pt modelId="{D0875AE2-5AEE-4ED4-A1D6-B473BF853030}" type="pres">
      <dgm:prSet presAssocID="{6BCE9145-1875-4775-8674-50A6D33260B3}" presName="conn2-1" presStyleLbl="parChTrans1D4" presStyleIdx="1" presStyleCnt="2"/>
      <dgm:spPr/>
    </dgm:pt>
    <dgm:pt modelId="{4C25134E-CF03-41E1-B3EE-3B8A94ED4D0A}" type="pres">
      <dgm:prSet presAssocID="{6BCE9145-1875-4775-8674-50A6D33260B3}" presName="connTx" presStyleLbl="parChTrans1D4" presStyleIdx="1" presStyleCnt="2"/>
      <dgm:spPr/>
    </dgm:pt>
    <dgm:pt modelId="{61089FA4-79E2-40A3-B64B-7F31A071A760}" type="pres">
      <dgm:prSet presAssocID="{FB660B74-B3A8-4907-B6C0-FEA5DFA9F7E6}" presName="root2" presStyleCnt="0"/>
      <dgm:spPr/>
    </dgm:pt>
    <dgm:pt modelId="{43C21F9F-A13A-4B32-8C53-D5FAE70C239B}" type="pres">
      <dgm:prSet presAssocID="{FB660B74-B3A8-4907-B6C0-FEA5DFA9F7E6}" presName="LevelTwoTextNode" presStyleLbl="node4" presStyleIdx="1" presStyleCnt="2" custScaleX="149875" custScaleY="113364" custLinFactNeighborX="-27251" custLinFactNeighborY="1075">
        <dgm:presLayoutVars>
          <dgm:chPref val="3"/>
        </dgm:presLayoutVars>
      </dgm:prSet>
      <dgm:spPr/>
    </dgm:pt>
    <dgm:pt modelId="{0CCC37D6-800E-4F31-B268-FB7564BC3F11}" type="pres">
      <dgm:prSet presAssocID="{FB660B74-B3A8-4907-B6C0-FEA5DFA9F7E6}" presName="level3hierChild" presStyleCnt="0"/>
      <dgm:spPr/>
    </dgm:pt>
  </dgm:ptLst>
  <dgm:cxnLst>
    <dgm:cxn modelId="{A1648525-3CF1-4AD2-98E1-8C4C392956C8}" srcId="{FD0AF71E-12CB-4B54-AD3A-EE7A81CA5C3B}" destId="{E57C5E0E-D458-4CE5-9331-420FB0B053A8}" srcOrd="0" destOrd="0" parTransId="{4692F989-B121-4EDC-AF38-5F8EB9CA305F}" sibTransId="{2299D40B-4539-48EB-B471-291B5F2E50FF}"/>
    <dgm:cxn modelId="{CC8D6D27-84FD-4DC4-84C4-C2BED844C61D}" type="presOf" srcId="{783FA1FC-FF80-4F0E-B61C-E8BB90DDAC7F}" destId="{7E9A91B1-82A2-4DE9-88AC-93E2E835540C}" srcOrd="0" destOrd="0" presId="urn:microsoft.com/office/officeart/2005/8/layout/hierarchy2"/>
    <dgm:cxn modelId="{178A682E-4C4B-4A6E-B0BF-699B303706F1}" type="presOf" srcId="{C93CBB79-AFBB-4F50-A6D0-C7B58E0DC9EB}" destId="{A7FC4C71-A782-4296-8851-3A7349A7F26D}" srcOrd="1" destOrd="0" presId="urn:microsoft.com/office/officeart/2005/8/layout/hierarchy2"/>
    <dgm:cxn modelId="{8929CF30-A33F-471C-9B06-011FAA704752}" type="presOf" srcId="{4692F989-B121-4EDC-AF38-5F8EB9CA305F}" destId="{B5D783E2-C5FA-48EF-B79E-34C29FD91C49}" srcOrd="0" destOrd="0" presId="urn:microsoft.com/office/officeart/2005/8/layout/hierarchy2"/>
    <dgm:cxn modelId="{DB088831-48CE-4A59-89EB-937A2A426696}" type="presOf" srcId="{C93CBB79-AFBB-4F50-A6D0-C7B58E0DC9EB}" destId="{AD03EB77-6708-4012-8290-65D04F839452}" srcOrd="0" destOrd="0" presId="urn:microsoft.com/office/officeart/2005/8/layout/hierarchy2"/>
    <dgm:cxn modelId="{0420193C-ABE7-404F-9FE7-6077302BBC31}" type="presOf" srcId="{A9925679-99C0-4398-A089-AB9BC9B7DCC6}" destId="{7645011D-6E9D-4191-BE20-C09CB84681D8}" srcOrd="0" destOrd="0" presId="urn:microsoft.com/office/officeart/2005/8/layout/hierarchy2"/>
    <dgm:cxn modelId="{4727FD5B-42D2-4259-A0E1-48D6DD0B86E3}" type="presOf" srcId="{A40D3B42-A0FA-4B4C-B0E0-737909B5893F}" destId="{DB2575D5-2FEF-4E7D-9CC2-421E94B01D01}" srcOrd="0" destOrd="0" presId="urn:microsoft.com/office/officeart/2005/8/layout/hierarchy2"/>
    <dgm:cxn modelId="{F8755A48-89AF-45E3-AA0C-7E403699CA97}" type="presOf" srcId="{06219902-A4B0-493E-9391-86D1E39BBCF8}" destId="{B3DFA692-8583-4DFB-AE39-A546B43ACAD1}" srcOrd="1" destOrd="0" presId="urn:microsoft.com/office/officeart/2005/8/layout/hierarchy2"/>
    <dgm:cxn modelId="{6822D46B-71E7-4638-9188-E34A9BFEE6E5}" type="presOf" srcId="{FD0AF71E-12CB-4B54-AD3A-EE7A81CA5C3B}" destId="{C09BEF05-C10A-491B-BF81-9D32BC45D010}" srcOrd="0" destOrd="0" presId="urn:microsoft.com/office/officeart/2005/8/layout/hierarchy2"/>
    <dgm:cxn modelId="{A00C204F-368F-437D-BA2B-9AB1AD6C0D13}" type="presOf" srcId="{A7FF97C2-0EE9-4D36-92EF-E035F083F3F6}" destId="{352BD2A7-44D5-4D9F-B2F0-065141B6CE02}" srcOrd="0" destOrd="0" presId="urn:microsoft.com/office/officeart/2005/8/layout/hierarchy2"/>
    <dgm:cxn modelId="{C7101972-3F13-4B9C-9F45-BAF8B2F2E762}" type="presOf" srcId="{B976BC7B-56D9-4135-B80A-FDE724CC050E}" destId="{F74ED9ED-D358-40F9-BAEF-3A8569DF2DB8}" srcOrd="1" destOrd="0" presId="urn:microsoft.com/office/officeart/2005/8/layout/hierarchy2"/>
    <dgm:cxn modelId="{E42BD573-D1AD-418E-AF81-13CC93C1336C}" type="presOf" srcId="{A40D3B42-A0FA-4B4C-B0E0-737909B5893F}" destId="{AB605C82-F0F2-4909-BFF7-900DE57FC004}" srcOrd="1" destOrd="0" presId="urn:microsoft.com/office/officeart/2005/8/layout/hierarchy2"/>
    <dgm:cxn modelId="{B1763D56-6C24-443E-B105-E17301F0CE7C}" type="presOf" srcId="{4692F989-B121-4EDC-AF38-5F8EB9CA305F}" destId="{6A414BD1-F9F5-4116-82C4-4CF1084F71CF}" srcOrd="1" destOrd="0" presId="urn:microsoft.com/office/officeart/2005/8/layout/hierarchy2"/>
    <dgm:cxn modelId="{CB169859-DD99-4444-84A1-F4602D31E833}" type="presOf" srcId="{E57C5E0E-D458-4CE5-9331-420FB0B053A8}" destId="{291BC97F-B4AD-42EC-B053-CE5140A2C884}" srcOrd="0" destOrd="0" presId="urn:microsoft.com/office/officeart/2005/8/layout/hierarchy2"/>
    <dgm:cxn modelId="{42604288-F3DA-441A-90FE-B33D4E639A83}" type="presOf" srcId="{6BCE9145-1875-4775-8674-50A6D33260B3}" destId="{D0875AE2-5AEE-4ED4-A1D6-B473BF853030}" srcOrd="0" destOrd="0" presId="urn:microsoft.com/office/officeart/2005/8/layout/hierarchy2"/>
    <dgm:cxn modelId="{80ECA38A-7E8C-45D7-AA00-543339C612D1}" type="presOf" srcId="{38080D5B-E91D-45C5-A501-F9E5ECC5E538}" destId="{0CF105A4-69B3-4E05-8553-3E69C39537BF}" srcOrd="0" destOrd="0" presId="urn:microsoft.com/office/officeart/2005/8/layout/hierarchy2"/>
    <dgm:cxn modelId="{6D33F09B-6E2B-455A-81C5-664EF47CD3B0}" type="presOf" srcId="{6BCE9145-1875-4775-8674-50A6D33260B3}" destId="{4C25134E-CF03-41E1-B3EE-3B8A94ED4D0A}" srcOrd="1" destOrd="0" presId="urn:microsoft.com/office/officeart/2005/8/layout/hierarchy2"/>
    <dgm:cxn modelId="{09BE809D-B506-43B2-AC93-DC70119A139A}" srcId="{A9925679-99C0-4398-A089-AB9BC9B7DCC6}" destId="{FB660B74-B3A8-4907-B6C0-FEA5DFA9F7E6}" srcOrd="1" destOrd="0" parTransId="{6BCE9145-1875-4775-8674-50A6D33260B3}" sibTransId="{A0BE0C78-B143-4BA7-BDC6-7B3DBBD0440D}"/>
    <dgm:cxn modelId="{EE411FA0-E8DD-491C-9B1A-72F3CBAFFB7C}" srcId="{7D8F7C84-45D6-4428-8A4E-FB3CC963D750}" destId="{A7FF97C2-0EE9-4D36-92EF-E035F083F3F6}" srcOrd="0" destOrd="0" parTransId="{E798EFDC-F62C-4E47-B952-637D299832AF}" sibTransId="{16C42A72-89BB-4C9E-A746-92D497474988}"/>
    <dgm:cxn modelId="{64A98AB9-979A-461E-ABC0-A834471C22C4}" type="presOf" srcId="{783FA1FC-FF80-4F0E-B61C-E8BB90DDAC7F}" destId="{E9876FC6-3CA8-4CC0-B8AC-5583F2B62352}" srcOrd="1" destOrd="0" presId="urn:microsoft.com/office/officeart/2005/8/layout/hierarchy2"/>
    <dgm:cxn modelId="{933079C1-3DD2-495E-AA34-47A939261663}" type="presOf" srcId="{B976BC7B-56D9-4135-B80A-FDE724CC050E}" destId="{5FCC1FF4-A439-4C8D-9A48-2DB0D596724A}" srcOrd="0" destOrd="0" presId="urn:microsoft.com/office/officeart/2005/8/layout/hierarchy2"/>
    <dgm:cxn modelId="{346F41C5-E6E0-4E35-9476-8F4BC9A156CB}" srcId="{A7FF97C2-0EE9-4D36-92EF-E035F083F3F6}" destId="{FD0AF71E-12CB-4B54-AD3A-EE7A81CA5C3B}" srcOrd="0" destOrd="0" parTransId="{06219902-A4B0-493E-9391-86D1E39BBCF8}" sibTransId="{FFE7F1F8-D407-4327-A0AA-53418E0A65BB}"/>
    <dgm:cxn modelId="{F40867CD-4BB8-4B65-B064-94217CAFCBA6}" type="presOf" srcId="{06219902-A4B0-493E-9391-86D1E39BBCF8}" destId="{979B7236-CA02-4A44-BF97-93F60895AF23}" srcOrd="0" destOrd="0" presId="urn:microsoft.com/office/officeart/2005/8/layout/hierarchy2"/>
    <dgm:cxn modelId="{43579BCD-6BC6-446D-9CA8-88902538A191}" srcId="{A9925679-99C0-4398-A089-AB9BC9B7DCC6}" destId="{A440F757-BBCB-4B54-BB1E-8B5F8982383E}" srcOrd="0" destOrd="0" parTransId="{A40D3B42-A0FA-4B4C-B0E0-737909B5893F}" sibTransId="{8AFE4234-FEF7-4741-AF2D-507A54069555}"/>
    <dgm:cxn modelId="{FFAD2FDB-F479-4354-9BAC-541630502BB2}" type="presOf" srcId="{7D8F7C84-45D6-4428-8A4E-FB3CC963D750}" destId="{C8F813DF-D37A-4D1B-9B7A-225F63E92385}" srcOrd="0" destOrd="0" presId="urn:microsoft.com/office/officeart/2005/8/layout/hierarchy2"/>
    <dgm:cxn modelId="{534604DD-6BCA-4500-A14C-284BF54C2522}" type="presOf" srcId="{74BA815B-B192-45BF-AA41-2B7E644DEEB6}" destId="{82EA6763-9EB4-46AB-99CD-BE8CCBA3E0BD}" srcOrd="0" destOrd="0" presId="urn:microsoft.com/office/officeart/2005/8/layout/hierarchy2"/>
    <dgm:cxn modelId="{871123ED-C64F-4436-A693-0F112CE55168}" srcId="{38080D5B-E91D-45C5-A501-F9E5ECC5E538}" destId="{A9925679-99C0-4398-A089-AB9BC9B7DCC6}" srcOrd="0" destOrd="0" parTransId="{783FA1FC-FF80-4F0E-B61C-E8BB90DDAC7F}" sibTransId="{1902A348-D5D2-47D0-B42F-F136076C8428}"/>
    <dgm:cxn modelId="{68E39AED-23B1-49C4-AF71-B214C42632E8}" type="presOf" srcId="{A440F757-BBCB-4B54-BB1E-8B5F8982383E}" destId="{3912B9EC-A6C7-4397-8723-7EE8BC5157B9}" srcOrd="0" destOrd="0" presId="urn:microsoft.com/office/officeart/2005/8/layout/hierarchy2"/>
    <dgm:cxn modelId="{4B3ED5F9-1EDA-49F2-AEE8-6FEADF530F5E}" srcId="{A7FF97C2-0EE9-4D36-92EF-E035F083F3F6}" destId="{74BA815B-B192-45BF-AA41-2B7E644DEEB6}" srcOrd="1" destOrd="0" parTransId="{B976BC7B-56D9-4135-B80A-FDE724CC050E}" sibTransId="{729870AA-4F90-4FEE-A2E0-C950F18B4C83}"/>
    <dgm:cxn modelId="{CAF2A5FC-B1F4-42A9-A224-5EDEA3956ADB}" type="presOf" srcId="{FB660B74-B3A8-4907-B6C0-FEA5DFA9F7E6}" destId="{43C21F9F-A13A-4B32-8C53-D5FAE70C239B}" srcOrd="0" destOrd="0" presId="urn:microsoft.com/office/officeart/2005/8/layout/hierarchy2"/>
    <dgm:cxn modelId="{B740A8FF-362B-4972-AC73-C6CAA8F05DA7}" srcId="{A7FF97C2-0EE9-4D36-92EF-E035F083F3F6}" destId="{38080D5B-E91D-45C5-A501-F9E5ECC5E538}" srcOrd="2" destOrd="0" parTransId="{C93CBB79-AFBB-4F50-A6D0-C7B58E0DC9EB}" sibTransId="{2BB8A59E-985F-4BCF-941E-138142910DF0}"/>
    <dgm:cxn modelId="{346C866F-ABA2-44AA-80E2-7ED1BC831892}" type="presParOf" srcId="{C8F813DF-D37A-4D1B-9B7A-225F63E92385}" destId="{9E69456D-EDAD-4A41-B11F-EA6018CBCE3C}" srcOrd="0" destOrd="0" presId="urn:microsoft.com/office/officeart/2005/8/layout/hierarchy2"/>
    <dgm:cxn modelId="{B12AE1ED-6F82-4752-8BF5-572E7025F840}" type="presParOf" srcId="{9E69456D-EDAD-4A41-B11F-EA6018CBCE3C}" destId="{352BD2A7-44D5-4D9F-B2F0-065141B6CE02}" srcOrd="0" destOrd="0" presId="urn:microsoft.com/office/officeart/2005/8/layout/hierarchy2"/>
    <dgm:cxn modelId="{556A0D50-7980-49D3-8A98-3D589306898C}" type="presParOf" srcId="{9E69456D-EDAD-4A41-B11F-EA6018CBCE3C}" destId="{194E2896-3CAC-4441-9D35-9EA92A3041A5}" srcOrd="1" destOrd="0" presId="urn:microsoft.com/office/officeart/2005/8/layout/hierarchy2"/>
    <dgm:cxn modelId="{C67D08ED-4999-4799-9AAB-AD79B72E28B8}" type="presParOf" srcId="{194E2896-3CAC-4441-9D35-9EA92A3041A5}" destId="{979B7236-CA02-4A44-BF97-93F60895AF23}" srcOrd="0" destOrd="0" presId="urn:microsoft.com/office/officeart/2005/8/layout/hierarchy2"/>
    <dgm:cxn modelId="{E2418A50-6520-40FD-9B13-FF013E6030E1}" type="presParOf" srcId="{979B7236-CA02-4A44-BF97-93F60895AF23}" destId="{B3DFA692-8583-4DFB-AE39-A546B43ACAD1}" srcOrd="0" destOrd="0" presId="urn:microsoft.com/office/officeart/2005/8/layout/hierarchy2"/>
    <dgm:cxn modelId="{B009ECE9-EB49-4EA3-AC1A-1636ABCA40DD}" type="presParOf" srcId="{194E2896-3CAC-4441-9D35-9EA92A3041A5}" destId="{07F3C869-8C6E-41F4-9B00-99BA8CBEBBAE}" srcOrd="1" destOrd="0" presId="urn:microsoft.com/office/officeart/2005/8/layout/hierarchy2"/>
    <dgm:cxn modelId="{FD2759D8-E829-4450-B00F-3930176B1519}" type="presParOf" srcId="{07F3C869-8C6E-41F4-9B00-99BA8CBEBBAE}" destId="{C09BEF05-C10A-491B-BF81-9D32BC45D010}" srcOrd="0" destOrd="0" presId="urn:microsoft.com/office/officeart/2005/8/layout/hierarchy2"/>
    <dgm:cxn modelId="{BA884CFE-812A-44BE-B8B6-F70AFBA33B0F}" type="presParOf" srcId="{07F3C869-8C6E-41F4-9B00-99BA8CBEBBAE}" destId="{D96FCFA6-BBEB-4152-ADB2-6FE8AD0E43BD}" srcOrd="1" destOrd="0" presId="urn:microsoft.com/office/officeart/2005/8/layout/hierarchy2"/>
    <dgm:cxn modelId="{F22E2CBB-23F5-480E-A879-8BCCBC924D4B}" type="presParOf" srcId="{D96FCFA6-BBEB-4152-ADB2-6FE8AD0E43BD}" destId="{B5D783E2-C5FA-48EF-B79E-34C29FD91C49}" srcOrd="0" destOrd="0" presId="urn:microsoft.com/office/officeart/2005/8/layout/hierarchy2"/>
    <dgm:cxn modelId="{5D855D9A-9162-4D6B-9584-F41EFEBD124D}" type="presParOf" srcId="{B5D783E2-C5FA-48EF-B79E-34C29FD91C49}" destId="{6A414BD1-F9F5-4116-82C4-4CF1084F71CF}" srcOrd="0" destOrd="0" presId="urn:microsoft.com/office/officeart/2005/8/layout/hierarchy2"/>
    <dgm:cxn modelId="{E7A060B2-0294-4FE6-9CFA-5AC0F0B5319A}" type="presParOf" srcId="{D96FCFA6-BBEB-4152-ADB2-6FE8AD0E43BD}" destId="{95541D49-41A4-4433-AD4D-F5DF10E73EE5}" srcOrd="1" destOrd="0" presId="urn:microsoft.com/office/officeart/2005/8/layout/hierarchy2"/>
    <dgm:cxn modelId="{FEE02489-6F61-41C0-BAAE-962CFEEB9049}" type="presParOf" srcId="{95541D49-41A4-4433-AD4D-F5DF10E73EE5}" destId="{291BC97F-B4AD-42EC-B053-CE5140A2C884}" srcOrd="0" destOrd="0" presId="urn:microsoft.com/office/officeart/2005/8/layout/hierarchy2"/>
    <dgm:cxn modelId="{DB1F9D75-EF2F-43F2-B754-0E57A7AAE85F}" type="presParOf" srcId="{95541D49-41A4-4433-AD4D-F5DF10E73EE5}" destId="{529FB287-8415-4474-9FF1-A9CB42852611}" srcOrd="1" destOrd="0" presId="urn:microsoft.com/office/officeart/2005/8/layout/hierarchy2"/>
    <dgm:cxn modelId="{403CA82C-3D43-4245-9C18-09068E1519CE}" type="presParOf" srcId="{194E2896-3CAC-4441-9D35-9EA92A3041A5}" destId="{5FCC1FF4-A439-4C8D-9A48-2DB0D596724A}" srcOrd="2" destOrd="0" presId="urn:microsoft.com/office/officeart/2005/8/layout/hierarchy2"/>
    <dgm:cxn modelId="{3CD0B679-E971-4542-81BF-0C4C27274ABC}" type="presParOf" srcId="{5FCC1FF4-A439-4C8D-9A48-2DB0D596724A}" destId="{F74ED9ED-D358-40F9-BAEF-3A8569DF2DB8}" srcOrd="0" destOrd="0" presId="urn:microsoft.com/office/officeart/2005/8/layout/hierarchy2"/>
    <dgm:cxn modelId="{663C271D-58AD-4CD7-B13D-AAA543684959}" type="presParOf" srcId="{194E2896-3CAC-4441-9D35-9EA92A3041A5}" destId="{91AB7909-C1E9-4BF8-8F87-C1B2CC8E35D0}" srcOrd="3" destOrd="0" presId="urn:microsoft.com/office/officeart/2005/8/layout/hierarchy2"/>
    <dgm:cxn modelId="{54C8D770-427E-415A-8F59-99C4892E51CB}" type="presParOf" srcId="{91AB7909-C1E9-4BF8-8F87-C1B2CC8E35D0}" destId="{82EA6763-9EB4-46AB-99CD-BE8CCBA3E0BD}" srcOrd="0" destOrd="0" presId="urn:microsoft.com/office/officeart/2005/8/layout/hierarchy2"/>
    <dgm:cxn modelId="{D5579DEA-3676-4A69-A20F-D4F9344C5B95}" type="presParOf" srcId="{91AB7909-C1E9-4BF8-8F87-C1B2CC8E35D0}" destId="{FBD47A0C-01FC-4764-90FA-7EA1484AECBF}" srcOrd="1" destOrd="0" presId="urn:microsoft.com/office/officeart/2005/8/layout/hierarchy2"/>
    <dgm:cxn modelId="{86962F9D-9F9B-4D44-8B0D-137D3635342C}" type="presParOf" srcId="{194E2896-3CAC-4441-9D35-9EA92A3041A5}" destId="{AD03EB77-6708-4012-8290-65D04F839452}" srcOrd="4" destOrd="0" presId="urn:microsoft.com/office/officeart/2005/8/layout/hierarchy2"/>
    <dgm:cxn modelId="{23BF3456-7D18-4D97-AEC6-349253FB3894}" type="presParOf" srcId="{AD03EB77-6708-4012-8290-65D04F839452}" destId="{A7FC4C71-A782-4296-8851-3A7349A7F26D}" srcOrd="0" destOrd="0" presId="urn:microsoft.com/office/officeart/2005/8/layout/hierarchy2"/>
    <dgm:cxn modelId="{CE25AEC4-211F-4065-A212-B4EB874F1096}" type="presParOf" srcId="{194E2896-3CAC-4441-9D35-9EA92A3041A5}" destId="{3DF1839D-52B4-4886-B358-14DF9335D3AD}" srcOrd="5" destOrd="0" presId="urn:microsoft.com/office/officeart/2005/8/layout/hierarchy2"/>
    <dgm:cxn modelId="{8FEAAB36-27E0-4480-A33A-9B4C80A7063C}" type="presParOf" srcId="{3DF1839D-52B4-4886-B358-14DF9335D3AD}" destId="{0CF105A4-69B3-4E05-8553-3E69C39537BF}" srcOrd="0" destOrd="0" presId="urn:microsoft.com/office/officeart/2005/8/layout/hierarchy2"/>
    <dgm:cxn modelId="{21F7D123-8F84-4E7F-9D48-7FA5151C970C}" type="presParOf" srcId="{3DF1839D-52B4-4886-B358-14DF9335D3AD}" destId="{01B18CD7-DD29-4EB2-ACE3-DB5283880C15}" srcOrd="1" destOrd="0" presId="urn:microsoft.com/office/officeart/2005/8/layout/hierarchy2"/>
    <dgm:cxn modelId="{6F0D4862-298F-4C9A-A8B6-3A556400C0A0}" type="presParOf" srcId="{01B18CD7-DD29-4EB2-ACE3-DB5283880C15}" destId="{7E9A91B1-82A2-4DE9-88AC-93E2E835540C}" srcOrd="0" destOrd="0" presId="urn:microsoft.com/office/officeart/2005/8/layout/hierarchy2"/>
    <dgm:cxn modelId="{79A601DC-206D-43DF-ADFF-4479D69D30D2}" type="presParOf" srcId="{7E9A91B1-82A2-4DE9-88AC-93E2E835540C}" destId="{E9876FC6-3CA8-4CC0-B8AC-5583F2B62352}" srcOrd="0" destOrd="0" presId="urn:microsoft.com/office/officeart/2005/8/layout/hierarchy2"/>
    <dgm:cxn modelId="{0B1DD197-01B8-4594-AE2B-71D4BEF16889}" type="presParOf" srcId="{01B18CD7-DD29-4EB2-ACE3-DB5283880C15}" destId="{B9339E9B-FC87-4D88-B96C-F1FD2E61307C}" srcOrd="1" destOrd="0" presId="urn:microsoft.com/office/officeart/2005/8/layout/hierarchy2"/>
    <dgm:cxn modelId="{8382DBFE-98EE-4FB9-A411-05E4A444370C}" type="presParOf" srcId="{B9339E9B-FC87-4D88-B96C-F1FD2E61307C}" destId="{7645011D-6E9D-4191-BE20-C09CB84681D8}" srcOrd="0" destOrd="0" presId="urn:microsoft.com/office/officeart/2005/8/layout/hierarchy2"/>
    <dgm:cxn modelId="{34A0423B-BD3C-4644-AA0F-9A2E7286F36D}" type="presParOf" srcId="{B9339E9B-FC87-4D88-B96C-F1FD2E61307C}" destId="{200BA1AC-61CD-4FEF-AD93-E4B03B23F671}" srcOrd="1" destOrd="0" presId="urn:microsoft.com/office/officeart/2005/8/layout/hierarchy2"/>
    <dgm:cxn modelId="{BC4D871E-67CC-4E3B-9B60-BA7DC873D360}" type="presParOf" srcId="{200BA1AC-61CD-4FEF-AD93-E4B03B23F671}" destId="{DB2575D5-2FEF-4E7D-9CC2-421E94B01D01}" srcOrd="0" destOrd="0" presId="urn:microsoft.com/office/officeart/2005/8/layout/hierarchy2"/>
    <dgm:cxn modelId="{A2EF7B2B-CEB5-47E4-B2D4-272026D2D7D1}" type="presParOf" srcId="{DB2575D5-2FEF-4E7D-9CC2-421E94B01D01}" destId="{AB605C82-F0F2-4909-BFF7-900DE57FC004}" srcOrd="0" destOrd="0" presId="urn:microsoft.com/office/officeart/2005/8/layout/hierarchy2"/>
    <dgm:cxn modelId="{39FFBD9A-39A2-4A07-853F-E14BF6E6964B}" type="presParOf" srcId="{200BA1AC-61CD-4FEF-AD93-E4B03B23F671}" destId="{E0FE133B-3BC3-432D-A2B4-A32B75EF8DA5}" srcOrd="1" destOrd="0" presId="urn:microsoft.com/office/officeart/2005/8/layout/hierarchy2"/>
    <dgm:cxn modelId="{193F6219-DB4E-4A8D-BD23-8175FDF1235F}" type="presParOf" srcId="{E0FE133B-3BC3-432D-A2B4-A32B75EF8DA5}" destId="{3912B9EC-A6C7-4397-8723-7EE8BC5157B9}" srcOrd="0" destOrd="0" presId="urn:microsoft.com/office/officeart/2005/8/layout/hierarchy2"/>
    <dgm:cxn modelId="{2B811BB4-99D5-48E9-9C57-CBBB1810D105}" type="presParOf" srcId="{E0FE133B-3BC3-432D-A2B4-A32B75EF8DA5}" destId="{70456CE2-C9C5-4DE3-8C3E-F8806B5609EC}" srcOrd="1" destOrd="0" presId="urn:microsoft.com/office/officeart/2005/8/layout/hierarchy2"/>
    <dgm:cxn modelId="{49BBC953-ACEA-46AD-B1B3-DF042635B21D}" type="presParOf" srcId="{200BA1AC-61CD-4FEF-AD93-E4B03B23F671}" destId="{D0875AE2-5AEE-4ED4-A1D6-B473BF853030}" srcOrd="2" destOrd="0" presId="urn:microsoft.com/office/officeart/2005/8/layout/hierarchy2"/>
    <dgm:cxn modelId="{CB6836FD-C566-4CAD-9D69-4D390831CCA2}" type="presParOf" srcId="{D0875AE2-5AEE-4ED4-A1D6-B473BF853030}" destId="{4C25134E-CF03-41E1-B3EE-3B8A94ED4D0A}" srcOrd="0" destOrd="0" presId="urn:microsoft.com/office/officeart/2005/8/layout/hierarchy2"/>
    <dgm:cxn modelId="{9E9C50FA-6C92-4103-A040-C6CD554D6586}" type="presParOf" srcId="{200BA1AC-61CD-4FEF-AD93-E4B03B23F671}" destId="{61089FA4-79E2-40A3-B64B-7F31A071A760}" srcOrd="3" destOrd="0" presId="urn:microsoft.com/office/officeart/2005/8/layout/hierarchy2"/>
    <dgm:cxn modelId="{11501F96-7119-4AE7-B79E-3229072C0170}" type="presParOf" srcId="{61089FA4-79E2-40A3-B64B-7F31A071A760}" destId="{43C21F9F-A13A-4B32-8C53-D5FAE70C239B}" srcOrd="0" destOrd="0" presId="urn:microsoft.com/office/officeart/2005/8/layout/hierarchy2"/>
    <dgm:cxn modelId="{4E476698-52BF-4DB1-BA2A-66C57F007B84}" type="presParOf" srcId="{61089FA4-79E2-40A3-B64B-7F31A071A760}" destId="{0CCC37D6-800E-4F31-B268-FB7564BC3F11}" srcOrd="1" destOrd="0" presId="urn:microsoft.com/office/officeart/2005/8/layout/hierarchy2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D2A7-44D5-4D9F-B2F0-065141B6CE02}">
      <dsp:nvSpPr>
        <dsp:cNvPr id="0" name=""/>
        <dsp:cNvSpPr/>
      </dsp:nvSpPr>
      <dsp:spPr>
        <a:xfrm>
          <a:off x="439412" y="1462151"/>
          <a:ext cx="1663333" cy="94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MDT identifies case suitable for PSMA-PET-CT</a:t>
          </a:r>
        </a:p>
      </dsp:txBody>
      <dsp:txXfrm>
        <a:off x="467026" y="1489765"/>
        <a:ext cx="1608105" cy="887582"/>
      </dsp:txXfrm>
    </dsp:sp>
    <dsp:sp modelId="{979B7236-CA02-4A44-BF97-93F60895AF23}">
      <dsp:nvSpPr>
        <dsp:cNvPr id="0" name=""/>
        <dsp:cNvSpPr/>
      </dsp:nvSpPr>
      <dsp:spPr>
        <a:xfrm rot="17641177">
          <a:off x="1756235" y="1382457"/>
          <a:ext cx="1168768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168768" y="17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1400" y="1370557"/>
        <a:ext cx="58438" cy="58438"/>
      </dsp:txXfrm>
    </dsp:sp>
    <dsp:sp modelId="{C09BEF05-C10A-491B-BF81-9D32BC45D010}">
      <dsp:nvSpPr>
        <dsp:cNvPr id="0" name=""/>
        <dsp:cNvSpPr/>
      </dsp:nvSpPr>
      <dsp:spPr>
        <a:xfrm>
          <a:off x="2578493" y="394591"/>
          <a:ext cx="2144685" cy="94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Urgent </a:t>
          </a:r>
          <a:r>
            <a:rPr lang="en-GB" sz="1400" b="1" kern="1200" dirty="0"/>
            <a:t>Urology CNS </a:t>
          </a:r>
          <a:r>
            <a:rPr lang="en-GB" sz="1400" kern="1200" dirty="0"/>
            <a:t>OPA scheduled within 3 working days to inform patient of plan for PET-CT</a:t>
          </a:r>
        </a:p>
      </dsp:txBody>
      <dsp:txXfrm>
        <a:off x="2606107" y="422205"/>
        <a:ext cx="2089457" cy="887582"/>
      </dsp:txXfrm>
    </dsp:sp>
    <dsp:sp modelId="{B5D783E2-C5FA-48EF-B79E-34C29FD91C49}">
      <dsp:nvSpPr>
        <dsp:cNvPr id="0" name=""/>
        <dsp:cNvSpPr/>
      </dsp:nvSpPr>
      <dsp:spPr>
        <a:xfrm rot="21504748">
          <a:off x="4723097" y="842776"/>
          <a:ext cx="425976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425976" y="17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25436" y="849446"/>
        <a:ext cx="21298" cy="21298"/>
      </dsp:txXfrm>
    </dsp:sp>
    <dsp:sp modelId="{291BC97F-B4AD-42EC-B053-CE5140A2C884}">
      <dsp:nvSpPr>
        <dsp:cNvPr id="0" name=""/>
        <dsp:cNvSpPr/>
      </dsp:nvSpPr>
      <dsp:spPr>
        <a:xfrm>
          <a:off x="5148992" y="391721"/>
          <a:ext cx="2417721" cy="92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Urology CNS </a:t>
          </a:r>
          <a:r>
            <a:rPr lang="en-GB" sz="1400" kern="1200" dirty="0"/>
            <a:t>emails Alliance Medical once patient informed</a:t>
          </a:r>
        </a:p>
      </dsp:txBody>
      <dsp:txXfrm>
        <a:off x="5176083" y="418812"/>
        <a:ext cx="2363539" cy="870764"/>
      </dsp:txXfrm>
    </dsp:sp>
    <dsp:sp modelId="{5FCC1FF4-A439-4C8D-9A48-2DB0D596724A}">
      <dsp:nvSpPr>
        <dsp:cNvPr id="0" name=""/>
        <dsp:cNvSpPr/>
      </dsp:nvSpPr>
      <dsp:spPr>
        <a:xfrm>
          <a:off x="2102746" y="1916237"/>
          <a:ext cx="475746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475746" y="17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8726" y="1921663"/>
        <a:ext cx="23787" cy="23787"/>
      </dsp:txXfrm>
    </dsp:sp>
    <dsp:sp modelId="{82EA6763-9EB4-46AB-99CD-BE8CCBA3E0BD}">
      <dsp:nvSpPr>
        <dsp:cNvPr id="0" name=""/>
        <dsp:cNvSpPr/>
      </dsp:nvSpPr>
      <dsp:spPr>
        <a:xfrm>
          <a:off x="2578493" y="1462151"/>
          <a:ext cx="2208873" cy="94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MDT Clinician</a:t>
          </a:r>
          <a:r>
            <a:rPr lang="en-GB" sz="1400" kern="1200" dirty="0"/>
            <a:t> requests PSMA-PET-CT within 48hrs of MDT</a:t>
          </a:r>
        </a:p>
      </dsp:txBody>
      <dsp:txXfrm>
        <a:off x="2606107" y="1489765"/>
        <a:ext cx="2153645" cy="887582"/>
      </dsp:txXfrm>
    </dsp:sp>
    <dsp:sp modelId="{AD03EB77-6708-4012-8290-65D04F839452}">
      <dsp:nvSpPr>
        <dsp:cNvPr id="0" name=""/>
        <dsp:cNvSpPr/>
      </dsp:nvSpPr>
      <dsp:spPr>
        <a:xfrm rot="3958823">
          <a:off x="1756235" y="2450018"/>
          <a:ext cx="1168768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168768" y="17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1400" y="2438118"/>
        <a:ext cx="58438" cy="58438"/>
      </dsp:txXfrm>
    </dsp:sp>
    <dsp:sp modelId="{0CF105A4-69B3-4E05-8553-3E69C39537BF}">
      <dsp:nvSpPr>
        <dsp:cNvPr id="0" name=""/>
        <dsp:cNvSpPr/>
      </dsp:nvSpPr>
      <dsp:spPr>
        <a:xfrm>
          <a:off x="2578493" y="2529712"/>
          <a:ext cx="2230297" cy="94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Urology MDT coordinator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Informs PET bookings team of patient details and CNS OPA date</a:t>
          </a:r>
        </a:p>
      </dsp:txBody>
      <dsp:txXfrm>
        <a:off x="2606107" y="2557326"/>
        <a:ext cx="2175069" cy="887582"/>
      </dsp:txXfrm>
    </dsp:sp>
    <dsp:sp modelId="{7E9A91B1-82A2-4DE9-88AC-93E2E835540C}">
      <dsp:nvSpPr>
        <dsp:cNvPr id="0" name=""/>
        <dsp:cNvSpPr/>
      </dsp:nvSpPr>
      <dsp:spPr>
        <a:xfrm rot="21556285">
          <a:off x="4808777" y="2981706"/>
          <a:ext cx="328984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328984" y="17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65044" y="2990801"/>
        <a:ext cx="16449" cy="16449"/>
      </dsp:txXfrm>
    </dsp:sp>
    <dsp:sp modelId="{7645011D-6E9D-4191-BE20-C09CB84681D8}">
      <dsp:nvSpPr>
        <dsp:cNvPr id="0" name=""/>
        <dsp:cNvSpPr/>
      </dsp:nvSpPr>
      <dsp:spPr>
        <a:xfrm>
          <a:off x="5137748" y="2525529"/>
          <a:ext cx="2410137" cy="94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Alliance Medical </a:t>
          </a:r>
          <a:r>
            <a:rPr lang="en-GB" sz="1400" kern="1200" dirty="0"/>
            <a:t>books PET-CT slot within 7-10 days of MDT &amp; contacts patient after their CNS OPA date</a:t>
          </a:r>
        </a:p>
      </dsp:txBody>
      <dsp:txXfrm>
        <a:off x="5165362" y="2553143"/>
        <a:ext cx="2354909" cy="887582"/>
      </dsp:txXfrm>
    </dsp:sp>
    <dsp:sp modelId="{DB2575D5-2FEF-4E7D-9CC2-421E94B01D01}">
      <dsp:nvSpPr>
        <dsp:cNvPr id="0" name=""/>
        <dsp:cNvSpPr/>
      </dsp:nvSpPr>
      <dsp:spPr>
        <a:xfrm rot="18106751">
          <a:off x="7407152" y="2726875"/>
          <a:ext cx="594622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594622" y="17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9597" y="2729329"/>
        <a:ext cx="29731" cy="29731"/>
      </dsp:txXfrm>
    </dsp:sp>
    <dsp:sp modelId="{3912B9EC-A6C7-4397-8723-7EE8BC5157B9}">
      <dsp:nvSpPr>
        <dsp:cNvPr id="0" name=""/>
        <dsp:cNvSpPr/>
      </dsp:nvSpPr>
      <dsp:spPr>
        <a:xfrm>
          <a:off x="7861041" y="2075622"/>
          <a:ext cx="2449391" cy="831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Alliance Medical </a:t>
          </a:r>
          <a:r>
            <a:rPr lang="en-GB" sz="1400" b="0" kern="1200" dirty="0"/>
            <a:t>p</a:t>
          </a:r>
          <a:r>
            <a:rPr lang="en-GB" sz="1400" kern="1200" dirty="0"/>
            <a:t>rioritise PET-CT report (?Mon)</a:t>
          </a:r>
        </a:p>
      </dsp:txBody>
      <dsp:txXfrm>
        <a:off x="7885400" y="2099981"/>
        <a:ext cx="2400673" cy="782948"/>
      </dsp:txXfrm>
    </dsp:sp>
    <dsp:sp modelId="{D0875AE2-5AEE-4ED4-A1D6-B473BF853030}">
      <dsp:nvSpPr>
        <dsp:cNvPr id="0" name=""/>
        <dsp:cNvSpPr/>
      </dsp:nvSpPr>
      <dsp:spPr>
        <a:xfrm rot="3432619">
          <a:off x="7417132" y="3219380"/>
          <a:ext cx="570418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570418" y="17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8081" y="3222439"/>
        <a:ext cx="28520" cy="28520"/>
      </dsp:txXfrm>
    </dsp:sp>
    <dsp:sp modelId="{43C21F9F-A13A-4B32-8C53-D5FAE70C239B}">
      <dsp:nvSpPr>
        <dsp:cNvPr id="0" name=""/>
        <dsp:cNvSpPr/>
      </dsp:nvSpPr>
      <dsp:spPr>
        <a:xfrm>
          <a:off x="7856799" y="3005060"/>
          <a:ext cx="2492921" cy="94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Urology MDT coordinator </a:t>
          </a:r>
          <a:r>
            <a:rPr lang="en-GB" sz="1400" kern="1200" dirty="0"/>
            <a:t>arranges further MDT discussion 14 days from initial MDT</a:t>
          </a:r>
        </a:p>
      </dsp:txBody>
      <dsp:txXfrm>
        <a:off x="7884413" y="3032674"/>
        <a:ext cx="2437693" cy="88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95B22-C084-465F-A111-4268C13CB93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08055-44BC-4827-9FC6-09163E42C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0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7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8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5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4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5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9436-AC3F-4A7A-990D-9B44E13C2CD8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5AEB-07AB-4437-8B4F-8CE8D70DF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1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3596" y="815927"/>
            <a:ext cx="10904806" cy="4346917"/>
          </a:xfrm>
          <a:prstGeom prst="roundRect">
            <a:avLst/>
          </a:prstGeom>
          <a:noFill/>
          <a:ln w="53975">
            <a:solidFill>
              <a:srgbClr val="2A8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3523306"/>
            <a:ext cx="12191999" cy="151391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2A85A2"/>
                </a:solidFill>
              </a:rPr>
              <a:t>Tom Bird</a:t>
            </a:r>
          </a:p>
          <a:p>
            <a:pPr lvl="0"/>
            <a:r>
              <a:rPr lang="en-GB" sz="2800" dirty="0">
                <a:solidFill>
                  <a:srgbClr val="2A85A2"/>
                </a:solidFill>
              </a:rPr>
              <a:t>Consultant Clinical Oncologist</a:t>
            </a:r>
          </a:p>
          <a:p>
            <a:pPr lvl="0"/>
            <a:r>
              <a:rPr lang="en-GB" sz="2800" dirty="0">
                <a:solidFill>
                  <a:srgbClr val="2A85A2"/>
                </a:solidFill>
              </a:rPr>
              <a:t>June 2023</a:t>
            </a:r>
            <a:endParaRPr lang="en-US" sz="2800" dirty="0">
              <a:solidFill>
                <a:srgbClr val="2A85A2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9816595" y="5654577"/>
            <a:ext cx="2255495" cy="110388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727413" y="1315043"/>
            <a:ext cx="10737167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sz="3600" b="1" dirty="0"/>
              <a:t>Introduction of PSMA-PET-CT scan as a one-stop staging scan for very high risk localised prostate cancer</a:t>
            </a:r>
            <a:br>
              <a:rPr lang="en-GB" sz="3600" b="1" dirty="0"/>
            </a:br>
            <a:r>
              <a:rPr lang="en-GB" sz="3600" b="1" dirty="0"/>
              <a:t>The Bristol MDT Pilot</a:t>
            </a:r>
            <a:endParaRPr kumimoji="0" lang="en-US" altLang="en-US" sz="35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18" y="5647558"/>
            <a:ext cx="15430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0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Cohort Characteristics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239715"/>
              </p:ext>
            </p:extLst>
          </p:nvPr>
        </p:nvGraphicFramePr>
        <p:xfrm>
          <a:off x="2807677" y="1730165"/>
          <a:ext cx="703970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662">
                  <a:extLst>
                    <a:ext uri="{9D8B030D-6E8A-4147-A177-3AD203B41FA5}">
                      <a16:colId xmlns:a16="http://schemas.microsoft.com/office/drawing/2014/main" val="1521476605"/>
                    </a:ext>
                  </a:extLst>
                </a:gridCol>
                <a:gridCol w="2049662">
                  <a:extLst>
                    <a:ext uri="{9D8B030D-6E8A-4147-A177-3AD203B41FA5}">
                      <a16:colId xmlns:a16="http://schemas.microsoft.com/office/drawing/2014/main" val="2787007804"/>
                    </a:ext>
                  </a:extLst>
                </a:gridCol>
                <a:gridCol w="1470192">
                  <a:extLst>
                    <a:ext uri="{9D8B030D-6E8A-4147-A177-3AD203B41FA5}">
                      <a16:colId xmlns:a16="http://schemas.microsoft.com/office/drawing/2014/main" val="2207354512"/>
                    </a:ext>
                  </a:extLst>
                </a:gridCol>
                <a:gridCol w="1470192">
                  <a:extLst>
                    <a:ext uri="{9D8B030D-6E8A-4147-A177-3AD203B41FA5}">
                      <a16:colId xmlns:a16="http://schemas.microsoft.com/office/drawing/2014/main" val="877004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24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Gleason 9 OR</a:t>
                      </a:r>
                      <a:r>
                        <a:rPr lang="en-GB" b="1" baseline="0" dirty="0"/>
                        <a:t> N1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0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Gleason 9 + 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5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Gleason</a:t>
                      </a:r>
                      <a:r>
                        <a:rPr lang="en-GB" baseline="0" dirty="0"/>
                        <a:t> 9 only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7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N1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7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659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2 of:</a:t>
                      </a:r>
                      <a:r>
                        <a:rPr lang="en-GB" b="1" baseline="0" dirty="0"/>
                        <a:t> T3b/4, Gleason 8, PSA&gt;40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1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</a:t>
                      </a:r>
                      <a:r>
                        <a:rPr lang="en-GB" baseline="0" dirty="0"/>
                        <a:t>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4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T3b/T4 + Gleason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6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T3b/T4 + PSA&gt;40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2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Gleason 8 + PSA&gt;40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38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9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Timelines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2761B-C7E2-B421-3D5A-46A7D63DC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MDT – PET: 	Median 9 days, &lt;10 days: 57%; &lt;16 days: 78%</a:t>
            </a:r>
          </a:p>
          <a:p>
            <a:r>
              <a:rPr lang="en-GB" dirty="0"/>
              <a:t>PET – Report: 	Median: 4 days, &lt;7 days: 100%</a:t>
            </a:r>
          </a:p>
          <a:p>
            <a:r>
              <a:rPr lang="en-GB" dirty="0"/>
              <a:t>MDT – Report: 	Median 16 days, &lt;21 days: 86%</a:t>
            </a:r>
          </a:p>
          <a:p>
            <a:r>
              <a:rPr lang="en-GB" dirty="0"/>
              <a:t>MDT – MDT: 	Median: 21 days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53B66C-1F0C-8A7B-E04E-88171B41E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30670"/>
              </p:ext>
            </p:extLst>
          </p:nvPr>
        </p:nvGraphicFramePr>
        <p:xfrm>
          <a:off x="6907237" y="3461362"/>
          <a:ext cx="4982023" cy="328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588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Equivocal results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1 x non-PSMA avid disease – referred for bone scan</a:t>
            </a:r>
          </a:p>
          <a:p>
            <a:r>
              <a:rPr lang="en-GB" dirty="0"/>
              <a:t>1 x indeterminate adrenal lesion – referred for CT adrenal</a:t>
            </a:r>
          </a:p>
          <a:p>
            <a:r>
              <a:rPr lang="en-GB" dirty="0"/>
              <a:t>1 x ?sarcoid – referred for CT chest</a:t>
            </a:r>
          </a:p>
          <a:p>
            <a:r>
              <a:rPr lang="en-GB" dirty="0"/>
              <a:t>1 x ?T8 metastasis (&amp; pre sacral nodes) – for MRI T-spine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0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results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372665" y="2313528"/>
            <a:ext cx="5501472" cy="3665241"/>
            <a:chOff x="6555545" y="2313528"/>
            <a:chExt cx="5501472" cy="3665241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BDA875BF-9B27-FDA2-47DC-E839B0F2E03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94443274"/>
                </p:ext>
              </p:extLst>
            </p:nvPr>
          </p:nvGraphicFramePr>
          <p:xfrm>
            <a:off x="6755930" y="2832402"/>
            <a:ext cx="5100702" cy="306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C27F5-650A-9259-C023-FC702478C2FF}"/>
                </a:ext>
              </a:extLst>
            </p:cNvPr>
            <p:cNvSpPr txBox="1"/>
            <p:nvPr/>
          </p:nvSpPr>
          <p:spPr>
            <a:xfrm>
              <a:off x="6555545" y="2324611"/>
              <a:ext cx="5501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N1 Mx on MRI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555545" y="2313528"/>
              <a:ext cx="5501472" cy="36652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2548" y="2312125"/>
            <a:ext cx="5501472" cy="3666644"/>
            <a:chOff x="675428" y="2312125"/>
            <a:chExt cx="5501472" cy="3666644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2CD8DBE-EE61-B561-BFD8-3F5E7773FF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615538"/>
                </p:ext>
              </p:extLst>
            </p:nvPr>
          </p:nvGraphicFramePr>
          <p:xfrm>
            <a:off x="875813" y="2832402"/>
            <a:ext cx="5100702" cy="306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CFBF79-4191-BF00-304E-395EFCBB983A}"/>
                </a:ext>
              </a:extLst>
            </p:cNvPr>
            <p:cNvSpPr txBox="1"/>
            <p:nvPr/>
          </p:nvSpPr>
          <p:spPr>
            <a:xfrm>
              <a:off x="675428" y="2312125"/>
              <a:ext cx="5501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N0 Mx on MRI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5428" y="2313528"/>
              <a:ext cx="5501472" cy="36652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861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results (2)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DBA738E-BD24-E528-8BCE-5C2221210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72811"/>
              </p:ext>
            </p:extLst>
          </p:nvPr>
        </p:nvGraphicFramePr>
        <p:xfrm>
          <a:off x="3039008" y="2672915"/>
          <a:ext cx="6113984" cy="381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10 patients having conventional &amp; PSMA-PET-CT staging</a:t>
            </a:r>
          </a:p>
        </p:txBody>
      </p:sp>
    </p:spTree>
    <p:extLst>
      <p:ext uri="{BB962C8B-B14F-4D97-AF65-F5344CB8AC3E}">
        <p14:creationId xmlns:p14="http://schemas.microsoft.com/office/powerpoint/2010/main" val="227242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&amp; Treatments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Process 19"/>
          <p:cNvSpPr/>
          <p:nvPr/>
        </p:nvSpPr>
        <p:spPr>
          <a:xfrm>
            <a:off x="169817" y="3545795"/>
            <a:ext cx="1639020" cy="7102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78443" y="3563048"/>
            <a:ext cx="16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Staging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PSMA-PET</a:t>
            </a:r>
          </a:p>
        </p:txBody>
      </p:sp>
    </p:spTree>
    <p:extLst>
      <p:ext uri="{BB962C8B-B14F-4D97-AF65-F5344CB8AC3E}">
        <p14:creationId xmlns:p14="http://schemas.microsoft.com/office/powerpoint/2010/main" val="257494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&amp; Treatments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Process 14"/>
          <p:cNvSpPr/>
          <p:nvPr/>
        </p:nvSpPr>
        <p:spPr>
          <a:xfrm>
            <a:off x="4981201" y="2348471"/>
            <a:ext cx="273673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4974731" y="1494146"/>
            <a:ext cx="274320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>
            <a:off x="2349427" y="2426911"/>
            <a:ext cx="796504" cy="369332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169817" y="3545795"/>
            <a:ext cx="1639020" cy="7102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74730" y="1572585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RALP (7)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1201" y="2416990"/>
            <a:ext cx="273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H+RT (9)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443" y="3563048"/>
            <a:ext cx="16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Staging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PSMA-PET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9427" y="2426911"/>
            <a:ext cx="86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N0M0</a:t>
            </a:r>
          </a:p>
        </p:txBody>
      </p:sp>
      <p:cxnSp>
        <p:nvCxnSpPr>
          <p:cNvPr id="31" name="Elbow Connector 30"/>
          <p:cNvCxnSpPr>
            <a:stCxn id="20" idx="3"/>
            <a:endCxn id="19" idx="1"/>
          </p:cNvCxnSpPr>
          <p:nvPr/>
        </p:nvCxnSpPr>
        <p:spPr>
          <a:xfrm flipV="1">
            <a:off x="1808837" y="2611577"/>
            <a:ext cx="540590" cy="12893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1" idx="1"/>
          </p:cNvCxnSpPr>
          <p:nvPr/>
        </p:nvCxnSpPr>
        <p:spPr>
          <a:xfrm flipV="1">
            <a:off x="3145931" y="1757251"/>
            <a:ext cx="1828799" cy="8543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 flipV="1">
            <a:off x="4060330" y="2611577"/>
            <a:ext cx="92087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5898" y="2803469"/>
            <a:ext cx="7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8781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686260" y="1307252"/>
            <a:ext cx="22930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&amp; Treatments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Process 14"/>
          <p:cNvSpPr/>
          <p:nvPr/>
        </p:nvSpPr>
        <p:spPr>
          <a:xfrm>
            <a:off x="4981201" y="2348471"/>
            <a:ext cx="273673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4974731" y="1494146"/>
            <a:ext cx="274320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>
            <a:off x="2349427" y="2426911"/>
            <a:ext cx="796504" cy="369332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169817" y="3545795"/>
            <a:ext cx="1639020" cy="7102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74730" y="1572585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RALP (7)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1201" y="2416990"/>
            <a:ext cx="273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H+RT (9)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443" y="3563048"/>
            <a:ext cx="16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Staging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PSMA-PET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9427" y="2426911"/>
            <a:ext cx="86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N0M0</a:t>
            </a:r>
          </a:p>
        </p:txBody>
      </p:sp>
      <p:cxnSp>
        <p:nvCxnSpPr>
          <p:cNvPr id="31" name="Elbow Connector 30"/>
          <p:cNvCxnSpPr>
            <a:stCxn id="20" idx="3"/>
            <a:endCxn id="19" idx="1"/>
          </p:cNvCxnSpPr>
          <p:nvPr/>
        </p:nvCxnSpPr>
        <p:spPr>
          <a:xfrm flipV="1">
            <a:off x="1808837" y="2611577"/>
            <a:ext cx="540590" cy="12893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1" idx="1"/>
          </p:cNvCxnSpPr>
          <p:nvPr/>
        </p:nvCxnSpPr>
        <p:spPr>
          <a:xfrm flipV="1">
            <a:off x="3145931" y="1757251"/>
            <a:ext cx="1828799" cy="8543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 flipV="1">
            <a:off x="4060330" y="2611577"/>
            <a:ext cx="92087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5898" y="2803469"/>
            <a:ext cx="7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17</a:t>
            </a:r>
          </a:p>
        </p:txBody>
      </p:sp>
      <p:cxnSp>
        <p:nvCxnSpPr>
          <p:cNvPr id="43" name="Straight Arrow Connector 42"/>
          <p:cNvCxnSpPr>
            <a:stCxn id="16" idx="3"/>
          </p:cNvCxnSpPr>
          <p:nvPr/>
        </p:nvCxnSpPr>
        <p:spPr>
          <a:xfrm flipV="1">
            <a:off x="7717931" y="1757251"/>
            <a:ext cx="1968329" cy="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686260" y="1307252"/>
            <a:ext cx="22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pT3b pN1	</a:t>
            </a:r>
          </a:p>
          <a:p>
            <a:r>
              <a:rPr lang="en-GB" b="1" dirty="0"/>
              <a:t>pT3a pN1</a:t>
            </a:r>
          </a:p>
          <a:p>
            <a:r>
              <a:rPr lang="en-GB" dirty="0"/>
              <a:t>pT3a pN0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15846" y="1307252"/>
            <a:ext cx="114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pT3a pN0</a:t>
            </a:r>
          </a:p>
          <a:p>
            <a:r>
              <a:rPr lang="en-GB" dirty="0"/>
              <a:t>pT2 pN0</a:t>
            </a:r>
          </a:p>
          <a:p>
            <a:r>
              <a:rPr lang="en-GB" dirty="0"/>
              <a:t>X2 TBC</a:t>
            </a:r>
          </a:p>
        </p:txBody>
      </p:sp>
    </p:spTree>
    <p:extLst>
      <p:ext uri="{BB962C8B-B14F-4D97-AF65-F5344CB8AC3E}">
        <p14:creationId xmlns:p14="http://schemas.microsoft.com/office/powerpoint/2010/main" val="401110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686260" y="1307252"/>
            <a:ext cx="22930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&amp; Treatments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5006360" y="3992931"/>
            <a:ext cx="2711571" cy="526211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/>
          <p:cNvSpPr/>
          <p:nvPr/>
        </p:nvSpPr>
        <p:spPr>
          <a:xfrm>
            <a:off x="5006360" y="3299942"/>
            <a:ext cx="2711571" cy="526211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4981201" y="2348471"/>
            <a:ext cx="273673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4974731" y="1494146"/>
            <a:ext cx="274320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2383932" y="3727586"/>
            <a:ext cx="796504" cy="3693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>
            <a:off x="2349427" y="2426911"/>
            <a:ext cx="796504" cy="369332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169817" y="3545795"/>
            <a:ext cx="1639020" cy="7102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74730" y="1572585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RALP (7)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1201" y="2416990"/>
            <a:ext cx="273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H+RT (9)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443" y="3563048"/>
            <a:ext cx="16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Staging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PSMA-PET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9427" y="2426911"/>
            <a:ext cx="86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N0M0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9427" y="3716250"/>
            <a:ext cx="83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N1M0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6358" y="3378382"/>
            <a:ext cx="27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RALP (1)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6358" y="4085582"/>
            <a:ext cx="27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H+RT (7)</a:t>
            </a:r>
          </a:p>
        </p:txBody>
      </p:sp>
      <p:cxnSp>
        <p:nvCxnSpPr>
          <p:cNvPr id="31" name="Elbow Connector 30"/>
          <p:cNvCxnSpPr>
            <a:stCxn id="20" idx="3"/>
            <a:endCxn id="19" idx="1"/>
          </p:cNvCxnSpPr>
          <p:nvPr/>
        </p:nvCxnSpPr>
        <p:spPr>
          <a:xfrm flipV="1">
            <a:off x="1808837" y="2611577"/>
            <a:ext cx="540590" cy="12893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1" idx="1"/>
          </p:cNvCxnSpPr>
          <p:nvPr/>
        </p:nvCxnSpPr>
        <p:spPr>
          <a:xfrm flipV="1">
            <a:off x="3145931" y="1757251"/>
            <a:ext cx="1828799" cy="8543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 flipV="1">
            <a:off x="4060330" y="2611577"/>
            <a:ext cx="92087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01134" y="3900916"/>
            <a:ext cx="382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3"/>
          </p:cNvCxnSpPr>
          <p:nvPr/>
        </p:nvCxnSpPr>
        <p:spPr>
          <a:xfrm flipV="1">
            <a:off x="3180436" y="3563048"/>
            <a:ext cx="1794294" cy="3492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13" idx="1"/>
          </p:cNvCxnSpPr>
          <p:nvPr/>
        </p:nvCxnSpPr>
        <p:spPr>
          <a:xfrm>
            <a:off x="4093398" y="3915930"/>
            <a:ext cx="912962" cy="340107"/>
          </a:xfrm>
          <a:prstGeom prst="bentConnector3">
            <a:avLst>
              <a:gd name="adj1" fmla="val -23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5898" y="2803469"/>
            <a:ext cx="7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83932" y="4109793"/>
            <a:ext cx="78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8</a:t>
            </a:r>
          </a:p>
        </p:txBody>
      </p:sp>
      <p:cxnSp>
        <p:nvCxnSpPr>
          <p:cNvPr id="43" name="Straight Arrow Connector 42"/>
          <p:cNvCxnSpPr>
            <a:stCxn id="16" idx="3"/>
          </p:cNvCxnSpPr>
          <p:nvPr/>
        </p:nvCxnSpPr>
        <p:spPr>
          <a:xfrm flipV="1">
            <a:off x="7717931" y="1757251"/>
            <a:ext cx="1968329" cy="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686260" y="1307252"/>
            <a:ext cx="22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pT3b pN1	</a:t>
            </a:r>
          </a:p>
          <a:p>
            <a:r>
              <a:rPr lang="en-GB" b="1" dirty="0"/>
              <a:t>pT3a pN1</a:t>
            </a:r>
          </a:p>
          <a:p>
            <a:r>
              <a:rPr lang="en-GB" dirty="0"/>
              <a:t>pT3a pN0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15846" y="1307252"/>
            <a:ext cx="114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pT3a pN0</a:t>
            </a:r>
          </a:p>
          <a:p>
            <a:r>
              <a:rPr lang="en-GB" dirty="0"/>
              <a:t>pT2 pN0</a:t>
            </a:r>
          </a:p>
          <a:p>
            <a:r>
              <a:rPr lang="en-GB" dirty="0"/>
              <a:t>X2 TBC</a:t>
            </a:r>
          </a:p>
        </p:txBody>
      </p:sp>
    </p:spTree>
    <p:extLst>
      <p:ext uri="{BB962C8B-B14F-4D97-AF65-F5344CB8AC3E}">
        <p14:creationId xmlns:p14="http://schemas.microsoft.com/office/powerpoint/2010/main" val="96647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686260" y="1307252"/>
            <a:ext cx="229308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Staging &amp; Treatments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5019300" y="5890053"/>
            <a:ext cx="2698631" cy="526211"/>
          </a:xfrm>
          <a:prstGeom prst="flowChartProcess">
            <a:avLst/>
          </a:prstGeom>
          <a:solidFill>
            <a:srgbClr val="F66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5006359" y="5007776"/>
            <a:ext cx="2711572" cy="526211"/>
          </a:xfrm>
          <a:prstGeom prst="flowChartProcess">
            <a:avLst/>
          </a:prstGeom>
          <a:solidFill>
            <a:srgbClr val="F66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5006360" y="3992931"/>
            <a:ext cx="2711571" cy="526211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/>
          <p:cNvSpPr/>
          <p:nvPr/>
        </p:nvSpPr>
        <p:spPr>
          <a:xfrm>
            <a:off x="5006360" y="3299942"/>
            <a:ext cx="2711571" cy="526211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4981201" y="2348471"/>
            <a:ext cx="273673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4974731" y="1494146"/>
            <a:ext cx="2743200" cy="52621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Process 16"/>
          <p:cNvSpPr/>
          <p:nvPr/>
        </p:nvSpPr>
        <p:spPr>
          <a:xfrm>
            <a:off x="2383932" y="5078990"/>
            <a:ext cx="796504" cy="369332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2383932" y="3727586"/>
            <a:ext cx="796504" cy="3693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>
            <a:off x="2349427" y="2426911"/>
            <a:ext cx="796504" cy="369332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169817" y="3545795"/>
            <a:ext cx="1639020" cy="7102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74730" y="1572585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RALP (7)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1201" y="2416990"/>
            <a:ext cx="273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H+RT (9)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443" y="3563048"/>
            <a:ext cx="16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Staging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PSMA-PET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9427" y="2426911"/>
            <a:ext cx="86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N0M0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9427" y="3716250"/>
            <a:ext cx="83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N1M0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9427" y="5086216"/>
            <a:ext cx="83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7991" y="5968492"/>
            <a:ext cx="26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Systemic Therapy alone (2)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6358" y="3378382"/>
            <a:ext cx="27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RALP (1)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6358" y="4085582"/>
            <a:ext cx="27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H+RT (7)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7991" y="5078990"/>
            <a:ext cx="26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Systemic Therapy + RT (10)</a:t>
            </a:r>
          </a:p>
        </p:txBody>
      </p:sp>
      <p:cxnSp>
        <p:nvCxnSpPr>
          <p:cNvPr id="31" name="Elbow Connector 30"/>
          <p:cNvCxnSpPr>
            <a:stCxn id="20" idx="3"/>
            <a:endCxn id="19" idx="1"/>
          </p:cNvCxnSpPr>
          <p:nvPr/>
        </p:nvCxnSpPr>
        <p:spPr>
          <a:xfrm flipV="1">
            <a:off x="1808837" y="2611577"/>
            <a:ext cx="540590" cy="12893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26" idx="1"/>
          </p:cNvCxnSpPr>
          <p:nvPr/>
        </p:nvCxnSpPr>
        <p:spPr>
          <a:xfrm rot="16200000" flipH="1">
            <a:off x="1535646" y="4457101"/>
            <a:ext cx="1357266" cy="2702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1" idx="1"/>
          </p:cNvCxnSpPr>
          <p:nvPr/>
        </p:nvCxnSpPr>
        <p:spPr>
          <a:xfrm flipV="1">
            <a:off x="3145931" y="1757251"/>
            <a:ext cx="1828799" cy="8543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 flipV="1">
            <a:off x="4060330" y="2611577"/>
            <a:ext cx="92087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01134" y="3900916"/>
            <a:ext cx="382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3"/>
          </p:cNvCxnSpPr>
          <p:nvPr/>
        </p:nvCxnSpPr>
        <p:spPr>
          <a:xfrm flipV="1">
            <a:off x="3180436" y="3563048"/>
            <a:ext cx="1794294" cy="3492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13" idx="1"/>
          </p:cNvCxnSpPr>
          <p:nvPr/>
        </p:nvCxnSpPr>
        <p:spPr>
          <a:xfrm>
            <a:off x="4093398" y="3915930"/>
            <a:ext cx="912962" cy="340107"/>
          </a:xfrm>
          <a:prstGeom prst="bentConnector3">
            <a:avLst>
              <a:gd name="adj1" fmla="val -23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12" idx="1"/>
          </p:cNvCxnSpPr>
          <p:nvPr/>
        </p:nvCxnSpPr>
        <p:spPr>
          <a:xfrm>
            <a:off x="3180436" y="5263656"/>
            <a:ext cx="1825923" cy="7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11" idx="1"/>
          </p:cNvCxnSpPr>
          <p:nvPr/>
        </p:nvCxnSpPr>
        <p:spPr>
          <a:xfrm>
            <a:off x="4055299" y="5270882"/>
            <a:ext cx="964001" cy="882277"/>
          </a:xfrm>
          <a:prstGeom prst="bentConnector3">
            <a:avLst>
              <a:gd name="adj1" fmla="val 43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5898" y="2803469"/>
            <a:ext cx="7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83932" y="4109793"/>
            <a:ext cx="78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80719" y="5448322"/>
            <a:ext cx="7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12</a:t>
            </a:r>
          </a:p>
        </p:txBody>
      </p:sp>
      <p:cxnSp>
        <p:nvCxnSpPr>
          <p:cNvPr id="43" name="Straight Arrow Connector 42"/>
          <p:cNvCxnSpPr>
            <a:stCxn id="16" idx="3"/>
          </p:cNvCxnSpPr>
          <p:nvPr/>
        </p:nvCxnSpPr>
        <p:spPr>
          <a:xfrm flipV="1">
            <a:off x="7717931" y="1757251"/>
            <a:ext cx="1968329" cy="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686260" y="1307252"/>
            <a:ext cx="22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pT3b pN1	</a:t>
            </a:r>
          </a:p>
          <a:p>
            <a:r>
              <a:rPr lang="en-GB" b="1" dirty="0"/>
              <a:t>pT3a pN1</a:t>
            </a:r>
          </a:p>
          <a:p>
            <a:r>
              <a:rPr lang="en-GB" dirty="0"/>
              <a:t>pT3a pN0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15846" y="1307252"/>
            <a:ext cx="114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pT3a pN0</a:t>
            </a:r>
          </a:p>
          <a:p>
            <a:r>
              <a:rPr lang="en-GB" dirty="0"/>
              <a:t>pT2 pN0</a:t>
            </a:r>
          </a:p>
          <a:p>
            <a:r>
              <a:rPr lang="en-GB" dirty="0"/>
              <a:t>X2 TBC</a:t>
            </a:r>
          </a:p>
        </p:txBody>
      </p:sp>
    </p:spTree>
    <p:extLst>
      <p:ext uri="{BB962C8B-B14F-4D97-AF65-F5344CB8AC3E}">
        <p14:creationId xmlns:p14="http://schemas.microsoft.com/office/powerpoint/2010/main" val="424086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Overview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895" y="2078844"/>
            <a:ext cx="11310425" cy="285891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Background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Proposal</a:t>
            </a:r>
          </a:p>
          <a:p>
            <a:endParaRPr lang="en-GB" dirty="0"/>
          </a:p>
          <a:p>
            <a:r>
              <a:rPr lang="en-GB" dirty="0"/>
              <a:t>Results</a:t>
            </a:r>
          </a:p>
          <a:p>
            <a:endParaRPr lang="en-GB" dirty="0"/>
          </a:p>
          <a:p>
            <a:r>
              <a:rPr lang="en-GB" dirty="0"/>
              <a:t>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7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Conclusions / Discussion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747863" cy="4351338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4"/>
            <a:ext cx="11747863" cy="4660935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</p:txBody>
      </p:sp>
      <p:sp>
        <p:nvSpPr>
          <p:cNvPr id="14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</p:spTree>
    <p:extLst>
      <p:ext uri="{BB962C8B-B14F-4D97-AF65-F5344CB8AC3E}">
        <p14:creationId xmlns:p14="http://schemas.microsoft.com/office/powerpoint/2010/main" val="373780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Conclusions / Discussion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747863" cy="4351338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4"/>
            <a:ext cx="11747863" cy="4660935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</p:txBody>
      </p:sp>
      <p:sp>
        <p:nvSpPr>
          <p:cNvPr id="14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5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</p:spTree>
    <p:extLst>
      <p:ext uri="{BB962C8B-B14F-4D97-AF65-F5344CB8AC3E}">
        <p14:creationId xmlns:p14="http://schemas.microsoft.com/office/powerpoint/2010/main" val="135350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Conclusions / Discussion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747863" cy="4351338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  <a:p>
            <a:r>
              <a:rPr lang="en-GB" dirty="0"/>
              <a:t>PSMA-PET ↑ sensitivity for N1 compared to MRI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92193" y="3710032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N1M0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4"/>
            <a:ext cx="11747863" cy="4660935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  <a:p>
            <a:r>
              <a:rPr lang="en-GB" dirty="0"/>
              <a:t>PSMA-PET ↑ sensitivity for N1 compared to MRI</a:t>
            </a:r>
          </a:p>
        </p:txBody>
      </p:sp>
      <p:sp>
        <p:nvSpPr>
          <p:cNvPr id="14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5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16" name="Rectangle 10"/>
          <p:cNvSpPr/>
          <p:nvPr/>
        </p:nvSpPr>
        <p:spPr>
          <a:xfrm>
            <a:off x="9392193" y="3710032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N1M0</a:t>
            </a:r>
          </a:p>
        </p:txBody>
      </p:sp>
    </p:spTree>
    <p:extLst>
      <p:ext uri="{BB962C8B-B14F-4D97-AF65-F5344CB8AC3E}">
        <p14:creationId xmlns:p14="http://schemas.microsoft.com/office/powerpoint/2010/main" val="2795401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Conclusions / Discussion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747863" cy="4351338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  <a:p>
            <a:r>
              <a:rPr lang="en-GB" dirty="0"/>
              <a:t>PSMA-PET ↑ sensitivity for N1 compared to MRI</a:t>
            </a:r>
          </a:p>
          <a:p>
            <a:endParaRPr lang="en-GB" dirty="0"/>
          </a:p>
          <a:p>
            <a:r>
              <a:rPr lang="en-GB" dirty="0"/>
              <a:t>PSMA- PET ↑ sensitivity for M1 compared to CT/BS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92193" y="3710032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N1M0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92192" y="471623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40% M1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4"/>
            <a:ext cx="11747863" cy="4660935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  <a:p>
            <a:r>
              <a:rPr lang="en-GB" dirty="0"/>
              <a:t>PSMA-PET ↑ sensitivity for N1 compared to MRI</a:t>
            </a:r>
          </a:p>
          <a:p>
            <a:endParaRPr lang="en-GB" dirty="0"/>
          </a:p>
          <a:p>
            <a:r>
              <a:rPr lang="en-GB" dirty="0"/>
              <a:t>PSMA- PET ↑ sensitivity for M1 compared to CT/BS</a:t>
            </a:r>
          </a:p>
        </p:txBody>
      </p:sp>
      <p:sp>
        <p:nvSpPr>
          <p:cNvPr id="14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5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16" name="Rectangle 10"/>
          <p:cNvSpPr/>
          <p:nvPr/>
        </p:nvSpPr>
        <p:spPr>
          <a:xfrm>
            <a:off x="9392193" y="3710032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N1M0</a:t>
            </a:r>
          </a:p>
        </p:txBody>
      </p:sp>
      <p:sp>
        <p:nvSpPr>
          <p:cNvPr id="17" name="Rectangle 11"/>
          <p:cNvSpPr/>
          <p:nvPr/>
        </p:nvSpPr>
        <p:spPr>
          <a:xfrm>
            <a:off x="9392192" y="471623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40% M1</a:t>
            </a:r>
          </a:p>
        </p:txBody>
      </p:sp>
    </p:spTree>
    <p:extLst>
      <p:ext uri="{BB962C8B-B14F-4D97-AF65-F5344CB8AC3E}">
        <p14:creationId xmlns:p14="http://schemas.microsoft.com/office/powerpoint/2010/main" val="387636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Conclusions / Discussion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747863" cy="4351338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  <a:p>
            <a:r>
              <a:rPr lang="en-GB" dirty="0"/>
              <a:t>PSMA-PET ↑ sensitivity for N1 compared to MRI</a:t>
            </a:r>
          </a:p>
          <a:p>
            <a:endParaRPr lang="en-GB" dirty="0"/>
          </a:p>
          <a:p>
            <a:r>
              <a:rPr lang="en-GB" dirty="0"/>
              <a:t>PSMA- PET ↑ sensitivity for M1 compared to CT/BS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92193" y="3710032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N1M0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92192" y="471623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40% M1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D29BBE-8A7E-6EFF-7617-5E77C4BB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4"/>
            <a:ext cx="11747863" cy="4660935"/>
          </a:xfrm>
        </p:spPr>
        <p:txBody>
          <a:bodyPr/>
          <a:lstStyle/>
          <a:p>
            <a:r>
              <a:rPr lang="en-GB" dirty="0"/>
              <a:t>PSMA-PET-CT can be incorporated in to staging pathway</a:t>
            </a:r>
          </a:p>
          <a:p>
            <a:endParaRPr lang="en-GB" dirty="0"/>
          </a:p>
          <a:p>
            <a:r>
              <a:rPr lang="en-GB" dirty="0"/>
              <a:t>Equivocal PET-CT results not a major issue</a:t>
            </a:r>
          </a:p>
          <a:p>
            <a:endParaRPr lang="en-GB" dirty="0"/>
          </a:p>
          <a:p>
            <a:r>
              <a:rPr lang="en-GB" dirty="0"/>
              <a:t>PSMA-PET ↑ sensitivity for N1 compared to MRI</a:t>
            </a:r>
          </a:p>
          <a:p>
            <a:endParaRPr lang="en-GB" dirty="0"/>
          </a:p>
          <a:p>
            <a:r>
              <a:rPr lang="en-GB" dirty="0"/>
              <a:t>PSMA- PET ↑ sensitivity for M1 compared to CT/BS</a:t>
            </a:r>
          </a:p>
          <a:p>
            <a:endParaRPr lang="en-GB" dirty="0"/>
          </a:p>
          <a:p>
            <a:r>
              <a:rPr lang="en-GB" dirty="0"/>
              <a:t>Little evidence for ‘under-treatment’</a:t>
            </a:r>
          </a:p>
        </p:txBody>
      </p:sp>
      <p:sp>
        <p:nvSpPr>
          <p:cNvPr id="14" name="Rectangle 2"/>
          <p:cNvSpPr/>
          <p:nvPr/>
        </p:nvSpPr>
        <p:spPr>
          <a:xfrm>
            <a:off x="9392194" y="165898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86% Reported within</a:t>
            </a:r>
          </a:p>
          <a:p>
            <a:pPr algn="ctr"/>
            <a:r>
              <a:rPr lang="en-GB" dirty="0"/>
              <a:t>21 days</a:t>
            </a:r>
          </a:p>
        </p:txBody>
      </p:sp>
      <p:sp>
        <p:nvSpPr>
          <p:cNvPr id="15" name="Rectangle 9"/>
          <p:cNvSpPr/>
          <p:nvPr/>
        </p:nvSpPr>
        <p:spPr>
          <a:xfrm>
            <a:off x="9392194" y="2668179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 Radiologist MDT presence?</a:t>
            </a:r>
          </a:p>
        </p:txBody>
      </p:sp>
      <p:sp>
        <p:nvSpPr>
          <p:cNvPr id="16" name="Rectangle 10"/>
          <p:cNvSpPr/>
          <p:nvPr/>
        </p:nvSpPr>
        <p:spPr>
          <a:xfrm>
            <a:off x="9392193" y="3710032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N1M0</a:t>
            </a:r>
          </a:p>
        </p:txBody>
      </p:sp>
      <p:sp>
        <p:nvSpPr>
          <p:cNvPr id="17" name="Rectangle 11"/>
          <p:cNvSpPr/>
          <p:nvPr/>
        </p:nvSpPr>
        <p:spPr>
          <a:xfrm>
            <a:off x="9392192" y="4716233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40% M1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2192" y="5722434"/>
            <a:ext cx="2481943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95% eligible for Surgery or RT to Prostate</a:t>
            </a:r>
          </a:p>
        </p:txBody>
      </p:sp>
    </p:spTree>
    <p:extLst>
      <p:ext uri="{BB962C8B-B14F-4D97-AF65-F5344CB8AC3E}">
        <p14:creationId xmlns:p14="http://schemas.microsoft.com/office/powerpoint/2010/main" val="67817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591450" cy="125403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Conclusions / Discussion Points (2)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60306" y="2183845"/>
            <a:ext cx="3471387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Review of MDT criteria?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0850" y="4253893"/>
            <a:ext cx="4010298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Need to review PET at MDT?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6044" y="5281452"/>
            <a:ext cx="5799910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Ways to avoid additional CT &amp; Bone Scan?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9370" y="3226334"/>
            <a:ext cx="4833258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Need to only request PET at MDT?</a:t>
            </a:r>
          </a:p>
        </p:txBody>
      </p:sp>
    </p:spTree>
    <p:extLst>
      <p:ext uri="{BB962C8B-B14F-4D97-AF65-F5344CB8AC3E}">
        <p14:creationId xmlns:p14="http://schemas.microsoft.com/office/powerpoint/2010/main" val="377653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Thank You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D956E9-68E5-FDD4-88A4-48FA5254D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67" y="1825625"/>
            <a:ext cx="37359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Rory Halley-Hogg</a:t>
            </a:r>
          </a:p>
          <a:p>
            <a:pPr marL="0" indent="0">
              <a:buNone/>
            </a:pPr>
            <a:r>
              <a:rPr lang="en-GB" dirty="0"/>
              <a:t>Amy Hadley</a:t>
            </a:r>
          </a:p>
          <a:p>
            <a:pPr marL="0" indent="0">
              <a:buNone/>
            </a:pPr>
            <a:r>
              <a:rPr lang="en-GB" dirty="0"/>
              <a:t>Jon </a:t>
            </a:r>
            <a:r>
              <a:rPr lang="en-GB" dirty="0" err="1"/>
              <a:t>Aning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Laquiesha</a:t>
            </a:r>
            <a:r>
              <a:rPr lang="en-GB" dirty="0"/>
              <a:t> Watts </a:t>
            </a:r>
          </a:p>
          <a:p>
            <a:pPr marL="0" indent="0">
              <a:buNone/>
            </a:pPr>
            <a:r>
              <a:rPr lang="en-GB" dirty="0"/>
              <a:t>Kelly </a:t>
            </a:r>
            <a:r>
              <a:rPr lang="en-GB" dirty="0" err="1"/>
              <a:t>Fogwill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Alliance Medical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NBT CNS team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D956E9-68E5-FDD4-88A4-48FA5254DF59}"/>
              </a:ext>
            </a:extLst>
          </p:cNvPr>
          <p:cNvSpPr txBox="1">
            <a:spLocks/>
          </p:cNvSpPr>
          <p:nvPr/>
        </p:nvSpPr>
        <p:spPr>
          <a:xfrm>
            <a:off x="8042366" y="1825625"/>
            <a:ext cx="3735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Julian Kabala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err="1"/>
              <a:t>Randeep</a:t>
            </a:r>
            <a:r>
              <a:rPr lang="en-GB" dirty="0"/>
              <a:t> </a:t>
            </a:r>
            <a:r>
              <a:rPr lang="en-GB" dirty="0" err="1"/>
              <a:t>Kulshrestha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Isabel Laurence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Paul </a:t>
            </a:r>
            <a:r>
              <a:rPr lang="en-GB" dirty="0" err="1"/>
              <a:t>McCoubrie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Pelvic Surgical Team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Prostate MDT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956E9-68E5-FDD4-88A4-48FA5254DF59}"/>
              </a:ext>
            </a:extLst>
          </p:cNvPr>
          <p:cNvSpPr txBox="1">
            <a:spLocks/>
          </p:cNvSpPr>
          <p:nvPr/>
        </p:nvSpPr>
        <p:spPr>
          <a:xfrm>
            <a:off x="8042366" y="1825625"/>
            <a:ext cx="3735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Julian Kabala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err="1"/>
              <a:t>Randeep</a:t>
            </a:r>
            <a:r>
              <a:rPr lang="en-GB" dirty="0"/>
              <a:t> </a:t>
            </a:r>
            <a:r>
              <a:rPr lang="en-GB" dirty="0" err="1"/>
              <a:t>Kulshrestha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Isabel Laurence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Paul </a:t>
            </a:r>
            <a:r>
              <a:rPr lang="en-GB" dirty="0" err="1"/>
              <a:t>McCoubrie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Pelvic Surgical Team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Prostate MDT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80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68" y="36862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Background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51272" y="1960597"/>
            <a:ext cx="8114389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More ‘accurate’ (</a:t>
            </a:r>
            <a:r>
              <a:rPr lang="en-GB" sz="2400" dirty="0" err="1"/>
              <a:t>proPSMA</a:t>
            </a:r>
            <a:r>
              <a:rPr lang="en-GB" sz="2400" dirty="0"/>
              <a:t>)</a:t>
            </a:r>
          </a:p>
          <a:p>
            <a:r>
              <a:rPr lang="en-GB" sz="2400" dirty="0"/>
              <a:t>Potential to improve outcomes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Impact on outcomes currently unknown - ?could be worse</a:t>
            </a:r>
          </a:p>
          <a:p>
            <a:r>
              <a:rPr lang="en-GB" sz="2400" dirty="0"/>
              <a:t>Equivocal findings – resource implication &amp; uncertainty</a:t>
            </a:r>
          </a:p>
          <a:p>
            <a:r>
              <a:rPr lang="en-GB" sz="2400" dirty="0"/>
              <a:t>Pathway effects?</a:t>
            </a:r>
          </a:p>
          <a:p>
            <a:endParaRPr lang="en-GB" sz="2400" dirty="0"/>
          </a:p>
          <a:p>
            <a:r>
              <a:rPr lang="en-GB" sz="2400" dirty="0"/>
              <a:t>Guidelines</a:t>
            </a:r>
          </a:p>
          <a:p>
            <a:r>
              <a:rPr lang="en-GB" sz="2400" dirty="0"/>
              <a:t>Clinical trial recruitment</a:t>
            </a:r>
          </a:p>
          <a:p>
            <a:r>
              <a:rPr lang="en-GB" sz="2400" dirty="0"/>
              <a:t>Postcode lottery</a:t>
            </a:r>
          </a:p>
          <a:p>
            <a:r>
              <a:rPr lang="en-GB" sz="2400" dirty="0"/>
              <a:t>Patient queries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34616" r="14459" b="43760"/>
          <a:stretch/>
        </p:blipFill>
        <p:spPr bwMode="auto">
          <a:xfrm>
            <a:off x="6792685" y="1361201"/>
            <a:ext cx="5264332" cy="172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miley Face 11"/>
          <p:cNvSpPr/>
          <p:nvPr/>
        </p:nvSpPr>
        <p:spPr>
          <a:xfrm>
            <a:off x="331192" y="2012478"/>
            <a:ext cx="720080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331192" y="5111353"/>
            <a:ext cx="720080" cy="648072"/>
          </a:xfrm>
          <a:prstGeom prst="smileyFace">
            <a:avLst>
              <a:gd name="adj" fmla="val 6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331192" y="3367112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5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68" y="36862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Background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51272" y="1960597"/>
            <a:ext cx="8114389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More ‘accurate’ (</a:t>
            </a:r>
            <a:r>
              <a:rPr lang="en-GB" sz="2400" dirty="0" err="1"/>
              <a:t>proPSMA</a:t>
            </a:r>
            <a:r>
              <a:rPr lang="en-GB" sz="2400" dirty="0"/>
              <a:t>)</a:t>
            </a:r>
          </a:p>
          <a:p>
            <a:r>
              <a:rPr lang="en-GB" sz="2400" dirty="0"/>
              <a:t>Potential to improve outcomes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Impact on outcomes currently unknown - ?could be worse</a:t>
            </a:r>
          </a:p>
          <a:p>
            <a:r>
              <a:rPr lang="en-GB" sz="2400" dirty="0"/>
              <a:t>Equivocal findings – resource implication &amp; uncertainty</a:t>
            </a:r>
          </a:p>
          <a:p>
            <a:r>
              <a:rPr lang="en-GB" sz="2400" dirty="0"/>
              <a:t>Pathway effects?</a:t>
            </a:r>
          </a:p>
          <a:p>
            <a:endParaRPr lang="en-GB" sz="2400" dirty="0"/>
          </a:p>
          <a:p>
            <a:r>
              <a:rPr lang="en-GB" sz="2400" dirty="0"/>
              <a:t>Guidelines</a:t>
            </a:r>
          </a:p>
          <a:p>
            <a:r>
              <a:rPr lang="en-GB" sz="2400" dirty="0"/>
              <a:t>Clinical trial recruitment</a:t>
            </a:r>
          </a:p>
          <a:p>
            <a:r>
              <a:rPr lang="en-GB" sz="2400" dirty="0"/>
              <a:t>Postcode lottery</a:t>
            </a:r>
          </a:p>
          <a:p>
            <a:r>
              <a:rPr lang="en-GB" sz="2400" dirty="0"/>
              <a:t>Patient queries</a:t>
            </a:r>
          </a:p>
          <a:p>
            <a:pPr lvl="1"/>
            <a:endParaRPr lang="en-GB" dirty="0"/>
          </a:p>
        </p:txBody>
      </p:sp>
      <p:sp>
        <p:nvSpPr>
          <p:cNvPr id="12" name="Smiley Face 11"/>
          <p:cNvSpPr/>
          <p:nvPr/>
        </p:nvSpPr>
        <p:spPr>
          <a:xfrm>
            <a:off x="331192" y="2012478"/>
            <a:ext cx="720080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331192" y="5111353"/>
            <a:ext cx="720080" cy="648072"/>
          </a:xfrm>
          <a:prstGeom prst="smileyFace">
            <a:avLst>
              <a:gd name="adj" fmla="val 6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331192" y="3367112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0477" t="13840" r="65728" b="19731"/>
          <a:stretch/>
        </p:blipFill>
        <p:spPr>
          <a:xfrm>
            <a:off x="8337792" y="1627176"/>
            <a:ext cx="3095898" cy="48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2" y="-1216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Proposal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895" y="2078844"/>
            <a:ext cx="5549705" cy="4407716"/>
          </a:xfrm>
        </p:spPr>
        <p:txBody>
          <a:bodyPr>
            <a:normAutofit/>
          </a:bodyPr>
          <a:lstStyle/>
          <a:p>
            <a:r>
              <a:rPr lang="en-GB" sz="2600" dirty="0"/>
              <a:t>6 month Pilot</a:t>
            </a:r>
          </a:p>
          <a:p>
            <a:pPr lvl="1"/>
            <a:r>
              <a:rPr lang="en-GB" sz="2600" dirty="0"/>
              <a:t>Go Live MDT: 02 November 2022</a:t>
            </a:r>
          </a:p>
          <a:p>
            <a:pPr lvl="1"/>
            <a:r>
              <a:rPr lang="en-GB" sz="2600" dirty="0"/>
              <a:t>Approximately 30 patients</a:t>
            </a:r>
          </a:p>
          <a:p>
            <a:r>
              <a:rPr lang="en-GB" sz="2600" dirty="0"/>
              <a:t>Choose a cohort of men with potentially highest chance of PSMA-PET positivity</a:t>
            </a:r>
          </a:p>
          <a:p>
            <a:endParaRPr lang="en-GB" sz="2600" dirty="0"/>
          </a:p>
          <a:p>
            <a:r>
              <a:rPr lang="en-GB" sz="2600" dirty="0"/>
              <a:t>Prospective patient list</a:t>
            </a:r>
          </a:p>
          <a:p>
            <a:r>
              <a:rPr lang="en-GB" sz="2600" dirty="0"/>
              <a:t>Retrospective data collection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0ED961-4551-71C0-D0F6-88DF55E36145}"/>
              </a:ext>
            </a:extLst>
          </p:cNvPr>
          <p:cNvGrpSpPr/>
          <p:nvPr/>
        </p:nvGrpSpPr>
        <p:grpSpPr>
          <a:xfrm>
            <a:off x="6742966" y="2078844"/>
            <a:ext cx="4891359" cy="3650190"/>
            <a:chOff x="205947" y="527222"/>
            <a:chExt cx="6014163" cy="28463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C02FF-523B-4FDF-7BE4-C43B12FB4507}"/>
                </a:ext>
              </a:extLst>
            </p:cNvPr>
            <p:cNvSpPr txBox="1"/>
            <p:nvPr/>
          </p:nvSpPr>
          <p:spPr>
            <a:xfrm>
              <a:off x="271848" y="837589"/>
              <a:ext cx="5948262" cy="2535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Modification of STAMPEDE criteria for ‘very high risk’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N1 disease on MRI prostate</a:t>
              </a:r>
            </a:p>
            <a:p>
              <a:pPr lvl="0">
                <a:lnSpc>
                  <a:spcPct val="150000"/>
                </a:lnSpc>
                <a:tabLst>
                  <a:tab pos="450850" algn="l"/>
                  <a:tab pos="531813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GB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Gleason 9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>
                <a:lnSpc>
                  <a:spcPct val="150000"/>
                </a:lnSpc>
              </a:pPr>
              <a:r>
                <a:rPr lang="en-GB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of: </a:t>
              </a:r>
            </a:p>
            <a:p>
              <a:pPr marL="800100" lvl="1" indent="-342900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T3b/T4 on MRI</a:t>
              </a:r>
            </a:p>
            <a:p>
              <a:pPr marL="800100" lvl="1" indent="-342900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Gleason 8</a:t>
              </a:r>
            </a:p>
            <a:p>
              <a:pPr marL="800100" lvl="1" indent="-342900"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PSA&gt;40</a:t>
              </a:r>
              <a:endPara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A0B448-F551-AC94-BB09-EEF487996E3A}"/>
                </a:ext>
              </a:extLst>
            </p:cNvPr>
            <p:cNvSpPr txBox="1"/>
            <p:nvPr/>
          </p:nvSpPr>
          <p:spPr>
            <a:xfrm>
              <a:off x="271850" y="527222"/>
              <a:ext cx="3097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</a:rPr>
                <a:t>MDT Criteria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FD4420-BCE6-469F-E43B-3EDDB4E83C91}"/>
                </a:ext>
              </a:extLst>
            </p:cNvPr>
            <p:cNvSpPr/>
            <p:nvPr/>
          </p:nvSpPr>
          <p:spPr>
            <a:xfrm>
              <a:off x="205947" y="527222"/>
              <a:ext cx="6014163" cy="2833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52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Proposal (2)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71007FF-8912-BDCD-714B-452931F73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249464"/>
              </p:ext>
            </p:extLst>
          </p:nvPr>
        </p:nvGraphicFramePr>
        <p:xfrm>
          <a:off x="383756" y="1953125"/>
          <a:ext cx="10813302" cy="432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685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Evaluation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5686" y="2018551"/>
            <a:ext cx="11636828" cy="452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600" dirty="0"/>
              <a:t>Can a PSMA-PET-CT be requested, performed and reported in a timely manner (similar to current CT/bone scan timelines) so that the patient’s cancer diagnostic pathway is not delayed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Are the correct patients having a PSMA-PET-CT requested by the urology MDT (as per locally set eligibility criteria)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Do equivocal PSMA-PET-CT results cause uncertainty for the MDT in its treatment recommendations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Do equivocal PSMA-PET-CT scans lead to further imaging requests (e.g. MRI scans) for clarification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What treatments did these men receive?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28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4933" y="1679577"/>
            <a:ext cx="10515600" cy="4351338"/>
          </a:xfrm>
        </p:spPr>
        <p:txBody>
          <a:bodyPr/>
          <a:lstStyle/>
          <a:p>
            <a:r>
              <a:rPr lang="en-GB" dirty="0"/>
              <a:t>2/11/22 – 31/5/23 inclusive</a:t>
            </a:r>
          </a:p>
          <a:p>
            <a:r>
              <a:rPr lang="en-GB" dirty="0"/>
              <a:t>31 MDTs</a:t>
            </a:r>
          </a:p>
          <a:p>
            <a:r>
              <a:rPr lang="en-GB" dirty="0"/>
              <a:t>37 PSMA-PET-CT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21965"/>
              </p:ext>
            </p:extLst>
          </p:nvPr>
        </p:nvGraphicFramePr>
        <p:xfrm>
          <a:off x="1133869" y="35257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98720"/>
              </p:ext>
            </p:extLst>
          </p:nvPr>
        </p:nvGraphicFramePr>
        <p:xfrm>
          <a:off x="6215320" y="35053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071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25" t="27143" r="5125" b="39821"/>
          <a:stretch/>
        </p:blipFill>
        <p:spPr>
          <a:xfrm>
            <a:off x="10337100" y="109167"/>
            <a:ext cx="1719917" cy="84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0"/>
            <a:ext cx="8014255" cy="1254034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Results: Cohort Characteristics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058091"/>
            <a:ext cx="12192000" cy="26126"/>
          </a:xfrm>
          <a:prstGeom prst="line">
            <a:avLst/>
          </a:prstGeom>
          <a:ln w="50800">
            <a:solidFill>
              <a:srgbClr val="2A8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49067" y="6486560"/>
            <a:ext cx="2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00" y="80378"/>
            <a:ext cx="1199767" cy="8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331565"/>
              </p:ext>
            </p:extLst>
          </p:nvPr>
        </p:nvGraphicFramePr>
        <p:xfrm>
          <a:off x="3223388" y="1544745"/>
          <a:ext cx="572591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237">
                  <a:extLst>
                    <a:ext uri="{9D8B030D-6E8A-4147-A177-3AD203B41FA5}">
                      <a16:colId xmlns:a16="http://schemas.microsoft.com/office/drawing/2014/main" val="22150348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6504983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54846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31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Age (50-79; median: 68)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1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75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20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91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CT ± Bone</a:t>
                      </a:r>
                      <a:r>
                        <a:rPr lang="en-GB" b="1" baseline="0" dirty="0"/>
                        <a:t> scan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6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93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9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7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5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16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1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72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1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1298</Words>
  <Application>Microsoft Office PowerPoint</Application>
  <PresentationFormat>Widescreen</PresentationFormat>
  <Paragraphs>341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Office Theme</vt:lpstr>
      <vt:lpstr>Introduction of PSMA-PET-CT scan as a one-stop staging scan for very high risk localised prostate cancer The Bristol MDT Pilot</vt:lpstr>
      <vt:lpstr>Overview</vt:lpstr>
      <vt:lpstr>Background</vt:lpstr>
      <vt:lpstr>Background</vt:lpstr>
      <vt:lpstr>Proposal</vt:lpstr>
      <vt:lpstr>Proposal (2)</vt:lpstr>
      <vt:lpstr>Evaluation Points</vt:lpstr>
      <vt:lpstr>Results</vt:lpstr>
      <vt:lpstr>Results: Cohort Characteristics</vt:lpstr>
      <vt:lpstr>Results: Cohort Characteristics</vt:lpstr>
      <vt:lpstr>Results: Timelines</vt:lpstr>
      <vt:lpstr>Results: Equivocal results</vt:lpstr>
      <vt:lpstr>Results: Staging results</vt:lpstr>
      <vt:lpstr>Results: Staging results (2)</vt:lpstr>
      <vt:lpstr>Results: Staging &amp; Treatments</vt:lpstr>
      <vt:lpstr>Results: Staging &amp; Treatments</vt:lpstr>
      <vt:lpstr>Results: Staging &amp; Treatments</vt:lpstr>
      <vt:lpstr>Results: Staging &amp; Treatments</vt:lpstr>
      <vt:lpstr>Results: Staging &amp; Treatments</vt:lpstr>
      <vt:lpstr>Conclusions / Discussion Points</vt:lpstr>
      <vt:lpstr>Conclusions / Discussion Points</vt:lpstr>
      <vt:lpstr>Conclusions / Discussion Points</vt:lpstr>
      <vt:lpstr>Conclusions / Discussion Points</vt:lpstr>
      <vt:lpstr>Conclusions / Discussion Points</vt:lpstr>
      <vt:lpstr>Conclusions / Discussion Points (2)</vt:lpstr>
      <vt:lpstr>Thank You</vt:lpstr>
    </vt:vector>
  </TitlesOfParts>
  <Company>University Hospitals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Clarity - Bristol</dc:title>
  <dc:creator>Bird, Thomas</dc:creator>
  <cp:lastModifiedBy>Helen Dunderdale</cp:lastModifiedBy>
  <cp:revision>123</cp:revision>
  <dcterms:created xsi:type="dcterms:W3CDTF">2021-02-14T11:43:25Z</dcterms:created>
  <dcterms:modified xsi:type="dcterms:W3CDTF">2023-07-06T16:01:38Z</dcterms:modified>
</cp:coreProperties>
</file>