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sldIdLst>
    <p:sldId id="2147374013" r:id="rId4"/>
    <p:sldId id="2147374121" r:id="rId5"/>
    <p:sldId id="2147374218" r:id="rId6"/>
    <p:sldId id="2147374120" r:id="rId7"/>
    <p:sldId id="2147373837" r:id="rId8"/>
    <p:sldId id="2147374217" r:id="rId9"/>
    <p:sldId id="2147374119" r:id="rId10"/>
    <p:sldId id="2147374123" r:id="rId11"/>
    <p:sldId id="2147374224" r:id="rId12"/>
    <p:sldId id="1071" r:id="rId13"/>
    <p:sldId id="260" r:id="rId14"/>
    <p:sldId id="2147374227" r:id="rId15"/>
    <p:sldId id="2147374225" r:id="rId16"/>
    <p:sldId id="268" r:id="rId17"/>
    <p:sldId id="267" r:id="rId18"/>
    <p:sldId id="2147374220" r:id="rId19"/>
    <p:sldId id="322" r:id="rId20"/>
    <p:sldId id="2147374222" r:id="rId21"/>
    <p:sldId id="2147374226" r:id="rId22"/>
    <p:sldId id="2147374223" r:id="rId23"/>
    <p:sldId id="2147373823" r:id="rId24"/>
    <p:sldId id="2147374012" r:id="rId25"/>
    <p:sldId id="265" r:id="rId26"/>
    <p:sldId id="264"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DE4EE7-798E-4D3B-AE3E-18C28AABEC2D}">
          <p14:sldIdLst>
            <p14:sldId id="2147374013"/>
            <p14:sldId id="2147374121"/>
            <p14:sldId id="2147374218"/>
            <p14:sldId id="2147374120"/>
            <p14:sldId id="2147373837"/>
            <p14:sldId id="2147374217"/>
            <p14:sldId id="2147374119"/>
            <p14:sldId id="2147374123"/>
            <p14:sldId id="2147374224"/>
            <p14:sldId id="1071"/>
            <p14:sldId id="260"/>
            <p14:sldId id="2147374227"/>
            <p14:sldId id="2147374225"/>
            <p14:sldId id="268"/>
            <p14:sldId id="267"/>
            <p14:sldId id="2147374220"/>
            <p14:sldId id="322"/>
            <p14:sldId id="2147374222"/>
            <p14:sldId id="2147374226"/>
            <p14:sldId id="2147374223"/>
          </p14:sldIdLst>
        </p14:section>
        <p14:section name="spare slides" id="{3AF4A297-B454-459D-8C39-83FAC4A79D3D}">
          <p14:sldIdLst>
            <p14:sldId id="2147373823"/>
            <p14:sldId id="2147374012"/>
            <p14:sldId id="265"/>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832899-1B89-4DDD-8ABF-113E539DC32B}" type="doc">
      <dgm:prSet loTypeId="urn:microsoft.com/office/officeart/2005/8/layout/venn1" loCatId="relationship" qsTypeId="urn:microsoft.com/office/officeart/2005/8/quickstyle/simple1" qsCatId="simple" csTypeId="urn:microsoft.com/office/officeart/2005/8/colors/accent1_2" csCatId="accent1" phldr="1"/>
      <dgm:spPr/>
    </dgm:pt>
    <dgm:pt modelId="{8088FA3C-3D37-4427-80AC-064CE7389095}">
      <dgm:prSet phldrT="[Text]"/>
      <dgm:spPr/>
      <dgm:t>
        <a:bodyPr/>
        <a:lstStyle/>
        <a:p>
          <a:r>
            <a:rPr lang="en-GB" b="1" i="1" dirty="0">
              <a:solidFill>
                <a:schemeClr val="accent4"/>
              </a:solidFill>
            </a:rPr>
            <a:t>SWGLH</a:t>
          </a:r>
        </a:p>
      </dgm:t>
    </dgm:pt>
    <dgm:pt modelId="{404400D5-9F4D-4153-B44B-34756ED16FF2}" type="parTrans" cxnId="{4949F2F3-086D-4CDC-9E0E-F40A2DA40393}">
      <dgm:prSet/>
      <dgm:spPr/>
      <dgm:t>
        <a:bodyPr/>
        <a:lstStyle/>
        <a:p>
          <a:endParaRPr lang="en-GB" i="1">
            <a:solidFill>
              <a:schemeClr val="accent4"/>
            </a:solidFill>
          </a:endParaRPr>
        </a:p>
      </dgm:t>
    </dgm:pt>
    <dgm:pt modelId="{F8D7688D-49EB-403B-B536-A9FF96D97915}" type="sibTrans" cxnId="{4949F2F3-086D-4CDC-9E0E-F40A2DA40393}">
      <dgm:prSet/>
      <dgm:spPr/>
      <dgm:t>
        <a:bodyPr/>
        <a:lstStyle/>
        <a:p>
          <a:endParaRPr lang="en-GB" i="1">
            <a:solidFill>
              <a:schemeClr val="accent4"/>
            </a:solidFill>
          </a:endParaRPr>
        </a:p>
      </dgm:t>
    </dgm:pt>
    <dgm:pt modelId="{739C9141-1838-491B-BF1C-B81AFBB43A18}">
      <dgm:prSet phldrT="[Text]"/>
      <dgm:spPr/>
      <dgm:t>
        <a:bodyPr/>
        <a:lstStyle/>
        <a:p>
          <a:r>
            <a:rPr lang="en-GB" b="1" i="1" dirty="0">
              <a:solidFill>
                <a:schemeClr val="accent4"/>
              </a:solidFill>
            </a:rPr>
            <a:t>SWGMSA</a:t>
          </a:r>
        </a:p>
      </dgm:t>
    </dgm:pt>
    <dgm:pt modelId="{9583690A-D601-404D-A513-C95E4A66E524}" type="parTrans" cxnId="{577FB627-0721-48C8-AFD4-36028B232977}">
      <dgm:prSet/>
      <dgm:spPr/>
      <dgm:t>
        <a:bodyPr/>
        <a:lstStyle/>
        <a:p>
          <a:endParaRPr lang="en-GB" i="1">
            <a:solidFill>
              <a:schemeClr val="accent4"/>
            </a:solidFill>
          </a:endParaRPr>
        </a:p>
      </dgm:t>
    </dgm:pt>
    <dgm:pt modelId="{E8B69231-34A9-475C-8FA0-07300598EA3E}" type="sibTrans" cxnId="{577FB627-0721-48C8-AFD4-36028B232977}">
      <dgm:prSet/>
      <dgm:spPr/>
      <dgm:t>
        <a:bodyPr/>
        <a:lstStyle/>
        <a:p>
          <a:endParaRPr lang="en-GB" i="1">
            <a:solidFill>
              <a:schemeClr val="accent4"/>
            </a:solidFill>
          </a:endParaRPr>
        </a:p>
      </dgm:t>
    </dgm:pt>
    <dgm:pt modelId="{EDA409EF-094E-4583-BC86-CED626DC3E03}" type="pres">
      <dgm:prSet presAssocID="{E0832899-1B89-4DDD-8ABF-113E539DC32B}" presName="compositeShape" presStyleCnt="0">
        <dgm:presLayoutVars>
          <dgm:chMax val="7"/>
          <dgm:dir/>
          <dgm:resizeHandles val="exact"/>
        </dgm:presLayoutVars>
      </dgm:prSet>
      <dgm:spPr/>
    </dgm:pt>
    <dgm:pt modelId="{DD717571-3685-42B0-8F68-692F72005578}" type="pres">
      <dgm:prSet presAssocID="{8088FA3C-3D37-4427-80AC-064CE7389095}" presName="circ1" presStyleLbl="vennNode1" presStyleIdx="0" presStyleCnt="2"/>
      <dgm:spPr/>
    </dgm:pt>
    <dgm:pt modelId="{B646F639-99FF-48A0-B24B-C0722E2CA35E}" type="pres">
      <dgm:prSet presAssocID="{8088FA3C-3D37-4427-80AC-064CE7389095}" presName="circ1Tx" presStyleLbl="revTx" presStyleIdx="0" presStyleCnt="0">
        <dgm:presLayoutVars>
          <dgm:chMax val="0"/>
          <dgm:chPref val="0"/>
          <dgm:bulletEnabled val="1"/>
        </dgm:presLayoutVars>
      </dgm:prSet>
      <dgm:spPr/>
    </dgm:pt>
    <dgm:pt modelId="{38E87591-3BA0-4651-8CB4-91BBDECF1E8E}" type="pres">
      <dgm:prSet presAssocID="{739C9141-1838-491B-BF1C-B81AFBB43A18}" presName="circ2" presStyleLbl="vennNode1" presStyleIdx="1" presStyleCnt="2"/>
      <dgm:spPr/>
    </dgm:pt>
    <dgm:pt modelId="{B1D02596-8927-46EF-A484-056DE2736868}" type="pres">
      <dgm:prSet presAssocID="{739C9141-1838-491B-BF1C-B81AFBB43A18}" presName="circ2Tx" presStyleLbl="revTx" presStyleIdx="0" presStyleCnt="0">
        <dgm:presLayoutVars>
          <dgm:chMax val="0"/>
          <dgm:chPref val="0"/>
          <dgm:bulletEnabled val="1"/>
        </dgm:presLayoutVars>
      </dgm:prSet>
      <dgm:spPr/>
    </dgm:pt>
  </dgm:ptLst>
  <dgm:cxnLst>
    <dgm:cxn modelId="{4B29150E-8B2F-4D8A-B8EB-51BA3F38DD54}" type="presOf" srcId="{8088FA3C-3D37-4427-80AC-064CE7389095}" destId="{DD717571-3685-42B0-8F68-692F72005578}" srcOrd="0" destOrd="0" presId="urn:microsoft.com/office/officeart/2005/8/layout/venn1"/>
    <dgm:cxn modelId="{577FB627-0721-48C8-AFD4-36028B232977}" srcId="{E0832899-1B89-4DDD-8ABF-113E539DC32B}" destId="{739C9141-1838-491B-BF1C-B81AFBB43A18}" srcOrd="1" destOrd="0" parTransId="{9583690A-D601-404D-A513-C95E4A66E524}" sibTransId="{E8B69231-34A9-475C-8FA0-07300598EA3E}"/>
    <dgm:cxn modelId="{E193423D-BC49-4422-805B-DA0B9785CF00}" type="presOf" srcId="{E0832899-1B89-4DDD-8ABF-113E539DC32B}" destId="{EDA409EF-094E-4583-BC86-CED626DC3E03}" srcOrd="0" destOrd="0" presId="urn:microsoft.com/office/officeart/2005/8/layout/venn1"/>
    <dgm:cxn modelId="{98FB3F4F-AF02-49DA-8C33-3666E4AB45CB}" type="presOf" srcId="{739C9141-1838-491B-BF1C-B81AFBB43A18}" destId="{38E87591-3BA0-4651-8CB4-91BBDECF1E8E}" srcOrd="0" destOrd="0" presId="urn:microsoft.com/office/officeart/2005/8/layout/venn1"/>
    <dgm:cxn modelId="{0C03118F-EF30-4DB9-8482-7FF52D690402}" type="presOf" srcId="{8088FA3C-3D37-4427-80AC-064CE7389095}" destId="{B646F639-99FF-48A0-B24B-C0722E2CA35E}" srcOrd="1" destOrd="0" presId="urn:microsoft.com/office/officeart/2005/8/layout/venn1"/>
    <dgm:cxn modelId="{3ACF5F96-E25B-46C2-8B82-243AE181E770}" type="presOf" srcId="{739C9141-1838-491B-BF1C-B81AFBB43A18}" destId="{B1D02596-8927-46EF-A484-056DE2736868}" srcOrd="1" destOrd="0" presId="urn:microsoft.com/office/officeart/2005/8/layout/venn1"/>
    <dgm:cxn modelId="{4949F2F3-086D-4CDC-9E0E-F40A2DA40393}" srcId="{E0832899-1B89-4DDD-8ABF-113E539DC32B}" destId="{8088FA3C-3D37-4427-80AC-064CE7389095}" srcOrd="0" destOrd="0" parTransId="{404400D5-9F4D-4153-B44B-34756ED16FF2}" sibTransId="{F8D7688D-49EB-403B-B536-A9FF96D97915}"/>
    <dgm:cxn modelId="{9B74D21B-59A6-4E60-9C04-2426B5214F2D}" type="presParOf" srcId="{EDA409EF-094E-4583-BC86-CED626DC3E03}" destId="{DD717571-3685-42B0-8F68-692F72005578}" srcOrd="0" destOrd="0" presId="urn:microsoft.com/office/officeart/2005/8/layout/venn1"/>
    <dgm:cxn modelId="{093826FC-524B-473C-A335-5EF71321067D}" type="presParOf" srcId="{EDA409EF-094E-4583-BC86-CED626DC3E03}" destId="{B646F639-99FF-48A0-B24B-C0722E2CA35E}" srcOrd="1" destOrd="0" presId="urn:microsoft.com/office/officeart/2005/8/layout/venn1"/>
    <dgm:cxn modelId="{5EB6AE60-2ADE-4B16-9ED7-8F174738AC34}" type="presParOf" srcId="{EDA409EF-094E-4583-BC86-CED626DC3E03}" destId="{38E87591-3BA0-4651-8CB4-91BBDECF1E8E}" srcOrd="2" destOrd="0" presId="urn:microsoft.com/office/officeart/2005/8/layout/venn1"/>
    <dgm:cxn modelId="{6139517C-1F06-4AE8-8F17-AF3AA6AD2262}" type="presParOf" srcId="{EDA409EF-094E-4583-BC86-CED626DC3E03}" destId="{B1D02596-8927-46EF-A484-056DE2736868}" srcOrd="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17571-3685-42B0-8F68-692F72005578}">
      <dsp:nvSpPr>
        <dsp:cNvPr id="0" name=""/>
        <dsp:cNvSpPr/>
      </dsp:nvSpPr>
      <dsp:spPr>
        <a:xfrm>
          <a:off x="36235" y="94724"/>
          <a:ext cx="893802" cy="8938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GB" sz="1000" b="1" i="1" kern="1200" dirty="0">
              <a:solidFill>
                <a:schemeClr val="accent4"/>
              </a:solidFill>
            </a:rPr>
            <a:t>SWGLH</a:t>
          </a:r>
        </a:p>
      </dsp:txBody>
      <dsp:txXfrm>
        <a:off x="161045" y="200122"/>
        <a:ext cx="515345" cy="683005"/>
      </dsp:txXfrm>
    </dsp:sp>
    <dsp:sp modelId="{38E87591-3BA0-4651-8CB4-91BBDECF1E8E}">
      <dsp:nvSpPr>
        <dsp:cNvPr id="0" name=""/>
        <dsp:cNvSpPr/>
      </dsp:nvSpPr>
      <dsp:spPr>
        <a:xfrm>
          <a:off x="680417" y="94724"/>
          <a:ext cx="893802" cy="8938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GB" sz="1000" b="1" i="1" kern="1200" dirty="0">
              <a:solidFill>
                <a:schemeClr val="accent4"/>
              </a:solidFill>
            </a:rPr>
            <a:t>SWGMSA</a:t>
          </a:r>
        </a:p>
      </dsp:txBody>
      <dsp:txXfrm>
        <a:off x="934063" y="200122"/>
        <a:ext cx="515345" cy="68300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D7B2C-129B-4046-9E51-953A0B6A871E}" type="datetimeFigureOut">
              <a:rPr lang="en-GB" smtClean="0"/>
              <a:t>06/07/2023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D53CB-E93D-477B-B45B-67B57B062013}" type="slidenum">
              <a:rPr lang="en-GB" smtClean="0"/>
              <a:t>‹#›</a:t>
            </a:fld>
            <a:endParaRPr lang="en-GB"/>
          </a:p>
        </p:txBody>
      </p:sp>
    </p:spTree>
    <p:extLst>
      <p:ext uri="{BB962C8B-B14F-4D97-AF65-F5344CB8AC3E}">
        <p14:creationId xmlns:p14="http://schemas.microsoft.com/office/powerpoint/2010/main" val="3586396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46E58E-6BB7-124D-869B-0C8A92968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42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990" indent="-380990">
              <a:buFont typeface="Arial" panose="020B0604020202020204" pitchFamily="34" charset="0"/>
              <a:buChar char="•"/>
            </a:pPr>
            <a:r>
              <a:rPr lang="en-GB" sz="1200" dirty="0"/>
              <a:t>Supporting diagnosis at the earliest point in the pathway</a:t>
            </a:r>
          </a:p>
          <a:p>
            <a:pPr marL="380990" indent="-380990">
              <a:buFont typeface="Arial" panose="020B0604020202020204" pitchFamily="34" charset="0"/>
              <a:buChar char="•"/>
            </a:pPr>
            <a:r>
              <a:rPr lang="en-GB" sz="1200" dirty="0"/>
              <a:t>Proactively direct resources where they can impact on patient care most</a:t>
            </a:r>
          </a:p>
          <a:p>
            <a:pPr marL="380990" indent="-380990">
              <a:buFont typeface="Arial" panose="020B0604020202020204" pitchFamily="34" charset="0"/>
              <a:buChar char="•"/>
            </a:pPr>
            <a:r>
              <a:rPr lang="en-GB" sz="1200" dirty="0"/>
              <a:t>Adapt the way we work to make the best use of new technologies</a:t>
            </a:r>
          </a:p>
          <a:p>
            <a:pPr marL="380990" indent="-380990">
              <a:buFont typeface="Arial" panose="020B0604020202020204" pitchFamily="34" charset="0"/>
              <a:buChar char="•"/>
            </a:pPr>
            <a:r>
              <a:rPr lang="en-GB" sz="1200" dirty="0"/>
              <a:t>Provide an infrastructure which supports decision making</a:t>
            </a:r>
          </a:p>
          <a:p>
            <a:pPr marL="380990" indent="-380990">
              <a:buFont typeface="Arial" panose="020B0604020202020204" pitchFamily="34" charset="0"/>
              <a:buChar char="•"/>
            </a:pPr>
            <a:r>
              <a:rPr lang="en-GB" sz="1200" dirty="0"/>
              <a:t>Increasing access to safe and appropriate genomic testing</a:t>
            </a:r>
          </a:p>
          <a:p>
            <a:pPr marL="380990" indent="-380990">
              <a:buFont typeface="Arial" panose="020B0604020202020204" pitchFamily="34" charset="0"/>
              <a:buChar char="•"/>
            </a:pPr>
            <a:endParaRPr lang="en-GB" sz="1200" dirty="0"/>
          </a:p>
          <a:p>
            <a:pPr marL="380990" indent="-380990">
              <a:buFont typeface="Arial" panose="020B0604020202020204" pitchFamily="34" charset="0"/>
              <a:buChar char="•"/>
            </a:pPr>
            <a:r>
              <a:rPr lang="en-GB" sz="1200" dirty="0"/>
              <a:t>Does not replace the expertise of Clinical Genetics. It’s a partnership</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AC8A5-6D4E-4D16-99FE-C91A1F2ADF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1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8D767A67-E1E5-4F0F-90AF-8810DB1A38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8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C4E7C-393C-40DB-9000-A217C8C280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50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Remembering that there is a large component of our work in the SWGMA which is looking at rare conditions.</a:t>
            </a:r>
          </a:p>
          <a:p>
            <a:r>
              <a:rPr lang="en-GB" dirty="0"/>
              <a:t>This audience is Cancer so we are focusing on the cancer objectives of genomic medicine.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9ACC6-16D7-4E12-BAC1-739F609A08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99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1D3BC-BF4E-4497-9C85-C230D34537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65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replace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ACC4B-F8D1-4CBB-8304-EF7372B8F1B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8714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replace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ACC4B-F8D1-4CBB-8304-EF7372B8F1B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871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17A7-B606-49C7-98BC-1B3E969D24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15A5E7-AD32-4832-BD64-F35C832321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A5BB59-46E3-46B7-9912-2F6490386CD5}"/>
              </a:ext>
            </a:extLst>
          </p:cNvPr>
          <p:cNvSpPr>
            <a:spLocks noGrp="1"/>
          </p:cNvSpPr>
          <p:nvPr>
            <p:ph type="dt" sz="half" idx="10"/>
          </p:nvPr>
        </p:nvSpPr>
        <p:spPr/>
        <p:txBody>
          <a:bodyPr/>
          <a:lstStyle/>
          <a:p>
            <a:fld id="{DB79CD00-1BA2-46FD-A8F2-3ED5C6E7EB36}" type="datetimeFigureOut">
              <a:rPr lang="en-GB" smtClean="0"/>
              <a:t>06/07/2023</a:t>
            </a:fld>
            <a:endParaRPr lang="en-GB"/>
          </a:p>
        </p:txBody>
      </p:sp>
      <p:sp>
        <p:nvSpPr>
          <p:cNvPr id="5" name="Footer Placeholder 4">
            <a:extLst>
              <a:ext uri="{FF2B5EF4-FFF2-40B4-BE49-F238E27FC236}">
                <a16:creationId xmlns:a16="http://schemas.microsoft.com/office/drawing/2014/main" id="{E62BF029-28B7-4A84-8949-A2DAE04076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A32E97-7F89-4AB0-B3A4-904EA0C5F490}"/>
              </a:ext>
            </a:extLst>
          </p:cNvPr>
          <p:cNvSpPr>
            <a:spLocks noGrp="1"/>
          </p:cNvSpPr>
          <p:nvPr>
            <p:ph type="sldNum" sz="quarter" idx="12"/>
          </p:nvPr>
        </p:nvSpPr>
        <p:spPr/>
        <p:txBody>
          <a:bodyPr/>
          <a:lstStyle/>
          <a:p>
            <a:fld id="{41E25B09-A56C-46FE-8274-E87798A4776D}" type="slidenum">
              <a:rPr lang="en-GB" smtClean="0"/>
              <a:t>‹#›</a:t>
            </a:fld>
            <a:endParaRPr lang="en-GB"/>
          </a:p>
        </p:txBody>
      </p:sp>
    </p:spTree>
    <p:extLst>
      <p:ext uri="{BB962C8B-B14F-4D97-AF65-F5344CB8AC3E}">
        <p14:creationId xmlns:p14="http://schemas.microsoft.com/office/powerpoint/2010/main" val="44714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295D-D0D2-4995-89C9-606E34FE65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1085B5-30BF-4719-9B51-BDA236C742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979B8A-5E28-4109-8A37-9C8E1695FF7E}"/>
              </a:ext>
            </a:extLst>
          </p:cNvPr>
          <p:cNvSpPr>
            <a:spLocks noGrp="1"/>
          </p:cNvSpPr>
          <p:nvPr>
            <p:ph type="dt" sz="half" idx="10"/>
          </p:nvPr>
        </p:nvSpPr>
        <p:spPr/>
        <p:txBody>
          <a:bodyPr/>
          <a:lstStyle/>
          <a:p>
            <a:fld id="{DB79CD00-1BA2-46FD-A8F2-3ED5C6E7EB36}" type="datetimeFigureOut">
              <a:rPr lang="en-GB" smtClean="0"/>
              <a:t>06/07/2023</a:t>
            </a:fld>
            <a:endParaRPr lang="en-GB"/>
          </a:p>
        </p:txBody>
      </p:sp>
      <p:sp>
        <p:nvSpPr>
          <p:cNvPr id="5" name="Footer Placeholder 4">
            <a:extLst>
              <a:ext uri="{FF2B5EF4-FFF2-40B4-BE49-F238E27FC236}">
                <a16:creationId xmlns:a16="http://schemas.microsoft.com/office/drawing/2014/main" id="{ECE80287-A02B-4880-A778-F037069946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4C8200-F954-481E-B26A-BE0BB0DF33C2}"/>
              </a:ext>
            </a:extLst>
          </p:cNvPr>
          <p:cNvSpPr>
            <a:spLocks noGrp="1"/>
          </p:cNvSpPr>
          <p:nvPr>
            <p:ph type="sldNum" sz="quarter" idx="12"/>
          </p:nvPr>
        </p:nvSpPr>
        <p:spPr/>
        <p:txBody>
          <a:bodyPr/>
          <a:lstStyle/>
          <a:p>
            <a:fld id="{41E25B09-A56C-46FE-8274-E87798A4776D}" type="slidenum">
              <a:rPr lang="en-GB" smtClean="0"/>
              <a:t>‹#›</a:t>
            </a:fld>
            <a:endParaRPr lang="en-GB"/>
          </a:p>
        </p:txBody>
      </p:sp>
    </p:spTree>
    <p:extLst>
      <p:ext uri="{BB962C8B-B14F-4D97-AF65-F5344CB8AC3E}">
        <p14:creationId xmlns:p14="http://schemas.microsoft.com/office/powerpoint/2010/main" val="21193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E1897B-202F-4EE8-9954-3BC905295F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F5B703-2E29-4785-B412-1803A7A6FE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279252-BC75-4B5B-88CF-25FB0957810F}"/>
              </a:ext>
            </a:extLst>
          </p:cNvPr>
          <p:cNvSpPr>
            <a:spLocks noGrp="1"/>
          </p:cNvSpPr>
          <p:nvPr>
            <p:ph type="dt" sz="half" idx="10"/>
          </p:nvPr>
        </p:nvSpPr>
        <p:spPr/>
        <p:txBody>
          <a:bodyPr/>
          <a:lstStyle/>
          <a:p>
            <a:fld id="{DB79CD00-1BA2-46FD-A8F2-3ED5C6E7EB36}" type="datetimeFigureOut">
              <a:rPr lang="en-GB" smtClean="0"/>
              <a:t>06/07/2023</a:t>
            </a:fld>
            <a:endParaRPr lang="en-GB"/>
          </a:p>
        </p:txBody>
      </p:sp>
      <p:sp>
        <p:nvSpPr>
          <p:cNvPr id="5" name="Footer Placeholder 4">
            <a:extLst>
              <a:ext uri="{FF2B5EF4-FFF2-40B4-BE49-F238E27FC236}">
                <a16:creationId xmlns:a16="http://schemas.microsoft.com/office/drawing/2014/main" id="{0768E511-3019-48F5-8B5D-3FEFECBF76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2D0214-7C84-4D29-BFAB-DEBC192616CA}"/>
              </a:ext>
            </a:extLst>
          </p:cNvPr>
          <p:cNvSpPr>
            <a:spLocks noGrp="1"/>
          </p:cNvSpPr>
          <p:nvPr>
            <p:ph type="sldNum" sz="quarter" idx="12"/>
          </p:nvPr>
        </p:nvSpPr>
        <p:spPr/>
        <p:txBody>
          <a:bodyPr/>
          <a:lstStyle/>
          <a:p>
            <a:fld id="{41E25B09-A56C-46FE-8274-E87798A4776D}" type="slidenum">
              <a:rPr lang="en-GB" smtClean="0"/>
              <a:t>‹#›</a:t>
            </a:fld>
            <a:endParaRPr lang="en-GB"/>
          </a:p>
        </p:txBody>
      </p:sp>
    </p:spTree>
    <p:extLst>
      <p:ext uri="{BB962C8B-B14F-4D97-AF65-F5344CB8AC3E}">
        <p14:creationId xmlns:p14="http://schemas.microsoft.com/office/powerpoint/2010/main" val="1095672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AF268F-7FE5-9047-BB58-E4C455043E22}"/>
              </a:ext>
            </a:extLst>
          </p:cNvPr>
          <p:cNvSpPr>
            <a:spLocks noGrp="1"/>
          </p:cNvSpPr>
          <p:nvPr>
            <p:ph sz="quarter" idx="10"/>
          </p:nvPr>
        </p:nvSpPr>
        <p:spPr>
          <a:xfrm>
            <a:off x="316083" y="1651817"/>
            <a:ext cx="10667301" cy="3945467"/>
          </a:xfrm>
          <a:prstGeom prst="rect">
            <a:avLst/>
          </a:prstGeom>
        </p:spPr>
        <p:txBody>
          <a:bodyPr/>
          <a:lstStyle>
            <a:lvl1pPr marL="0" indent="0">
              <a:buNone/>
              <a:defRPr sz="3200">
                <a:solidFill>
                  <a:schemeClr val="tx1"/>
                </a:solidFill>
              </a:defRPr>
            </a:lvl1pPr>
          </a:lstStyle>
          <a:p>
            <a:pPr lvl="0"/>
            <a:r>
              <a:rPr lang="en-GB" dirty="0"/>
              <a:t>Click to edit Master text styles</a:t>
            </a:r>
          </a:p>
        </p:txBody>
      </p:sp>
      <p:sp>
        <p:nvSpPr>
          <p:cNvPr id="5" name="Title 8"/>
          <p:cNvSpPr>
            <a:spLocks noGrp="1"/>
          </p:cNvSpPr>
          <p:nvPr>
            <p:ph type="title" hasCustomPrompt="1"/>
          </p:nvPr>
        </p:nvSpPr>
        <p:spPr>
          <a:xfrm>
            <a:off x="316114" y="269647"/>
            <a:ext cx="11687535" cy="414000"/>
          </a:xfrm>
          <a:prstGeom prst="rect">
            <a:avLst/>
          </a:prstGeom>
        </p:spPr>
        <p:txBody>
          <a:bodyPr vert="horz"/>
          <a:lstStyle>
            <a:lvl1pPr algn="l" defTabSz="457189" rtl="0" eaLnBrk="1" latinLnBrk="0" hangingPunct="1">
              <a:lnSpc>
                <a:spcPts val="3000"/>
              </a:lnSpc>
              <a:spcBef>
                <a:spcPct val="0"/>
              </a:spcBef>
              <a:buNone/>
              <a:defRPr lang="en-GB" sz="3200" b="1" kern="1200" baseline="0" noProof="0" dirty="0">
                <a:solidFill>
                  <a:schemeClr val="tx2"/>
                </a:solidFill>
                <a:latin typeface="Armata" panose="020B0503040500060204" pitchFamily="34" charset="77"/>
                <a:ea typeface="+mj-ea"/>
                <a:cs typeface="Arial" pitchFamily="34" charset="0"/>
              </a:defRPr>
            </a:lvl1pPr>
          </a:lstStyle>
          <a:p>
            <a:r>
              <a:rPr lang="en-GB" noProof="0" dirty="0"/>
              <a:t>Click to add title</a:t>
            </a:r>
          </a:p>
        </p:txBody>
      </p:sp>
      <p:sp>
        <p:nvSpPr>
          <p:cNvPr id="9" name="Slide Number Placeholder 5"/>
          <p:cNvSpPr>
            <a:spLocks noGrp="1"/>
          </p:cNvSpPr>
          <p:nvPr>
            <p:ph type="sldNum" sz="quarter" idx="4"/>
          </p:nvPr>
        </p:nvSpPr>
        <p:spPr>
          <a:xfrm>
            <a:off x="316083" y="6255467"/>
            <a:ext cx="528000" cy="216000"/>
          </a:xfrm>
          <a:prstGeom prst="rect">
            <a:avLst/>
          </a:prstGeom>
        </p:spPr>
        <p:txBody>
          <a:bodyPr vert="horz" lIns="0" tIns="0" rIns="0" bIns="0" rtlCol="0" anchor="t" anchorCtr="0"/>
          <a:lstStyle>
            <a:lvl1pPr algn="l">
              <a:defRPr sz="1067" b="1">
                <a:solidFill>
                  <a:srgbClr val="087873"/>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ext Placeholder 5">
            <a:extLst>
              <a:ext uri="{FF2B5EF4-FFF2-40B4-BE49-F238E27FC236}">
                <a16:creationId xmlns:a16="http://schemas.microsoft.com/office/drawing/2014/main" id="{4D497AA8-9D38-DC4D-9090-FA51773C6042}"/>
              </a:ext>
            </a:extLst>
          </p:cNvPr>
          <p:cNvSpPr>
            <a:spLocks noGrp="1"/>
          </p:cNvSpPr>
          <p:nvPr>
            <p:ph type="body" sz="quarter" idx="17"/>
          </p:nvPr>
        </p:nvSpPr>
        <p:spPr>
          <a:xfrm>
            <a:off x="863283" y="5876017"/>
            <a:ext cx="9408000" cy="605051"/>
          </a:xfrm>
          <a:prstGeom prst="rect">
            <a:avLst/>
          </a:prstGeom>
        </p:spPr>
        <p:txBody>
          <a:bodyPr anchor="b"/>
          <a:lstStyle>
            <a:lvl1pPr marL="0" indent="0">
              <a:buNone/>
              <a:defRPr sz="1067">
                <a:solidFill>
                  <a:schemeClr val="tx1"/>
                </a:solidFill>
              </a:defRPr>
            </a:lvl1pPr>
            <a:lvl2pPr marL="609585" indent="0">
              <a:buNone/>
              <a:defRPr/>
            </a:lvl2pPr>
          </a:lstStyle>
          <a:p>
            <a:pPr lvl="0"/>
            <a:r>
              <a:rPr lang="en-GB" dirty="0"/>
              <a:t>Click to edit Master text styles</a:t>
            </a:r>
          </a:p>
        </p:txBody>
      </p:sp>
      <p:pic>
        <p:nvPicPr>
          <p:cNvPr id="7" name="Picture 6">
            <a:extLst>
              <a:ext uri="{FF2B5EF4-FFF2-40B4-BE49-F238E27FC236}">
                <a16:creationId xmlns:a16="http://schemas.microsoft.com/office/drawing/2014/main" id="{5C3FE157-A6A7-AD4A-9960-C459893A0349}"/>
              </a:ext>
            </a:extLst>
          </p:cNvPr>
          <p:cNvPicPr>
            <a:picLocks noChangeAspect="1"/>
          </p:cNvPicPr>
          <p:nvPr userDrawn="1"/>
        </p:nvPicPr>
        <p:blipFill>
          <a:blip r:embed="rId2"/>
          <a:stretch>
            <a:fillRect/>
          </a:stretch>
        </p:blipFill>
        <p:spPr>
          <a:xfrm>
            <a:off x="0" y="6592587"/>
            <a:ext cx="2675467" cy="264244"/>
          </a:xfrm>
          <a:prstGeom prst="rect">
            <a:avLst/>
          </a:prstGeom>
        </p:spPr>
      </p:pic>
    </p:spTree>
    <p:extLst>
      <p:ext uri="{BB962C8B-B14F-4D97-AF65-F5344CB8AC3E}">
        <p14:creationId xmlns:p14="http://schemas.microsoft.com/office/powerpoint/2010/main" val="3351091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ext slide">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451EEDD3-A877-CC4A-B958-D0627C230BC1}"/>
              </a:ext>
            </a:extLst>
          </p:cNvPr>
          <p:cNvSpPr>
            <a:spLocks noGrp="1"/>
          </p:cNvSpPr>
          <p:nvPr>
            <p:ph type="title"/>
          </p:nvPr>
        </p:nvSpPr>
        <p:spPr>
          <a:xfrm>
            <a:off x="359740" y="372139"/>
            <a:ext cx="11474303" cy="754912"/>
          </a:xfrm>
        </p:spPr>
        <p:txBody>
          <a:bodyPr>
            <a:normAutofit/>
          </a:bodyPr>
          <a:lstStyle>
            <a:lvl1pPr>
              <a:defRPr sz="3200" b="1">
                <a:solidFill>
                  <a:schemeClr val="tx1">
                    <a:lumMod val="65000"/>
                    <a:lumOff val="35000"/>
                  </a:schemeClr>
                </a:solidFill>
                <a:latin typeface="Century Gothic" panose="020B0502020202020204" pitchFamily="34" charset="0"/>
              </a:defRPr>
            </a:lvl1pPr>
          </a:lstStyle>
          <a:p>
            <a:r>
              <a:rPr lang="en-GB" dirty="0"/>
              <a:t>Click to edit Master title style</a:t>
            </a:r>
            <a:endParaRPr lang="en-US" dirty="0"/>
          </a:p>
        </p:txBody>
      </p:sp>
      <p:sp>
        <p:nvSpPr>
          <p:cNvPr id="21" name="Content Placeholder 20">
            <a:extLst>
              <a:ext uri="{FF2B5EF4-FFF2-40B4-BE49-F238E27FC236}">
                <a16:creationId xmlns:a16="http://schemas.microsoft.com/office/drawing/2014/main" id="{2D1F2D2E-FFEA-3D4A-AEBA-F1767EE1D05E}"/>
              </a:ext>
            </a:extLst>
          </p:cNvPr>
          <p:cNvSpPr>
            <a:spLocks noGrp="1"/>
          </p:cNvSpPr>
          <p:nvPr>
            <p:ph sz="quarter" idx="10"/>
          </p:nvPr>
        </p:nvSpPr>
        <p:spPr>
          <a:xfrm>
            <a:off x="500083" y="1924051"/>
            <a:ext cx="11333975" cy="3913224"/>
          </a:xfrm>
        </p:spPr>
        <p:txBody>
          <a:bodyPr>
            <a:normAutofit/>
          </a:bodyPr>
          <a:lstStyle>
            <a:lvl1pPr>
              <a:defRPr sz="2400">
                <a:solidFill>
                  <a:schemeClr val="bg1">
                    <a:lumMod val="50000"/>
                  </a:schemeClr>
                </a:solidFill>
                <a:latin typeface="Century Gothic" panose="020B0502020202020204" pitchFamily="34" charset="0"/>
              </a:defRPr>
            </a:lvl1pPr>
            <a:lvl2pPr>
              <a:defRPr sz="2000">
                <a:solidFill>
                  <a:schemeClr val="bg1">
                    <a:lumMod val="50000"/>
                  </a:schemeClr>
                </a:solidFill>
                <a:latin typeface="Century Gothic" panose="020B0502020202020204" pitchFamily="34" charset="0"/>
              </a:defRPr>
            </a:lvl2pPr>
            <a:lvl3pPr>
              <a:defRPr sz="1867">
                <a:solidFill>
                  <a:schemeClr val="bg1">
                    <a:lumMod val="50000"/>
                  </a:schemeClr>
                </a:solidFill>
                <a:latin typeface="Century Gothic" panose="020B0502020202020204" pitchFamily="34" charset="0"/>
              </a:defRPr>
            </a:lvl3pPr>
            <a:lvl4pPr>
              <a:defRPr sz="1600">
                <a:solidFill>
                  <a:schemeClr val="bg1">
                    <a:lumMod val="50000"/>
                  </a:schemeClr>
                </a:solidFill>
                <a:latin typeface="Century Gothic" panose="020B0502020202020204" pitchFamily="34" charset="0"/>
              </a:defRPr>
            </a:lvl4pPr>
            <a:lvl5pPr>
              <a:defRPr sz="1600">
                <a:solidFill>
                  <a:schemeClr val="bg1">
                    <a:lumMod val="50000"/>
                  </a:schemeClr>
                </a:solidFill>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3" name="Straight Connector 22">
            <a:extLst>
              <a:ext uri="{FF2B5EF4-FFF2-40B4-BE49-F238E27FC236}">
                <a16:creationId xmlns:a16="http://schemas.microsoft.com/office/drawing/2014/main" id="{8F47144F-E574-5D48-8245-4C591B8CE61B}"/>
              </a:ext>
            </a:extLst>
          </p:cNvPr>
          <p:cNvCxnSpPr>
            <a:cxnSpLocks/>
          </p:cNvCxnSpPr>
          <p:nvPr userDrawn="1"/>
        </p:nvCxnSpPr>
        <p:spPr>
          <a:xfrm>
            <a:off x="358866" y="1360967"/>
            <a:ext cx="11474303" cy="0"/>
          </a:xfrm>
          <a:prstGeom prst="line">
            <a:avLst/>
          </a:prstGeom>
          <a:ln w="34925" cap="rnd">
            <a:solidFill>
              <a:srgbClr val="F7AB28"/>
            </a:solidFill>
            <a:round/>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55524635-7D9D-8042-BFA0-5AB5C9C20F95}"/>
              </a:ext>
            </a:extLst>
          </p:cNvPr>
          <p:cNvPicPr>
            <a:picLocks noChangeAspect="1"/>
          </p:cNvPicPr>
          <p:nvPr userDrawn="1"/>
        </p:nvPicPr>
        <p:blipFill>
          <a:blip r:embed="rId2">
            <a:alphaModFix amt="36000"/>
          </a:blip>
          <a:stretch>
            <a:fillRect/>
          </a:stretch>
        </p:blipFill>
        <p:spPr>
          <a:xfrm rot="2411391">
            <a:off x="10178799" y="4728391"/>
            <a:ext cx="3111500" cy="3429000"/>
          </a:xfrm>
          <a:prstGeom prst="rect">
            <a:avLst/>
          </a:prstGeom>
        </p:spPr>
      </p:pic>
    </p:spTree>
    <p:extLst>
      <p:ext uri="{BB962C8B-B14F-4D97-AF65-F5344CB8AC3E}">
        <p14:creationId xmlns:p14="http://schemas.microsoft.com/office/powerpoint/2010/main" val="4123635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1CCC196-E959-4D11-8A96-B6C5273E0881}" type="datetimeFigureOut">
              <a:rPr lang="en-GB" smtClean="0"/>
              <a:t>06/07/2023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75D27C-34DE-436E-8895-52ACADC97D33}" type="slidenum">
              <a:rPr lang="en-GB" smtClean="0"/>
              <a:t>‹#›</a:t>
            </a:fld>
            <a:endParaRPr lang="en-GB" dirty="0"/>
          </a:p>
        </p:txBody>
      </p:sp>
    </p:spTree>
    <p:extLst>
      <p:ext uri="{BB962C8B-B14F-4D97-AF65-F5344CB8AC3E}">
        <p14:creationId xmlns:p14="http://schemas.microsoft.com/office/powerpoint/2010/main" val="383262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CCC196-E959-4D11-8A96-B6C5273E0881}" type="datetimeFigureOut">
              <a:rPr lang="en-GB" smtClean="0"/>
              <a:t>06/07/2023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75D27C-34DE-436E-8895-52ACADC97D33}" type="slidenum">
              <a:rPr lang="en-GB" smtClean="0"/>
              <a:t>‹#›</a:t>
            </a:fld>
            <a:endParaRPr lang="en-GB" dirty="0"/>
          </a:p>
        </p:txBody>
      </p:sp>
    </p:spTree>
    <p:extLst>
      <p:ext uri="{BB962C8B-B14F-4D97-AF65-F5344CB8AC3E}">
        <p14:creationId xmlns:p14="http://schemas.microsoft.com/office/powerpoint/2010/main" val="579018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CCC196-E959-4D11-8A96-B6C5273E0881}" type="datetimeFigureOut">
              <a:rPr lang="en-GB" smtClean="0"/>
              <a:t>06/07/2023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75D27C-34DE-436E-8895-52ACADC97D33}" type="slidenum">
              <a:rPr lang="en-GB" smtClean="0"/>
              <a:t>‹#›</a:t>
            </a:fld>
            <a:endParaRPr lang="en-GB" dirty="0"/>
          </a:p>
        </p:txBody>
      </p:sp>
    </p:spTree>
    <p:extLst>
      <p:ext uri="{BB962C8B-B14F-4D97-AF65-F5344CB8AC3E}">
        <p14:creationId xmlns:p14="http://schemas.microsoft.com/office/powerpoint/2010/main" val="2584875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1CCC196-E959-4D11-8A96-B6C5273E0881}" type="datetimeFigureOut">
              <a:rPr lang="en-GB" smtClean="0"/>
              <a:t>06/07/2023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75D27C-34DE-436E-8895-52ACADC97D33}" type="slidenum">
              <a:rPr lang="en-GB" smtClean="0"/>
              <a:t>‹#›</a:t>
            </a:fld>
            <a:endParaRPr lang="en-GB" dirty="0"/>
          </a:p>
        </p:txBody>
      </p:sp>
    </p:spTree>
    <p:extLst>
      <p:ext uri="{BB962C8B-B14F-4D97-AF65-F5344CB8AC3E}">
        <p14:creationId xmlns:p14="http://schemas.microsoft.com/office/powerpoint/2010/main" val="382836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1CCC196-E959-4D11-8A96-B6C5273E0881}" type="datetimeFigureOut">
              <a:rPr lang="en-GB" smtClean="0"/>
              <a:t>06/07/2023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E75D27C-34DE-436E-8895-52ACADC97D33}" type="slidenum">
              <a:rPr lang="en-GB" smtClean="0"/>
              <a:t>‹#›</a:t>
            </a:fld>
            <a:endParaRPr lang="en-GB" dirty="0"/>
          </a:p>
        </p:txBody>
      </p:sp>
    </p:spTree>
    <p:extLst>
      <p:ext uri="{BB962C8B-B14F-4D97-AF65-F5344CB8AC3E}">
        <p14:creationId xmlns:p14="http://schemas.microsoft.com/office/powerpoint/2010/main" val="266713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1CCC196-E959-4D11-8A96-B6C5273E0881}" type="datetimeFigureOut">
              <a:rPr lang="en-GB" smtClean="0"/>
              <a:t>06/07/2023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E75D27C-34DE-436E-8895-52ACADC97D33}" type="slidenum">
              <a:rPr lang="en-GB" smtClean="0"/>
              <a:t>‹#›</a:t>
            </a:fld>
            <a:endParaRPr lang="en-GB" dirty="0"/>
          </a:p>
        </p:txBody>
      </p:sp>
    </p:spTree>
    <p:extLst>
      <p:ext uri="{BB962C8B-B14F-4D97-AF65-F5344CB8AC3E}">
        <p14:creationId xmlns:p14="http://schemas.microsoft.com/office/powerpoint/2010/main" val="382895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59A6-46F9-408D-99C2-74C1E322CF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4450C1-F802-415E-81FA-2D25CEE0DE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5A0FCD-480F-4CF2-9F33-F429A0A18E93}"/>
              </a:ext>
            </a:extLst>
          </p:cNvPr>
          <p:cNvSpPr>
            <a:spLocks noGrp="1"/>
          </p:cNvSpPr>
          <p:nvPr>
            <p:ph type="dt" sz="half" idx="10"/>
          </p:nvPr>
        </p:nvSpPr>
        <p:spPr/>
        <p:txBody>
          <a:bodyPr/>
          <a:lstStyle/>
          <a:p>
            <a:fld id="{DB79CD00-1BA2-46FD-A8F2-3ED5C6E7EB36}" type="datetimeFigureOut">
              <a:rPr lang="en-GB" smtClean="0"/>
              <a:t>06/07/2023</a:t>
            </a:fld>
            <a:endParaRPr lang="en-GB"/>
          </a:p>
        </p:txBody>
      </p:sp>
      <p:sp>
        <p:nvSpPr>
          <p:cNvPr id="5" name="Footer Placeholder 4">
            <a:extLst>
              <a:ext uri="{FF2B5EF4-FFF2-40B4-BE49-F238E27FC236}">
                <a16:creationId xmlns:a16="http://schemas.microsoft.com/office/drawing/2014/main" id="{018B9AA8-265F-4D9F-B1A2-AE1ACD9BA9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2406B4-2723-44BC-B2BA-67A8062A8B90}"/>
              </a:ext>
            </a:extLst>
          </p:cNvPr>
          <p:cNvSpPr>
            <a:spLocks noGrp="1"/>
          </p:cNvSpPr>
          <p:nvPr>
            <p:ph type="sldNum" sz="quarter" idx="12"/>
          </p:nvPr>
        </p:nvSpPr>
        <p:spPr/>
        <p:txBody>
          <a:bodyPr/>
          <a:lstStyle/>
          <a:p>
            <a:fld id="{41E25B09-A56C-46FE-8274-E87798A4776D}" type="slidenum">
              <a:rPr lang="en-GB" smtClean="0"/>
              <a:t>‹#›</a:t>
            </a:fld>
            <a:endParaRPr lang="en-GB"/>
          </a:p>
        </p:txBody>
      </p:sp>
    </p:spTree>
    <p:extLst>
      <p:ext uri="{BB962C8B-B14F-4D97-AF65-F5344CB8AC3E}">
        <p14:creationId xmlns:p14="http://schemas.microsoft.com/office/powerpoint/2010/main" val="2335173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CC196-E959-4D11-8A96-B6C5273E0881}" type="datetimeFigureOut">
              <a:rPr lang="en-GB" smtClean="0"/>
              <a:t>06/07/2023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E75D27C-34DE-436E-8895-52ACADC97D33}" type="slidenum">
              <a:rPr lang="en-GB" smtClean="0"/>
              <a:t>‹#›</a:t>
            </a:fld>
            <a:endParaRPr lang="en-GB" dirty="0"/>
          </a:p>
        </p:txBody>
      </p:sp>
    </p:spTree>
    <p:extLst>
      <p:ext uri="{BB962C8B-B14F-4D97-AF65-F5344CB8AC3E}">
        <p14:creationId xmlns:p14="http://schemas.microsoft.com/office/powerpoint/2010/main" val="3570649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1CCC196-E959-4D11-8A96-B6C5273E0881}" type="datetimeFigureOut">
              <a:rPr lang="en-GB" smtClean="0"/>
              <a:t>06/07/2023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75D27C-34DE-436E-8895-52ACADC97D33}" type="slidenum">
              <a:rPr lang="en-GB" smtClean="0"/>
              <a:t>‹#›</a:t>
            </a:fld>
            <a:endParaRPr lang="en-GB" dirty="0"/>
          </a:p>
        </p:txBody>
      </p:sp>
    </p:spTree>
    <p:extLst>
      <p:ext uri="{BB962C8B-B14F-4D97-AF65-F5344CB8AC3E}">
        <p14:creationId xmlns:p14="http://schemas.microsoft.com/office/powerpoint/2010/main" val="1411167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1CCC196-E959-4D11-8A96-B6C5273E0881}" type="datetimeFigureOut">
              <a:rPr lang="en-GB" smtClean="0"/>
              <a:t>06/07/2023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75D27C-34DE-436E-8895-52ACADC97D33}" type="slidenum">
              <a:rPr lang="en-GB" smtClean="0"/>
              <a:t>‹#›</a:t>
            </a:fld>
            <a:endParaRPr lang="en-GB" dirty="0"/>
          </a:p>
        </p:txBody>
      </p:sp>
    </p:spTree>
    <p:extLst>
      <p:ext uri="{BB962C8B-B14F-4D97-AF65-F5344CB8AC3E}">
        <p14:creationId xmlns:p14="http://schemas.microsoft.com/office/powerpoint/2010/main" val="159557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CCC196-E959-4D11-8A96-B6C5273E0881}" type="datetimeFigureOut">
              <a:rPr lang="en-GB" smtClean="0"/>
              <a:t>06/07/2023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75D27C-34DE-436E-8895-52ACADC97D33}" type="slidenum">
              <a:rPr lang="en-GB" smtClean="0"/>
              <a:t>‹#›</a:t>
            </a:fld>
            <a:endParaRPr lang="en-GB" dirty="0"/>
          </a:p>
        </p:txBody>
      </p:sp>
    </p:spTree>
    <p:extLst>
      <p:ext uri="{BB962C8B-B14F-4D97-AF65-F5344CB8AC3E}">
        <p14:creationId xmlns:p14="http://schemas.microsoft.com/office/powerpoint/2010/main" val="3179612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CCC196-E959-4D11-8A96-B6C5273E0881}" type="datetimeFigureOut">
              <a:rPr lang="en-GB" smtClean="0"/>
              <a:t>06/07/2023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75D27C-34DE-436E-8895-52ACADC97D33}" type="slidenum">
              <a:rPr lang="en-GB" smtClean="0"/>
              <a:t>‹#›</a:t>
            </a:fld>
            <a:endParaRPr lang="en-GB" dirty="0"/>
          </a:p>
        </p:txBody>
      </p:sp>
    </p:spTree>
    <p:extLst>
      <p:ext uri="{BB962C8B-B14F-4D97-AF65-F5344CB8AC3E}">
        <p14:creationId xmlns:p14="http://schemas.microsoft.com/office/powerpoint/2010/main" val="3281531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7934BE-C0B0-4A7E-BF84-23F1897AB909}"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5573A0-872C-4E33-BF10-1231904553FB}" type="slidenum">
              <a:rPr lang="en-GB" smtClean="0"/>
              <a:t>‹#›</a:t>
            </a:fld>
            <a:endParaRPr lang="en-GB"/>
          </a:p>
        </p:txBody>
      </p:sp>
    </p:spTree>
    <p:extLst>
      <p:ext uri="{BB962C8B-B14F-4D97-AF65-F5344CB8AC3E}">
        <p14:creationId xmlns:p14="http://schemas.microsoft.com/office/powerpoint/2010/main" val="3012611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7934BE-C0B0-4A7E-BF84-23F1897AB909}"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5573A0-872C-4E33-BF10-1231904553FB}" type="slidenum">
              <a:rPr lang="en-GB" smtClean="0"/>
              <a:t>‹#›</a:t>
            </a:fld>
            <a:endParaRPr lang="en-GB"/>
          </a:p>
        </p:txBody>
      </p:sp>
    </p:spTree>
    <p:extLst>
      <p:ext uri="{BB962C8B-B14F-4D97-AF65-F5344CB8AC3E}">
        <p14:creationId xmlns:p14="http://schemas.microsoft.com/office/powerpoint/2010/main" val="2416485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934BE-C0B0-4A7E-BF84-23F1897AB909}"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5573A0-872C-4E33-BF10-1231904553FB}" type="slidenum">
              <a:rPr lang="en-GB" smtClean="0"/>
              <a:t>‹#›</a:t>
            </a:fld>
            <a:endParaRPr lang="en-GB"/>
          </a:p>
        </p:txBody>
      </p:sp>
    </p:spTree>
    <p:extLst>
      <p:ext uri="{BB962C8B-B14F-4D97-AF65-F5344CB8AC3E}">
        <p14:creationId xmlns:p14="http://schemas.microsoft.com/office/powerpoint/2010/main" val="1901838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7934BE-C0B0-4A7E-BF84-23F1897AB909}"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5573A0-872C-4E33-BF10-1231904553FB}" type="slidenum">
              <a:rPr lang="en-GB" smtClean="0"/>
              <a:t>‹#›</a:t>
            </a:fld>
            <a:endParaRPr lang="en-GB"/>
          </a:p>
        </p:txBody>
      </p:sp>
    </p:spTree>
    <p:extLst>
      <p:ext uri="{BB962C8B-B14F-4D97-AF65-F5344CB8AC3E}">
        <p14:creationId xmlns:p14="http://schemas.microsoft.com/office/powerpoint/2010/main" val="2672308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7934BE-C0B0-4A7E-BF84-23F1897AB909}" type="datetimeFigureOut">
              <a:rPr lang="en-GB" smtClean="0"/>
              <a:t>06/07/2023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5573A0-872C-4E33-BF10-1231904553FB}" type="slidenum">
              <a:rPr lang="en-GB" smtClean="0"/>
              <a:t>‹#›</a:t>
            </a:fld>
            <a:endParaRPr lang="en-GB"/>
          </a:p>
        </p:txBody>
      </p:sp>
    </p:spTree>
    <p:extLst>
      <p:ext uri="{BB962C8B-B14F-4D97-AF65-F5344CB8AC3E}">
        <p14:creationId xmlns:p14="http://schemas.microsoft.com/office/powerpoint/2010/main" val="1761165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BE38-2068-4C75-B69A-9D75063B6C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4C6506-6F29-447A-BB68-7F4D94D6E0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67FEE4-3D79-458D-A420-D9D1A375132B}"/>
              </a:ext>
            </a:extLst>
          </p:cNvPr>
          <p:cNvSpPr>
            <a:spLocks noGrp="1"/>
          </p:cNvSpPr>
          <p:nvPr>
            <p:ph type="dt" sz="half" idx="10"/>
          </p:nvPr>
        </p:nvSpPr>
        <p:spPr/>
        <p:txBody>
          <a:bodyPr/>
          <a:lstStyle/>
          <a:p>
            <a:fld id="{DB79CD00-1BA2-46FD-A8F2-3ED5C6E7EB36}" type="datetimeFigureOut">
              <a:rPr lang="en-GB" smtClean="0"/>
              <a:t>06/07/2023</a:t>
            </a:fld>
            <a:endParaRPr lang="en-GB"/>
          </a:p>
        </p:txBody>
      </p:sp>
      <p:sp>
        <p:nvSpPr>
          <p:cNvPr id="5" name="Footer Placeholder 4">
            <a:extLst>
              <a:ext uri="{FF2B5EF4-FFF2-40B4-BE49-F238E27FC236}">
                <a16:creationId xmlns:a16="http://schemas.microsoft.com/office/drawing/2014/main" id="{F0105EA0-3175-47E2-A6CD-B4E5E1913D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03A6CB-E0C6-4779-8AFC-0291B1F2CBB2}"/>
              </a:ext>
            </a:extLst>
          </p:cNvPr>
          <p:cNvSpPr>
            <a:spLocks noGrp="1"/>
          </p:cNvSpPr>
          <p:nvPr>
            <p:ph type="sldNum" sz="quarter" idx="12"/>
          </p:nvPr>
        </p:nvSpPr>
        <p:spPr/>
        <p:txBody>
          <a:bodyPr/>
          <a:lstStyle/>
          <a:p>
            <a:fld id="{41E25B09-A56C-46FE-8274-E87798A4776D}" type="slidenum">
              <a:rPr lang="en-GB" smtClean="0"/>
              <a:t>‹#›</a:t>
            </a:fld>
            <a:endParaRPr lang="en-GB"/>
          </a:p>
        </p:txBody>
      </p:sp>
    </p:spTree>
    <p:extLst>
      <p:ext uri="{BB962C8B-B14F-4D97-AF65-F5344CB8AC3E}">
        <p14:creationId xmlns:p14="http://schemas.microsoft.com/office/powerpoint/2010/main" val="4293478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7934BE-C0B0-4A7E-BF84-23F1897AB909}" type="datetimeFigureOut">
              <a:rPr lang="en-GB" smtClean="0"/>
              <a:t>06/07/2023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5573A0-872C-4E33-BF10-1231904553FB}" type="slidenum">
              <a:rPr lang="en-GB" smtClean="0"/>
              <a:t>‹#›</a:t>
            </a:fld>
            <a:endParaRPr lang="en-GB"/>
          </a:p>
        </p:txBody>
      </p:sp>
    </p:spTree>
    <p:extLst>
      <p:ext uri="{BB962C8B-B14F-4D97-AF65-F5344CB8AC3E}">
        <p14:creationId xmlns:p14="http://schemas.microsoft.com/office/powerpoint/2010/main" val="1343347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934BE-C0B0-4A7E-BF84-23F1897AB909}" type="datetimeFigureOut">
              <a:rPr lang="en-GB" smtClean="0"/>
              <a:t>06/07/2023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5573A0-872C-4E33-BF10-1231904553FB}" type="slidenum">
              <a:rPr lang="en-GB" smtClean="0"/>
              <a:t>‹#›</a:t>
            </a:fld>
            <a:endParaRPr lang="en-GB"/>
          </a:p>
        </p:txBody>
      </p:sp>
    </p:spTree>
    <p:extLst>
      <p:ext uri="{BB962C8B-B14F-4D97-AF65-F5344CB8AC3E}">
        <p14:creationId xmlns:p14="http://schemas.microsoft.com/office/powerpoint/2010/main" val="599160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7934BE-C0B0-4A7E-BF84-23F1897AB909}"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5573A0-872C-4E33-BF10-1231904553FB}" type="slidenum">
              <a:rPr lang="en-GB" smtClean="0"/>
              <a:t>‹#›</a:t>
            </a:fld>
            <a:endParaRPr lang="en-GB"/>
          </a:p>
        </p:txBody>
      </p:sp>
    </p:spTree>
    <p:extLst>
      <p:ext uri="{BB962C8B-B14F-4D97-AF65-F5344CB8AC3E}">
        <p14:creationId xmlns:p14="http://schemas.microsoft.com/office/powerpoint/2010/main" val="877401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7934BE-C0B0-4A7E-BF84-23F1897AB909}"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5573A0-872C-4E33-BF10-1231904553FB}" type="slidenum">
              <a:rPr lang="en-GB" smtClean="0"/>
              <a:t>‹#›</a:t>
            </a:fld>
            <a:endParaRPr lang="en-GB"/>
          </a:p>
        </p:txBody>
      </p:sp>
    </p:spTree>
    <p:extLst>
      <p:ext uri="{BB962C8B-B14F-4D97-AF65-F5344CB8AC3E}">
        <p14:creationId xmlns:p14="http://schemas.microsoft.com/office/powerpoint/2010/main" val="3429832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7934BE-C0B0-4A7E-BF84-23F1897AB909}"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5573A0-872C-4E33-BF10-1231904553FB}" type="slidenum">
              <a:rPr lang="en-GB" smtClean="0"/>
              <a:t>‹#›</a:t>
            </a:fld>
            <a:endParaRPr lang="en-GB"/>
          </a:p>
        </p:txBody>
      </p:sp>
    </p:spTree>
    <p:extLst>
      <p:ext uri="{BB962C8B-B14F-4D97-AF65-F5344CB8AC3E}">
        <p14:creationId xmlns:p14="http://schemas.microsoft.com/office/powerpoint/2010/main" val="188472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7934BE-C0B0-4A7E-BF84-23F1897AB909}"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5573A0-872C-4E33-BF10-1231904553FB}" type="slidenum">
              <a:rPr lang="en-GB" smtClean="0"/>
              <a:t>‹#›</a:t>
            </a:fld>
            <a:endParaRPr lang="en-GB"/>
          </a:p>
        </p:txBody>
      </p:sp>
    </p:spTree>
    <p:extLst>
      <p:ext uri="{BB962C8B-B14F-4D97-AF65-F5344CB8AC3E}">
        <p14:creationId xmlns:p14="http://schemas.microsoft.com/office/powerpoint/2010/main" val="223211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943A3-64DB-479C-92D6-A873D48C13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0C03DA-3E79-446D-B2D7-8AA7D5862D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8CD878-DF27-4E0C-9949-CCF04360C4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6D81E6-4EA1-4DBC-B3F9-53F8312DF5F2}"/>
              </a:ext>
            </a:extLst>
          </p:cNvPr>
          <p:cNvSpPr>
            <a:spLocks noGrp="1"/>
          </p:cNvSpPr>
          <p:nvPr>
            <p:ph type="dt" sz="half" idx="10"/>
          </p:nvPr>
        </p:nvSpPr>
        <p:spPr/>
        <p:txBody>
          <a:bodyPr/>
          <a:lstStyle/>
          <a:p>
            <a:fld id="{DB79CD00-1BA2-46FD-A8F2-3ED5C6E7EB36}" type="datetimeFigureOut">
              <a:rPr lang="en-GB" smtClean="0"/>
              <a:t>06/07/2023</a:t>
            </a:fld>
            <a:endParaRPr lang="en-GB"/>
          </a:p>
        </p:txBody>
      </p:sp>
      <p:sp>
        <p:nvSpPr>
          <p:cNvPr id="6" name="Footer Placeholder 5">
            <a:extLst>
              <a:ext uri="{FF2B5EF4-FFF2-40B4-BE49-F238E27FC236}">
                <a16:creationId xmlns:a16="http://schemas.microsoft.com/office/drawing/2014/main" id="{8EB66402-D905-4159-BD1B-1654C9B8BF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EE1BD9-CC73-4E76-8280-0FF293ABB25C}"/>
              </a:ext>
            </a:extLst>
          </p:cNvPr>
          <p:cNvSpPr>
            <a:spLocks noGrp="1"/>
          </p:cNvSpPr>
          <p:nvPr>
            <p:ph type="sldNum" sz="quarter" idx="12"/>
          </p:nvPr>
        </p:nvSpPr>
        <p:spPr/>
        <p:txBody>
          <a:bodyPr/>
          <a:lstStyle/>
          <a:p>
            <a:fld id="{41E25B09-A56C-46FE-8274-E87798A4776D}" type="slidenum">
              <a:rPr lang="en-GB" smtClean="0"/>
              <a:t>‹#›</a:t>
            </a:fld>
            <a:endParaRPr lang="en-GB"/>
          </a:p>
        </p:txBody>
      </p:sp>
    </p:spTree>
    <p:extLst>
      <p:ext uri="{BB962C8B-B14F-4D97-AF65-F5344CB8AC3E}">
        <p14:creationId xmlns:p14="http://schemas.microsoft.com/office/powerpoint/2010/main" val="233129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9D40-8B6C-488F-B797-2479BFAB9B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49ADB1-12EB-4D4E-8D6C-75CBE0F6D7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5F037D-A377-49FD-8096-29590349D5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0B54FD-DA6B-44C2-A64E-FD19CC9423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53744C-ECBC-4DE0-A520-DE195D5DC5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9DF745-A019-4691-BFDA-89C4AA35DBB6}"/>
              </a:ext>
            </a:extLst>
          </p:cNvPr>
          <p:cNvSpPr>
            <a:spLocks noGrp="1"/>
          </p:cNvSpPr>
          <p:nvPr>
            <p:ph type="dt" sz="half" idx="10"/>
          </p:nvPr>
        </p:nvSpPr>
        <p:spPr/>
        <p:txBody>
          <a:bodyPr/>
          <a:lstStyle/>
          <a:p>
            <a:fld id="{DB79CD00-1BA2-46FD-A8F2-3ED5C6E7EB36}" type="datetimeFigureOut">
              <a:rPr lang="en-GB" smtClean="0"/>
              <a:t>06/07/2023</a:t>
            </a:fld>
            <a:endParaRPr lang="en-GB"/>
          </a:p>
        </p:txBody>
      </p:sp>
      <p:sp>
        <p:nvSpPr>
          <p:cNvPr id="8" name="Footer Placeholder 7">
            <a:extLst>
              <a:ext uri="{FF2B5EF4-FFF2-40B4-BE49-F238E27FC236}">
                <a16:creationId xmlns:a16="http://schemas.microsoft.com/office/drawing/2014/main" id="{EFA32B2D-AD0F-46FC-A028-8849ABC5C6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9AD8EE-F50F-4788-BE50-7F0A805D735B}"/>
              </a:ext>
            </a:extLst>
          </p:cNvPr>
          <p:cNvSpPr>
            <a:spLocks noGrp="1"/>
          </p:cNvSpPr>
          <p:nvPr>
            <p:ph type="sldNum" sz="quarter" idx="12"/>
          </p:nvPr>
        </p:nvSpPr>
        <p:spPr/>
        <p:txBody>
          <a:bodyPr/>
          <a:lstStyle/>
          <a:p>
            <a:fld id="{41E25B09-A56C-46FE-8274-E87798A4776D}" type="slidenum">
              <a:rPr lang="en-GB" smtClean="0"/>
              <a:t>‹#›</a:t>
            </a:fld>
            <a:endParaRPr lang="en-GB"/>
          </a:p>
        </p:txBody>
      </p:sp>
    </p:spTree>
    <p:extLst>
      <p:ext uri="{BB962C8B-B14F-4D97-AF65-F5344CB8AC3E}">
        <p14:creationId xmlns:p14="http://schemas.microsoft.com/office/powerpoint/2010/main" val="143976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7EED-2706-4E1C-A31E-EF28DB1436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4CB9FA-8A4D-4BCA-8292-A002C96747F4}"/>
              </a:ext>
            </a:extLst>
          </p:cNvPr>
          <p:cNvSpPr>
            <a:spLocks noGrp="1"/>
          </p:cNvSpPr>
          <p:nvPr>
            <p:ph type="dt" sz="half" idx="10"/>
          </p:nvPr>
        </p:nvSpPr>
        <p:spPr/>
        <p:txBody>
          <a:bodyPr/>
          <a:lstStyle/>
          <a:p>
            <a:fld id="{DB79CD00-1BA2-46FD-A8F2-3ED5C6E7EB36}" type="datetimeFigureOut">
              <a:rPr lang="en-GB" smtClean="0"/>
              <a:t>06/07/2023</a:t>
            </a:fld>
            <a:endParaRPr lang="en-GB"/>
          </a:p>
        </p:txBody>
      </p:sp>
      <p:sp>
        <p:nvSpPr>
          <p:cNvPr id="4" name="Footer Placeholder 3">
            <a:extLst>
              <a:ext uri="{FF2B5EF4-FFF2-40B4-BE49-F238E27FC236}">
                <a16:creationId xmlns:a16="http://schemas.microsoft.com/office/drawing/2014/main" id="{B4C15ED4-87A7-4034-83FE-AC5AE82617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0CF54C-FB4A-4EE1-ACE1-76CE31768DA2}"/>
              </a:ext>
            </a:extLst>
          </p:cNvPr>
          <p:cNvSpPr>
            <a:spLocks noGrp="1"/>
          </p:cNvSpPr>
          <p:nvPr>
            <p:ph type="sldNum" sz="quarter" idx="12"/>
          </p:nvPr>
        </p:nvSpPr>
        <p:spPr/>
        <p:txBody>
          <a:bodyPr/>
          <a:lstStyle/>
          <a:p>
            <a:fld id="{41E25B09-A56C-46FE-8274-E87798A4776D}" type="slidenum">
              <a:rPr lang="en-GB" smtClean="0"/>
              <a:t>‹#›</a:t>
            </a:fld>
            <a:endParaRPr lang="en-GB"/>
          </a:p>
        </p:txBody>
      </p:sp>
    </p:spTree>
    <p:extLst>
      <p:ext uri="{BB962C8B-B14F-4D97-AF65-F5344CB8AC3E}">
        <p14:creationId xmlns:p14="http://schemas.microsoft.com/office/powerpoint/2010/main" val="265272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C9E710-3796-4259-96D0-55832B00A2E1}"/>
              </a:ext>
            </a:extLst>
          </p:cNvPr>
          <p:cNvSpPr>
            <a:spLocks noGrp="1"/>
          </p:cNvSpPr>
          <p:nvPr>
            <p:ph type="dt" sz="half" idx="10"/>
          </p:nvPr>
        </p:nvSpPr>
        <p:spPr/>
        <p:txBody>
          <a:bodyPr/>
          <a:lstStyle/>
          <a:p>
            <a:fld id="{DB79CD00-1BA2-46FD-A8F2-3ED5C6E7EB36}" type="datetimeFigureOut">
              <a:rPr lang="en-GB" smtClean="0"/>
              <a:t>06/07/2023</a:t>
            </a:fld>
            <a:endParaRPr lang="en-GB"/>
          </a:p>
        </p:txBody>
      </p:sp>
      <p:sp>
        <p:nvSpPr>
          <p:cNvPr id="3" name="Footer Placeholder 2">
            <a:extLst>
              <a:ext uri="{FF2B5EF4-FFF2-40B4-BE49-F238E27FC236}">
                <a16:creationId xmlns:a16="http://schemas.microsoft.com/office/drawing/2014/main" id="{FA3F33D5-9BC8-49F5-85C7-0310C95884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D9A833-16F2-4582-BD55-E4D175EA1366}"/>
              </a:ext>
            </a:extLst>
          </p:cNvPr>
          <p:cNvSpPr>
            <a:spLocks noGrp="1"/>
          </p:cNvSpPr>
          <p:nvPr>
            <p:ph type="sldNum" sz="quarter" idx="12"/>
          </p:nvPr>
        </p:nvSpPr>
        <p:spPr/>
        <p:txBody>
          <a:bodyPr/>
          <a:lstStyle/>
          <a:p>
            <a:fld id="{41E25B09-A56C-46FE-8274-E87798A4776D}" type="slidenum">
              <a:rPr lang="en-GB" smtClean="0"/>
              <a:t>‹#›</a:t>
            </a:fld>
            <a:endParaRPr lang="en-GB"/>
          </a:p>
        </p:txBody>
      </p:sp>
    </p:spTree>
    <p:extLst>
      <p:ext uri="{BB962C8B-B14F-4D97-AF65-F5344CB8AC3E}">
        <p14:creationId xmlns:p14="http://schemas.microsoft.com/office/powerpoint/2010/main" val="353071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63939-04F1-432F-8A65-FD515E7C5E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C7B9E5-C452-4F6D-8F7F-FF5B7FFF9D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4D5FA5-5A6C-498F-831B-5F1B88166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CD3E83-83EC-42FF-8A9A-180092F5DB74}"/>
              </a:ext>
            </a:extLst>
          </p:cNvPr>
          <p:cNvSpPr>
            <a:spLocks noGrp="1"/>
          </p:cNvSpPr>
          <p:nvPr>
            <p:ph type="dt" sz="half" idx="10"/>
          </p:nvPr>
        </p:nvSpPr>
        <p:spPr/>
        <p:txBody>
          <a:bodyPr/>
          <a:lstStyle/>
          <a:p>
            <a:fld id="{DB79CD00-1BA2-46FD-A8F2-3ED5C6E7EB36}" type="datetimeFigureOut">
              <a:rPr lang="en-GB" smtClean="0"/>
              <a:t>06/07/2023</a:t>
            </a:fld>
            <a:endParaRPr lang="en-GB"/>
          </a:p>
        </p:txBody>
      </p:sp>
      <p:sp>
        <p:nvSpPr>
          <p:cNvPr id="6" name="Footer Placeholder 5">
            <a:extLst>
              <a:ext uri="{FF2B5EF4-FFF2-40B4-BE49-F238E27FC236}">
                <a16:creationId xmlns:a16="http://schemas.microsoft.com/office/drawing/2014/main" id="{1B70C0E7-E7F4-4E78-BE0B-F3D01722CD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2DB190-2D54-4B46-81FA-BD5B5BA9F4DD}"/>
              </a:ext>
            </a:extLst>
          </p:cNvPr>
          <p:cNvSpPr>
            <a:spLocks noGrp="1"/>
          </p:cNvSpPr>
          <p:nvPr>
            <p:ph type="sldNum" sz="quarter" idx="12"/>
          </p:nvPr>
        </p:nvSpPr>
        <p:spPr/>
        <p:txBody>
          <a:bodyPr/>
          <a:lstStyle/>
          <a:p>
            <a:fld id="{41E25B09-A56C-46FE-8274-E87798A4776D}" type="slidenum">
              <a:rPr lang="en-GB" smtClean="0"/>
              <a:t>‹#›</a:t>
            </a:fld>
            <a:endParaRPr lang="en-GB"/>
          </a:p>
        </p:txBody>
      </p:sp>
    </p:spTree>
    <p:extLst>
      <p:ext uri="{BB962C8B-B14F-4D97-AF65-F5344CB8AC3E}">
        <p14:creationId xmlns:p14="http://schemas.microsoft.com/office/powerpoint/2010/main" val="362875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61E5-3CCC-4152-B57E-AD0E4ADB75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565FB2-6F30-4936-804B-FABA301C2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E5C54A-2CCD-45B6-9960-99A242192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1A2D82-E911-44F7-A7D1-5C12CD70C7FF}"/>
              </a:ext>
            </a:extLst>
          </p:cNvPr>
          <p:cNvSpPr>
            <a:spLocks noGrp="1"/>
          </p:cNvSpPr>
          <p:nvPr>
            <p:ph type="dt" sz="half" idx="10"/>
          </p:nvPr>
        </p:nvSpPr>
        <p:spPr/>
        <p:txBody>
          <a:bodyPr/>
          <a:lstStyle/>
          <a:p>
            <a:fld id="{DB79CD00-1BA2-46FD-A8F2-3ED5C6E7EB36}" type="datetimeFigureOut">
              <a:rPr lang="en-GB" smtClean="0"/>
              <a:t>06/07/2023</a:t>
            </a:fld>
            <a:endParaRPr lang="en-GB"/>
          </a:p>
        </p:txBody>
      </p:sp>
      <p:sp>
        <p:nvSpPr>
          <p:cNvPr id="6" name="Footer Placeholder 5">
            <a:extLst>
              <a:ext uri="{FF2B5EF4-FFF2-40B4-BE49-F238E27FC236}">
                <a16:creationId xmlns:a16="http://schemas.microsoft.com/office/drawing/2014/main" id="{667216CE-FC5F-4175-ADC9-4296B60FE4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A7B402-A765-435C-94F3-549B535789DE}"/>
              </a:ext>
            </a:extLst>
          </p:cNvPr>
          <p:cNvSpPr>
            <a:spLocks noGrp="1"/>
          </p:cNvSpPr>
          <p:nvPr>
            <p:ph type="sldNum" sz="quarter" idx="12"/>
          </p:nvPr>
        </p:nvSpPr>
        <p:spPr/>
        <p:txBody>
          <a:bodyPr/>
          <a:lstStyle/>
          <a:p>
            <a:fld id="{41E25B09-A56C-46FE-8274-E87798A4776D}" type="slidenum">
              <a:rPr lang="en-GB" smtClean="0"/>
              <a:t>‹#›</a:t>
            </a:fld>
            <a:endParaRPr lang="en-GB"/>
          </a:p>
        </p:txBody>
      </p:sp>
    </p:spTree>
    <p:extLst>
      <p:ext uri="{BB962C8B-B14F-4D97-AF65-F5344CB8AC3E}">
        <p14:creationId xmlns:p14="http://schemas.microsoft.com/office/powerpoint/2010/main" val="203719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5B77F4-4356-42C9-8AB1-CF7E43812B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A6EB6D-206B-4345-BCC0-7DC63E449A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569CA8-2BA7-4042-ACA3-B6622E02D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9CD00-1BA2-46FD-A8F2-3ED5C6E7EB36}" type="datetimeFigureOut">
              <a:rPr lang="en-GB" smtClean="0"/>
              <a:t>06/07/2023</a:t>
            </a:fld>
            <a:endParaRPr lang="en-GB"/>
          </a:p>
        </p:txBody>
      </p:sp>
      <p:sp>
        <p:nvSpPr>
          <p:cNvPr id="5" name="Footer Placeholder 4">
            <a:extLst>
              <a:ext uri="{FF2B5EF4-FFF2-40B4-BE49-F238E27FC236}">
                <a16:creationId xmlns:a16="http://schemas.microsoft.com/office/drawing/2014/main" id="{3E121468-2152-4006-8767-A43A685AC3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092B1F7-7532-433E-B699-5AC7F2529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25B09-A56C-46FE-8274-E87798A4776D}" type="slidenum">
              <a:rPr lang="en-GB" smtClean="0"/>
              <a:t>‹#›</a:t>
            </a:fld>
            <a:endParaRPr lang="en-GB"/>
          </a:p>
        </p:txBody>
      </p:sp>
    </p:spTree>
    <p:extLst>
      <p:ext uri="{BB962C8B-B14F-4D97-AF65-F5344CB8AC3E}">
        <p14:creationId xmlns:p14="http://schemas.microsoft.com/office/powerpoint/2010/main" val="2640529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1CCC196-E959-4D11-8A96-B6C5273E0881}" type="datetimeFigureOut">
              <a:rPr lang="en-GB" smtClean="0"/>
              <a:t>06/07/2023</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75D27C-34DE-436E-8895-52ACADC97D33}" type="slidenum">
              <a:rPr lang="en-GB" smtClean="0"/>
              <a:t>‹#›</a:t>
            </a:fld>
            <a:endParaRPr lang="en-GB" dirty="0"/>
          </a:p>
        </p:txBody>
      </p:sp>
    </p:spTree>
    <p:extLst>
      <p:ext uri="{BB962C8B-B14F-4D97-AF65-F5344CB8AC3E}">
        <p14:creationId xmlns:p14="http://schemas.microsoft.com/office/powerpoint/2010/main" val="1035477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934BE-C0B0-4A7E-BF84-23F1897AB909}" type="datetimeFigureOut">
              <a:rPr lang="en-GB" smtClean="0"/>
              <a:t>06/07/2023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573A0-872C-4E33-BF10-1231904553FB}" type="slidenum">
              <a:rPr lang="en-GB" smtClean="0"/>
              <a:t>‹#›</a:t>
            </a:fld>
            <a:endParaRPr lang="en-GB"/>
          </a:p>
        </p:txBody>
      </p:sp>
    </p:spTree>
    <p:extLst>
      <p:ext uri="{BB962C8B-B14F-4D97-AF65-F5344CB8AC3E}">
        <p14:creationId xmlns:p14="http://schemas.microsoft.com/office/powerpoint/2010/main" val="40650147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7.tiff"/><Relationship Id="rId4" Type="http://schemas.openxmlformats.org/officeDocument/2006/relationships/hyperlink" Target="https://www.england.nhs.uk/publication/national-genomic-test-directori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7.tif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7.tiff"/><Relationship Id="rId1" Type="http://schemas.openxmlformats.org/officeDocument/2006/relationships/slideLayout" Target="../slideLayouts/slideLayout29.xml"/><Relationship Id="rId6" Type="http://schemas.openxmlformats.org/officeDocument/2006/relationships/image" Target="../media/image61.emf"/><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hyperlink" Target="https://www.nbt.nhs.uk/sites/default/files/document/SWGLH-%20Cancer%20Genomics%20Test%20Request%20Form%20-%20Solid%20Tumour-Adult%20Sept%202022.doc" TargetMode="External"/><Relationship Id="rId2" Type="http://schemas.openxmlformats.org/officeDocument/2006/relationships/image" Target="../media/image47.tiff"/><Relationship Id="rId1" Type="http://schemas.openxmlformats.org/officeDocument/2006/relationships/slideLayout" Target="../slideLayouts/slideLayout26.xml"/><Relationship Id="rId5" Type="http://schemas.openxmlformats.org/officeDocument/2006/relationships/hyperlink" Target="https://www.england.nhs.uk/publication/national-genomic-test-directories/" TargetMode="External"/><Relationship Id="rId4" Type="http://schemas.openxmlformats.org/officeDocument/2006/relationships/hyperlink" Target="https://www.nbt.nhs.uk/sites/default/files/document/GMS%20Test%20Order%20Form%20v1.3.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diagramData" Target="../diagrams/data1.xm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6.png"/><Relationship Id="rId11" Type="http://schemas.microsoft.com/office/2007/relationships/diagramDrawing" Target="../diagrams/drawing1.xml"/><Relationship Id="rId5" Type="http://schemas.openxmlformats.org/officeDocument/2006/relationships/image" Target="../media/image5.png"/><Relationship Id="rId10" Type="http://schemas.openxmlformats.org/officeDocument/2006/relationships/diagramColors" Target="../diagrams/colors1.xml"/><Relationship Id="rId4" Type="http://schemas.openxmlformats.org/officeDocument/2006/relationships/hyperlink" Target="https://www.nbt.nhs.uk/south-west-genomic-laboratory-hub" TargetMode="External"/><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hyperlink" Target="mailto:nbn-tr.swglhcancer@nhs.net" TargetMode="Externa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7.tiff"/></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code-on-genetic-testing-and-insurance"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62.png"/><Relationship Id="rId5" Type="http://schemas.openxmlformats.org/officeDocument/2006/relationships/hyperlink" Target="https://www.abi.org.uk/data-and-resources/tools-and-resources/genetics/genetics-faqs/" TargetMode="External"/><Relationship Id="rId4" Type="http://schemas.openxmlformats.org/officeDocument/2006/relationships/hyperlink" Target="https://www.gov.uk/government/publications/code-on-genetic-testing-and-insurance-consumer-guid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3.xml"/><Relationship Id="rId16" Type="http://schemas.openxmlformats.org/officeDocument/2006/relationships/image" Target="../media/image27.svg"/><Relationship Id="rId1" Type="http://schemas.openxmlformats.org/officeDocument/2006/relationships/slideLayout" Target="../slideLayouts/slideLayout6.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5.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emf"/></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5.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939996" y="1519314"/>
            <a:ext cx="8256917" cy="138499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4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Genomic Prostate Cancer Testing for Olaparib</a:t>
            </a:r>
          </a:p>
        </p:txBody>
      </p:sp>
      <p:sp>
        <p:nvSpPr>
          <p:cNvPr id="5" name="TextBox 4"/>
          <p:cNvSpPr txBox="1"/>
          <p:nvPr/>
        </p:nvSpPr>
        <p:spPr>
          <a:xfrm>
            <a:off x="2939996" y="3172507"/>
            <a:ext cx="7411367" cy="15696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2400" dirty="0">
                <a:solidFill>
                  <a:srgbClr val="768692"/>
                </a:solidFill>
                <a:latin typeface="Arial" panose="020B0604020202020204" pitchFamily="34" charset="0"/>
                <a:cs typeface="Arial" panose="020B0604020202020204" pitchFamily="34" charset="0"/>
              </a:rPr>
              <a:t>Laura Yarram-Smith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768692"/>
                </a:solidFill>
                <a:effectLst/>
                <a:uLnTx/>
                <a:uFillTx/>
                <a:latin typeface="Arial" panose="020B0604020202020204" pitchFamily="34" charset="0"/>
                <a:ea typeface="+mn-ea"/>
                <a:cs typeface="Arial" panose="020B0604020202020204" pitchFamily="34" charset="0"/>
              </a:rPr>
              <a:t>	Solid Tumour Lead SWGLH</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GB" sz="2400" dirty="0">
              <a:solidFill>
                <a:srgbClr val="768692"/>
              </a:solidFill>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768692"/>
                </a:solidFill>
                <a:effectLst/>
                <a:uLnTx/>
                <a:uFillTx/>
                <a:latin typeface="Arial" panose="020B0604020202020204" pitchFamily="34" charset="0"/>
                <a:ea typeface="+mn-ea"/>
                <a:cs typeface="Arial" panose="020B0604020202020204" pitchFamily="34" charset="0"/>
              </a:rPr>
              <a:t>		July 2023</a:t>
            </a:r>
          </a:p>
        </p:txBody>
      </p:sp>
    </p:spTree>
    <p:extLst>
      <p:ext uri="{BB962C8B-B14F-4D97-AF65-F5344CB8AC3E}">
        <p14:creationId xmlns:p14="http://schemas.microsoft.com/office/powerpoint/2010/main" val="1524814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057D87-D851-473C-9EDC-BF1768EA85CD}"/>
              </a:ext>
            </a:extLst>
          </p:cNvPr>
          <p:cNvPicPr>
            <a:picLocks noChangeAspect="1"/>
          </p:cNvPicPr>
          <p:nvPr/>
        </p:nvPicPr>
        <p:blipFill>
          <a:blip r:embed="rId2"/>
          <a:stretch>
            <a:fillRect/>
          </a:stretch>
        </p:blipFill>
        <p:spPr>
          <a:xfrm>
            <a:off x="802606" y="2865120"/>
            <a:ext cx="7043487" cy="3992880"/>
          </a:xfrm>
          <a:prstGeom prst="rect">
            <a:avLst/>
          </a:prstGeom>
        </p:spPr>
      </p:pic>
      <p:pic>
        <p:nvPicPr>
          <p:cNvPr id="3" name="Picture 2">
            <a:extLst>
              <a:ext uri="{FF2B5EF4-FFF2-40B4-BE49-F238E27FC236}">
                <a16:creationId xmlns:a16="http://schemas.microsoft.com/office/drawing/2014/main" id="{36124E3E-270F-4E27-8426-6A2CA3B162DF}"/>
              </a:ext>
            </a:extLst>
          </p:cNvPr>
          <p:cNvPicPr>
            <a:picLocks noChangeAspect="1"/>
          </p:cNvPicPr>
          <p:nvPr/>
        </p:nvPicPr>
        <p:blipFill>
          <a:blip r:embed="rId3"/>
          <a:stretch>
            <a:fillRect/>
          </a:stretch>
        </p:blipFill>
        <p:spPr>
          <a:xfrm>
            <a:off x="487378" y="1190446"/>
            <a:ext cx="4169552" cy="1442659"/>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AAB291FE-2CDF-46AC-B8D2-12B2CB488EAF}"/>
              </a:ext>
            </a:extLst>
          </p:cNvPr>
          <p:cNvSpPr/>
          <p:nvPr/>
        </p:nvSpPr>
        <p:spPr>
          <a:xfrm>
            <a:off x="5516578" y="1448379"/>
            <a:ext cx="4256072" cy="734945"/>
          </a:xfrm>
          <a:prstGeom prst="rect">
            <a:avLst/>
          </a:prstGeom>
        </p:spPr>
        <p:txBody>
          <a:bodyPr wrap="square">
            <a:spAutoFit/>
          </a:bodyPr>
          <a:lstStyle/>
          <a:p>
            <a:pPr marL="0" marR="0" lvl="0" indent="0" algn="l" defTabSz="457200" rtl="0" eaLnBrk="1" fontAlgn="base" latinLnBrk="0" hangingPunct="1">
              <a:lnSpc>
                <a:spcPct val="120000"/>
              </a:lnSpc>
              <a:spcBef>
                <a:spcPct val="0"/>
              </a:spcBef>
              <a:spcAft>
                <a:spcPts val="600"/>
              </a:spcAft>
              <a:buClr>
                <a:srgbClr val="000000"/>
              </a:buClr>
              <a:buSzPct val="100000"/>
              <a:buFont typeface="Times New Roman" pitchFamily="16" charset="0"/>
              <a:buNone/>
              <a:tabLst/>
              <a:defRPr/>
            </a:pPr>
            <a:r>
              <a:rPr kumimoji="0" lang="en-US" sz="1800" b="0" i="0" u="none" strike="noStrike" kern="1200" cap="none" spc="0" normalizeH="0" baseline="0" noProof="0" dirty="0">
                <a:ln>
                  <a:noFill/>
                </a:ln>
                <a:solidFill>
                  <a:prstClr val="black"/>
                </a:solidFill>
                <a:effectLst/>
                <a:uLnTx/>
                <a:uFillTx/>
                <a:latin typeface="Arial" charset="0"/>
                <a:ea typeface="Microsoft YaHei" charset="-122"/>
                <a:cs typeface="+mn-cs"/>
                <a:hlinkClick r:id="rId4"/>
              </a:rPr>
              <a:t>https://www.england.nhs.uk/publication/national-genomic-test-directories/</a:t>
            </a:r>
            <a:endParaRPr kumimoji="0" lang="en-US" sz="1800" b="0" i="0" u="none" strike="noStrike" kern="1200" cap="none" spc="0" normalizeH="0" baseline="0" noProof="0" dirty="0">
              <a:ln>
                <a:noFill/>
              </a:ln>
              <a:solidFill>
                <a:prstClr val="black"/>
              </a:solidFill>
              <a:effectLst/>
              <a:uLnTx/>
              <a:uFillTx/>
              <a:latin typeface="Arial" charset="0"/>
              <a:ea typeface="Microsoft YaHei" charset="-122"/>
              <a:cs typeface="+mn-cs"/>
            </a:endParaRPr>
          </a:p>
        </p:txBody>
      </p:sp>
      <p:sp>
        <p:nvSpPr>
          <p:cNvPr id="7" name="Title 3">
            <a:extLst>
              <a:ext uri="{FF2B5EF4-FFF2-40B4-BE49-F238E27FC236}">
                <a16:creationId xmlns:a16="http://schemas.microsoft.com/office/drawing/2014/main" id="{A084D53C-C2AC-427C-9055-14E6687C51D7}"/>
              </a:ext>
            </a:extLst>
          </p:cNvPr>
          <p:cNvSpPr txBox="1">
            <a:spLocks/>
          </p:cNvSpPr>
          <p:nvPr/>
        </p:nvSpPr>
        <p:spPr>
          <a:xfrm>
            <a:off x="219172" y="369165"/>
            <a:ext cx="3975638" cy="6868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
                <a:srgbClr val="000000"/>
              </a:buClr>
              <a:buSzPct val="100000"/>
              <a:buFont typeface="Times New Roman" pitchFamily="16" charset="0"/>
              <a:buNone/>
              <a:tabLst/>
              <a:defRPr/>
            </a:pPr>
            <a:r>
              <a:rPr kumimoji="0" lang="en-US" sz="37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Testing to Treat</a:t>
            </a:r>
            <a:endParaRPr kumimoji="0" lang="en-GB" sz="37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9" name="Picture 8">
            <a:extLst>
              <a:ext uri="{FF2B5EF4-FFF2-40B4-BE49-F238E27FC236}">
                <a16:creationId xmlns:a16="http://schemas.microsoft.com/office/drawing/2014/main" id="{DAECA3AD-2C55-4E03-B79A-9C05FCA0609D}"/>
              </a:ext>
            </a:extLst>
          </p:cNvPr>
          <p:cNvPicPr>
            <a:picLocks noChangeAspect="1"/>
          </p:cNvPicPr>
          <p:nvPr/>
        </p:nvPicPr>
        <p:blipFill>
          <a:blip r:embed="rId5"/>
          <a:stretch>
            <a:fillRect/>
          </a:stretch>
        </p:blipFill>
        <p:spPr>
          <a:xfrm>
            <a:off x="9748278" y="188640"/>
            <a:ext cx="2155988" cy="726227"/>
          </a:xfrm>
          <a:prstGeom prst="rect">
            <a:avLst/>
          </a:prstGeom>
        </p:spPr>
      </p:pic>
    </p:spTree>
    <p:extLst>
      <p:ext uri="{BB962C8B-B14F-4D97-AF65-F5344CB8AC3E}">
        <p14:creationId xmlns:p14="http://schemas.microsoft.com/office/powerpoint/2010/main" val="422106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10;&#10;Description automatically generated">
            <a:extLst>
              <a:ext uri="{FF2B5EF4-FFF2-40B4-BE49-F238E27FC236}">
                <a16:creationId xmlns:a16="http://schemas.microsoft.com/office/drawing/2014/main" id="{6F921309-F3A9-9142-892D-C8BC9DD96216}"/>
              </a:ext>
            </a:extLst>
          </p:cNvPr>
          <p:cNvPicPr>
            <a:picLocks noChangeAspect="1"/>
          </p:cNvPicPr>
          <p:nvPr/>
        </p:nvPicPr>
        <p:blipFill>
          <a:blip r:embed="rId2"/>
          <a:stretch>
            <a:fillRect/>
          </a:stretch>
        </p:blipFill>
        <p:spPr>
          <a:xfrm>
            <a:off x="842045" y="1771040"/>
            <a:ext cx="6057823" cy="3973709"/>
          </a:xfrm>
          <a:prstGeom prst="rect">
            <a:avLst/>
          </a:prstGeom>
        </p:spPr>
      </p:pic>
      <p:sp>
        <p:nvSpPr>
          <p:cNvPr id="4" name="Title 3">
            <a:extLst>
              <a:ext uri="{FF2B5EF4-FFF2-40B4-BE49-F238E27FC236}">
                <a16:creationId xmlns:a16="http://schemas.microsoft.com/office/drawing/2014/main" id="{E610B165-B85C-C24E-9F97-9DB191D261C4}"/>
              </a:ext>
            </a:extLst>
          </p:cNvPr>
          <p:cNvSpPr>
            <a:spLocks noGrp="1"/>
          </p:cNvSpPr>
          <p:nvPr>
            <p:ph type="title"/>
          </p:nvPr>
        </p:nvSpPr>
        <p:spPr>
          <a:xfrm>
            <a:off x="485503" y="260506"/>
            <a:ext cx="10515600" cy="1325563"/>
          </a:xfrm>
        </p:spPr>
        <p:txBody>
          <a:bodyPr/>
          <a:lstStyle/>
          <a:p>
            <a:r>
              <a:rPr lang="en-GB" sz="3600" dirty="0">
                <a:solidFill>
                  <a:srgbClr val="005EB8"/>
                </a:solidFill>
                <a:latin typeface="Arial" panose="020B0604020202020204" pitchFamily="34" charset="0"/>
                <a:ea typeface="+mn-ea"/>
                <a:cs typeface="Arial" panose="020B0604020202020204" pitchFamily="34" charset="0"/>
              </a:rPr>
              <a:t>Mechanism of homologous recombination repair defects</a:t>
            </a:r>
            <a:endParaRPr lang="en-US" sz="3600" dirty="0">
              <a:solidFill>
                <a:srgbClr val="005EB8"/>
              </a:solidFill>
              <a:latin typeface="Arial" panose="020B0604020202020204" pitchFamily="34" charset="0"/>
              <a:ea typeface="+mn-ea"/>
              <a:cs typeface="Arial" panose="020B0604020202020204" pitchFamily="34" charset="0"/>
            </a:endParaRPr>
          </a:p>
        </p:txBody>
      </p:sp>
      <p:sp>
        <p:nvSpPr>
          <p:cNvPr id="28" name="Up-Down Arrow 27">
            <a:extLst>
              <a:ext uri="{FF2B5EF4-FFF2-40B4-BE49-F238E27FC236}">
                <a16:creationId xmlns:a16="http://schemas.microsoft.com/office/drawing/2014/main" id="{0FD9E710-AFC9-7F4C-AAF8-2C8984A41868}"/>
              </a:ext>
            </a:extLst>
          </p:cNvPr>
          <p:cNvSpPr/>
          <p:nvPr/>
        </p:nvSpPr>
        <p:spPr>
          <a:xfrm>
            <a:off x="7876511" y="2365439"/>
            <a:ext cx="288032" cy="2500324"/>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228" tIns="45719" rIns="91228" bIns="45719" rtlCol="0" anchor="ctr"/>
          <a:lstStyle/>
          <a:p>
            <a:pPr algn="ctr" defTabSz="911975">
              <a:defRPr/>
            </a:pPr>
            <a:endParaRPr lang="en-GB" sz="1867">
              <a:solidFill>
                <a:srgbClr val="FFFFFF"/>
              </a:solidFill>
            </a:endParaRPr>
          </a:p>
        </p:txBody>
      </p:sp>
      <p:sp>
        <p:nvSpPr>
          <p:cNvPr id="29" name="Up-Down Arrow 28">
            <a:extLst>
              <a:ext uri="{FF2B5EF4-FFF2-40B4-BE49-F238E27FC236}">
                <a16:creationId xmlns:a16="http://schemas.microsoft.com/office/drawing/2014/main" id="{4563B82F-8D1C-3547-86D7-8B52DFC986DD}"/>
              </a:ext>
            </a:extLst>
          </p:cNvPr>
          <p:cNvSpPr/>
          <p:nvPr/>
        </p:nvSpPr>
        <p:spPr>
          <a:xfrm>
            <a:off x="7875509" y="4967537"/>
            <a:ext cx="288031" cy="728227"/>
          </a:xfrm>
          <a:prstGeom prst="up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28" tIns="45719" rIns="91228" bIns="45719" rtlCol="0" anchor="ctr"/>
          <a:lstStyle/>
          <a:p>
            <a:pPr algn="ctr" defTabSz="911975">
              <a:defRPr/>
            </a:pPr>
            <a:endParaRPr lang="en-GB" sz="1867">
              <a:solidFill>
                <a:srgbClr val="FFFFFF"/>
              </a:solidFill>
            </a:endParaRPr>
          </a:p>
        </p:txBody>
      </p:sp>
      <p:sp>
        <p:nvSpPr>
          <p:cNvPr id="30" name="TextBox 29">
            <a:extLst>
              <a:ext uri="{FF2B5EF4-FFF2-40B4-BE49-F238E27FC236}">
                <a16:creationId xmlns:a16="http://schemas.microsoft.com/office/drawing/2014/main" id="{FCFAD6C6-D844-984B-9D01-74FE297D9764}"/>
              </a:ext>
            </a:extLst>
          </p:cNvPr>
          <p:cNvSpPr txBox="1"/>
          <p:nvPr/>
        </p:nvSpPr>
        <p:spPr>
          <a:xfrm>
            <a:off x="8398461" y="3004844"/>
            <a:ext cx="1851715" cy="1077216"/>
          </a:xfrm>
          <a:prstGeom prst="rect">
            <a:avLst/>
          </a:prstGeom>
          <a:noFill/>
        </p:spPr>
        <p:txBody>
          <a:bodyPr wrap="square" lIns="91228" tIns="45719" rIns="91228" bIns="45719" rtlCol="0">
            <a:spAutoFit/>
          </a:bodyPr>
          <a:lstStyle/>
          <a:p>
            <a:pPr defTabSz="911975">
              <a:defRPr/>
            </a:pPr>
            <a:r>
              <a:rPr lang="en-GB" sz="1600" b="1" dirty="0">
                <a:solidFill>
                  <a:srgbClr val="024B73"/>
                </a:solidFill>
              </a:rPr>
              <a:t>Cause of HRD:</a:t>
            </a:r>
            <a:br>
              <a:rPr lang="en-GB" sz="1600" dirty="0">
                <a:solidFill>
                  <a:srgbClr val="024B73"/>
                </a:solidFill>
              </a:rPr>
            </a:br>
            <a:r>
              <a:rPr lang="en-GB" sz="1600" dirty="0">
                <a:solidFill>
                  <a:srgbClr val="024B73"/>
                </a:solidFill>
              </a:rPr>
              <a:t>Test for </a:t>
            </a:r>
            <a:r>
              <a:rPr lang="en-GB" sz="1600" i="1" dirty="0">
                <a:solidFill>
                  <a:srgbClr val="024B73"/>
                </a:solidFill>
              </a:rPr>
              <a:t>BRCA1/2,</a:t>
            </a:r>
            <a:r>
              <a:rPr lang="en-GB" sz="1600" dirty="0">
                <a:solidFill>
                  <a:srgbClr val="024B73"/>
                </a:solidFill>
              </a:rPr>
              <a:t> plus many other HR genes</a:t>
            </a:r>
          </a:p>
        </p:txBody>
      </p:sp>
      <p:sp>
        <p:nvSpPr>
          <p:cNvPr id="31" name="TextBox 30">
            <a:extLst>
              <a:ext uri="{FF2B5EF4-FFF2-40B4-BE49-F238E27FC236}">
                <a16:creationId xmlns:a16="http://schemas.microsoft.com/office/drawing/2014/main" id="{4D8F8021-0381-A247-BCF9-2BED65AAF61B}"/>
              </a:ext>
            </a:extLst>
          </p:cNvPr>
          <p:cNvSpPr txBox="1"/>
          <p:nvPr/>
        </p:nvSpPr>
        <p:spPr>
          <a:xfrm>
            <a:off x="8398623" y="4931813"/>
            <a:ext cx="1776839" cy="830995"/>
          </a:xfrm>
          <a:prstGeom prst="rect">
            <a:avLst/>
          </a:prstGeom>
          <a:noFill/>
        </p:spPr>
        <p:txBody>
          <a:bodyPr wrap="square" lIns="91228" tIns="45719" rIns="91228" bIns="45719" rtlCol="0">
            <a:spAutoFit/>
          </a:bodyPr>
          <a:lstStyle/>
          <a:p>
            <a:pPr defTabSz="911975">
              <a:defRPr/>
            </a:pPr>
            <a:r>
              <a:rPr lang="en-GB" sz="1600" b="1" dirty="0">
                <a:solidFill>
                  <a:srgbClr val="024B73"/>
                </a:solidFill>
              </a:rPr>
              <a:t>Effect of HRD:</a:t>
            </a:r>
            <a:br>
              <a:rPr lang="en-GB" sz="1600" dirty="0">
                <a:solidFill>
                  <a:srgbClr val="024B73"/>
                </a:solidFill>
              </a:rPr>
            </a:br>
            <a:r>
              <a:rPr lang="en-GB" sz="1600" dirty="0">
                <a:solidFill>
                  <a:srgbClr val="024B73"/>
                </a:solidFill>
              </a:rPr>
              <a:t>Functional test for HR deficiency</a:t>
            </a:r>
          </a:p>
        </p:txBody>
      </p:sp>
      <p:sp>
        <p:nvSpPr>
          <p:cNvPr id="2" name="TextBox 1">
            <a:extLst>
              <a:ext uri="{FF2B5EF4-FFF2-40B4-BE49-F238E27FC236}">
                <a16:creationId xmlns:a16="http://schemas.microsoft.com/office/drawing/2014/main" id="{47F13628-00A1-D145-AEFF-CC236636B549}"/>
              </a:ext>
            </a:extLst>
          </p:cNvPr>
          <p:cNvSpPr txBox="1"/>
          <p:nvPr/>
        </p:nvSpPr>
        <p:spPr>
          <a:xfrm>
            <a:off x="1663809" y="1381990"/>
            <a:ext cx="5691499" cy="338552"/>
          </a:xfrm>
          <a:prstGeom prst="rect">
            <a:avLst/>
          </a:prstGeom>
          <a:noFill/>
        </p:spPr>
        <p:txBody>
          <a:bodyPr wrap="square" lIns="91228" tIns="45719" rIns="91228" bIns="45719" rtlCol="0">
            <a:spAutoFit/>
          </a:bodyPr>
          <a:lstStyle/>
          <a:p>
            <a:pPr defTabSz="911975">
              <a:defRPr/>
            </a:pPr>
            <a:r>
              <a:rPr lang="en-US" sz="1600" b="1" dirty="0">
                <a:solidFill>
                  <a:srgbClr val="024B73"/>
                </a:solidFill>
              </a:rPr>
              <a:t>Mechanisms of DNA double-strand break repair</a:t>
            </a:r>
            <a:r>
              <a:rPr lang="en-US" sz="1600" b="1" baseline="30000" dirty="0">
                <a:solidFill>
                  <a:srgbClr val="024B73"/>
                </a:solidFill>
              </a:rPr>
              <a:t>1</a:t>
            </a:r>
            <a:endParaRPr lang="en-US" sz="1600" b="1" dirty="0">
              <a:solidFill>
                <a:srgbClr val="024B73"/>
              </a:solidFill>
            </a:endParaRPr>
          </a:p>
        </p:txBody>
      </p:sp>
      <p:sp>
        <p:nvSpPr>
          <p:cNvPr id="13" name="TextBox 12">
            <a:extLst>
              <a:ext uri="{FF2B5EF4-FFF2-40B4-BE49-F238E27FC236}">
                <a16:creationId xmlns:a16="http://schemas.microsoft.com/office/drawing/2014/main" id="{ECD5B1DC-2254-40F3-A83B-4DE2E1C57E2F}"/>
              </a:ext>
            </a:extLst>
          </p:cNvPr>
          <p:cNvSpPr txBox="1"/>
          <p:nvPr/>
        </p:nvSpPr>
        <p:spPr>
          <a:xfrm>
            <a:off x="7773591" y="1381990"/>
            <a:ext cx="4133223" cy="338552"/>
          </a:xfrm>
          <a:prstGeom prst="rect">
            <a:avLst/>
          </a:prstGeom>
          <a:noFill/>
        </p:spPr>
        <p:txBody>
          <a:bodyPr wrap="square" lIns="91228" tIns="45719" rIns="91228" bIns="45719" rtlCol="0">
            <a:spAutoFit/>
          </a:bodyPr>
          <a:lstStyle/>
          <a:p>
            <a:pPr defTabSz="911975">
              <a:defRPr/>
            </a:pPr>
            <a:r>
              <a:rPr lang="en-GB" sz="1600" b="1" dirty="0">
                <a:solidFill>
                  <a:srgbClr val="024B73"/>
                </a:solidFill>
              </a:rPr>
              <a:t>HRD </a:t>
            </a:r>
            <a:r>
              <a:rPr lang="en-GB" sz="1600" b="1" dirty="0" err="1">
                <a:solidFill>
                  <a:srgbClr val="024B73"/>
                </a:solidFill>
              </a:rPr>
              <a:t>‘cause</a:t>
            </a:r>
            <a:r>
              <a:rPr lang="en-GB" sz="1600" b="1" dirty="0">
                <a:solidFill>
                  <a:srgbClr val="024B73"/>
                </a:solidFill>
              </a:rPr>
              <a:t> and effect’ tests</a:t>
            </a:r>
            <a:endParaRPr lang="en-US" sz="1600" b="1" dirty="0">
              <a:solidFill>
                <a:srgbClr val="024B73"/>
              </a:solidFill>
            </a:endParaRPr>
          </a:p>
        </p:txBody>
      </p:sp>
      <p:sp>
        <p:nvSpPr>
          <p:cNvPr id="6" name="TextBox 5">
            <a:extLst>
              <a:ext uri="{FF2B5EF4-FFF2-40B4-BE49-F238E27FC236}">
                <a16:creationId xmlns:a16="http://schemas.microsoft.com/office/drawing/2014/main" id="{6DD0C0F4-F3DD-214A-A75B-79CAE4ECD461}"/>
              </a:ext>
            </a:extLst>
          </p:cNvPr>
          <p:cNvSpPr txBox="1"/>
          <p:nvPr/>
        </p:nvSpPr>
        <p:spPr>
          <a:xfrm>
            <a:off x="1519559" y="3089524"/>
            <a:ext cx="583385" cy="276997"/>
          </a:xfrm>
          <a:prstGeom prst="rect">
            <a:avLst/>
          </a:prstGeom>
          <a:noFill/>
        </p:spPr>
        <p:txBody>
          <a:bodyPr wrap="none" lIns="91228" tIns="45719" rIns="91228" bIns="45719" rtlCol="0">
            <a:spAutoFit/>
          </a:bodyPr>
          <a:lstStyle/>
          <a:p>
            <a:pPr algn="ctr" defTabSz="911975">
              <a:defRPr/>
            </a:pPr>
            <a:r>
              <a:rPr lang="en-US" sz="1200">
                <a:solidFill>
                  <a:srgbClr val="FFFFFF"/>
                </a:solidFill>
              </a:rPr>
              <a:t>53BP1</a:t>
            </a:r>
          </a:p>
        </p:txBody>
      </p:sp>
      <p:sp>
        <p:nvSpPr>
          <p:cNvPr id="16" name="TextBox 15">
            <a:extLst>
              <a:ext uri="{FF2B5EF4-FFF2-40B4-BE49-F238E27FC236}">
                <a16:creationId xmlns:a16="http://schemas.microsoft.com/office/drawing/2014/main" id="{6EB79500-4177-0C45-8155-C5ABF178466D}"/>
              </a:ext>
            </a:extLst>
          </p:cNvPr>
          <p:cNvSpPr txBox="1"/>
          <p:nvPr/>
        </p:nvSpPr>
        <p:spPr>
          <a:xfrm>
            <a:off x="1468809" y="2854795"/>
            <a:ext cx="264388" cy="276997"/>
          </a:xfrm>
          <a:prstGeom prst="rect">
            <a:avLst/>
          </a:prstGeom>
          <a:noFill/>
        </p:spPr>
        <p:txBody>
          <a:bodyPr wrap="none" lIns="91228" tIns="45719" rIns="91228" bIns="45719" rtlCol="0">
            <a:spAutoFit/>
          </a:bodyPr>
          <a:lstStyle/>
          <a:p>
            <a:pPr algn="ctr" defTabSz="911975">
              <a:defRPr/>
            </a:pPr>
            <a:r>
              <a:rPr lang="en-US" sz="1200" dirty="0">
                <a:solidFill>
                  <a:srgbClr val="FFFFFF"/>
                </a:solidFill>
              </a:rPr>
              <a:t>P</a:t>
            </a:r>
          </a:p>
        </p:txBody>
      </p:sp>
      <p:sp>
        <p:nvSpPr>
          <p:cNvPr id="17" name="TextBox 16">
            <a:extLst>
              <a:ext uri="{FF2B5EF4-FFF2-40B4-BE49-F238E27FC236}">
                <a16:creationId xmlns:a16="http://schemas.microsoft.com/office/drawing/2014/main" id="{0481D15F-5164-1742-B2F0-F0177E967725}"/>
              </a:ext>
            </a:extLst>
          </p:cNvPr>
          <p:cNvSpPr txBox="1"/>
          <p:nvPr/>
        </p:nvSpPr>
        <p:spPr>
          <a:xfrm>
            <a:off x="3531765" y="3120923"/>
            <a:ext cx="264388" cy="276997"/>
          </a:xfrm>
          <a:prstGeom prst="rect">
            <a:avLst/>
          </a:prstGeom>
          <a:noFill/>
        </p:spPr>
        <p:txBody>
          <a:bodyPr wrap="none" lIns="91228" tIns="45719" rIns="91228" bIns="45719" rtlCol="0">
            <a:spAutoFit/>
          </a:bodyPr>
          <a:lstStyle/>
          <a:p>
            <a:pPr algn="ctr" defTabSz="911975">
              <a:defRPr/>
            </a:pPr>
            <a:r>
              <a:rPr lang="en-US" sz="1200">
                <a:solidFill>
                  <a:srgbClr val="FFFFFF"/>
                </a:solidFill>
              </a:rPr>
              <a:t>P</a:t>
            </a:r>
          </a:p>
        </p:txBody>
      </p:sp>
      <p:sp>
        <p:nvSpPr>
          <p:cNvPr id="18" name="TextBox 17">
            <a:extLst>
              <a:ext uri="{FF2B5EF4-FFF2-40B4-BE49-F238E27FC236}">
                <a16:creationId xmlns:a16="http://schemas.microsoft.com/office/drawing/2014/main" id="{4619BD5A-AC6A-1A4A-8F86-9A9818E5FFC1}"/>
              </a:ext>
            </a:extLst>
          </p:cNvPr>
          <p:cNvSpPr txBox="1"/>
          <p:nvPr/>
        </p:nvSpPr>
        <p:spPr>
          <a:xfrm>
            <a:off x="3586714" y="3336872"/>
            <a:ext cx="599672" cy="276997"/>
          </a:xfrm>
          <a:prstGeom prst="rect">
            <a:avLst/>
          </a:prstGeom>
          <a:noFill/>
        </p:spPr>
        <p:txBody>
          <a:bodyPr wrap="none" lIns="91228" tIns="45719" rIns="91228" bIns="45719" rtlCol="0">
            <a:spAutoFit/>
          </a:bodyPr>
          <a:lstStyle/>
          <a:p>
            <a:pPr algn="ctr" defTabSz="911975">
              <a:defRPr/>
            </a:pPr>
            <a:r>
              <a:rPr lang="en-US" sz="1200">
                <a:solidFill>
                  <a:srgbClr val="000000"/>
                </a:solidFill>
              </a:rPr>
              <a:t>BRCA1</a:t>
            </a:r>
          </a:p>
        </p:txBody>
      </p:sp>
      <p:sp>
        <p:nvSpPr>
          <p:cNvPr id="19" name="TextBox 18">
            <a:extLst>
              <a:ext uri="{FF2B5EF4-FFF2-40B4-BE49-F238E27FC236}">
                <a16:creationId xmlns:a16="http://schemas.microsoft.com/office/drawing/2014/main" id="{46326708-5BE7-BB4B-81C5-D01AA3C210D4}"/>
              </a:ext>
            </a:extLst>
          </p:cNvPr>
          <p:cNvSpPr txBox="1"/>
          <p:nvPr/>
        </p:nvSpPr>
        <p:spPr>
          <a:xfrm>
            <a:off x="3574181" y="4132183"/>
            <a:ext cx="599672" cy="276997"/>
          </a:xfrm>
          <a:prstGeom prst="rect">
            <a:avLst/>
          </a:prstGeom>
          <a:noFill/>
        </p:spPr>
        <p:txBody>
          <a:bodyPr wrap="none" lIns="91228" tIns="45719" rIns="91228" bIns="45719" rtlCol="0">
            <a:spAutoFit/>
          </a:bodyPr>
          <a:lstStyle/>
          <a:p>
            <a:pPr algn="ctr" defTabSz="911975">
              <a:defRPr/>
            </a:pPr>
            <a:r>
              <a:rPr lang="en-US" sz="1200">
                <a:solidFill>
                  <a:srgbClr val="FFFFFF"/>
                </a:solidFill>
              </a:rPr>
              <a:t>BRCA2</a:t>
            </a:r>
          </a:p>
        </p:txBody>
      </p:sp>
      <p:sp>
        <p:nvSpPr>
          <p:cNvPr id="20" name="TextBox 19">
            <a:extLst>
              <a:ext uri="{FF2B5EF4-FFF2-40B4-BE49-F238E27FC236}">
                <a16:creationId xmlns:a16="http://schemas.microsoft.com/office/drawing/2014/main" id="{2172A680-43D5-2649-B110-EDC1FDBB756C}"/>
              </a:ext>
            </a:extLst>
          </p:cNvPr>
          <p:cNvSpPr txBox="1"/>
          <p:nvPr/>
        </p:nvSpPr>
        <p:spPr>
          <a:xfrm>
            <a:off x="3575797" y="4680115"/>
            <a:ext cx="609034" cy="276997"/>
          </a:xfrm>
          <a:prstGeom prst="rect">
            <a:avLst/>
          </a:prstGeom>
          <a:noFill/>
        </p:spPr>
        <p:txBody>
          <a:bodyPr wrap="none" lIns="91228" tIns="45719" rIns="91228" bIns="45719" rtlCol="0">
            <a:spAutoFit/>
          </a:bodyPr>
          <a:lstStyle/>
          <a:p>
            <a:pPr algn="ctr" defTabSz="911975">
              <a:defRPr/>
            </a:pPr>
            <a:r>
              <a:rPr lang="en-US" sz="1200">
                <a:solidFill>
                  <a:srgbClr val="FFFFFF"/>
                </a:solidFill>
              </a:rPr>
              <a:t>RAD51</a:t>
            </a:r>
          </a:p>
        </p:txBody>
      </p:sp>
      <p:sp>
        <p:nvSpPr>
          <p:cNvPr id="21" name="TextBox 20">
            <a:extLst>
              <a:ext uri="{FF2B5EF4-FFF2-40B4-BE49-F238E27FC236}">
                <a16:creationId xmlns:a16="http://schemas.microsoft.com/office/drawing/2014/main" id="{45F42767-050B-0846-B148-A591F1B9A889}"/>
              </a:ext>
            </a:extLst>
          </p:cNvPr>
          <p:cNvSpPr txBox="1"/>
          <p:nvPr/>
        </p:nvSpPr>
        <p:spPr>
          <a:xfrm>
            <a:off x="3196445" y="3728048"/>
            <a:ext cx="568830" cy="276997"/>
          </a:xfrm>
          <a:prstGeom prst="rect">
            <a:avLst/>
          </a:prstGeom>
          <a:noFill/>
        </p:spPr>
        <p:txBody>
          <a:bodyPr wrap="none" lIns="91228" tIns="45719" rIns="91228" bIns="45719" rtlCol="0">
            <a:spAutoFit/>
          </a:bodyPr>
          <a:lstStyle/>
          <a:p>
            <a:pPr algn="ctr" defTabSz="911975">
              <a:defRPr/>
            </a:pPr>
            <a:r>
              <a:rPr lang="en-US" sz="1200">
                <a:solidFill>
                  <a:srgbClr val="000000"/>
                </a:solidFill>
              </a:rPr>
              <a:t>PALB2</a:t>
            </a:r>
          </a:p>
        </p:txBody>
      </p:sp>
      <p:sp>
        <p:nvSpPr>
          <p:cNvPr id="22" name="TextBox 21">
            <a:extLst>
              <a:ext uri="{FF2B5EF4-FFF2-40B4-BE49-F238E27FC236}">
                <a16:creationId xmlns:a16="http://schemas.microsoft.com/office/drawing/2014/main" id="{9116345D-1F6A-6C41-88AB-9B69E434EF13}"/>
              </a:ext>
            </a:extLst>
          </p:cNvPr>
          <p:cNvSpPr txBox="1"/>
          <p:nvPr/>
        </p:nvSpPr>
        <p:spPr>
          <a:xfrm>
            <a:off x="3639447" y="2569711"/>
            <a:ext cx="468738" cy="276997"/>
          </a:xfrm>
          <a:prstGeom prst="rect">
            <a:avLst/>
          </a:prstGeom>
          <a:noFill/>
        </p:spPr>
        <p:txBody>
          <a:bodyPr wrap="none" lIns="91228" tIns="45719" rIns="91228" bIns="45719" rtlCol="0">
            <a:spAutoFit/>
          </a:bodyPr>
          <a:lstStyle/>
          <a:p>
            <a:pPr algn="ctr" defTabSz="911975">
              <a:defRPr/>
            </a:pPr>
            <a:r>
              <a:rPr lang="en-US" sz="1200">
                <a:solidFill>
                  <a:srgbClr val="FFFFFF"/>
                </a:solidFill>
              </a:rPr>
              <a:t>ATM</a:t>
            </a:r>
          </a:p>
        </p:txBody>
      </p:sp>
      <p:sp>
        <p:nvSpPr>
          <p:cNvPr id="23" name="TextBox 22">
            <a:extLst>
              <a:ext uri="{FF2B5EF4-FFF2-40B4-BE49-F238E27FC236}">
                <a16:creationId xmlns:a16="http://schemas.microsoft.com/office/drawing/2014/main" id="{EB5E24BD-C268-1E47-8E17-DF276FB94363}"/>
              </a:ext>
            </a:extLst>
          </p:cNvPr>
          <p:cNvSpPr txBox="1"/>
          <p:nvPr/>
        </p:nvSpPr>
        <p:spPr>
          <a:xfrm>
            <a:off x="5635133" y="2679531"/>
            <a:ext cx="609034" cy="276997"/>
          </a:xfrm>
          <a:prstGeom prst="rect">
            <a:avLst/>
          </a:prstGeom>
          <a:noFill/>
        </p:spPr>
        <p:txBody>
          <a:bodyPr wrap="none" lIns="91228" tIns="45719" rIns="91228" bIns="45719" rtlCol="0">
            <a:spAutoFit/>
          </a:bodyPr>
          <a:lstStyle/>
          <a:p>
            <a:pPr algn="ctr" defTabSz="911975">
              <a:defRPr/>
            </a:pPr>
            <a:r>
              <a:rPr lang="en-US" sz="1200" dirty="0">
                <a:solidFill>
                  <a:srgbClr val="FFFFFF"/>
                </a:solidFill>
              </a:rPr>
              <a:t>RAD52</a:t>
            </a:r>
          </a:p>
        </p:txBody>
      </p:sp>
      <p:sp>
        <p:nvSpPr>
          <p:cNvPr id="26" name="TextBox 25">
            <a:extLst>
              <a:ext uri="{FF2B5EF4-FFF2-40B4-BE49-F238E27FC236}">
                <a16:creationId xmlns:a16="http://schemas.microsoft.com/office/drawing/2014/main" id="{0EDE3D69-602F-2B4A-A3A4-FA0AD4E9B5DA}"/>
              </a:ext>
            </a:extLst>
          </p:cNvPr>
          <p:cNvSpPr txBox="1"/>
          <p:nvPr/>
        </p:nvSpPr>
        <p:spPr>
          <a:xfrm>
            <a:off x="5411159" y="3893765"/>
            <a:ext cx="1019082" cy="646329"/>
          </a:xfrm>
          <a:prstGeom prst="rect">
            <a:avLst/>
          </a:prstGeom>
          <a:noFill/>
        </p:spPr>
        <p:txBody>
          <a:bodyPr wrap="none" lIns="91228" tIns="45719" rIns="91228" bIns="45719" rtlCol="0">
            <a:spAutoFit/>
          </a:bodyPr>
          <a:lstStyle/>
          <a:p>
            <a:pPr algn="ctr" defTabSz="911975">
              <a:defRPr/>
            </a:pPr>
            <a:r>
              <a:rPr lang="en-US" sz="1200" b="1">
                <a:solidFill>
                  <a:srgbClr val="024B73"/>
                </a:solidFill>
              </a:rPr>
              <a:t>Single-strand</a:t>
            </a:r>
            <a:br>
              <a:rPr lang="en-US" sz="1200" b="1">
                <a:solidFill>
                  <a:srgbClr val="024B73"/>
                </a:solidFill>
              </a:rPr>
            </a:br>
            <a:r>
              <a:rPr lang="en-US" sz="1200" b="1">
                <a:solidFill>
                  <a:srgbClr val="024B73"/>
                </a:solidFill>
              </a:rPr>
              <a:t>annealing</a:t>
            </a:r>
          </a:p>
          <a:p>
            <a:pPr algn="ctr" defTabSz="911975">
              <a:defRPr/>
            </a:pPr>
            <a:r>
              <a:rPr lang="en-US" sz="1200">
                <a:solidFill>
                  <a:srgbClr val="024B73"/>
                </a:solidFill>
              </a:rPr>
              <a:t>Inaccurate</a:t>
            </a:r>
          </a:p>
        </p:txBody>
      </p:sp>
      <p:sp>
        <p:nvSpPr>
          <p:cNvPr id="32" name="TextBox 31">
            <a:extLst>
              <a:ext uri="{FF2B5EF4-FFF2-40B4-BE49-F238E27FC236}">
                <a16:creationId xmlns:a16="http://schemas.microsoft.com/office/drawing/2014/main" id="{CC03E2D2-8BA2-D84D-96A4-5B0A152E0DB9}"/>
              </a:ext>
            </a:extLst>
          </p:cNvPr>
          <p:cNvSpPr txBox="1"/>
          <p:nvPr/>
        </p:nvSpPr>
        <p:spPr>
          <a:xfrm>
            <a:off x="1271938" y="3906296"/>
            <a:ext cx="1089036" cy="461663"/>
          </a:xfrm>
          <a:prstGeom prst="rect">
            <a:avLst/>
          </a:prstGeom>
          <a:noFill/>
        </p:spPr>
        <p:txBody>
          <a:bodyPr wrap="none" lIns="91228" tIns="45719" rIns="91228" bIns="45719" rtlCol="0">
            <a:spAutoFit/>
          </a:bodyPr>
          <a:lstStyle/>
          <a:p>
            <a:pPr algn="ctr" defTabSz="911975">
              <a:defRPr/>
            </a:pPr>
            <a:r>
              <a:rPr lang="en-US" sz="1200" b="1">
                <a:solidFill>
                  <a:srgbClr val="024B73"/>
                </a:solidFill>
              </a:rPr>
              <a:t>Classical-NHEJ</a:t>
            </a:r>
          </a:p>
          <a:p>
            <a:pPr algn="ctr" defTabSz="911975">
              <a:defRPr/>
            </a:pPr>
            <a:r>
              <a:rPr lang="en-US" sz="1200">
                <a:solidFill>
                  <a:srgbClr val="024B73"/>
                </a:solidFill>
              </a:rPr>
              <a:t>Inaccurate</a:t>
            </a:r>
          </a:p>
        </p:txBody>
      </p:sp>
      <p:sp>
        <p:nvSpPr>
          <p:cNvPr id="33" name="TextBox 32">
            <a:extLst>
              <a:ext uri="{FF2B5EF4-FFF2-40B4-BE49-F238E27FC236}">
                <a16:creationId xmlns:a16="http://schemas.microsoft.com/office/drawing/2014/main" id="{79DF0247-1735-3E4D-9FD3-5576B58D24FA}"/>
              </a:ext>
            </a:extLst>
          </p:cNvPr>
          <p:cNvSpPr txBox="1"/>
          <p:nvPr/>
        </p:nvSpPr>
        <p:spPr>
          <a:xfrm>
            <a:off x="1309762" y="5143285"/>
            <a:ext cx="1539544" cy="646329"/>
          </a:xfrm>
          <a:prstGeom prst="rect">
            <a:avLst/>
          </a:prstGeom>
          <a:noFill/>
        </p:spPr>
        <p:txBody>
          <a:bodyPr wrap="none" lIns="91228" tIns="45719" rIns="91228" bIns="45719" rtlCol="0">
            <a:spAutoFit/>
          </a:bodyPr>
          <a:lstStyle/>
          <a:p>
            <a:pPr algn="ctr" defTabSz="911975">
              <a:defRPr/>
            </a:pPr>
            <a:r>
              <a:rPr lang="en-US" sz="1200" b="1">
                <a:solidFill>
                  <a:srgbClr val="024B73"/>
                </a:solidFill>
              </a:rPr>
              <a:t>Homologous</a:t>
            </a:r>
            <a:br>
              <a:rPr lang="en-US" sz="1200" b="1">
                <a:solidFill>
                  <a:srgbClr val="024B73"/>
                </a:solidFill>
              </a:rPr>
            </a:br>
            <a:r>
              <a:rPr lang="en-US" sz="1200" b="1">
                <a:solidFill>
                  <a:srgbClr val="024B73"/>
                </a:solidFill>
              </a:rPr>
              <a:t>recombination repair</a:t>
            </a:r>
          </a:p>
          <a:p>
            <a:pPr algn="ctr" defTabSz="911975">
              <a:defRPr/>
            </a:pPr>
            <a:r>
              <a:rPr lang="en-US" sz="1200">
                <a:solidFill>
                  <a:srgbClr val="024B73"/>
                </a:solidFill>
              </a:rPr>
              <a:t>Accurate</a:t>
            </a:r>
          </a:p>
        </p:txBody>
      </p:sp>
      <p:sp>
        <p:nvSpPr>
          <p:cNvPr id="34" name="TextBox 33">
            <a:extLst>
              <a:ext uri="{FF2B5EF4-FFF2-40B4-BE49-F238E27FC236}">
                <a16:creationId xmlns:a16="http://schemas.microsoft.com/office/drawing/2014/main" id="{14DC7DD8-B765-3946-9168-79D9B349D277}"/>
              </a:ext>
            </a:extLst>
          </p:cNvPr>
          <p:cNvSpPr txBox="1"/>
          <p:nvPr/>
        </p:nvSpPr>
        <p:spPr>
          <a:xfrm>
            <a:off x="2676942" y="2413403"/>
            <a:ext cx="360568" cy="276997"/>
          </a:xfrm>
          <a:prstGeom prst="rect">
            <a:avLst/>
          </a:prstGeom>
          <a:noFill/>
        </p:spPr>
        <p:txBody>
          <a:bodyPr wrap="none" lIns="91228" tIns="45719" rIns="91228" bIns="45719" rtlCol="0">
            <a:spAutoFit/>
          </a:bodyPr>
          <a:lstStyle/>
          <a:p>
            <a:pPr algn="ctr" defTabSz="911975">
              <a:defRPr/>
            </a:pPr>
            <a:r>
              <a:rPr lang="en-US" sz="1200">
                <a:solidFill>
                  <a:srgbClr val="FFFFFF"/>
                </a:solidFill>
              </a:rPr>
              <a:t>G1</a:t>
            </a:r>
          </a:p>
        </p:txBody>
      </p:sp>
      <p:sp>
        <p:nvSpPr>
          <p:cNvPr id="35" name="TextBox 34">
            <a:extLst>
              <a:ext uri="{FF2B5EF4-FFF2-40B4-BE49-F238E27FC236}">
                <a16:creationId xmlns:a16="http://schemas.microsoft.com/office/drawing/2014/main" id="{DFCA4CDA-648E-5B43-873F-ACB49BE26C42}"/>
              </a:ext>
            </a:extLst>
          </p:cNvPr>
          <p:cNvSpPr txBox="1"/>
          <p:nvPr/>
        </p:nvSpPr>
        <p:spPr>
          <a:xfrm>
            <a:off x="3150896" y="2836007"/>
            <a:ext cx="490411" cy="276997"/>
          </a:xfrm>
          <a:prstGeom prst="rect">
            <a:avLst/>
          </a:prstGeom>
          <a:noFill/>
        </p:spPr>
        <p:txBody>
          <a:bodyPr wrap="none" lIns="91228" tIns="45719" rIns="91228" bIns="45719" rtlCol="0">
            <a:spAutoFit/>
          </a:bodyPr>
          <a:lstStyle/>
          <a:p>
            <a:pPr algn="ctr" defTabSz="911975">
              <a:defRPr/>
            </a:pPr>
            <a:r>
              <a:rPr lang="en-US" sz="1200">
                <a:solidFill>
                  <a:srgbClr val="FFFFFF"/>
                </a:solidFill>
              </a:rPr>
              <a:t>G2/S</a:t>
            </a:r>
          </a:p>
        </p:txBody>
      </p:sp>
      <p:sp>
        <p:nvSpPr>
          <p:cNvPr id="36" name="TextBox 35">
            <a:extLst>
              <a:ext uri="{FF2B5EF4-FFF2-40B4-BE49-F238E27FC236}">
                <a16:creationId xmlns:a16="http://schemas.microsoft.com/office/drawing/2014/main" id="{4750E6AC-A9AB-714E-A8B6-3C3C75B42C38}"/>
              </a:ext>
            </a:extLst>
          </p:cNvPr>
          <p:cNvSpPr txBox="1"/>
          <p:nvPr/>
        </p:nvSpPr>
        <p:spPr>
          <a:xfrm>
            <a:off x="3418012" y="2021688"/>
            <a:ext cx="477588" cy="256543"/>
          </a:xfrm>
          <a:prstGeom prst="rect">
            <a:avLst/>
          </a:prstGeom>
          <a:noFill/>
        </p:spPr>
        <p:txBody>
          <a:bodyPr wrap="none" lIns="91228" tIns="45719" rIns="91228" bIns="45719" rtlCol="0">
            <a:spAutoFit/>
          </a:bodyPr>
          <a:lstStyle/>
          <a:p>
            <a:pPr algn="ctr" defTabSz="911975">
              <a:defRPr/>
            </a:pPr>
            <a:r>
              <a:rPr lang="en-US" sz="1067">
                <a:solidFill>
                  <a:srgbClr val="FFFFFF"/>
                </a:solidFill>
              </a:rPr>
              <a:t>NBS1</a:t>
            </a:r>
          </a:p>
        </p:txBody>
      </p:sp>
      <p:sp>
        <p:nvSpPr>
          <p:cNvPr id="37" name="TextBox 36">
            <a:extLst>
              <a:ext uri="{FF2B5EF4-FFF2-40B4-BE49-F238E27FC236}">
                <a16:creationId xmlns:a16="http://schemas.microsoft.com/office/drawing/2014/main" id="{B96149D6-E59C-EF42-8B4F-58F5A01CF768}"/>
              </a:ext>
            </a:extLst>
          </p:cNvPr>
          <p:cNvSpPr txBox="1"/>
          <p:nvPr/>
        </p:nvSpPr>
        <p:spPr>
          <a:xfrm>
            <a:off x="3810891" y="2021688"/>
            <a:ext cx="580179" cy="256543"/>
          </a:xfrm>
          <a:prstGeom prst="rect">
            <a:avLst/>
          </a:prstGeom>
          <a:noFill/>
        </p:spPr>
        <p:txBody>
          <a:bodyPr wrap="none" lIns="91228" tIns="45719" rIns="91228" bIns="45719" rtlCol="0">
            <a:spAutoFit/>
          </a:bodyPr>
          <a:lstStyle/>
          <a:p>
            <a:pPr algn="ctr" defTabSz="911975">
              <a:defRPr/>
            </a:pPr>
            <a:r>
              <a:rPr lang="en-US" sz="1067">
                <a:solidFill>
                  <a:srgbClr val="FFFFFF"/>
                </a:solidFill>
              </a:rPr>
              <a:t>MRE11</a:t>
            </a:r>
          </a:p>
        </p:txBody>
      </p:sp>
      <p:sp>
        <p:nvSpPr>
          <p:cNvPr id="38" name="TextBox 37">
            <a:extLst>
              <a:ext uri="{FF2B5EF4-FFF2-40B4-BE49-F238E27FC236}">
                <a16:creationId xmlns:a16="http://schemas.microsoft.com/office/drawing/2014/main" id="{5AC37200-AB16-6B46-B67C-3C7D908A7130}"/>
              </a:ext>
            </a:extLst>
          </p:cNvPr>
          <p:cNvSpPr txBox="1"/>
          <p:nvPr/>
        </p:nvSpPr>
        <p:spPr>
          <a:xfrm>
            <a:off x="3592362" y="2240860"/>
            <a:ext cx="559340" cy="256543"/>
          </a:xfrm>
          <a:prstGeom prst="rect">
            <a:avLst/>
          </a:prstGeom>
          <a:noFill/>
        </p:spPr>
        <p:txBody>
          <a:bodyPr wrap="none" lIns="91228" tIns="45719" rIns="91228" bIns="45719" rtlCol="0">
            <a:spAutoFit/>
          </a:bodyPr>
          <a:lstStyle/>
          <a:p>
            <a:pPr algn="ctr" defTabSz="911975">
              <a:defRPr/>
            </a:pPr>
            <a:r>
              <a:rPr lang="en-US" sz="1067">
                <a:solidFill>
                  <a:srgbClr val="FFFFFF"/>
                </a:solidFill>
              </a:rPr>
              <a:t>RAD50</a:t>
            </a:r>
          </a:p>
        </p:txBody>
      </p:sp>
      <p:sp>
        <p:nvSpPr>
          <p:cNvPr id="39" name="TextBox 38">
            <a:extLst>
              <a:ext uri="{FF2B5EF4-FFF2-40B4-BE49-F238E27FC236}">
                <a16:creationId xmlns:a16="http://schemas.microsoft.com/office/drawing/2014/main" id="{84131AFE-4AF0-BE43-BC16-A09B0331B46C}"/>
              </a:ext>
            </a:extLst>
          </p:cNvPr>
          <p:cNvSpPr txBox="1"/>
          <p:nvPr/>
        </p:nvSpPr>
        <p:spPr>
          <a:xfrm>
            <a:off x="5637935" y="3076989"/>
            <a:ext cx="614164" cy="379846"/>
          </a:xfrm>
          <a:prstGeom prst="rect">
            <a:avLst/>
          </a:prstGeom>
          <a:noFill/>
        </p:spPr>
        <p:txBody>
          <a:bodyPr wrap="none" lIns="91228" tIns="45719" rIns="91228" bIns="45719" rtlCol="0">
            <a:spAutoFit/>
          </a:bodyPr>
          <a:lstStyle/>
          <a:p>
            <a:pPr algn="ctr" defTabSz="911975">
              <a:lnSpc>
                <a:spcPts val="1140"/>
              </a:lnSpc>
              <a:defRPr/>
            </a:pPr>
            <a:r>
              <a:rPr lang="en-US" sz="1200">
                <a:solidFill>
                  <a:srgbClr val="000000"/>
                </a:solidFill>
              </a:rPr>
              <a:t>DNA</a:t>
            </a:r>
          </a:p>
          <a:p>
            <a:pPr algn="ctr" defTabSz="911975">
              <a:lnSpc>
                <a:spcPts val="1140"/>
              </a:lnSpc>
              <a:defRPr/>
            </a:pPr>
            <a:r>
              <a:rPr lang="en-US" sz="1200">
                <a:solidFill>
                  <a:srgbClr val="000000"/>
                </a:solidFill>
              </a:rPr>
              <a:t>ligase1</a:t>
            </a:r>
          </a:p>
        </p:txBody>
      </p:sp>
      <p:sp>
        <p:nvSpPr>
          <p:cNvPr id="40" name="TextBox 39">
            <a:extLst>
              <a:ext uri="{FF2B5EF4-FFF2-40B4-BE49-F238E27FC236}">
                <a16:creationId xmlns:a16="http://schemas.microsoft.com/office/drawing/2014/main" id="{E137F2B9-99EB-0E40-8FCC-215366590755}"/>
              </a:ext>
            </a:extLst>
          </p:cNvPr>
          <p:cNvSpPr txBox="1"/>
          <p:nvPr/>
        </p:nvSpPr>
        <p:spPr>
          <a:xfrm>
            <a:off x="4216888" y="2808243"/>
            <a:ext cx="826401" cy="384334"/>
          </a:xfrm>
          <a:prstGeom prst="rect">
            <a:avLst/>
          </a:prstGeom>
          <a:noFill/>
        </p:spPr>
        <p:txBody>
          <a:bodyPr wrap="none" lIns="91228" tIns="45719" rIns="91228" bIns="45719" rtlCol="0">
            <a:spAutoFit/>
          </a:bodyPr>
          <a:lstStyle>
            <a:defPPr>
              <a:defRPr lang="en-US"/>
            </a:defPPr>
            <a:lvl1pPr algn="ctr">
              <a:lnSpc>
                <a:spcPts val="1140"/>
              </a:lnSpc>
              <a:defRPr sz="1200"/>
            </a:lvl1pPr>
          </a:lstStyle>
          <a:p>
            <a:pPr defTabSz="911975">
              <a:defRPr/>
            </a:pPr>
            <a:r>
              <a:rPr lang="en-US" sz="1333" dirty="0">
                <a:solidFill>
                  <a:srgbClr val="000000">
                    <a:lumMod val="65000"/>
                    <a:lumOff val="35000"/>
                  </a:srgbClr>
                </a:solidFill>
              </a:rPr>
              <a:t>End</a:t>
            </a:r>
            <a:br>
              <a:rPr lang="en-US" sz="1333" dirty="0">
                <a:solidFill>
                  <a:srgbClr val="000000">
                    <a:lumMod val="65000"/>
                    <a:lumOff val="35000"/>
                  </a:srgbClr>
                </a:solidFill>
              </a:rPr>
            </a:br>
            <a:r>
              <a:rPr lang="en-US" sz="1333" dirty="0">
                <a:solidFill>
                  <a:srgbClr val="000000">
                    <a:lumMod val="65000"/>
                    <a:lumOff val="35000"/>
                  </a:srgbClr>
                </a:solidFill>
              </a:rPr>
              <a:t>resection</a:t>
            </a:r>
          </a:p>
        </p:txBody>
      </p:sp>
      <p:sp>
        <p:nvSpPr>
          <p:cNvPr id="41" name="TextBox 40">
            <a:extLst>
              <a:ext uri="{FF2B5EF4-FFF2-40B4-BE49-F238E27FC236}">
                <a16:creationId xmlns:a16="http://schemas.microsoft.com/office/drawing/2014/main" id="{6C7C8BCD-E849-574E-A7C3-69D993884C86}"/>
              </a:ext>
            </a:extLst>
          </p:cNvPr>
          <p:cNvSpPr txBox="1"/>
          <p:nvPr/>
        </p:nvSpPr>
        <p:spPr>
          <a:xfrm>
            <a:off x="1536338" y="2380333"/>
            <a:ext cx="999204" cy="384334"/>
          </a:xfrm>
          <a:prstGeom prst="rect">
            <a:avLst/>
          </a:prstGeom>
          <a:noFill/>
        </p:spPr>
        <p:txBody>
          <a:bodyPr wrap="none" lIns="91228" tIns="45719" rIns="91228" bIns="45719" rtlCol="0">
            <a:spAutoFit/>
          </a:bodyPr>
          <a:lstStyle>
            <a:defPPr>
              <a:defRPr lang="en-US"/>
            </a:defPPr>
            <a:lvl1pPr algn="ctr">
              <a:lnSpc>
                <a:spcPts val="1140"/>
              </a:lnSpc>
              <a:defRPr sz="1200"/>
            </a:lvl1pPr>
          </a:lstStyle>
          <a:p>
            <a:pPr defTabSz="911975">
              <a:defRPr/>
            </a:pPr>
            <a:r>
              <a:rPr lang="en-US" sz="1333" dirty="0">
                <a:solidFill>
                  <a:srgbClr val="000000">
                    <a:lumMod val="65000"/>
                    <a:lumOff val="35000"/>
                  </a:srgbClr>
                </a:solidFill>
              </a:rPr>
              <a:t>End</a:t>
            </a:r>
            <a:br>
              <a:rPr lang="en-US" sz="1333" dirty="0">
                <a:solidFill>
                  <a:srgbClr val="000000">
                    <a:lumMod val="65000"/>
                    <a:lumOff val="35000"/>
                  </a:srgbClr>
                </a:solidFill>
              </a:rPr>
            </a:br>
            <a:r>
              <a:rPr lang="en-US" sz="1333" dirty="0">
                <a:solidFill>
                  <a:srgbClr val="000000">
                    <a:lumMod val="65000"/>
                    <a:lumOff val="35000"/>
                  </a:srgbClr>
                </a:solidFill>
              </a:rPr>
              <a:t>preparation</a:t>
            </a:r>
          </a:p>
        </p:txBody>
      </p:sp>
      <p:sp>
        <p:nvSpPr>
          <p:cNvPr id="42" name="TextBox 41">
            <a:extLst>
              <a:ext uri="{FF2B5EF4-FFF2-40B4-BE49-F238E27FC236}">
                <a16:creationId xmlns:a16="http://schemas.microsoft.com/office/drawing/2014/main" id="{09544B4F-AE23-FC46-A044-40B7409D471A}"/>
              </a:ext>
            </a:extLst>
          </p:cNvPr>
          <p:cNvSpPr txBox="1"/>
          <p:nvPr/>
        </p:nvSpPr>
        <p:spPr>
          <a:xfrm>
            <a:off x="2874379" y="3145783"/>
            <a:ext cx="310876" cy="534375"/>
          </a:xfrm>
          <a:prstGeom prst="rect">
            <a:avLst/>
          </a:prstGeom>
          <a:noFill/>
        </p:spPr>
        <p:txBody>
          <a:bodyPr wrap="none" lIns="91228" tIns="45719" rIns="91228" bIns="45719" rtlCol="0">
            <a:spAutoFit/>
          </a:bodyPr>
          <a:lstStyle>
            <a:defPPr>
              <a:defRPr lang="en-US"/>
            </a:defPPr>
            <a:lvl1pPr algn="ctr">
              <a:lnSpc>
                <a:spcPts val="1040"/>
              </a:lnSpc>
              <a:defRPr sz="1200"/>
            </a:lvl1pPr>
          </a:lstStyle>
          <a:p>
            <a:pPr defTabSz="911975">
              <a:lnSpc>
                <a:spcPts val="1140"/>
              </a:lnSpc>
              <a:defRPr/>
            </a:pPr>
            <a:r>
              <a:rPr lang="en-US" sz="1600">
                <a:solidFill>
                  <a:srgbClr val="FFFFFF"/>
                </a:solidFill>
              </a:rPr>
              <a:t>C</a:t>
            </a:r>
          </a:p>
          <a:p>
            <a:pPr defTabSz="911975">
              <a:lnSpc>
                <a:spcPts val="1140"/>
              </a:lnSpc>
              <a:defRPr/>
            </a:pPr>
            <a:r>
              <a:rPr lang="en-US" sz="1600">
                <a:solidFill>
                  <a:srgbClr val="FFFFFF"/>
                </a:solidFill>
              </a:rPr>
              <a:t>D</a:t>
            </a:r>
          </a:p>
          <a:p>
            <a:pPr defTabSz="911975">
              <a:lnSpc>
                <a:spcPts val="1140"/>
              </a:lnSpc>
              <a:defRPr/>
            </a:pPr>
            <a:r>
              <a:rPr lang="en-US" sz="1600">
                <a:solidFill>
                  <a:srgbClr val="FFFFFF"/>
                </a:solidFill>
              </a:rPr>
              <a:t>K</a:t>
            </a:r>
          </a:p>
        </p:txBody>
      </p:sp>
      <p:sp>
        <p:nvSpPr>
          <p:cNvPr id="46" name="TextBox 45">
            <a:extLst>
              <a:ext uri="{FF2B5EF4-FFF2-40B4-BE49-F238E27FC236}">
                <a16:creationId xmlns:a16="http://schemas.microsoft.com/office/drawing/2014/main" id="{3B6CDF5B-F1ED-6C42-9851-6CDAA3E6361A}"/>
              </a:ext>
            </a:extLst>
          </p:cNvPr>
          <p:cNvSpPr txBox="1"/>
          <p:nvPr/>
        </p:nvSpPr>
        <p:spPr>
          <a:xfrm>
            <a:off x="3583154" y="4426445"/>
            <a:ext cx="656996" cy="276997"/>
          </a:xfrm>
          <a:prstGeom prst="rect">
            <a:avLst/>
          </a:prstGeom>
          <a:noFill/>
        </p:spPr>
        <p:txBody>
          <a:bodyPr wrap="none" lIns="91228" tIns="45719" rIns="91228" bIns="45719" rtlCol="0">
            <a:spAutoFit/>
          </a:bodyPr>
          <a:lstStyle/>
          <a:p>
            <a:pPr algn="ctr" defTabSz="911975">
              <a:defRPr/>
            </a:pPr>
            <a:r>
              <a:rPr lang="en-US" sz="1200" spc="600">
                <a:solidFill>
                  <a:srgbClr val="FFFFFF"/>
                </a:solidFill>
              </a:rPr>
              <a:t>RPA</a:t>
            </a:r>
          </a:p>
        </p:txBody>
      </p:sp>
      <p:sp>
        <p:nvSpPr>
          <p:cNvPr id="15" name="6-point Star 14">
            <a:extLst>
              <a:ext uri="{FF2B5EF4-FFF2-40B4-BE49-F238E27FC236}">
                <a16:creationId xmlns:a16="http://schemas.microsoft.com/office/drawing/2014/main" id="{679E39CF-F4BC-AA41-B81B-28620FE89F68}"/>
              </a:ext>
            </a:extLst>
          </p:cNvPr>
          <p:cNvSpPr/>
          <p:nvPr/>
        </p:nvSpPr>
        <p:spPr>
          <a:xfrm>
            <a:off x="4710831" y="1748947"/>
            <a:ext cx="657616" cy="482252"/>
          </a:xfrm>
          <a:prstGeom prst="star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228" tIns="45719" rIns="91228" bIns="45719" rtlCol="0" anchor="ctr"/>
          <a:lstStyle/>
          <a:p>
            <a:pPr algn="ctr" defTabSz="911975">
              <a:defRPr/>
            </a:pPr>
            <a:endParaRPr lang="en-US" sz="1867">
              <a:solidFill>
                <a:srgbClr val="FFFFFF"/>
              </a:solidFill>
            </a:endParaRPr>
          </a:p>
        </p:txBody>
      </p:sp>
      <p:sp>
        <p:nvSpPr>
          <p:cNvPr id="47" name="TextBox 46">
            <a:extLst>
              <a:ext uri="{FF2B5EF4-FFF2-40B4-BE49-F238E27FC236}">
                <a16:creationId xmlns:a16="http://schemas.microsoft.com/office/drawing/2014/main" id="{103A2CEA-1ADD-3C48-88BB-157519B711D4}"/>
              </a:ext>
            </a:extLst>
          </p:cNvPr>
          <p:cNvSpPr txBox="1"/>
          <p:nvPr/>
        </p:nvSpPr>
        <p:spPr>
          <a:xfrm>
            <a:off x="4794698" y="1893382"/>
            <a:ext cx="493617" cy="238781"/>
          </a:xfrm>
          <a:prstGeom prst="rect">
            <a:avLst/>
          </a:prstGeom>
          <a:noFill/>
        </p:spPr>
        <p:txBody>
          <a:bodyPr wrap="none" lIns="91228" tIns="45719" rIns="91228" bIns="45719" rtlCol="0">
            <a:spAutoFit/>
          </a:bodyPr>
          <a:lstStyle/>
          <a:p>
            <a:pPr algn="ctr" defTabSz="911975">
              <a:lnSpc>
                <a:spcPts val="1140"/>
              </a:lnSpc>
              <a:defRPr/>
            </a:pPr>
            <a:r>
              <a:rPr lang="en-US" sz="1200">
                <a:solidFill>
                  <a:srgbClr val="000000"/>
                </a:solidFill>
              </a:rPr>
              <a:t>DSBs</a:t>
            </a:r>
          </a:p>
        </p:txBody>
      </p:sp>
      <p:sp>
        <p:nvSpPr>
          <p:cNvPr id="43" name="Footer Placeholder 31">
            <a:extLst>
              <a:ext uri="{FF2B5EF4-FFF2-40B4-BE49-F238E27FC236}">
                <a16:creationId xmlns:a16="http://schemas.microsoft.com/office/drawing/2014/main" id="{C9BA3686-AFDA-4754-BD4A-F4ED76372B4B}"/>
              </a:ext>
            </a:extLst>
          </p:cNvPr>
          <p:cNvSpPr txBox="1">
            <a:spLocks/>
          </p:cNvSpPr>
          <p:nvPr/>
        </p:nvSpPr>
        <p:spPr>
          <a:xfrm>
            <a:off x="304049" y="5480389"/>
            <a:ext cx="10097415" cy="797625"/>
          </a:xfrm>
          <a:prstGeom prst="rect">
            <a:avLst/>
          </a:prstGeom>
        </p:spPr>
        <p:txBody>
          <a:bodyPr vert="horz" lIns="91228" tIns="45719" rIns="91228" bIns="45719" rtlCol="0" anchor="b"/>
          <a:lstStyle>
            <a:defPPr>
              <a:defRPr lang="en-US"/>
            </a:defPPr>
            <a:lvl1pPr marL="0" algn="l" defTabSz="457200" rtl="0" eaLnBrk="1" latinLnBrk="0" hangingPunct="1">
              <a:defRPr sz="6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5919">
              <a:defRPr/>
            </a:pPr>
            <a:br>
              <a:rPr lang="en-GB" sz="933" dirty="0">
                <a:solidFill>
                  <a:srgbClr val="000000"/>
                </a:solidFill>
              </a:rPr>
            </a:br>
            <a:r>
              <a:rPr lang="en-GB" sz="933" dirty="0">
                <a:solidFill>
                  <a:srgbClr val="000000">
                    <a:lumMod val="95000"/>
                    <a:lumOff val="5000"/>
                  </a:srgbClr>
                </a:solidFill>
              </a:rPr>
              <a:t>BRCA1/2=breast cancer 1 or 2 gene; CDK= Cyclin-dependent kinases; DSBs=double-strand DNA breaks; HR=homologous recombination; HRD=homologous recombination deficiency; NHEJ=non-homologous end joining.</a:t>
            </a:r>
          </a:p>
        </p:txBody>
      </p:sp>
      <p:sp>
        <p:nvSpPr>
          <p:cNvPr id="44" name="Text Placeholder 5">
            <a:extLst>
              <a:ext uri="{FF2B5EF4-FFF2-40B4-BE49-F238E27FC236}">
                <a16:creationId xmlns:a16="http://schemas.microsoft.com/office/drawing/2014/main" id="{24039EC2-D674-466C-9AC5-A43E9B3D2935}"/>
              </a:ext>
            </a:extLst>
          </p:cNvPr>
          <p:cNvSpPr txBox="1">
            <a:spLocks/>
          </p:cNvSpPr>
          <p:nvPr/>
        </p:nvSpPr>
        <p:spPr>
          <a:xfrm>
            <a:off x="2775200" y="6189615"/>
            <a:ext cx="8088781" cy="600636"/>
          </a:xfrm>
          <a:prstGeom prst="rect">
            <a:avLst/>
          </a:prstGeom>
        </p:spPr>
        <p:txBody>
          <a:bodyPr lIns="91228" tIns="45719" rIns="91228" bIns="45719" anchor="b"/>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1975">
              <a:spcBef>
                <a:spcPts val="400"/>
              </a:spcBef>
              <a:buNone/>
              <a:defRPr/>
            </a:pPr>
            <a:r>
              <a:rPr lang="en-GB" sz="933" dirty="0">
                <a:solidFill>
                  <a:srgbClr val="024B73"/>
                </a:solidFill>
              </a:rPr>
              <a:t>1. Adapted from O’Kane G et al. </a:t>
            </a:r>
            <a:r>
              <a:rPr lang="en-GB" sz="933" i="1" dirty="0">
                <a:solidFill>
                  <a:srgbClr val="024B73"/>
                </a:solidFill>
              </a:rPr>
              <a:t>Trends Mol Med</a:t>
            </a:r>
            <a:r>
              <a:rPr lang="en-GB" sz="933" dirty="0">
                <a:solidFill>
                  <a:srgbClr val="024B73"/>
                </a:solidFill>
              </a:rPr>
              <a:t>. 2017;23(12):1121–1137.</a:t>
            </a:r>
          </a:p>
        </p:txBody>
      </p:sp>
      <p:pic>
        <p:nvPicPr>
          <p:cNvPr id="48" name="Picture 47">
            <a:extLst>
              <a:ext uri="{FF2B5EF4-FFF2-40B4-BE49-F238E27FC236}">
                <a16:creationId xmlns:a16="http://schemas.microsoft.com/office/drawing/2014/main" id="{5F481886-E28E-46A5-BC13-36FF90BD87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3532" y="195361"/>
            <a:ext cx="2313282" cy="759822"/>
          </a:xfrm>
          <a:prstGeom prst="rect">
            <a:avLst/>
          </a:prstGeom>
        </p:spPr>
      </p:pic>
    </p:spTree>
    <p:extLst>
      <p:ext uri="{BB962C8B-B14F-4D97-AF65-F5344CB8AC3E}">
        <p14:creationId xmlns:p14="http://schemas.microsoft.com/office/powerpoint/2010/main" val="156055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8AAE-A26C-422C-AFB2-454BBC376566}"/>
              </a:ext>
            </a:extLst>
          </p:cNvPr>
          <p:cNvSpPr>
            <a:spLocks noGrp="1"/>
          </p:cNvSpPr>
          <p:nvPr>
            <p:ph type="title"/>
          </p:nvPr>
        </p:nvSpPr>
        <p:spPr>
          <a:xfrm>
            <a:off x="561975" y="292401"/>
            <a:ext cx="10515600" cy="1325563"/>
          </a:xfrm>
        </p:spPr>
        <p:txBody>
          <a:bodyPr/>
          <a:lstStyle/>
          <a:p>
            <a:r>
              <a:rPr lang="en-GB" sz="3600" b="1" dirty="0" err="1">
                <a:solidFill>
                  <a:srgbClr val="005EB8"/>
                </a:solidFill>
                <a:latin typeface="Arial" panose="020B0604020202020204" pitchFamily="34" charset="0"/>
                <a:ea typeface="+mn-ea"/>
                <a:cs typeface="Arial" panose="020B0604020202020204" pitchFamily="34" charset="0"/>
              </a:rPr>
              <a:t>PARPi</a:t>
            </a:r>
            <a:endParaRPr lang="en-GB" sz="3600" b="1" dirty="0">
              <a:solidFill>
                <a:srgbClr val="005EB8"/>
              </a:solidFill>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E68F2EEA-5D00-4CEA-BD95-CF2869A57FDA}"/>
              </a:ext>
            </a:extLst>
          </p:cNvPr>
          <p:cNvPicPr>
            <a:picLocks noChangeAspect="1"/>
          </p:cNvPicPr>
          <p:nvPr/>
        </p:nvPicPr>
        <p:blipFill>
          <a:blip r:embed="rId2"/>
          <a:stretch>
            <a:fillRect/>
          </a:stretch>
        </p:blipFill>
        <p:spPr>
          <a:xfrm>
            <a:off x="4024658" y="1427408"/>
            <a:ext cx="4914900" cy="4352925"/>
          </a:xfrm>
          <a:prstGeom prst="rect">
            <a:avLst/>
          </a:prstGeom>
        </p:spPr>
      </p:pic>
      <p:pic>
        <p:nvPicPr>
          <p:cNvPr id="5" name="Picture 4">
            <a:extLst>
              <a:ext uri="{FF2B5EF4-FFF2-40B4-BE49-F238E27FC236}">
                <a16:creationId xmlns:a16="http://schemas.microsoft.com/office/drawing/2014/main" id="{ED3BDBA2-FD81-4FA3-AB03-1AEA56173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3532" y="195361"/>
            <a:ext cx="2313282" cy="759822"/>
          </a:xfrm>
          <a:prstGeom prst="rect">
            <a:avLst/>
          </a:prstGeom>
        </p:spPr>
      </p:pic>
    </p:spTree>
    <p:extLst>
      <p:ext uri="{BB962C8B-B14F-4D97-AF65-F5344CB8AC3E}">
        <p14:creationId xmlns:p14="http://schemas.microsoft.com/office/powerpoint/2010/main" val="831178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3F4BF4-2129-4C54-A95E-DC9DAD72F6CE}"/>
              </a:ext>
            </a:extLst>
          </p:cNvPr>
          <p:cNvSpPr>
            <a:spLocks noGrp="1"/>
          </p:cNvSpPr>
          <p:nvPr>
            <p:ph type="title"/>
          </p:nvPr>
        </p:nvSpPr>
        <p:spPr/>
        <p:txBody>
          <a:bodyPr>
            <a:normAutofit fontScale="90000"/>
          </a:bodyPr>
          <a:lstStyle/>
          <a:p>
            <a:r>
              <a:rPr lang="en-GB" sz="3600" dirty="0">
                <a:solidFill>
                  <a:srgbClr val="005EB8"/>
                </a:solidFill>
                <a:latin typeface="Arial" panose="020B0604020202020204" pitchFamily="34" charset="0"/>
                <a:ea typeface="+mn-ea"/>
              </a:rPr>
              <a:t>Sample types</a:t>
            </a:r>
          </a:p>
        </p:txBody>
      </p:sp>
      <p:sp>
        <p:nvSpPr>
          <p:cNvPr id="5" name="Text Placeholder 4">
            <a:extLst>
              <a:ext uri="{FF2B5EF4-FFF2-40B4-BE49-F238E27FC236}">
                <a16:creationId xmlns:a16="http://schemas.microsoft.com/office/drawing/2014/main" id="{5C592353-3D03-4332-8B10-5644EA0367F9}"/>
              </a:ext>
            </a:extLst>
          </p:cNvPr>
          <p:cNvSpPr>
            <a:spLocks noGrp="1"/>
          </p:cNvSpPr>
          <p:nvPr>
            <p:ph type="body" sz="quarter" idx="17"/>
          </p:nvPr>
        </p:nvSpPr>
        <p:spPr/>
        <p:txBody>
          <a:bodyPr/>
          <a:lstStyle/>
          <a:p>
            <a:r>
              <a:rPr lang="en-GB" dirty="0"/>
              <a:t>Prof Clare Turnbull, Genomics Education Programme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532" y="860339"/>
            <a:ext cx="6288432" cy="4055476"/>
          </a:xfrm>
          <a:prstGeom prst="rect">
            <a:avLst/>
          </a:prstGeom>
        </p:spPr>
      </p:pic>
      <p:pic>
        <p:nvPicPr>
          <p:cNvPr id="7" name="Picture 3"/>
          <p:cNvPicPr>
            <a:picLocks noChangeAspect="1" noChangeArrowheads="1"/>
          </p:cNvPicPr>
          <p:nvPr/>
        </p:nvPicPr>
        <p:blipFill>
          <a:blip r:embed="rId3" cstate="print"/>
          <a:srcRect/>
          <a:stretch>
            <a:fillRect/>
          </a:stretch>
        </p:blipFill>
        <p:spPr bwMode="auto">
          <a:xfrm>
            <a:off x="10337708" y="744933"/>
            <a:ext cx="931259" cy="1147896"/>
          </a:xfrm>
          <a:prstGeom prst="rect">
            <a:avLst/>
          </a:prstGeom>
          <a:noFill/>
          <a:ln w="28575">
            <a:solidFill>
              <a:schemeClr val="accent2"/>
            </a:solidFill>
            <a:miter lim="800000"/>
            <a:headEnd/>
            <a:tailEnd/>
          </a:ln>
        </p:spPr>
      </p:pic>
      <p:pic>
        <p:nvPicPr>
          <p:cNvPr id="8" name="Picture 2" descr="Efficient Extraction and Immunoprecipitation of Chromatin from Complex Formalin  Fixed Paraffin Embedded Tissue"/>
          <p:cNvPicPr>
            <a:picLocks noChangeAspect="1" noChangeArrowheads="1"/>
          </p:cNvPicPr>
          <p:nvPr/>
        </p:nvPicPr>
        <p:blipFill rotWithShape="1">
          <a:blip r:embed="rId4">
            <a:extLst>
              <a:ext uri="{28A0092B-C50C-407E-A947-70E740481C1C}">
                <a14:useLocalDpi xmlns:a14="http://schemas.microsoft.com/office/drawing/2010/main" val="0"/>
              </a:ext>
            </a:extLst>
          </a:blip>
          <a:srcRect l="6693" t="15317" r="56803" b="4999"/>
          <a:stretch/>
        </p:blipFill>
        <p:spPr bwMode="auto">
          <a:xfrm>
            <a:off x="9560848" y="2423440"/>
            <a:ext cx="1573888" cy="22314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740" y="1714943"/>
            <a:ext cx="1169867" cy="256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13740" y="4408627"/>
            <a:ext cx="1136205" cy="461665"/>
          </a:xfrm>
          <a:prstGeom prst="rect">
            <a:avLst/>
          </a:prstGeom>
          <a:solidFill>
            <a:srgbClr val="C00000"/>
          </a:solidFill>
        </p:spPr>
        <p:txBody>
          <a:bodyPr wrap="square" rtlCol="0">
            <a:spAutoFit/>
          </a:bodyPr>
          <a:lstStyle/>
          <a:p>
            <a:r>
              <a:rPr lang="en-GB" sz="2400" dirty="0">
                <a:solidFill>
                  <a:schemeClr val="bg1"/>
                </a:solidFill>
              </a:rPr>
              <a:t>Blood</a:t>
            </a:r>
          </a:p>
        </p:txBody>
      </p:sp>
      <p:sp>
        <p:nvSpPr>
          <p:cNvPr id="10" name="TextBox 9"/>
          <p:cNvSpPr txBox="1"/>
          <p:nvPr/>
        </p:nvSpPr>
        <p:spPr>
          <a:xfrm>
            <a:off x="10716442" y="2177154"/>
            <a:ext cx="1136205" cy="461665"/>
          </a:xfrm>
          <a:prstGeom prst="rect">
            <a:avLst/>
          </a:prstGeom>
          <a:solidFill>
            <a:srgbClr val="00B050"/>
          </a:solidFill>
        </p:spPr>
        <p:txBody>
          <a:bodyPr wrap="square" rtlCol="0">
            <a:spAutoFit/>
          </a:bodyPr>
          <a:lstStyle/>
          <a:p>
            <a:r>
              <a:rPr lang="en-GB" sz="2400" dirty="0">
                <a:solidFill>
                  <a:schemeClr val="bg1"/>
                </a:solidFill>
              </a:rPr>
              <a:t>Tissue</a:t>
            </a:r>
          </a:p>
        </p:txBody>
      </p:sp>
      <p:sp>
        <p:nvSpPr>
          <p:cNvPr id="11" name="TextBox 10"/>
          <p:cNvSpPr txBox="1"/>
          <p:nvPr/>
        </p:nvSpPr>
        <p:spPr>
          <a:xfrm>
            <a:off x="10700882" y="571835"/>
            <a:ext cx="867727" cy="318100"/>
          </a:xfrm>
          <a:prstGeom prst="rect">
            <a:avLst/>
          </a:prstGeom>
          <a:solidFill>
            <a:srgbClr val="0070C0"/>
          </a:solidFill>
        </p:spPr>
        <p:txBody>
          <a:bodyPr wrap="square" rtlCol="0">
            <a:spAutoFit/>
          </a:bodyPr>
          <a:lstStyle/>
          <a:p>
            <a:r>
              <a:rPr lang="en-GB" sz="1467" dirty="0" err="1">
                <a:solidFill>
                  <a:schemeClr val="bg1"/>
                </a:solidFill>
              </a:rPr>
              <a:t>ctDNA</a:t>
            </a:r>
            <a:endParaRPr lang="en-GB" sz="1467" dirty="0">
              <a:solidFill>
                <a:schemeClr val="bg1"/>
              </a:solidFill>
            </a:endParaRPr>
          </a:p>
        </p:txBody>
      </p:sp>
    </p:spTree>
    <p:extLst>
      <p:ext uri="{BB962C8B-B14F-4D97-AF65-F5344CB8AC3E}">
        <p14:creationId xmlns:p14="http://schemas.microsoft.com/office/powerpoint/2010/main" val="633514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455447"/>
            <a:ext cx="11474450" cy="755650"/>
          </a:xfrm>
        </p:spPr>
        <p:txBody>
          <a:bodyPr>
            <a:normAutofit/>
          </a:bodyPr>
          <a:lstStyle/>
          <a:p>
            <a:r>
              <a:rPr lang="en-GB" dirty="0">
                <a:solidFill>
                  <a:srgbClr val="005EB8"/>
                </a:solidFill>
                <a:latin typeface="Arial" panose="020B0604020202020204" pitchFamily="34" charset="0"/>
                <a:ea typeface="+mn-ea"/>
                <a:cs typeface="Arial" pitchFamily="34" charset="0"/>
              </a:rPr>
              <a:t>Tumour </a:t>
            </a:r>
            <a:r>
              <a:rPr lang="en-GB" i="1" dirty="0">
                <a:solidFill>
                  <a:srgbClr val="005EB8"/>
                </a:solidFill>
                <a:latin typeface="Arial" panose="020B0604020202020204" pitchFamily="34" charset="0"/>
                <a:ea typeface="+mn-ea"/>
                <a:cs typeface="Arial" pitchFamily="34" charset="0"/>
              </a:rPr>
              <a:t>BRCA</a:t>
            </a:r>
            <a:r>
              <a:rPr lang="en-GB" dirty="0">
                <a:solidFill>
                  <a:srgbClr val="005EB8"/>
                </a:solidFill>
                <a:latin typeface="Arial" panose="020B0604020202020204" pitchFamily="34" charset="0"/>
                <a:ea typeface="+mn-ea"/>
                <a:cs typeface="Arial" pitchFamily="34" charset="0"/>
              </a:rPr>
              <a:t> analysis</a:t>
            </a:r>
          </a:p>
        </p:txBody>
      </p:sp>
      <p:sp>
        <p:nvSpPr>
          <p:cNvPr id="4" name="Content Placeholder 2"/>
          <p:cNvSpPr>
            <a:spLocks noGrp="1"/>
          </p:cNvSpPr>
          <p:nvPr>
            <p:ph sz="quarter" idx="10"/>
          </p:nvPr>
        </p:nvSpPr>
        <p:spPr>
          <a:xfrm>
            <a:off x="500063" y="1924050"/>
            <a:ext cx="7810219" cy="3913188"/>
          </a:xfrm>
        </p:spPr>
        <p:txBody>
          <a:bodyPr>
            <a:normAutofit lnSpcReduction="10000"/>
          </a:bodyPr>
          <a:lstStyle/>
          <a:p>
            <a:r>
              <a:rPr lang="en-GB" dirty="0">
                <a:solidFill>
                  <a:schemeClr val="tx1"/>
                </a:solidFill>
              </a:rPr>
              <a:t>Testing DNA extracted from paraffin-fixed tissue</a:t>
            </a:r>
          </a:p>
          <a:p>
            <a:pPr lvl="1"/>
            <a:r>
              <a:rPr lang="en-GB" dirty="0">
                <a:solidFill>
                  <a:schemeClr val="tx1"/>
                </a:solidFill>
              </a:rPr>
              <a:t>Degraded, short fragments, artefacts</a:t>
            </a:r>
          </a:p>
          <a:p>
            <a:pPr lvl="1"/>
            <a:r>
              <a:rPr lang="en-GB" dirty="0">
                <a:solidFill>
                  <a:schemeClr val="tx1"/>
                </a:solidFill>
              </a:rPr>
              <a:t>Pre-analytical handling standards essential</a:t>
            </a:r>
          </a:p>
          <a:p>
            <a:pPr lvl="1"/>
            <a:r>
              <a:rPr lang="en-GB" dirty="0">
                <a:solidFill>
                  <a:schemeClr val="tx1"/>
                </a:solidFill>
              </a:rPr>
              <a:t>Old archival tissue</a:t>
            </a:r>
          </a:p>
          <a:p>
            <a:r>
              <a:rPr lang="en-GB" dirty="0">
                <a:solidFill>
                  <a:schemeClr val="tx1"/>
                </a:solidFill>
              </a:rPr>
              <a:t>NGS analysis of the full genes, with modifications (high depth, molecular bar-codes…)</a:t>
            </a:r>
          </a:p>
          <a:p>
            <a:r>
              <a:rPr lang="en-GB" dirty="0">
                <a:solidFill>
                  <a:schemeClr val="tx1"/>
                </a:solidFill>
              </a:rPr>
              <a:t>Copy number analysis is not currently possible</a:t>
            </a:r>
          </a:p>
          <a:p>
            <a:r>
              <a:rPr lang="en-GB" dirty="0">
                <a:solidFill>
                  <a:schemeClr val="tx1"/>
                </a:solidFill>
              </a:rPr>
              <a:t>Detects germline and somatic variants</a:t>
            </a:r>
          </a:p>
          <a:p>
            <a:pPr lvl="1"/>
            <a:r>
              <a:rPr lang="en-GB" dirty="0">
                <a:solidFill>
                  <a:schemeClr val="tx1"/>
                </a:solidFill>
              </a:rPr>
              <a:t>Requires germline analysis to confirm inheritance </a:t>
            </a:r>
          </a:p>
          <a:p>
            <a:r>
              <a:rPr lang="en-GB" dirty="0">
                <a:solidFill>
                  <a:schemeClr val="tx1"/>
                </a:solidFill>
              </a:rPr>
              <a:t>Classification of variants</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267" y="2180861"/>
            <a:ext cx="3462867" cy="384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CE77B830-27E3-4D30-9AD8-D3DF47985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8347" y="145952"/>
            <a:ext cx="2313282" cy="759822"/>
          </a:xfrm>
          <a:prstGeom prst="rect">
            <a:avLst/>
          </a:prstGeom>
        </p:spPr>
      </p:pic>
      <p:sp>
        <p:nvSpPr>
          <p:cNvPr id="6" name="Rectangle 5">
            <a:extLst>
              <a:ext uri="{FF2B5EF4-FFF2-40B4-BE49-F238E27FC236}">
                <a16:creationId xmlns:a16="http://schemas.microsoft.com/office/drawing/2014/main" id="{B4AA350F-71DF-44CC-9F72-0E2787B9C964}"/>
              </a:ext>
            </a:extLst>
          </p:cNvPr>
          <p:cNvSpPr/>
          <p:nvPr/>
        </p:nvSpPr>
        <p:spPr>
          <a:xfrm>
            <a:off x="196553" y="1211097"/>
            <a:ext cx="11762581" cy="224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2001326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5EB8"/>
                </a:solidFill>
                <a:latin typeface="Arial" panose="020B0604020202020204" pitchFamily="34" charset="0"/>
                <a:ea typeface="+mn-ea"/>
                <a:cs typeface="Arial" pitchFamily="34" charset="0"/>
              </a:rPr>
              <a:t>Germline </a:t>
            </a:r>
            <a:r>
              <a:rPr lang="en-GB" i="1" dirty="0">
                <a:solidFill>
                  <a:srgbClr val="005EB8"/>
                </a:solidFill>
                <a:latin typeface="Arial" panose="020B0604020202020204" pitchFamily="34" charset="0"/>
                <a:ea typeface="+mn-ea"/>
                <a:cs typeface="Arial" pitchFamily="34" charset="0"/>
              </a:rPr>
              <a:t>BRCA</a:t>
            </a:r>
            <a:r>
              <a:rPr lang="en-GB" dirty="0">
                <a:solidFill>
                  <a:srgbClr val="005EB8"/>
                </a:solidFill>
                <a:latin typeface="Arial" panose="020B0604020202020204" pitchFamily="34" charset="0"/>
                <a:ea typeface="+mn-ea"/>
                <a:cs typeface="Arial" pitchFamily="34" charset="0"/>
              </a:rPr>
              <a:t> analysis</a:t>
            </a:r>
          </a:p>
        </p:txBody>
      </p:sp>
      <p:sp>
        <p:nvSpPr>
          <p:cNvPr id="3" name="Content Placeholder 2"/>
          <p:cNvSpPr>
            <a:spLocks noGrp="1"/>
          </p:cNvSpPr>
          <p:nvPr>
            <p:ph sz="quarter" idx="10"/>
          </p:nvPr>
        </p:nvSpPr>
        <p:spPr>
          <a:xfrm>
            <a:off x="500073" y="1924051"/>
            <a:ext cx="6824191" cy="4316304"/>
          </a:xfrm>
        </p:spPr>
        <p:txBody>
          <a:bodyPr>
            <a:normAutofit lnSpcReduction="10000"/>
          </a:bodyPr>
          <a:lstStyle/>
          <a:p>
            <a:r>
              <a:rPr lang="en-GB" dirty="0">
                <a:solidFill>
                  <a:schemeClr val="tx1"/>
                </a:solidFill>
              </a:rPr>
              <a:t>Variants found throughout the </a:t>
            </a:r>
            <a:r>
              <a:rPr lang="en-GB" i="1" dirty="0">
                <a:solidFill>
                  <a:schemeClr val="tx1"/>
                </a:solidFill>
              </a:rPr>
              <a:t>BRCA1/2</a:t>
            </a:r>
            <a:r>
              <a:rPr lang="en-GB" dirty="0">
                <a:solidFill>
                  <a:schemeClr val="tx1"/>
                </a:solidFill>
              </a:rPr>
              <a:t> genes</a:t>
            </a:r>
          </a:p>
          <a:p>
            <a:pPr lvl="1"/>
            <a:r>
              <a:rPr lang="en-GB" dirty="0">
                <a:solidFill>
                  <a:schemeClr val="tx1"/>
                </a:solidFill>
              </a:rPr>
              <a:t>SNVs, small ins/</a:t>
            </a:r>
            <a:r>
              <a:rPr lang="en-GB" dirty="0" err="1">
                <a:solidFill>
                  <a:schemeClr val="tx1"/>
                </a:solidFill>
              </a:rPr>
              <a:t>dels</a:t>
            </a:r>
            <a:r>
              <a:rPr lang="en-GB" dirty="0">
                <a:solidFill>
                  <a:schemeClr val="tx1"/>
                </a:solidFill>
              </a:rPr>
              <a:t> and </a:t>
            </a:r>
            <a:r>
              <a:rPr lang="en-GB" b="1" dirty="0">
                <a:solidFill>
                  <a:schemeClr val="tx1"/>
                </a:solidFill>
              </a:rPr>
              <a:t>CNVs</a:t>
            </a:r>
          </a:p>
          <a:p>
            <a:r>
              <a:rPr lang="en-GB" dirty="0">
                <a:solidFill>
                  <a:schemeClr val="tx1"/>
                </a:solidFill>
              </a:rPr>
              <a:t>Variants are “private”</a:t>
            </a:r>
          </a:p>
          <a:p>
            <a:r>
              <a:rPr lang="en-GB" dirty="0">
                <a:solidFill>
                  <a:schemeClr val="tx1"/>
                </a:solidFill>
              </a:rPr>
              <a:t>Analysis best achieved by NGS analysis of the full genes, including copy number analysis </a:t>
            </a:r>
          </a:p>
          <a:p>
            <a:r>
              <a:rPr lang="en-GB" dirty="0">
                <a:solidFill>
                  <a:schemeClr val="tx1"/>
                </a:solidFill>
              </a:rPr>
              <a:t>Good quality DNA from blood will detect &gt;99% mutation types</a:t>
            </a:r>
          </a:p>
          <a:p>
            <a:r>
              <a:rPr lang="en-GB" dirty="0">
                <a:solidFill>
                  <a:schemeClr val="tx1"/>
                </a:solidFill>
              </a:rPr>
              <a:t>BUT </a:t>
            </a:r>
            <a:r>
              <a:rPr lang="en-GB" u="sng" dirty="0">
                <a:solidFill>
                  <a:schemeClr val="tx1"/>
                </a:solidFill>
              </a:rPr>
              <a:t>Germline only</a:t>
            </a:r>
            <a:endParaRPr lang="en-GB" dirty="0">
              <a:solidFill>
                <a:schemeClr val="tx1"/>
              </a:solidFill>
            </a:endParaRPr>
          </a:p>
          <a:p>
            <a:r>
              <a:rPr lang="en-GB" dirty="0">
                <a:solidFill>
                  <a:schemeClr val="tx1"/>
                </a:solidFill>
              </a:rPr>
              <a:t>Classification of variants</a:t>
            </a:r>
          </a:p>
        </p:txBody>
      </p:sp>
      <p:pic>
        <p:nvPicPr>
          <p:cNvPr id="4" name="Picture 4" descr="Screen Shot 2012-07-19 at 08.07.35.png"/>
          <p:cNvPicPr>
            <a:picLocks noChangeAspect="1"/>
          </p:cNvPicPr>
          <p:nvPr/>
        </p:nvPicPr>
        <p:blipFill rotWithShape="1">
          <a:blip r:embed="rId2"/>
          <a:srcRect l="28009" r="11276" b="8150"/>
          <a:stretch/>
        </p:blipFill>
        <p:spPr bwMode="auto">
          <a:xfrm>
            <a:off x="8365418" y="3860999"/>
            <a:ext cx="3319268" cy="2379431"/>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8135" y="1532753"/>
            <a:ext cx="4216548" cy="207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74E2573D-763B-4C2D-9F72-2E7398244B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8347" y="145952"/>
            <a:ext cx="2313282" cy="759822"/>
          </a:xfrm>
          <a:prstGeom prst="rect">
            <a:avLst/>
          </a:prstGeom>
        </p:spPr>
      </p:pic>
      <p:sp>
        <p:nvSpPr>
          <p:cNvPr id="8" name="Rectangle 7">
            <a:extLst>
              <a:ext uri="{FF2B5EF4-FFF2-40B4-BE49-F238E27FC236}">
                <a16:creationId xmlns:a16="http://schemas.microsoft.com/office/drawing/2014/main" id="{42B583BC-AF85-4148-9507-A1215A58AC9B}"/>
              </a:ext>
            </a:extLst>
          </p:cNvPr>
          <p:cNvSpPr/>
          <p:nvPr/>
        </p:nvSpPr>
        <p:spPr>
          <a:xfrm>
            <a:off x="196553" y="1211097"/>
            <a:ext cx="11762581" cy="224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245985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E8733E7C-941E-4FC9-ACF0-B9F65F7EADE2}"/>
              </a:ext>
            </a:extLst>
          </p:cNvPr>
          <p:cNvSpPr txBox="1">
            <a:spLocks/>
          </p:cNvSpPr>
          <p:nvPr/>
        </p:nvSpPr>
        <p:spPr>
          <a:xfrm>
            <a:off x="356627" y="332028"/>
            <a:ext cx="3691498" cy="15348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0070C0"/>
                </a:solidFill>
                <a:latin typeface="Arial" panose="020B0604020202020204" pitchFamily="34" charset="0"/>
                <a:cs typeface="Arial" panose="020B0604020202020204" pitchFamily="34" charset="0"/>
              </a:rPr>
              <a:t>Prostate Cancer BRCA1/2 Testing</a:t>
            </a:r>
          </a:p>
          <a:p>
            <a:endParaRPr lang="en-GB" sz="1800" b="1" dirty="0">
              <a:solidFill>
                <a:schemeClr val="accent1">
                  <a:lumMod val="75000"/>
                </a:schemeClr>
              </a:solidFill>
              <a:latin typeface="+mn-lt"/>
              <a:ea typeface="+mn-ea"/>
              <a:cs typeface="+mn-cs"/>
            </a:endParaRPr>
          </a:p>
        </p:txBody>
      </p:sp>
      <p:pic>
        <p:nvPicPr>
          <p:cNvPr id="27" name="Picture 26">
            <a:extLst>
              <a:ext uri="{FF2B5EF4-FFF2-40B4-BE49-F238E27FC236}">
                <a16:creationId xmlns:a16="http://schemas.microsoft.com/office/drawing/2014/main" id="{22AFADDB-DEF0-487A-B7AA-6E94E38B5835}"/>
              </a:ext>
            </a:extLst>
          </p:cNvPr>
          <p:cNvPicPr>
            <a:picLocks noChangeAspect="1"/>
          </p:cNvPicPr>
          <p:nvPr/>
        </p:nvPicPr>
        <p:blipFill>
          <a:blip r:embed="rId2"/>
          <a:stretch>
            <a:fillRect/>
          </a:stretch>
        </p:blipFill>
        <p:spPr>
          <a:xfrm>
            <a:off x="9748278" y="188640"/>
            <a:ext cx="2155988" cy="726227"/>
          </a:xfrm>
          <a:prstGeom prst="rect">
            <a:avLst/>
          </a:prstGeom>
        </p:spPr>
      </p:pic>
      <p:pic>
        <p:nvPicPr>
          <p:cNvPr id="4" name="Picture 3">
            <a:extLst>
              <a:ext uri="{FF2B5EF4-FFF2-40B4-BE49-F238E27FC236}">
                <a16:creationId xmlns:a16="http://schemas.microsoft.com/office/drawing/2014/main" id="{64393A63-E284-2186-7CA1-3BE8E3E01BEA}"/>
              </a:ext>
            </a:extLst>
          </p:cNvPr>
          <p:cNvPicPr>
            <a:picLocks noChangeAspect="1"/>
          </p:cNvPicPr>
          <p:nvPr/>
        </p:nvPicPr>
        <p:blipFill>
          <a:blip r:embed="rId3"/>
          <a:stretch>
            <a:fillRect/>
          </a:stretch>
        </p:blipFill>
        <p:spPr>
          <a:xfrm>
            <a:off x="4117839" y="0"/>
            <a:ext cx="5261893" cy="6858000"/>
          </a:xfrm>
          <a:prstGeom prst="rect">
            <a:avLst/>
          </a:prstGeom>
        </p:spPr>
      </p:pic>
      <p:sp>
        <p:nvSpPr>
          <p:cNvPr id="5" name="TextBox 4">
            <a:extLst>
              <a:ext uri="{FF2B5EF4-FFF2-40B4-BE49-F238E27FC236}">
                <a16:creationId xmlns:a16="http://schemas.microsoft.com/office/drawing/2014/main" id="{F4DA67D4-7913-57E0-E80C-9F16DF58DA6B}"/>
              </a:ext>
            </a:extLst>
          </p:cNvPr>
          <p:cNvSpPr txBox="1"/>
          <p:nvPr/>
        </p:nvSpPr>
        <p:spPr>
          <a:xfrm>
            <a:off x="612559" y="1866900"/>
            <a:ext cx="2178225" cy="646331"/>
          </a:xfrm>
          <a:prstGeom prst="rect">
            <a:avLst/>
          </a:prstGeom>
          <a:noFill/>
        </p:spPr>
        <p:txBody>
          <a:bodyPr wrap="none" rtlCol="0">
            <a:spAutoFit/>
          </a:bodyPr>
          <a:lstStyle/>
          <a:p>
            <a:r>
              <a:rPr lang="en-GB" dirty="0"/>
              <a:t>Somatic testing FIRST</a:t>
            </a:r>
          </a:p>
          <a:p>
            <a:r>
              <a:rPr lang="en-GB" dirty="0"/>
              <a:t>Test code = M218</a:t>
            </a:r>
          </a:p>
        </p:txBody>
      </p:sp>
    </p:spTree>
    <p:extLst>
      <p:ext uri="{BB962C8B-B14F-4D97-AF65-F5344CB8AC3E}">
        <p14:creationId xmlns:p14="http://schemas.microsoft.com/office/powerpoint/2010/main" val="29203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E8733E7C-941E-4FC9-ACF0-B9F65F7EADE2}"/>
              </a:ext>
            </a:extLst>
          </p:cNvPr>
          <p:cNvSpPr txBox="1">
            <a:spLocks/>
          </p:cNvSpPr>
          <p:nvPr/>
        </p:nvSpPr>
        <p:spPr>
          <a:xfrm>
            <a:off x="356627" y="332028"/>
            <a:ext cx="8586636" cy="570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0070C0"/>
                </a:solidFill>
                <a:latin typeface="Arial" panose="020B0604020202020204" pitchFamily="34" charset="0"/>
                <a:cs typeface="Arial" panose="020B0604020202020204" pitchFamily="34" charset="0"/>
              </a:rPr>
              <a:t>Eligibility for germline testing</a:t>
            </a:r>
          </a:p>
          <a:p>
            <a:endParaRPr lang="en-GB" sz="1800" b="1" dirty="0">
              <a:solidFill>
                <a:schemeClr val="accent1">
                  <a:lumMod val="75000"/>
                </a:schemeClr>
              </a:solidFill>
              <a:latin typeface="+mn-lt"/>
              <a:ea typeface="+mn-ea"/>
              <a:cs typeface="+mn-cs"/>
            </a:endParaRPr>
          </a:p>
        </p:txBody>
      </p:sp>
      <p:pic>
        <p:nvPicPr>
          <p:cNvPr id="27" name="Picture 26">
            <a:extLst>
              <a:ext uri="{FF2B5EF4-FFF2-40B4-BE49-F238E27FC236}">
                <a16:creationId xmlns:a16="http://schemas.microsoft.com/office/drawing/2014/main" id="{22AFADDB-DEF0-487A-B7AA-6E94E38B5835}"/>
              </a:ext>
            </a:extLst>
          </p:cNvPr>
          <p:cNvPicPr>
            <a:picLocks noChangeAspect="1"/>
          </p:cNvPicPr>
          <p:nvPr/>
        </p:nvPicPr>
        <p:blipFill>
          <a:blip r:embed="rId2"/>
          <a:stretch>
            <a:fillRect/>
          </a:stretch>
        </p:blipFill>
        <p:spPr>
          <a:xfrm>
            <a:off x="9748278" y="188640"/>
            <a:ext cx="2155988" cy="726227"/>
          </a:xfrm>
          <a:prstGeom prst="rect">
            <a:avLst/>
          </a:prstGeom>
        </p:spPr>
      </p:pic>
      <p:pic>
        <p:nvPicPr>
          <p:cNvPr id="4" name="Picture 3">
            <a:extLst>
              <a:ext uri="{FF2B5EF4-FFF2-40B4-BE49-F238E27FC236}">
                <a16:creationId xmlns:a16="http://schemas.microsoft.com/office/drawing/2014/main" id="{063EEC10-BC5E-A7C6-DF0A-CA82651D0CD7}"/>
              </a:ext>
            </a:extLst>
          </p:cNvPr>
          <p:cNvPicPr>
            <a:picLocks noChangeAspect="1"/>
          </p:cNvPicPr>
          <p:nvPr/>
        </p:nvPicPr>
        <p:blipFill>
          <a:blip r:embed="rId3"/>
          <a:stretch>
            <a:fillRect/>
          </a:stretch>
        </p:blipFill>
        <p:spPr>
          <a:xfrm>
            <a:off x="6084236" y="876016"/>
            <a:ext cx="5820030" cy="4310686"/>
          </a:xfrm>
          <a:prstGeom prst="rect">
            <a:avLst/>
          </a:prstGeom>
        </p:spPr>
      </p:pic>
      <p:pic>
        <p:nvPicPr>
          <p:cNvPr id="6" name="Picture 5">
            <a:extLst>
              <a:ext uri="{FF2B5EF4-FFF2-40B4-BE49-F238E27FC236}">
                <a16:creationId xmlns:a16="http://schemas.microsoft.com/office/drawing/2014/main" id="{849BEC4E-4F1E-5B7A-D378-00ECF0F3E4E5}"/>
              </a:ext>
            </a:extLst>
          </p:cNvPr>
          <p:cNvPicPr>
            <a:picLocks noChangeAspect="1"/>
          </p:cNvPicPr>
          <p:nvPr/>
        </p:nvPicPr>
        <p:blipFill>
          <a:blip r:embed="rId4"/>
          <a:stretch>
            <a:fillRect/>
          </a:stretch>
        </p:blipFill>
        <p:spPr>
          <a:xfrm>
            <a:off x="178317" y="1758333"/>
            <a:ext cx="6231994" cy="570976"/>
          </a:xfrm>
          <a:prstGeom prst="rect">
            <a:avLst/>
          </a:prstGeom>
        </p:spPr>
      </p:pic>
      <p:pic>
        <p:nvPicPr>
          <p:cNvPr id="8" name="Picture 7">
            <a:extLst>
              <a:ext uri="{FF2B5EF4-FFF2-40B4-BE49-F238E27FC236}">
                <a16:creationId xmlns:a16="http://schemas.microsoft.com/office/drawing/2014/main" id="{50CFA0AF-D640-8ABB-D738-09760BB1944C}"/>
              </a:ext>
            </a:extLst>
          </p:cNvPr>
          <p:cNvPicPr>
            <a:picLocks noChangeAspect="1"/>
          </p:cNvPicPr>
          <p:nvPr/>
        </p:nvPicPr>
        <p:blipFill>
          <a:blip r:embed="rId5"/>
          <a:stretch>
            <a:fillRect/>
          </a:stretch>
        </p:blipFill>
        <p:spPr>
          <a:xfrm>
            <a:off x="275970" y="876016"/>
            <a:ext cx="5667438" cy="882317"/>
          </a:xfrm>
          <a:prstGeom prst="rect">
            <a:avLst/>
          </a:prstGeom>
        </p:spPr>
      </p:pic>
      <p:sp>
        <p:nvSpPr>
          <p:cNvPr id="9" name="Rectangle 8">
            <a:extLst>
              <a:ext uri="{FF2B5EF4-FFF2-40B4-BE49-F238E27FC236}">
                <a16:creationId xmlns:a16="http://schemas.microsoft.com/office/drawing/2014/main" id="{4396B9C8-4BE9-1289-7243-3B5C7A38297B}"/>
              </a:ext>
            </a:extLst>
          </p:cNvPr>
          <p:cNvSpPr/>
          <p:nvPr/>
        </p:nvSpPr>
        <p:spPr>
          <a:xfrm>
            <a:off x="8391525" y="4048125"/>
            <a:ext cx="3171448" cy="2523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u="sng" dirty="0"/>
              <a:t>ALL</a:t>
            </a:r>
            <a:r>
              <a:rPr lang="en-GB" sz="2600" dirty="0"/>
              <a:t> patients with a germline BRCA1/2 variant should be referred to the Clinical Genetics Service</a:t>
            </a:r>
          </a:p>
        </p:txBody>
      </p:sp>
      <p:pic>
        <p:nvPicPr>
          <p:cNvPr id="10" name="Picture 9">
            <a:extLst>
              <a:ext uri="{FF2B5EF4-FFF2-40B4-BE49-F238E27FC236}">
                <a16:creationId xmlns:a16="http://schemas.microsoft.com/office/drawing/2014/main" id="{557D0730-1B59-4459-BFF2-A0B61C12F02C}"/>
              </a:ext>
            </a:extLst>
          </p:cNvPr>
          <p:cNvPicPr>
            <a:picLocks noChangeAspect="1"/>
          </p:cNvPicPr>
          <p:nvPr/>
        </p:nvPicPr>
        <p:blipFill>
          <a:blip r:embed="rId6"/>
          <a:stretch>
            <a:fillRect/>
          </a:stretch>
        </p:blipFill>
        <p:spPr>
          <a:xfrm>
            <a:off x="151263" y="2613662"/>
            <a:ext cx="5367752" cy="3645703"/>
          </a:xfrm>
          <a:prstGeom prst="rect">
            <a:avLst/>
          </a:prstGeom>
        </p:spPr>
      </p:pic>
    </p:spTree>
    <p:extLst>
      <p:ext uri="{BB962C8B-B14F-4D97-AF65-F5344CB8AC3E}">
        <p14:creationId xmlns:p14="http://schemas.microsoft.com/office/powerpoint/2010/main" val="2602822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B629-31CC-9FE7-AB1E-1FC93C729569}"/>
              </a:ext>
            </a:extLst>
          </p:cNvPr>
          <p:cNvSpPr>
            <a:spLocks noGrp="1"/>
          </p:cNvSpPr>
          <p:nvPr>
            <p:ph type="title"/>
          </p:nvPr>
        </p:nvSpPr>
        <p:spPr/>
        <p:txBody>
          <a:bodyPr/>
          <a:lstStyle/>
          <a:p>
            <a:pPr algn="l"/>
            <a:r>
              <a:rPr lang="en-GB" sz="3200" b="1" dirty="0">
                <a:solidFill>
                  <a:srgbClr val="0070C0"/>
                </a:solidFill>
                <a:latin typeface="Arial" panose="020B0604020202020204" pitchFamily="34" charset="0"/>
                <a:cs typeface="Arial" panose="020B0604020202020204" pitchFamily="34" charset="0"/>
              </a:rPr>
              <a:t>Testing Strategy Summary</a:t>
            </a:r>
          </a:p>
        </p:txBody>
      </p:sp>
      <p:sp>
        <p:nvSpPr>
          <p:cNvPr id="3" name="Content Placeholder 2">
            <a:extLst>
              <a:ext uri="{FF2B5EF4-FFF2-40B4-BE49-F238E27FC236}">
                <a16:creationId xmlns:a16="http://schemas.microsoft.com/office/drawing/2014/main" id="{8D3C785A-66A2-3FBC-E53E-0BE4277805F8}"/>
              </a:ext>
            </a:extLst>
          </p:cNvPr>
          <p:cNvSpPr>
            <a:spLocks noGrp="1"/>
          </p:cNvSpPr>
          <p:nvPr>
            <p:ph idx="1"/>
          </p:nvPr>
        </p:nvSpPr>
        <p:spPr>
          <a:xfrm>
            <a:off x="673223" y="1166018"/>
            <a:ext cx="10972800" cy="4525963"/>
          </a:xfrm>
        </p:spPr>
        <p:txBody>
          <a:bodyPr/>
          <a:lstStyle/>
          <a:p>
            <a:pPr marL="0" indent="0">
              <a:buNone/>
            </a:pPr>
            <a:r>
              <a:rPr lang="en-GB" sz="1800" dirty="0">
                <a:effectLst/>
                <a:latin typeface="Calibri" panose="020F0502020204030204" pitchFamily="34" charset="0"/>
                <a:ea typeface="Calibri" panose="020F0502020204030204" pitchFamily="34" charset="0"/>
              </a:rPr>
              <a:t>For patients with a diagnosis of metastatic castration-resistant prostate cancer that are potentially eligible for Olaparib we can offer:</a:t>
            </a:r>
          </a:p>
          <a:p>
            <a:endParaRPr lang="en-GB" dirty="0"/>
          </a:p>
        </p:txBody>
      </p:sp>
      <p:pic>
        <p:nvPicPr>
          <p:cNvPr id="4" name="Picture 3">
            <a:extLst>
              <a:ext uri="{FF2B5EF4-FFF2-40B4-BE49-F238E27FC236}">
                <a16:creationId xmlns:a16="http://schemas.microsoft.com/office/drawing/2014/main" id="{81B053E7-45BE-A986-D774-485284A14B8B}"/>
              </a:ext>
            </a:extLst>
          </p:cNvPr>
          <p:cNvPicPr>
            <a:picLocks noChangeAspect="1"/>
          </p:cNvPicPr>
          <p:nvPr/>
        </p:nvPicPr>
        <p:blipFill>
          <a:blip r:embed="rId2"/>
          <a:stretch>
            <a:fillRect/>
          </a:stretch>
        </p:blipFill>
        <p:spPr>
          <a:xfrm>
            <a:off x="9748278" y="188640"/>
            <a:ext cx="2155988" cy="726227"/>
          </a:xfrm>
          <a:prstGeom prst="rect">
            <a:avLst/>
          </a:prstGeom>
        </p:spPr>
      </p:pic>
      <p:graphicFrame>
        <p:nvGraphicFramePr>
          <p:cNvPr id="5" name="Table 5">
            <a:extLst>
              <a:ext uri="{FF2B5EF4-FFF2-40B4-BE49-F238E27FC236}">
                <a16:creationId xmlns:a16="http://schemas.microsoft.com/office/drawing/2014/main" id="{79A66E63-5C12-52DB-0DDB-E583010BA88D}"/>
              </a:ext>
            </a:extLst>
          </p:cNvPr>
          <p:cNvGraphicFramePr>
            <a:graphicFrameLocks noGrp="1"/>
          </p:cNvGraphicFramePr>
          <p:nvPr>
            <p:extLst>
              <p:ext uri="{D42A27DB-BD31-4B8C-83A1-F6EECF244321}">
                <p14:modId xmlns:p14="http://schemas.microsoft.com/office/powerpoint/2010/main" val="543711971"/>
              </p:ext>
            </p:extLst>
          </p:nvPr>
        </p:nvGraphicFramePr>
        <p:xfrm>
          <a:off x="673223" y="1736050"/>
          <a:ext cx="10709431" cy="4267200"/>
        </p:xfrm>
        <a:graphic>
          <a:graphicData uri="http://schemas.openxmlformats.org/drawingml/2006/table">
            <a:tbl>
              <a:tblPr firstRow="1" bandRow="1">
                <a:tableStyleId>{5C22544A-7EE6-4342-B048-85BDC9FD1C3A}</a:tableStyleId>
              </a:tblPr>
              <a:tblGrid>
                <a:gridCol w="2250491">
                  <a:extLst>
                    <a:ext uri="{9D8B030D-6E8A-4147-A177-3AD203B41FA5}">
                      <a16:colId xmlns:a16="http://schemas.microsoft.com/office/drawing/2014/main" val="3086146942"/>
                    </a:ext>
                  </a:extLst>
                </a:gridCol>
                <a:gridCol w="985421">
                  <a:extLst>
                    <a:ext uri="{9D8B030D-6E8A-4147-A177-3AD203B41FA5}">
                      <a16:colId xmlns:a16="http://schemas.microsoft.com/office/drawing/2014/main" val="1613198689"/>
                    </a:ext>
                  </a:extLst>
                </a:gridCol>
                <a:gridCol w="1188127">
                  <a:extLst>
                    <a:ext uri="{9D8B030D-6E8A-4147-A177-3AD203B41FA5}">
                      <a16:colId xmlns:a16="http://schemas.microsoft.com/office/drawing/2014/main" val="452497162"/>
                    </a:ext>
                  </a:extLst>
                </a:gridCol>
                <a:gridCol w="1137823">
                  <a:extLst>
                    <a:ext uri="{9D8B030D-6E8A-4147-A177-3AD203B41FA5}">
                      <a16:colId xmlns:a16="http://schemas.microsoft.com/office/drawing/2014/main" val="4234556520"/>
                    </a:ext>
                  </a:extLst>
                </a:gridCol>
                <a:gridCol w="2439878">
                  <a:extLst>
                    <a:ext uri="{9D8B030D-6E8A-4147-A177-3AD203B41FA5}">
                      <a16:colId xmlns:a16="http://schemas.microsoft.com/office/drawing/2014/main" val="2884658421"/>
                    </a:ext>
                  </a:extLst>
                </a:gridCol>
                <a:gridCol w="2707691">
                  <a:extLst>
                    <a:ext uri="{9D8B030D-6E8A-4147-A177-3AD203B41FA5}">
                      <a16:colId xmlns:a16="http://schemas.microsoft.com/office/drawing/2014/main" val="3728284980"/>
                    </a:ext>
                  </a:extLst>
                </a:gridCol>
              </a:tblGrid>
              <a:tr h="370840">
                <a:tc>
                  <a:txBody>
                    <a:bodyPr/>
                    <a:lstStyle/>
                    <a:p>
                      <a:r>
                        <a:rPr lang="en-GB" dirty="0"/>
                        <a:t>When to request?</a:t>
                      </a:r>
                    </a:p>
                  </a:txBody>
                  <a:tcPr/>
                </a:tc>
                <a:tc>
                  <a:txBody>
                    <a:bodyPr/>
                    <a:lstStyle/>
                    <a:p>
                      <a:r>
                        <a:rPr lang="en-GB" dirty="0"/>
                        <a:t>Test Code</a:t>
                      </a:r>
                    </a:p>
                  </a:txBody>
                  <a:tcPr/>
                </a:tc>
                <a:tc>
                  <a:txBody>
                    <a:bodyPr/>
                    <a:lstStyle/>
                    <a:p>
                      <a:r>
                        <a:rPr lang="en-GB" dirty="0"/>
                        <a:t>Referral Form</a:t>
                      </a:r>
                    </a:p>
                  </a:txBody>
                  <a:tcPr/>
                </a:tc>
                <a:tc>
                  <a:txBody>
                    <a:bodyPr/>
                    <a:lstStyle/>
                    <a:p>
                      <a:r>
                        <a:rPr lang="en-GB" dirty="0"/>
                        <a:t>Sample Type</a:t>
                      </a:r>
                    </a:p>
                  </a:txBody>
                  <a:tcPr/>
                </a:tc>
                <a:tc>
                  <a:txBody>
                    <a:bodyPr/>
                    <a:lstStyle/>
                    <a:p>
                      <a:r>
                        <a:rPr lang="en-GB" dirty="0"/>
                        <a:t>Somatic/Germline</a:t>
                      </a:r>
                    </a:p>
                  </a:txBody>
                  <a:tcPr/>
                </a:tc>
                <a:tc>
                  <a:txBody>
                    <a:bodyPr/>
                    <a:lstStyle/>
                    <a:p>
                      <a:r>
                        <a:rPr lang="en-GB" dirty="0"/>
                        <a:t>Genes Tested</a:t>
                      </a:r>
                    </a:p>
                  </a:txBody>
                  <a:tcPr/>
                </a:tc>
                <a:extLst>
                  <a:ext uri="{0D108BD9-81ED-4DB2-BD59-A6C34878D82A}">
                    <a16:rowId xmlns:a16="http://schemas.microsoft.com/office/drawing/2014/main" val="2498392885"/>
                  </a:ext>
                </a:extLst>
              </a:tr>
              <a:tr h="370840">
                <a:tc>
                  <a:txBody>
                    <a:bodyPr/>
                    <a:lstStyle/>
                    <a:p>
                      <a:r>
                        <a:rPr lang="en-GB" dirty="0"/>
                        <a:t>First</a:t>
                      </a:r>
                    </a:p>
                  </a:txBody>
                  <a:tcPr/>
                </a:tc>
                <a:tc>
                  <a:txBody>
                    <a:bodyPr/>
                    <a:lstStyle/>
                    <a:p>
                      <a:r>
                        <a:rPr lang="en-GB" dirty="0"/>
                        <a:t>M218.1</a:t>
                      </a:r>
                    </a:p>
                  </a:txBody>
                  <a:tcPr/>
                </a:tc>
                <a:tc>
                  <a:txBody>
                    <a:bodyPr/>
                    <a:lstStyle/>
                    <a:p>
                      <a:r>
                        <a:rPr lang="en-GB" dirty="0">
                          <a:hlinkClick r:id="rId3"/>
                        </a:rPr>
                        <a:t>Adult Solid Tumour</a:t>
                      </a:r>
                      <a:endParaRPr lang="en-GB" dirty="0"/>
                    </a:p>
                  </a:txBody>
                  <a:tcPr/>
                </a:tc>
                <a:tc>
                  <a:txBody>
                    <a:bodyPr/>
                    <a:lstStyle/>
                    <a:p>
                      <a:r>
                        <a:rPr lang="en-GB" dirty="0"/>
                        <a:t>FFPE</a:t>
                      </a:r>
                    </a:p>
                  </a:txBody>
                  <a:tcPr/>
                </a:tc>
                <a:tc>
                  <a:txBody>
                    <a:bodyPr/>
                    <a:lstStyle/>
                    <a:p>
                      <a:r>
                        <a:rPr lang="en-GB" dirty="0"/>
                        <a:t>Somatic</a:t>
                      </a:r>
                    </a:p>
                  </a:txBody>
                  <a:tcPr/>
                </a:tc>
                <a:tc>
                  <a:txBody>
                    <a:bodyPr/>
                    <a:lstStyle/>
                    <a:p>
                      <a:r>
                        <a:rPr lang="en-GB" i="1" dirty="0"/>
                        <a:t>BRCA1/2</a:t>
                      </a:r>
                    </a:p>
                    <a:p>
                      <a:r>
                        <a:rPr lang="en-GB" sz="1400" dirty="0"/>
                        <a:t>Will not currently identify CNV’s</a:t>
                      </a:r>
                    </a:p>
                  </a:txBody>
                  <a:tcPr/>
                </a:tc>
                <a:extLst>
                  <a:ext uri="{0D108BD9-81ED-4DB2-BD59-A6C34878D82A}">
                    <a16:rowId xmlns:a16="http://schemas.microsoft.com/office/drawing/2014/main" val="2434902597"/>
                  </a:ext>
                </a:extLst>
              </a:tr>
              <a:tr h="395123">
                <a:tc>
                  <a:txBody>
                    <a:bodyPr/>
                    <a:lstStyle/>
                    <a:p>
                      <a:r>
                        <a:rPr lang="en-GB" dirty="0"/>
                        <a:t>Second.</a:t>
                      </a:r>
                    </a:p>
                    <a:p>
                      <a:r>
                        <a:rPr lang="en-GB" i="1" dirty="0"/>
                        <a:t>Only required if M218.1 fails</a:t>
                      </a:r>
                    </a:p>
                  </a:txBody>
                  <a:tcPr/>
                </a:tc>
                <a:tc>
                  <a:txBody>
                    <a:bodyPr/>
                    <a:lstStyle/>
                    <a:p>
                      <a:r>
                        <a:rPr lang="en-GB" dirty="0"/>
                        <a:t>R444.2</a:t>
                      </a:r>
                    </a:p>
                  </a:txBody>
                  <a:tcPr/>
                </a:tc>
                <a:tc>
                  <a:txBody>
                    <a:bodyPr/>
                    <a:lstStyle/>
                    <a:p>
                      <a:r>
                        <a:rPr lang="en-GB" dirty="0">
                          <a:hlinkClick r:id="rId4"/>
                        </a:rPr>
                        <a:t>GMS Test order form</a:t>
                      </a:r>
                      <a:endParaRPr lang="en-GB" dirty="0"/>
                    </a:p>
                  </a:txBody>
                  <a:tcPr/>
                </a:tc>
                <a:tc>
                  <a:txBody>
                    <a:bodyPr/>
                    <a:lstStyle/>
                    <a:p>
                      <a:r>
                        <a:rPr lang="en-GB" dirty="0"/>
                        <a:t>EDTA blood</a:t>
                      </a:r>
                    </a:p>
                  </a:txBody>
                  <a:tcPr/>
                </a:tc>
                <a:tc>
                  <a:txBody>
                    <a:bodyPr/>
                    <a:lstStyle/>
                    <a:p>
                      <a:r>
                        <a:rPr lang="en-GB" dirty="0"/>
                        <a:t>Germline</a:t>
                      </a:r>
                    </a:p>
                  </a:txBody>
                  <a:tcPr/>
                </a:tc>
                <a:tc>
                  <a:txBody>
                    <a:bodyPr/>
                    <a:lstStyle/>
                    <a:p>
                      <a:r>
                        <a:rPr lang="en-GB" i="1" dirty="0"/>
                        <a:t>BRCA1/2</a:t>
                      </a:r>
                    </a:p>
                    <a:p>
                      <a:r>
                        <a:rPr lang="en-GB" sz="1400" i="0" dirty="0"/>
                        <a:t>Will not identify variants that have arisen somatically</a:t>
                      </a:r>
                    </a:p>
                  </a:txBody>
                  <a:tcPr/>
                </a:tc>
                <a:extLst>
                  <a:ext uri="{0D108BD9-81ED-4DB2-BD59-A6C34878D82A}">
                    <a16:rowId xmlns:a16="http://schemas.microsoft.com/office/drawing/2014/main" val="94000173"/>
                  </a:ext>
                </a:extLst>
              </a:tr>
              <a:tr h="370840">
                <a:tc>
                  <a:txBody>
                    <a:bodyPr/>
                    <a:lstStyle/>
                    <a:p>
                      <a:r>
                        <a:rPr lang="en-GB" dirty="0"/>
                        <a:t>If eligibility criteria met</a:t>
                      </a:r>
                    </a:p>
                    <a:p>
                      <a:endParaRPr lang="en-GB" sz="1000" dirty="0"/>
                    </a:p>
                    <a:p>
                      <a:r>
                        <a:rPr lang="en-GB" sz="1400" dirty="0">
                          <a:effectLst/>
                          <a:latin typeface="Calibri" panose="020F0502020204030204" pitchFamily="34" charset="0"/>
                          <a:ea typeface="Times New Roman" panose="02020603050405020304" pitchFamily="18" charset="0"/>
                        </a:rPr>
                        <a:t>For patients diagnosed with prostate cancer &lt;50yrs, metastatic prostate cancer &lt;60yrs, strong family history (refer to eligibility </a:t>
                      </a:r>
                      <a:r>
                        <a:rPr lang="en-GB" sz="1400" dirty="0">
                          <a:effectLst/>
                          <a:latin typeface="Calibri" panose="020F0502020204030204" pitchFamily="34" charset="0"/>
                          <a:ea typeface="Times New Roman" panose="02020603050405020304" pitchFamily="18" charset="0"/>
                          <a:hlinkClick r:id="rId5"/>
                        </a:rPr>
                        <a:t>Rare Disease criteria Document</a:t>
                      </a:r>
                      <a:r>
                        <a:rPr lang="en-GB" sz="1400" dirty="0">
                          <a:effectLst/>
                          <a:latin typeface="Calibri" panose="020F0502020204030204" pitchFamily="34" charset="0"/>
                          <a:ea typeface="Times New Roman" panose="02020603050405020304" pitchFamily="18" charset="0"/>
                        </a:rPr>
                        <a:t>). </a:t>
                      </a:r>
                      <a:endParaRPr lang="en-GB" sz="1400" dirty="0"/>
                    </a:p>
                  </a:txBody>
                  <a:tcPr/>
                </a:tc>
                <a:tc>
                  <a:txBody>
                    <a:bodyPr/>
                    <a:lstStyle/>
                    <a:p>
                      <a:r>
                        <a:rPr lang="en-GB" dirty="0"/>
                        <a:t>R430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GMS Test order form</a:t>
                      </a:r>
                      <a:endParaRPr lang="en-GB" dirty="0"/>
                    </a:p>
                  </a:txBody>
                  <a:tcPr/>
                </a:tc>
                <a:tc>
                  <a:txBody>
                    <a:bodyPr/>
                    <a:lstStyle/>
                    <a:p>
                      <a:r>
                        <a:rPr lang="en-GB" dirty="0"/>
                        <a:t>EDTA blood</a:t>
                      </a:r>
                    </a:p>
                  </a:txBody>
                  <a:tcPr/>
                </a:tc>
                <a:tc>
                  <a:txBody>
                    <a:bodyPr/>
                    <a:lstStyle/>
                    <a:p>
                      <a:r>
                        <a:rPr lang="en-GB" dirty="0"/>
                        <a:t>Germline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Calibri" panose="020F0502020204030204" pitchFamily="34" charset="0"/>
                          <a:ea typeface="Times New Roman" panose="02020603050405020304" pitchFamily="18" charset="0"/>
                        </a:rPr>
                        <a:t>BRCA1, BRCA2, MLH1, MSH2, MSH6, ATM, PALB2, CHEK2.</a:t>
                      </a:r>
                      <a:endParaRPr lang="en-GB" sz="1800" i="1" dirty="0">
                        <a:effectLst/>
                        <a:latin typeface="Calibri" panose="020F0502020204030204" pitchFamily="34" charset="0"/>
                        <a:ea typeface="Calibri" panose="020F0502020204030204" pitchFamily="34" charset="0"/>
                      </a:endParaRPr>
                    </a:p>
                    <a:p>
                      <a:endParaRPr lang="en-GB" dirty="0"/>
                    </a:p>
                  </a:txBody>
                  <a:tcPr/>
                </a:tc>
                <a:extLst>
                  <a:ext uri="{0D108BD9-81ED-4DB2-BD59-A6C34878D82A}">
                    <a16:rowId xmlns:a16="http://schemas.microsoft.com/office/drawing/2014/main" val="2757885902"/>
                  </a:ext>
                </a:extLst>
              </a:tr>
            </a:tbl>
          </a:graphicData>
        </a:graphic>
      </p:graphicFrame>
      <p:sp>
        <p:nvSpPr>
          <p:cNvPr id="7" name="TextBox 6">
            <a:extLst>
              <a:ext uri="{FF2B5EF4-FFF2-40B4-BE49-F238E27FC236}">
                <a16:creationId xmlns:a16="http://schemas.microsoft.com/office/drawing/2014/main" id="{AC127B3B-527C-C749-511A-7A542EB5E243}"/>
              </a:ext>
            </a:extLst>
          </p:cNvPr>
          <p:cNvSpPr txBox="1"/>
          <p:nvPr/>
        </p:nvSpPr>
        <p:spPr>
          <a:xfrm>
            <a:off x="673222" y="6125170"/>
            <a:ext cx="10709431" cy="646331"/>
          </a:xfrm>
          <a:prstGeom prst="rect">
            <a:avLst/>
          </a:prstGeom>
          <a:noFill/>
        </p:spPr>
        <p:txBody>
          <a:bodyPr wrap="square">
            <a:spAutoFit/>
          </a:bodyPr>
          <a:lstStyle/>
          <a:p>
            <a:r>
              <a:rPr lang="en-GB" sz="1800" u="sng" dirty="0">
                <a:effectLst/>
                <a:latin typeface="Arial" panose="020B0604020202020204" pitchFamily="34" charset="0"/>
                <a:ea typeface="Calibri" panose="020F0502020204030204" pitchFamily="34" charset="0"/>
              </a:rPr>
              <a:t>ALL</a:t>
            </a:r>
            <a:r>
              <a:rPr lang="en-GB" sz="1800" dirty="0">
                <a:effectLst/>
                <a:latin typeface="Arial" panose="020B0604020202020204" pitchFamily="34" charset="0"/>
                <a:ea typeface="Calibri" panose="020F0502020204030204" pitchFamily="34" charset="0"/>
              </a:rPr>
              <a:t> patients with a positive germline finding should be referred to their local clinical genetics service (Bristol/Exeter) for ongoing discussion and cascade testing of family members. </a:t>
            </a:r>
            <a:endParaRPr lang="en-GB" dirty="0"/>
          </a:p>
        </p:txBody>
      </p:sp>
    </p:spTree>
    <p:extLst>
      <p:ext uri="{BB962C8B-B14F-4D97-AF65-F5344CB8AC3E}">
        <p14:creationId xmlns:p14="http://schemas.microsoft.com/office/powerpoint/2010/main" val="239561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B0B764-516F-4289-99F9-78876D4DB11B}"/>
              </a:ext>
            </a:extLst>
          </p:cNvPr>
          <p:cNvSpPr>
            <a:spLocks noGrp="1"/>
          </p:cNvSpPr>
          <p:nvPr>
            <p:ph idx="1"/>
          </p:nvPr>
        </p:nvSpPr>
        <p:spPr/>
        <p:txBody>
          <a:bodyPr>
            <a:normAutofit lnSpcReduction="10000"/>
          </a:bodyPr>
          <a:lstStyle/>
          <a:p>
            <a:pPr marL="0" indent="0">
              <a:buNone/>
            </a:pPr>
            <a:r>
              <a:rPr lang="en-GB" dirty="0"/>
              <a:t>Prostate Cancer</a:t>
            </a:r>
          </a:p>
          <a:p>
            <a:r>
              <a:rPr lang="en-GB" dirty="0"/>
              <a:t>M218.2 – </a:t>
            </a:r>
            <a:r>
              <a:rPr lang="en-GB" i="1" dirty="0"/>
              <a:t>TMPRSS2-ERG, NTRK1, NTRK2, NTRK3</a:t>
            </a:r>
          </a:p>
          <a:p>
            <a:pPr marL="0" indent="0">
              <a:buNone/>
            </a:pPr>
            <a:endParaRPr lang="en-GB" dirty="0"/>
          </a:p>
          <a:p>
            <a:pPr marL="0" indent="0">
              <a:buNone/>
            </a:pPr>
            <a:r>
              <a:rPr lang="en-GB" dirty="0"/>
              <a:t>Bladder Cancer</a:t>
            </a:r>
          </a:p>
          <a:p>
            <a:r>
              <a:rPr lang="en-GB" dirty="0"/>
              <a:t>M217 – </a:t>
            </a:r>
            <a:r>
              <a:rPr lang="en-GB" i="1" dirty="0"/>
              <a:t>FGFR2, FGFR3, NTRK1, NTRK2, NTRK3</a:t>
            </a:r>
          </a:p>
          <a:p>
            <a:pPr marL="0" indent="0">
              <a:buNone/>
            </a:pPr>
            <a:endParaRPr lang="en-GB" dirty="0"/>
          </a:p>
          <a:p>
            <a:pPr marL="0" indent="0">
              <a:buNone/>
            </a:pPr>
            <a:r>
              <a:rPr lang="en-GB" dirty="0"/>
              <a:t>Renal Cell Carcinoma</a:t>
            </a:r>
          </a:p>
          <a:p>
            <a:r>
              <a:rPr lang="en-GB" dirty="0"/>
              <a:t>M18 - Various diagnostic tests + </a:t>
            </a:r>
            <a:r>
              <a:rPr lang="en-GB" i="1" dirty="0"/>
              <a:t>NTRK1, NTRK2, NTRK3</a:t>
            </a:r>
            <a:endParaRPr lang="en-GB" dirty="0"/>
          </a:p>
          <a:p>
            <a:endParaRPr lang="en-GB" dirty="0"/>
          </a:p>
        </p:txBody>
      </p:sp>
      <p:pic>
        <p:nvPicPr>
          <p:cNvPr id="4" name="Picture 3">
            <a:extLst>
              <a:ext uri="{FF2B5EF4-FFF2-40B4-BE49-F238E27FC236}">
                <a16:creationId xmlns:a16="http://schemas.microsoft.com/office/drawing/2014/main" id="{C5BC5319-07DA-4C1D-937B-C5A00EFF8628}"/>
              </a:ext>
            </a:extLst>
          </p:cNvPr>
          <p:cNvPicPr>
            <a:picLocks noChangeAspect="1"/>
          </p:cNvPicPr>
          <p:nvPr/>
        </p:nvPicPr>
        <p:blipFill>
          <a:blip r:embed="rId2"/>
          <a:stretch>
            <a:fillRect/>
          </a:stretch>
        </p:blipFill>
        <p:spPr>
          <a:xfrm>
            <a:off x="9748278" y="188640"/>
            <a:ext cx="2155988" cy="726227"/>
          </a:xfrm>
          <a:prstGeom prst="rect">
            <a:avLst/>
          </a:prstGeom>
        </p:spPr>
      </p:pic>
      <p:sp>
        <p:nvSpPr>
          <p:cNvPr id="5" name="Title 1">
            <a:extLst>
              <a:ext uri="{FF2B5EF4-FFF2-40B4-BE49-F238E27FC236}">
                <a16:creationId xmlns:a16="http://schemas.microsoft.com/office/drawing/2014/main" id="{641D945F-A93E-4B65-9534-C45920DB0D8D}"/>
              </a:ext>
            </a:extLst>
          </p:cNvPr>
          <p:cNvSpPr>
            <a:spLocks noGrp="1"/>
          </p:cNvSpPr>
          <p:nvPr>
            <p:ph type="title"/>
          </p:nvPr>
        </p:nvSpPr>
        <p:spPr>
          <a:xfrm>
            <a:off x="609600" y="274638"/>
            <a:ext cx="10972800" cy="1143000"/>
          </a:xfrm>
        </p:spPr>
        <p:txBody>
          <a:bodyPr/>
          <a:lstStyle/>
          <a:p>
            <a:pPr algn="l"/>
            <a:r>
              <a:rPr lang="en-GB" sz="3200" b="1" dirty="0">
                <a:solidFill>
                  <a:srgbClr val="0070C0"/>
                </a:solidFill>
                <a:latin typeface="Arial" panose="020B0604020202020204" pitchFamily="34" charset="0"/>
                <a:cs typeface="Arial" panose="020B0604020202020204" pitchFamily="34" charset="0"/>
              </a:rPr>
              <a:t>Other Available Tests</a:t>
            </a:r>
          </a:p>
        </p:txBody>
      </p:sp>
    </p:spTree>
    <p:extLst>
      <p:ext uri="{BB962C8B-B14F-4D97-AF65-F5344CB8AC3E}">
        <p14:creationId xmlns:p14="http://schemas.microsoft.com/office/powerpoint/2010/main" val="78366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285000-99AD-4001-82B0-643138C370A2}"/>
              </a:ext>
            </a:extLst>
          </p:cNvPr>
          <p:cNvPicPr>
            <a:picLocks noChangeAspect="1"/>
          </p:cNvPicPr>
          <p:nvPr/>
        </p:nvPicPr>
        <p:blipFill>
          <a:blip r:embed="rId3"/>
          <a:stretch>
            <a:fillRect/>
          </a:stretch>
        </p:blipFill>
        <p:spPr>
          <a:xfrm>
            <a:off x="7922917" y="1846016"/>
            <a:ext cx="3495675" cy="4076700"/>
          </a:xfrm>
          <a:prstGeom prst="rect">
            <a:avLst/>
          </a:prstGeom>
        </p:spPr>
      </p:pic>
      <p:sp>
        <p:nvSpPr>
          <p:cNvPr id="7" name="TextBox 6">
            <a:extLst>
              <a:ext uri="{FF2B5EF4-FFF2-40B4-BE49-F238E27FC236}">
                <a16:creationId xmlns:a16="http://schemas.microsoft.com/office/drawing/2014/main" id="{88B04546-CE7F-2345-B99D-C947D35102CD}"/>
              </a:ext>
            </a:extLst>
          </p:cNvPr>
          <p:cNvSpPr txBox="1"/>
          <p:nvPr/>
        </p:nvSpPr>
        <p:spPr>
          <a:xfrm>
            <a:off x="255977" y="6215001"/>
            <a:ext cx="905636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https://www.nbt.nhs.uk/south-west-genomic-laboratory-hub</a:t>
            </a:r>
            <a:endParaRPr kumimoji="0" lang="en-US" sz="16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A1989002-EBDD-9041-BC68-5A4A2E8CDF23}"/>
              </a:ext>
            </a:extLst>
          </p:cNvPr>
          <p:cNvSpPr txBox="1"/>
          <p:nvPr/>
        </p:nvSpPr>
        <p:spPr>
          <a:xfrm>
            <a:off x="254310" y="254047"/>
            <a:ext cx="10027114" cy="666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33"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Part of a Genomic Medicine Service</a:t>
            </a:r>
          </a:p>
        </p:txBody>
      </p:sp>
      <p:pic>
        <p:nvPicPr>
          <p:cNvPr id="36" name="Picture 35">
            <a:extLst>
              <a:ext uri="{FF2B5EF4-FFF2-40B4-BE49-F238E27FC236}">
                <a16:creationId xmlns:a16="http://schemas.microsoft.com/office/drawing/2014/main" id="{5D7F6654-9225-475C-A304-E30C5E5E1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769" y="181463"/>
            <a:ext cx="3329860" cy="1093728"/>
          </a:xfrm>
          <a:prstGeom prst="rect">
            <a:avLst/>
          </a:prstGeom>
        </p:spPr>
      </p:pic>
      <p:grpSp>
        <p:nvGrpSpPr>
          <p:cNvPr id="4" name="Group 3">
            <a:extLst>
              <a:ext uri="{FF2B5EF4-FFF2-40B4-BE49-F238E27FC236}">
                <a16:creationId xmlns:a16="http://schemas.microsoft.com/office/drawing/2014/main" id="{085B1C5B-9BA5-4601-AA78-F66A47ABB9F0}"/>
              </a:ext>
            </a:extLst>
          </p:cNvPr>
          <p:cNvGrpSpPr/>
          <p:nvPr/>
        </p:nvGrpSpPr>
        <p:grpSpPr>
          <a:xfrm>
            <a:off x="254310" y="2428518"/>
            <a:ext cx="3905657" cy="3578251"/>
            <a:chOff x="5475076" y="632455"/>
            <a:chExt cx="5582794" cy="5256742"/>
          </a:xfrm>
        </p:grpSpPr>
        <p:pic>
          <p:nvPicPr>
            <p:cNvPr id="62" name="Picture 61">
              <a:extLst>
                <a:ext uri="{FF2B5EF4-FFF2-40B4-BE49-F238E27FC236}">
                  <a16:creationId xmlns:a16="http://schemas.microsoft.com/office/drawing/2014/main" id="{F3579EC5-7FE8-4C91-B2F7-AD1DEF6A86D7}"/>
                </a:ext>
              </a:extLst>
            </p:cNvPr>
            <p:cNvPicPr>
              <a:picLocks noChangeAspect="1"/>
            </p:cNvPicPr>
            <p:nvPr/>
          </p:nvPicPr>
          <p:blipFill>
            <a:blip r:embed="rId6"/>
            <a:stretch>
              <a:fillRect/>
            </a:stretch>
          </p:blipFill>
          <p:spPr>
            <a:xfrm>
              <a:off x="5475076" y="632455"/>
              <a:ext cx="5582794" cy="5256742"/>
            </a:xfrm>
            <a:prstGeom prst="rect">
              <a:avLst/>
            </a:prstGeom>
          </p:spPr>
        </p:pic>
        <p:graphicFrame>
          <p:nvGraphicFramePr>
            <p:cNvPr id="63" name="Diagram 62">
              <a:extLst>
                <a:ext uri="{FF2B5EF4-FFF2-40B4-BE49-F238E27FC236}">
                  <a16:creationId xmlns:a16="http://schemas.microsoft.com/office/drawing/2014/main" id="{0898AFD1-A7F1-4908-AA83-E1CFE82C60AB}"/>
                </a:ext>
              </a:extLst>
            </p:cNvPr>
            <p:cNvGraphicFramePr/>
            <p:nvPr/>
          </p:nvGraphicFramePr>
          <p:xfrm>
            <a:off x="7214770" y="2339543"/>
            <a:ext cx="2302004" cy="15913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pic>
        <p:nvPicPr>
          <p:cNvPr id="66" name="Picture 2">
            <a:extLst>
              <a:ext uri="{FF2B5EF4-FFF2-40B4-BE49-F238E27FC236}">
                <a16:creationId xmlns:a16="http://schemas.microsoft.com/office/drawing/2014/main" id="{15F56CE4-5950-4257-BF4E-65A84FBE524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38486" y="4359062"/>
            <a:ext cx="2115027" cy="15513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a:extLst>
              <a:ext uri="{FF2B5EF4-FFF2-40B4-BE49-F238E27FC236}">
                <a16:creationId xmlns:a16="http://schemas.microsoft.com/office/drawing/2014/main" id="{091434F9-798D-46FB-A9FD-3C143909798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31317" y="2415885"/>
            <a:ext cx="2020250" cy="1557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a:extLst>
              <a:ext uri="{FF2B5EF4-FFF2-40B4-BE49-F238E27FC236}">
                <a16:creationId xmlns:a16="http://schemas.microsoft.com/office/drawing/2014/main" id="{FC968A8E-CA33-4E51-B2A9-7E8CF355FDEA}"/>
              </a:ext>
            </a:extLst>
          </p:cNvPr>
          <p:cNvSpPr/>
          <p:nvPr/>
        </p:nvSpPr>
        <p:spPr>
          <a:xfrm>
            <a:off x="7650213" y="4673779"/>
            <a:ext cx="2115027" cy="154122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6C1679-F626-4088-88B3-57F135C19684}"/>
              </a:ext>
            </a:extLst>
          </p:cNvPr>
          <p:cNvSpPr txBox="1"/>
          <p:nvPr/>
        </p:nvSpPr>
        <p:spPr>
          <a:xfrm>
            <a:off x="421245" y="1216281"/>
            <a:ext cx="3812978" cy="784830"/>
          </a:xfrm>
          <a:prstGeom prst="rect">
            <a:avLst/>
          </a:prstGeom>
          <a:noFill/>
        </p:spPr>
        <p:txBody>
          <a:bodyPr wrap="square" rtlCol="0">
            <a:spAutoFit/>
          </a:bodyPr>
          <a:lstStyle>
            <a:defPPr>
              <a:defRPr lang="en-US"/>
            </a:defPPr>
            <a:lvl1pPr algn="ctr">
              <a:defRPr sz="1200" i="1"/>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Bristol Clinical Genetics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Peninsula Clinical Genetics</a:t>
            </a:r>
          </a:p>
        </p:txBody>
      </p:sp>
      <p:sp>
        <p:nvSpPr>
          <p:cNvPr id="15" name="TextBox 14">
            <a:extLst>
              <a:ext uri="{FF2B5EF4-FFF2-40B4-BE49-F238E27FC236}">
                <a16:creationId xmlns:a16="http://schemas.microsoft.com/office/drawing/2014/main" id="{D3DC199E-AE3D-470A-8BA4-4EB37C019DA2}"/>
              </a:ext>
            </a:extLst>
          </p:cNvPr>
          <p:cNvSpPr txBox="1"/>
          <p:nvPr/>
        </p:nvSpPr>
        <p:spPr>
          <a:xfrm>
            <a:off x="4878555" y="1484378"/>
            <a:ext cx="2538266" cy="723275"/>
          </a:xfrm>
          <a:prstGeom prst="rect">
            <a:avLst/>
          </a:prstGeom>
          <a:noFill/>
        </p:spPr>
        <p:txBody>
          <a:bodyPr wrap="square" rtlCol="0">
            <a:spAutoFit/>
          </a:bodyPr>
          <a:lstStyle>
            <a:defPPr>
              <a:defRPr lang="en-US"/>
            </a:defPPr>
            <a:lvl1pPr algn="ctr">
              <a:defRPr sz="1200" i="1"/>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Bristol Laboratory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Exeter Laboratory</a:t>
            </a:r>
          </a:p>
        </p:txBody>
      </p:sp>
      <p:sp>
        <p:nvSpPr>
          <p:cNvPr id="16" name="TextBox 15">
            <a:extLst>
              <a:ext uri="{FF2B5EF4-FFF2-40B4-BE49-F238E27FC236}">
                <a16:creationId xmlns:a16="http://schemas.microsoft.com/office/drawing/2014/main" id="{F25F8D60-8566-44B7-A67D-C8F287284AC2}"/>
              </a:ext>
            </a:extLst>
          </p:cNvPr>
          <p:cNvSpPr txBox="1"/>
          <p:nvPr/>
        </p:nvSpPr>
        <p:spPr>
          <a:xfrm>
            <a:off x="4384731" y="1115046"/>
            <a:ext cx="39765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 Genomic Laboratory Hub</a:t>
            </a:r>
          </a:p>
        </p:txBody>
      </p:sp>
    </p:spTree>
    <p:extLst>
      <p:ext uri="{BB962C8B-B14F-4D97-AF65-F5344CB8AC3E}">
        <p14:creationId xmlns:p14="http://schemas.microsoft.com/office/powerpoint/2010/main" val="2478214633"/>
      </p:ext>
    </p:extLst>
  </p:cSld>
  <p:clrMapOvr>
    <a:masterClrMapping/>
  </p:clrMapOvr>
  <mc:AlternateContent xmlns:mc="http://schemas.openxmlformats.org/markup-compatibility/2006" xmlns:p14="http://schemas.microsoft.com/office/powerpoint/2010/main">
    <mc:Choice Requires="p14">
      <p:transition spd="slow" p14:dur="2000" advTm="54837"/>
    </mc:Choice>
    <mc:Fallback xmlns="">
      <p:transition spd="slow" advTm="5483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901C-26AC-AD3D-AE13-956542383DEA}"/>
              </a:ext>
            </a:extLst>
          </p:cNvPr>
          <p:cNvSpPr>
            <a:spLocks noGrp="1"/>
          </p:cNvSpPr>
          <p:nvPr>
            <p:ph type="title"/>
          </p:nvPr>
        </p:nvSpPr>
        <p:spPr/>
        <p:txBody>
          <a:bodyPr/>
          <a:lstStyle/>
          <a:p>
            <a:pPr algn="l"/>
            <a:r>
              <a:rPr lang="en-GB" sz="3200" b="1" dirty="0">
                <a:solidFill>
                  <a:srgbClr val="0070C0"/>
                </a:solidFill>
                <a:latin typeface="Arial" panose="020B0604020202020204" pitchFamily="34" charset="0"/>
                <a:cs typeface="Arial" panose="020B0604020202020204" pitchFamily="34" charset="0"/>
              </a:rPr>
              <a:t>Contact</a:t>
            </a:r>
          </a:p>
        </p:txBody>
      </p:sp>
      <p:sp>
        <p:nvSpPr>
          <p:cNvPr id="3" name="Content Placeholder 2">
            <a:extLst>
              <a:ext uri="{FF2B5EF4-FFF2-40B4-BE49-F238E27FC236}">
                <a16:creationId xmlns:a16="http://schemas.microsoft.com/office/drawing/2014/main" id="{6CB4919E-6E71-0739-5001-EB1E9F674233}"/>
              </a:ext>
            </a:extLst>
          </p:cNvPr>
          <p:cNvSpPr>
            <a:spLocks noGrp="1"/>
          </p:cNvSpPr>
          <p:nvPr>
            <p:ph idx="1"/>
          </p:nvPr>
        </p:nvSpPr>
        <p:spPr/>
        <p:txBody>
          <a:bodyPr/>
          <a:lstStyle/>
          <a:p>
            <a:r>
              <a:rPr lang="en-GB" dirty="0">
                <a:hlinkClick r:id="rId2"/>
              </a:rPr>
              <a:t>nbn-tr.swglhcancer@nhs.net</a:t>
            </a:r>
            <a:endParaRPr lang="en-GB" dirty="0"/>
          </a:p>
          <a:p>
            <a:pPr lvl="1"/>
            <a:r>
              <a:rPr lang="en-GB" dirty="0"/>
              <a:t>Team of Solid Tumour Scientists, checked daily by Duty Scientist</a:t>
            </a:r>
          </a:p>
        </p:txBody>
      </p:sp>
      <p:pic>
        <p:nvPicPr>
          <p:cNvPr id="4" name="Picture 3">
            <a:extLst>
              <a:ext uri="{FF2B5EF4-FFF2-40B4-BE49-F238E27FC236}">
                <a16:creationId xmlns:a16="http://schemas.microsoft.com/office/drawing/2014/main" id="{B5853F74-48BD-C43A-4D6E-250F339A1B6D}"/>
              </a:ext>
            </a:extLst>
          </p:cNvPr>
          <p:cNvPicPr>
            <a:picLocks noChangeAspect="1"/>
          </p:cNvPicPr>
          <p:nvPr/>
        </p:nvPicPr>
        <p:blipFill>
          <a:blip r:embed="rId3"/>
          <a:stretch>
            <a:fillRect/>
          </a:stretch>
        </p:blipFill>
        <p:spPr>
          <a:xfrm>
            <a:off x="9748278" y="188640"/>
            <a:ext cx="2155988" cy="726227"/>
          </a:xfrm>
          <a:prstGeom prst="rect">
            <a:avLst/>
          </a:prstGeom>
        </p:spPr>
      </p:pic>
    </p:spTree>
    <p:extLst>
      <p:ext uri="{BB962C8B-B14F-4D97-AF65-F5344CB8AC3E}">
        <p14:creationId xmlns:p14="http://schemas.microsoft.com/office/powerpoint/2010/main" val="2705676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735" y="295848"/>
            <a:ext cx="7680685" cy="978729"/>
          </a:xfrm>
          <a:prstGeom prst="rect">
            <a:avLst/>
          </a:prstGeom>
          <a:noFill/>
        </p:spPr>
        <p:txBody>
          <a:bodyPr wrap="square" rtlCol="0">
            <a:spAutoFit/>
          </a:bodyPr>
          <a:lstStyle/>
          <a:p>
            <a:pPr marL="0" marR="0" lvl="0" indent="0" algn="l" defTabSz="914400" rtl="0" eaLnBrk="1" fontAlgn="base" latinLnBrk="0" hangingPunct="1">
              <a:lnSpc>
                <a:spcPct val="90000"/>
              </a:lnSpc>
              <a:spcBef>
                <a:spcPts val="1000"/>
              </a:spcBef>
              <a:spcAft>
                <a:spcPts val="0"/>
              </a:spcAft>
              <a:buClrTx/>
              <a:buSzTx/>
              <a:buFontTx/>
              <a:buNone/>
              <a:tabLst/>
              <a:defRPr/>
            </a:pPr>
            <a:r>
              <a:rPr kumimoji="0" lang="en-GB" sz="3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Why is genomic medicine important for patients with cancer? </a:t>
            </a:r>
          </a:p>
        </p:txBody>
      </p:sp>
      <p:sp>
        <p:nvSpPr>
          <p:cNvPr id="9" name="Rectangle 8">
            <a:extLst>
              <a:ext uri="{FF2B5EF4-FFF2-40B4-BE49-F238E27FC236}">
                <a16:creationId xmlns:a16="http://schemas.microsoft.com/office/drawing/2014/main" id="{E428AC11-DB17-03A9-59DC-17A26DD73DD8}"/>
              </a:ext>
            </a:extLst>
          </p:cNvPr>
          <p:cNvSpPr/>
          <p:nvPr/>
        </p:nvSpPr>
        <p:spPr>
          <a:xfrm>
            <a:off x="781396" y="1698212"/>
            <a:ext cx="10640291" cy="4449238"/>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 350,000 people are diagnosed with cancer every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 160,000 people die from cancer every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Cancer can be described as a genomic disease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white"/>
                </a:solidFill>
                <a:effectLst/>
                <a:uLnTx/>
                <a:uFillTx/>
                <a:latin typeface="Calibri" panose="020F0502020204030204"/>
                <a:ea typeface="+mn-ea"/>
                <a:cs typeface="+mn-cs"/>
              </a:rPr>
              <a:t>1600 children under 14yrs of age (1:500 children) per year in </a:t>
            </a:r>
            <a:r>
              <a:rPr kumimoji="0" lang="en-GB" sz="2400" b="0" i="1" u="none" strike="noStrike" kern="1200" cap="none" spc="0" normalizeH="0" baseline="0" noProof="0" dirty="0" err="1">
                <a:ln>
                  <a:noFill/>
                </a:ln>
                <a:solidFill>
                  <a:prstClr val="white"/>
                </a:solidFill>
                <a:effectLst/>
                <a:uLnTx/>
                <a:uFillTx/>
                <a:latin typeface="Calibri" panose="020F0502020204030204"/>
                <a:ea typeface="+mn-ea"/>
                <a:cs typeface="+mn-cs"/>
              </a:rPr>
              <a:t>uk</a:t>
            </a:r>
            <a:r>
              <a:rPr kumimoji="0" lang="en-GB" sz="2400" b="0" i="1" u="none" strike="noStrike" kern="1200" cap="none" spc="0" normalizeH="0" baseline="0" noProof="0" dirty="0">
                <a:ln>
                  <a:noFill/>
                </a:ln>
                <a:solidFill>
                  <a:prstClr val="white"/>
                </a:solidFill>
                <a:effectLst/>
                <a:uLnTx/>
                <a:uFillTx/>
                <a:latin typeface="Calibri" panose="020F0502020204030204"/>
                <a:ea typeface="+mn-ea"/>
                <a:cs typeface="+mn-cs"/>
              </a:rPr>
              <a:t>, get Cancer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white"/>
                </a:solidFill>
                <a:effectLst/>
                <a:uLnTx/>
                <a:uFillTx/>
                <a:latin typeface="Calibri" panose="020F0502020204030204"/>
                <a:ea typeface="+mn-ea"/>
                <a:cs typeface="+mn-cs"/>
              </a:rPr>
              <a:t>Average survival rate at 5years is 80%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white"/>
                </a:solidFill>
                <a:effectLst/>
                <a:uLnTx/>
                <a:uFillTx/>
                <a:latin typeface="Calibri" panose="020F0502020204030204"/>
                <a:ea typeface="+mn-ea"/>
                <a:cs typeface="+mn-cs"/>
              </a:rPr>
              <a:t>250 Children per year die of Cancer in the </a:t>
            </a:r>
            <a:r>
              <a:rPr kumimoji="0" lang="en-GB" sz="2400" b="0" i="1" u="none" strike="noStrike" kern="1200" cap="none" spc="0" normalizeH="0" baseline="0" noProof="0" dirty="0" err="1">
                <a:ln>
                  <a:noFill/>
                </a:ln>
                <a:solidFill>
                  <a:prstClr val="white"/>
                </a:solidFill>
                <a:effectLst/>
                <a:uLnTx/>
                <a:uFillTx/>
                <a:latin typeface="Calibri" panose="020F0502020204030204"/>
                <a:ea typeface="+mn-ea"/>
                <a:cs typeface="+mn-cs"/>
              </a:rPr>
              <a:t>uk</a:t>
            </a:r>
            <a:endParaRPr kumimoji="0" lang="en-GB" sz="2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white"/>
                </a:solidFill>
                <a:effectLst/>
                <a:uLnTx/>
                <a:uFillTx/>
                <a:latin typeface="Calibri" panose="020F0502020204030204"/>
                <a:ea typeface="+mn-ea"/>
                <a:cs typeface="+mn-cs"/>
              </a:rPr>
              <a:t>Nearly 25% of those getting cancer get leukaemia and 18% get CNS tumours</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80990" marR="0" lvl="0" indent="-38099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80990" marR="0" lvl="0" indent="-38099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CB7F36F-746F-4765-8305-A22B56D648D4}"/>
              </a:ext>
            </a:extLst>
          </p:cNvPr>
          <p:cNvPicPr>
            <a:picLocks noChangeAspect="1"/>
          </p:cNvPicPr>
          <p:nvPr/>
        </p:nvPicPr>
        <p:blipFill>
          <a:blip r:embed="rId3"/>
          <a:stretch>
            <a:fillRect/>
          </a:stretch>
        </p:blipFill>
        <p:spPr>
          <a:xfrm>
            <a:off x="9552752" y="188640"/>
            <a:ext cx="2351513" cy="792088"/>
          </a:xfrm>
          <a:prstGeom prst="rect">
            <a:avLst/>
          </a:prstGeom>
        </p:spPr>
      </p:pic>
    </p:spTree>
    <p:extLst>
      <p:ext uri="{BB962C8B-B14F-4D97-AF65-F5344CB8AC3E}">
        <p14:creationId xmlns:p14="http://schemas.microsoft.com/office/powerpoint/2010/main" val="1748487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8CFBDEA-5C7F-4DC6-91BC-418FD17B2C4A}"/>
              </a:ext>
            </a:extLst>
          </p:cNvPr>
          <p:cNvSpPr/>
          <p:nvPr/>
        </p:nvSpPr>
        <p:spPr>
          <a:xfrm>
            <a:off x="4554814" y="1916832"/>
            <a:ext cx="6993922" cy="3744416"/>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p:cNvSpPr txBox="1"/>
          <p:nvPr/>
        </p:nvSpPr>
        <p:spPr>
          <a:xfrm>
            <a:off x="242531" y="181221"/>
            <a:ext cx="95183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NHS publishes first Genomic Strategy</a:t>
            </a:r>
          </a:p>
        </p:txBody>
      </p:sp>
      <p:grpSp>
        <p:nvGrpSpPr>
          <p:cNvPr id="5" name="Group 4">
            <a:extLst>
              <a:ext uri="{FF2B5EF4-FFF2-40B4-BE49-F238E27FC236}">
                <a16:creationId xmlns:a16="http://schemas.microsoft.com/office/drawing/2014/main" id="{4387468D-030A-401B-830E-8A13453D3BF6}"/>
              </a:ext>
            </a:extLst>
          </p:cNvPr>
          <p:cNvGrpSpPr/>
          <p:nvPr/>
        </p:nvGrpSpPr>
        <p:grpSpPr>
          <a:xfrm>
            <a:off x="3115907" y="2338089"/>
            <a:ext cx="8115780" cy="3046988"/>
            <a:chOff x="2243453" y="-1152704"/>
            <a:chExt cx="8115780" cy="3046988"/>
          </a:xfrm>
        </p:grpSpPr>
        <p:sp>
          <p:nvSpPr>
            <p:cNvPr id="7" name="Rectangle 6"/>
            <p:cNvSpPr/>
            <p:nvPr/>
          </p:nvSpPr>
          <p:spPr>
            <a:xfrm>
              <a:off x="3999410" y="-1152704"/>
              <a:ext cx="6359823" cy="30469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Calibri"/>
                  <a:ea typeface="+mn-ea"/>
                  <a:cs typeface="+mn-cs"/>
                </a:rPr>
                <a:t>“The investment made by the UK Government and the NHS in genomics over the last decade, including through the ground breaking 100,000 Genomes Project delivered by the NHS and Genomics England alongside the existing genomics expertise within the NHS, laid the foundations for the use of genomics in routine clinical care”</a:t>
              </a:r>
            </a:p>
          </p:txBody>
        </p:sp>
        <p:sp>
          <p:nvSpPr>
            <p:cNvPr id="17" name="TextBox 16"/>
            <p:cNvSpPr txBox="1"/>
            <p:nvPr/>
          </p:nvSpPr>
          <p:spPr>
            <a:xfrm>
              <a:off x="2243453" y="120845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2" name="Picture 1">
            <a:extLst>
              <a:ext uri="{FF2B5EF4-FFF2-40B4-BE49-F238E27FC236}">
                <a16:creationId xmlns:a16="http://schemas.microsoft.com/office/drawing/2014/main" id="{4A9825B7-0FA6-4A97-B220-4CABBA55D783}"/>
              </a:ext>
            </a:extLst>
          </p:cNvPr>
          <p:cNvPicPr>
            <a:picLocks noChangeAspect="1"/>
          </p:cNvPicPr>
          <p:nvPr/>
        </p:nvPicPr>
        <p:blipFill>
          <a:blip r:embed="rId3"/>
          <a:stretch>
            <a:fillRect/>
          </a:stretch>
        </p:blipFill>
        <p:spPr>
          <a:xfrm>
            <a:off x="693743" y="1102970"/>
            <a:ext cx="3233983" cy="4652060"/>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2C25D532-0155-41E7-9D09-B116765926AB}"/>
              </a:ext>
            </a:extLst>
          </p:cNvPr>
          <p:cNvSpPr txBox="1"/>
          <p:nvPr/>
        </p:nvSpPr>
        <p:spPr>
          <a:xfrm>
            <a:off x="662936" y="6020295"/>
            <a:ext cx="95183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Launched 12</a:t>
            </a:r>
            <a:r>
              <a:rPr kumimoji="0" lang="en-GB"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October 2022</a:t>
            </a:r>
          </a:p>
        </p:txBody>
      </p:sp>
      <p:pic>
        <p:nvPicPr>
          <p:cNvPr id="9" name="Picture 8">
            <a:extLst>
              <a:ext uri="{FF2B5EF4-FFF2-40B4-BE49-F238E27FC236}">
                <a16:creationId xmlns:a16="http://schemas.microsoft.com/office/drawing/2014/main" id="{50D6F0AA-8E32-4952-807B-142CB16FFF54}"/>
              </a:ext>
            </a:extLst>
          </p:cNvPr>
          <p:cNvPicPr>
            <a:picLocks noChangeAspect="1"/>
          </p:cNvPicPr>
          <p:nvPr/>
        </p:nvPicPr>
        <p:blipFill>
          <a:blip r:embed="rId4"/>
          <a:stretch>
            <a:fillRect/>
          </a:stretch>
        </p:blipFill>
        <p:spPr>
          <a:xfrm>
            <a:off x="9552752" y="188640"/>
            <a:ext cx="2351513" cy="792088"/>
          </a:xfrm>
          <a:prstGeom prst="rect">
            <a:avLst/>
          </a:prstGeom>
        </p:spPr>
      </p:pic>
    </p:spTree>
    <p:extLst>
      <p:ext uri="{BB962C8B-B14F-4D97-AF65-F5344CB8AC3E}">
        <p14:creationId xmlns:p14="http://schemas.microsoft.com/office/powerpoint/2010/main" val="1422533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368" y="1556792"/>
            <a:ext cx="9649072"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If you are applying for insurance from a company who has signed up to the Code, they agree to act according to its rules. This means that the company has committed to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To </a:t>
            </a:r>
            <a:r>
              <a:rPr kumimoji="0" lang="en-GB" sz="2400" b="1" i="0" u="none" strike="noStrike" kern="1200" cap="none" spc="0" normalizeH="0" baseline="0" noProof="0" dirty="0">
                <a:ln>
                  <a:noFill/>
                </a:ln>
                <a:solidFill>
                  <a:prstClr val="black"/>
                </a:solidFill>
                <a:effectLst/>
                <a:uLnTx/>
                <a:uFillTx/>
                <a:latin typeface="Calibri"/>
                <a:ea typeface="+mn-ea"/>
                <a:cs typeface="+mn-cs"/>
              </a:rPr>
              <a:t>never require or pressure you to have a predictive or diagnostic genetic test</a:t>
            </a:r>
            <a:r>
              <a:rPr kumimoji="0" lang="en-GB" sz="2400" b="0" i="0" u="none" strike="noStrike" kern="1200" cap="none" spc="0" normalizeH="0" baseline="0" noProof="0" dirty="0">
                <a:ln>
                  <a:noFill/>
                </a:ln>
                <a:solidFill>
                  <a:prstClr val="black"/>
                </a:solidFill>
                <a:effectLst/>
                <a:uLnTx/>
                <a:uFillTx/>
                <a:latin typeface="Calibri"/>
                <a:ea typeface="+mn-ea"/>
                <a:cs typeface="+mn-cs"/>
              </a:rPr>
              <a:t>, under any circumstances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To not ask for, or take into account the result of a predictive genetic test if you are applying for insurance with the only </a:t>
            </a:r>
            <a:r>
              <a:rPr kumimoji="0" lang="en-GB" sz="2400" b="1" i="0" u="none" strike="noStrike" kern="1200" cap="none" spc="0" normalizeH="0" baseline="0" noProof="0" dirty="0">
                <a:ln>
                  <a:noFill/>
                </a:ln>
                <a:solidFill>
                  <a:prstClr val="black"/>
                </a:solidFill>
                <a:effectLst/>
                <a:uLnTx/>
                <a:uFillTx/>
                <a:latin typeface="Calibri"/>
                <a:ea typeface="+mn-ea"/>
                <a:cs typeface="+mn-cs"/>
              </a:rPr>
              <a:t>exception being if you are applying for life insurance over £500,000</a:t>
            </a:r>
            <a:r>
              <a:rPr kumimoji="0" lang="en-GB" sz="2400" b="0" i="0" u="none" strike="noStrike" kern="1200" cap="none" spc="0" normalizeH="0" baseline="0" noProof="0" dirty="0">
                <a:ln>
                  <a:noFill/>
                </a:ln>
                <a:solidFill>
                  <a:prstClr val="black"/>
                </a:solidFill>
                <a:effectLst/>
                <a:uLnTx/>
                <a:uFillTx/>
                <a:latin typeface="Calibri"/>
                <a:ea typeface="+mn-ea"/>
                <a:cs typeface="+mn-cs"/>
              </a:rPr>
              <a:t> and </a:t>
            </a:r>
            <a:r>
              <a:rPr kumimoji="0" lang="en-GB" sz="2400" b="1" i="0" u="none" strike="noStrike" kern="1200" cap="none" spc="0" normalizeH="0" baseline="0" noProof="0" dirty="0">
                <a:ln>
                  <a:noFill/>
                </a:ln>
                <a:solidFill>
                  <a:prstClr val="black"/>
                </a:solidFill>
                <a:effectLst/>
                <a:uLnTx/>
                <a:uFillTx/>
                <a:latin typeface="Calibri"/>
                <a:ea typeface="+mn-ea"/>
                <a:cs typeface="+mn-cs"/>
              </a:rPr>
              <a:t>you have had a predictive genetic test for Huntington’s Disease</a:t>
            </a:r>
            <a:r>
              <a:rPr kumimoji="0" lang="en-GB" sz="2400" b="0" i="0" u="none" strike="noStrike" kern="1200" cap="none" spc="0" normalizeH="0" baseline="0" noProof="0" dirty="0">
                <a:ln>
                  <a:noFill/>
                </a:ln>
                <a:solidFill>
                  <a:prstClr val="black"/>
                </a:solidFill>
                <a:effectLst/>
                <a:uLnTx/>
                <a:uFillTx/>
                <a:latin typeface="Calibri"/>
                <a:ea typeface="+mn-ea"/>
                <a:cs typeface="+mn-cs"/>
              </a:rPr>
              <a:t>.  </a:t>
            </a:r>
            <a:r>
              <a:rPr kumimoji="0" lang="en-GB" sz="2400" b="0" i="1" u="none" strike="noStrike" kern="1200" cap="none" spc="0" normalizeH="0" baseline="0" noProof="0" dirty="0">
                <a:ln>
                  <a:noFill/>
                </a:ln>
                <a:solidFill>
                  <a:prstClr val="black"/>
                </a:solidFill>
                <a:effectLst/>
                <a:uLnTx/>
                <a:uFillTx/>
                <a:latin typeface="Calibri"/>
                <a:ea typeface="+mn-ea"/>
                <a:cs typeface="+mn-cs"/>
              </a:rPr>
              <a:t>Only in this circumstance do you need to tell the insurance company the result of the test, if they ask </a:t>
            </a:r>
          </a:p>
        </p:txBody>
      </p:sp>
      <p:sp>
        <p:nvSpPr>
          <p:cNvPr id="2" name="Title 1"/>
          <p:cNvSpPr>
            <a:spLocks noGrp="1"/>
          </p:cNvSpPr>
          <p:nvPr>
            <p:ph type="title"/>
          </p:nvPr>
        </p:nvSpPr>
        <p:spPr>
          <a:xfrm>
            <a:off x="405756" y="273350"/>
            <a:ext cx="8570564" cy="615602"/>
          </a:xfrm>
        </p:spPr>
        <p:txBody>
          <a:bodyPr>
            <a:noAutofit/>
          </a:bodyPr>
          <a:lstStyle/>
          <a:p>
            <a:pPr algn="l"/>
            <a:r>
              <a:rPr lang="en-GB" sz="3400" b="1" dirty="0">
                <a:solidFill>
                  <a:srgbClr val="005EB8"/>
                </a:solidFill>
                <a:latin typeface="Arial" panose="020B0604020202020204" pitchFamily="34" charset="0"/>
                <a:ea typeface="+mn-ea"/>
                <a:cs typeface="Arial" panose="020B0604020202020204" pitchFamily="34" charset="0"/>
              </a:rPr>
              <a:t>Code on Genetic Testing and Insurance </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4392" y="204140"/>
            <a:ext cx="2351296" cy="754021"/>
          </a:xfrm>
          <a:prstGeom prst="rect">
            <a:avLst/>
          </a:prstGeom>
          <a:noFill/>
          <a:ln>
            <a:noFill/>
          </a:ln>
        </p:spPr>
      </p:pic>
    </p:spTree>
    <p:extLst>
      <p:ext uri="{BB962C8B-B14F-4D97-AF65-F5344CB8AC3E}">
        <p14:creationId xmlns:p14="http://schemas.microsoft.com/office/powerpoint/2010/main" val="3049803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7408" y="1412776"/>
            <a:ext cx="10369152" cy="501675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The </a:t>
            </a:r>
            <a:r>
              <a:rPr kumimoji="0" lang="en-GB" sz="2000" b="1" i="0" u="none" strike="noStrike" kern="1200" cap="none" spc="0" normalizeH="0" baseline="0" noProof="0" dirty="0">
                <a:ln>
                  <a:noFill/>
                </a:ln>
                <a:solidFill>
                  <a:prstClr val="black"/>
                </a:solidFill>
                <a:effectLst/>
                <a:uLnTx/>
                <a:uFillTx/>
                <a:latin typeface="Calibri"/>
                <a:ea typeface="+mn-ea"/>
                <a:cs typeface="+mn-cs"/>
              </a:rPr>
              <a:t>Code on Genetic Testing and Insurance </a:t>
            </a:r>
            <a:r>
              <a:rPr kumimoji="0" lang="en-GB" sz="2000" b="0" i="0" u="none" strike="noStrike" kern="1200" cap="none" spc="0" normalizeH="0" baseline="0" noProof="0" dirty="0">
                <a:ln>
                  <a:noFill/>
                </a:ln>
                <a:solidFill>
                  <a:prstClr val="black"/>
                </a:solidFill>
                <a:effectLst/>
                <a:uLnTx/>
                <a:uFillTx/>
                <a:latin typeface="Calibri"/>
                <a:ea typeface="+mn-ea"/>
                <a:cs typeface="+mn-cs"/>
              </a:rPr>
              <a:t>was published in October in collaboration between the </a:t>
            </a:r>
            <a:r>
              <a:rPr kumimoji="0" lang="en-GB" sz="2000" b="1" i="0" u="none" strike="noStrike" kern="1200" cap="none" spc="0" normalizeH="0" baseline="0" noProof="0" dirty="0">
                <a:ln>
                  <a:noFill/>
                </a:ln>
                <a:solidFill>
                  <a:prstClr val="black"/>
                </a:solidFill>
                <a:effectLst/>
                <a:uLnTx/>
                <a:uFillTx/>
                <a:latin typeface="Calibri"/>
                <a:ea typeface="+mn-ea"/>
                <a:cs typeface="+mn-cs"/>
              </a:rPr>
              <a:t>Department of Health &amp; Social Care and the Association of British Insurers (ABI), </a:t>
            </a:r>
            <a:r>
              <a:rPr kumimoji="0" lang="en-GB" sz="2000" b="0" i="0" u="none" strike="noStrike" kern="1200" cap="none" spc="0" normalizeH="0" baseline="0" noProof="0" dirty="0">
                <a:ln>
                  <a:noFill/>
                </a:ln>
                <a:solidFill>
                  <a:prstClr val="black"/>
                </a:solidFill>
                <a:effectLst/>
                <a:uLnTx/>
                <a:uFillTx/>
                <a:latin typeface="Calibri"/>
                <a:ea typeface="+mn-ea"/>
                <a:cs typeface="+mn-cs"/>
              </a:rPr>
              <a:t>replacing the previous ‘Concordat and Moratorium on Genetic Testing and Insurance’.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It is an </a:t>
            </a:r>
            <a:r>
              <a:rPr kumimoji="0" lang="en-GB" sz="2000" b="1" i="0" u="none" strike="noStrike" kern="1200" cap="none" spc="0" normalizeH="0" baseline="0" noProof="0" dirty="0">
                <a:ln>
                  <a:noFill/>
                </a:ln>
                <a:solidFill>
                  <a:prstClr val="black"/>
                </a:solidFill>
                <a:effectLst/>
                <a:uLnTx/>
                <a:uFillTx/>
                <a:latin typeface="Calibri"/>
                <a:ea typeface="+mn-ea"/>
                <a:cs typeface="+mn-cs"/>
              </a:rPr>
              <a:t>agreement between Government and the insurance industry prohibiting insurer’s access to the results of predictive genetic test results</a:t>
            </a:r>
            <a:r>
              <a:rPr kumimoji="0" lang="en-GB" sz="2000" b="0" i="0" u="none" strike="noStrike" kern="1200" cap="none" spc="0" normalizeH="0" baseline="0" noProof="0" dirty="0">
                <a:ln>
                  <a:noFill/>
                </a:ln>
                <a:solidFill>
                  <a:prstClr val="black"/>
                </a:solidFill>
                <a:effectLst/>
                <a:uLnTx/>
                <a:uFillTx/>
                <a:latin typeface="Calibri"/>
                <a:ea typeface="+mn-ea"/>
                <a:cs typeface="+mn-cs"/>
              </a:rPr>
              <a:t>, with exceptions for a very small minority of cases.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The Code offers the </a:t>
            </a:r>
            <a:r>
              <a:rPr kumimoji="0" lang="en-GB" sz="2000" b="1" i="0" u="none" strike="noStrike" kern="1200" cap="none" spc="0" normalizeH="0" baseline="0" noProof="0" dirty="0">
                <a:ln>
                  <a:noFill/>
                </a:ln>
                <a:solidFill>
                  <a:prstClr val="black"/>
                </a:solidFill>
                <a:effectLst/>
                <a:uLnTx/>
                <a:uFillTx/>
                <a:latin typeface="Calibri"/>
                <a:ea typeface="+mn-ea"/>
                <a:cs typeface="+mn-cs"/>
              </a:rPr>
              <a:t>same levels of protection as the Concordat but with additional benefits </a:t>
            </a:r>
            <a:r>
              <a:rPr kumimoji="0" lang="en-GB" sz="2000" b="0" i="0" u="none" strike="noStrike" kern="1200" cap="none" spc="0" normalizeH="0" baseline="0" noProof="0" dirty="0">
                <a:ln>
                  <a:noFill/>
                </a:ln>
                <a:solidFill>
                  <a:prstClr val="black"/>
                </a:solidFill>
                <a:effectLst/>
                <a:uLnTx/>
                <a:uFillTx/>
                <a:latin typeface="Calibri"/>
                <a:ea typeface="+mn-ea"/>
                <a:cs typeface="+mn-cs"/>
              </a:rPr>
              <a:t>to provide greater reassurance to those considering undertaking a predictive genetic test (for example the new agreement no longer has an expiry date).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NHS GMCs are encouraged to be aware of the impact of the new code, and to promote awareness of it amongst patients and clinicians.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prstClr val="black"/>
                </a:solidFill>
                <a:effectLst/>
                <a:uLnTx/>
                <a:uFillTx/>
                <a:latin typeface="Calibri"/>
                <a:ea typeface="+mn-ea"/>
                <a:cs typeface="+mn-cs"/>
                <a:hlinkClick r:id="rId3"/>
              </a:rPr>
              <a:t>https://www.gov.uk/government/publications/code-on-genetic-testing-and-insurance</a:t>
            </a:r>
            <a:r>
              <a:rPr kumimoji="0" lang="en-GB" sz="2000" b="0" i="0" u="sng" strike="noStrike" kern="1200" cap="none" spc="0" normalizeH="0" baseline="0" noProof="0" dirty="0">
                <a:ln>
                  <a:noFill/>
                </a:ln>
                <a:solidFill>
                  <a:prstClr val="black"/>
                </a:solidFill>
                <a:effectLst/>
                <a:uLnTx/>
                <a:uFillTx/>
                <a:latin typeface="Calibri"/>
                <a:ea typeface="+mn-ea"/>
                <a:cs typeface="+mn-cs"/>
              </a:rPr>
              <a:t> </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prstClr val="black"/>
                </a:solidFill>
                <a:effectLst/>
                <a:uLnTx/>
                <a:uFillTx/>
                <a:latin typeface="Calibri"/>
                <a:ea typeface="+mn-ea"/>
                <a:cs typeface="+mn-cs"/>
                <a:hlinkClick r:id="rId4"/>
              </a:rPr>
              <a:t>https://www.gov.uk/government/publications/code-on-genetic-testing-and-insurance-consumer-guide</a:t>
            </a:r>
            <a:r>
              <a:rPr kumimoji="0" lang="en-GB"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prstClr val="black"/>
                </a:solidFill>
                <a:effectLst/>
                <a:uLnTx/>
                <a:uFillTx/>
                <a:latin typeface="Calibri"/>
                <a:ea typeface="+mn-ea"/>
                <a:cs typeface="+mn-cs"/>
                <a:hlinkClick r:id="rId5"/>
              </a:rPr>
              <a:t>https://www.abi.org.uk/data-and-resources/tools-and-resources/genetics/genetics-faqs/</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479376" y="339288"/>
            <a:ext cx="8424936" cy="615602"/>
          </a:xfrm>
        </p:spPr>
        <p:txBody>
          <a:bodyPr>
            <a:noAutofit/>
          </a:bodyPr>
          <a:lstStyle/>
          <a:p>
            <a:pPr algn="l"/>
            <a:r>
              <a:rPr lang="en-GB" sz="3400" b="1" dirty="0">
                <a:solidFill>
                  <a:srgbClr val="005EB8"/>
                </a:solidFill>
                <a:latin typeface="Arial" panose="020B0604020202020204" pitchFamily="34" charset="0"/>
                <a:ea typeface="+mn-ea"/>
                <a:cs typeface="Arial" panose="020B0604020202020204" pitchFamily="34" charset="0"/>
              </a:rPr>
              <a:t>Code on Genetic Testing and Insurance </a:t>
            </a:r>
          </a:p>
        </p:txBody>
      </p:sp>
      <p:pic>
        <p:nvPicPr>
          <p:cNvPr id="6" name="Picture 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8368" y="172765"/>
            <a:ext cx="2351296" cy="754021"/>
          </a:xfrm>
          <a:prstGeom prst="rect">
            <a:avLst/>
          </a:prstGeom>
          <a:noFill/>
          <a:ln>
            <a:noFill/>
          </a:ln>
        </p:spPr>
      </p:pic>
    </p:spTree>
    <p:extLst>
      <p:ext uri="{BB962C8B-B14F-4D97-AF65-F5344CB8AC3E}">
        <p14:creationId xmlns:p14="http://schemas.microsoft.com/office/powerpoint/2010/main" val="3474893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E3302D-2ED5-4DF3-BB31-9BCB291A42E4}"/>
              </a:ext>
            </a:extLst>
          </p:cNvPr>
          <p:cNvPicPr>
            <a:picLocks noChangeAspect="1"/>
          </p:cNvPicPr>
          <p:nvPr/>
        </p:nvPicPr>
        <p:blipFill>
          <a:blip r:embed="rId2"/>
          <a:stretch>
            <a:fillRect/>
          </a:stretch>
        </p:blipFill>
        <p:spPr>
          <a:xfrm>
            <a:off x="79899" y="64810"/>
            <a:ext cx="12112101" cy="6717729"/>
          </a:xfrm>
          <a:prstGeom prst="rect">
            <a:avLst/>
          </a:prstGeom>
        </p:spPr>
      </p:pic>
    </p:spTree>
    <p:extLst>
      <p:ext uri="{BB962C8B-B14F-4D97-AF65-F5344CB8AC3E}">
        <p14:creationId xmlns:p14="http://schemas.microsoft.com/office/powerpoint/2010/main" val="251890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3E3643-31B8-41BD-B716-9B2772D8FBC4}"/>
              </a:ext>
            </a:extLst>
          </p:cNvPr>
          <p:cNvSpPr txBox="1"/>
          <p:nvPr/>
        </p:nvSpPr>
        <p:spPr>
          <a:xfrm>
            <a:off x="239349" y="226607"/>
            <a:ext cx="5039233" cy="12412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33"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What do we at the SWGMSA do?</a:t>
            </a:r>
          </a:p>
        </p:txBody>
      </p:sp>
      <p:pic>
        <p:nvPicPr>
          <p:cNvPr id="9" name="Picture 8">
            <a:extLst>
              <a:ext uri="{FF2B5EF4-FFF2-40B4-BE49-F238E27FC236}">
                <a16:creationId xmlns:a16="http://schemas.microsoft.com/office/drawing/2014/main" id="{921FB78F-AC6E-4171-A9E7-6409C9DA2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1145" y="109361"/>
            <a:ext cx="3329860" cy="1093728"/>
          </a:xfrm>
          <a:prstGeom prst="rect">
            <a:avLst/>
          </a:prstGeom>
        </p:spPr>
      </p:pic>
      <p:pic>
        <p:nvPicPr>
          <p:cNvPr id="2" name="Picture 1">
            <a:extLst>
              <a:ext uri="{FF2B5EF4-FFF2-40B4-BE49-F238E27FC236}">
                <a16:creationId xmlns:a16="http://schemas.microsoft.com/office/drawing/2014/main" id="{56BDEBD5-29A5-4FC8-9926-2C18CA7EA95E}"/>
              </a:ext>
            </a:extLst>
          </p:cNvPr>
          <p:cNvPicPr>
            <a:picLocks noChangeAspect="1"/>
          </p:cNvPicPr>
          <p:nvPr/>
        </p:nvPicPr>
        <p:blipFill>
          <a:blip r:embed="rId4"/>
          <a:stretch>
            <a:fillRect/>
          </a:stretch>
        </p:blipFill>
        <p:spPr>
          <a:xfrm>
            <a:off x="4933694" y="3826524"/>
            <a:ext cx="6917312" cy="2660505"/>
          </a:xfrm>
          <a:prstGeom prst="rect">
            <a:avLst/>
          </a:prstGeom>
        </p:spPr>
      </p:pic>
      <p:sp>
        <p:nvSpPr>
          <p:cNvPr id="3" name="Rectangle 2">
            <a:extLst>
              <a:ext uri="{FF2B5EF4-FFF2-40B4-BE49-F238E27FC236}">
                <a16:creationId xmlns:a16="http://schemas.microsoft.com/office/drawing/2014/main" id="{7D4F6835-E584-4E5B-8BC9-0927D328F6CD}"/>
              </a:ext>
            </a:extLst>
          </p:cNvPr>
          <p:cNvSpPr/>
          <p:nvPr/>
        </p:nvSpPr>
        <p:spPr>
          <a:xfrm>
            <a:off x="478955" y="1797385"/>
            <a:ext cx="5313202" cy="3770263"/>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Work with the SW GLH and the two genetics services to</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Support mainstreaming in Genomic Medicine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Providing practical support with new genomic pathways and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To facilitate access to education and training</a:t>
            </a:r>
          </a:p>
        </p:txBody>
      </p:sp>
      <p:pic>
        <p:nvPicPr>
          <p:cNvPr id="10" name="Picture 9">
            <a:extLst>
              <a:ext uri="{FF2B5EF4-FFF2-40B4-BE49-F238E27FC236}">
                <a16:creationId xmlns:a16="http://schemas.microsoft.com/office/drawing/2014/main" id="{095BDB8A-7332-47D7-ADF5-6DD34AFE11A7}"/>
              </a:ext>
            </a:extLst>
          </p:cNvPr>
          <p:cNvPicPr>
            <a:picLocks noChangeAspect="1"/>
          </p:cNvPicPr>
          <p:nvPr/>
        </p:nvPicPr>
        <p:blipFill>
          <a:blip r:embed="rId5"/>
          <a:stretch>
            <a:fillRect/>
          </a:stretch>
        </p:blipFill>
        <p:spPr>
          <a:xfrm>
            <a:off x="8521145" y="1285035"/>
            <a:ext cx="1794340" cy="245954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2C5741D-2096-4AAE-847B-E170A4A73437}"/>
              </a:ext>
            </a:extLst>
          </p:cNvPr>
          <p:cNvPicPr>
            <a:picLocks noChangeAspect="1"/>
          </p:cNvPicPr>
          <p:nvPr/>
        </p:nvPicPr>
        <p:blipFill>
          <a:blip r:embed="rId6"/>
          <a:stretch>
            <a:fillRect/>
          </a:stretch>
        </p:blipFill>
        <p:spPr>
          <a:xfrm>
            <a:off x="6096000" y="370971"/>
            <a:ext cx="2272145" cy="3268462"/>
          </a:xfrm>
          <a:prstGeom prst="rect">
            <a:avLst/>
          </a:prstGeom>
          <a:ln>
            <a:solidFill>
              <a:srgbClr val="00206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173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067D84-BC3E-4738-80C8-D109EF910B6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81" y="1604798"/>
            <a:ext cx="3615184" cy="467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B3E3643-31B8-41BD-B716-9B2772D8FBC4}"/>
              </a:ext>
            </a:extLst>
          </p:cNvPr>
          <p:cNvSpPr txBox="1"/>
          <p:nvPr/>
        </p:nvSpPr>
        <p:spPr>
          <a:xfrm>
            <a:off x="239349" y="226607"/>
            <a:ext cx="9505055" cy="666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33"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Mainstreaming in Genomic Medicine</a:t>
            </a:r>
          </a:p>
        </p:txBody>
      </p:sp>
      <p:sp>
        <p:nvSpPr>
          <p:cNvPr id="8" name="TextBox 7">
            <a:extLst>
              <a:ext uri="{FF2B5EF4-FFF2-40B4-BE49-F238E27FC236}">
                <a16:creationId xmlns:a16="http://schemas.microsoft.com/office/drawing/2014/main" id="{E1A3B33D-2DD8-4828-948E-3A34E4A3A6CF}"/>
              </a:ext>
            </a:extLst>
          </p:cNvPr>
          <p:cNvSpPr txBox="1"/>
          <p:nvPr/>
        </p:nvSpPr>
        <p:spPr>
          <a:xfrm>
            <a:off x="4739169" y="1482900"/>
            <a:ext cx="6912768" cy="3785652"/>
          </a:xfrm>
          <a:prstGeom prst="rect">
            <a:avLst/>
          </a:prstGeom>
          <a:noFill/>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Supporting diagnosis at the earliest point in the pathway</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Proactively direct resources where they can impact on patient care most</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Adapt the way we work to make the best use of new technologies</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Provide an infrastructure which supports decision making</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Increasing access to safe and appropriate genomic testing</a:t>
            </a:r>
          </a:p>
        </p:txBody>
      </p:sp>
      <p:pic>
        <p:nvPicPr>
          <p:cNvPr id="9" name="Picture 8">
            <a:extLst>
              <a:ext uri="{FF2B5EF4-FFF2-40B4-BE49-F238E27FC236}">
                <a16:creationId xmlns:a16="http://schemas.microsoft.com/office/drawing/2014/main" id="{921FB78F-AC6E-4171-A9E7-6409C9DA2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1145" y="109361"/>
            <a:ext cx="3329860" cy="1093728"/>
          </a:xfrm>
          <a:prstGeom prst="rect">
            <a:avLst/>
          </a:prstGeom>
        </p:spPr>
      </p:pic>
      <p:sp>
        <p:nvSpPr>
          <p:cNvPr id="11" name="TextBox 10">
            <a:extLst>
              <a:ext uri="{FF2B5EF4-FFF2-40B4-BE49-F238E27FC236}">
                <a16:creationId xmlns:a16="http://schemas.microsoft.com/office/drawing/2014/main" id="{EB881E6A-5380-4351-9470-DD32B88E886A}"/>
              </a:ext>
            </a:extLst>
          </p:cNvPr>
          <p:cNvSpPr txBox="1"/>
          <p:nvPr/>
        </p:nvSpPr>
        <p:spPr>
          <a:xfrm>
            <a:off x="4159509" y="990458"/>
            <a:ext cx="15828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What it is…</a:t>
            </a:r>
          </a:p>
        </p:txBody>
      </p:sp>
      <p:sp>
        <p:nvSpPr>
          <p:cNvPr id="12" name="TextBox 11">
            <a:extLst>
              <a:ext uri="{FF2B5EF4-FFF2-40B4-BE49-F238E27FC236}">
                <a16:creationId xmlns:a16="http://schemas.microsoft.com/office/drawing/2014/main" id="{8CE33EAD-5896-4608-B79C-E5521CF26B15}"/>
              </a:ext>
            </a:extLst>
          </p:cNvPr>
          <p:cNvSpPr txBox="1"/>
          <p:nvPr/>
        </p:nvSpPr>
        <p:spPr>
          <a:xfrm>
            <a:off x="4447314" y="5495794"/>
            <a:ext cx="20074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What it’s not…</a:t>
            </a:r>
          </a:p>
        </p:txBody>
      </p:sp>
      <p:sp>
        <p:nvSpPr>
          <p:cNvPr id="13" name="TextBox 12">
            <a:extLst>
              <a:ext uri="{FF2B5EF4-FFF2-40B4-BE49-F238E27FC236}">
                <a16:creationId xmlns:a16="http://schemas.microsoft.com/office/drawing/2014/main" id="{5DA4017F-0568-4082-AADD-029D8EB3BDCA}"/>
              </a:ext>
            </a:extLst>
          </p:cNvPr>
          <p:cNvSpPr txBox="1"/>
          <p:nvPr/>
        </p:nvSpPr>
        <p:spPr>
          <a:xfrm>
            <a:off x="4788901" y="5875325"/>
            <a:ext cx="69860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 replacement for the expertise in the genetics service</a:t>
            </a:r>
          </a:p>
        </p:txBody>
      </p:sp>
    </p:spTree>
    <p:extLst>
      <p:ext uri="{BB962C8B-B14F-4D97-AF65-F5344CB8AC3E}">
        <p14:creationId xmlns:p14="http://schemas.microsoft.com/office/powerpoint/2010/main" val="14990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61CFFC62-1751-448D-9DB3-5FFF90175552}"/>
              </a:ext>
            </a:extLst>
          </p:cNvPr>
          <p:cNvSpPr/>
          <p:nvPr/>
        </p:nvSpPr>
        <p:spPr>
          <a:xfrm>
            <a:off x="2644597" y="4896036"/>
            <a:ext cx="1227382" cy="6342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GB" sz="17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Training</a:t>
            </a:r>
          </a:p>
        </p:txBody>
      </p:sp>
      <p:cxnSp>
        <p:nvCxnSpPr>
          <p:cNvPr id="15" name="Straight Arrow Connector 14">
            <a:extLst>
              <a:ext uri="{FF2B5EF4-FFF2-40B4-BE49-F238E27FC236}">
                <a16:creationId xmlns:a16="http://schemas.microsoft.com/office/drawing/2014/main" id="{742A038A-EB8C-4761-9046-5C2383533D5C}"/>
              </a:ext>
            </a:extLst>
          </p:cNvPr>
          <p:cNvCxnSpPr>
            <a:cxnSpLocks/>
            <a:stCxn id="25" idx="0"/>
            <a:endCxn id="51" idx="4"/>
          </p:cNvCxnSpPr>
          <p:nvPr/>
        </p:nvCxnSpPr>
        <p:spPr>
          <a:xfrm flipV="1">
            <a:off x="5319324" y="4073777"/>
            <a:ext cx="940920" cy="8664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2B419DF-782F-453C-8E92-2D219BAEE014}"/>
              </a:ext>
            </a:extLst>
          </p:cNvPr>
          <p:cNvCxnSpPr>
            <a:cxnSpLocks/>
            <a:stCxn id="49" idx="6"/>
            <a:endCxn id="23" idx="2"/>
          </p:cNvCxnSpPr>
          <p:nvPr/>
        </p:nvCxnSpPr>
        <p:spPr>
          <a:xfrm flipV="1">
            <a:off x="3836651" y="2123939"/>
            <a:ext cx="2452295" cy="12367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7465670-0362-4D43-A01E-946230B6D3C4}"/>
              </a:ext>
            </a:extLst>
          </p:cNvPr>
          <p:cNvCxnSpPr>
            <a:cxnSpLocks/>
            <a:endCxn id="23" idx="2"/>
          </p:cNvCxnSpPr>
          <p:nvPr/>
        </p:nvCxnSpPr>
        <p:spPr>
          <a:xfrm flipH="1" flipV="1">
            <a:off x="6288946" y="2123939"/>
            <a:ext cx="15546" cy="569760"/>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C4E9163-15E2-41B8-93DF-AF3C1FBB5EE7}"/>
              </a:ext>
            </a:extLst>
          </p:cNvPr>
          <p:cNvSpPr txBox="1"/>
          <p:nvPr/>
        </p:nvSpPr>
        <p:spPr>
          <a:xfrm>
            <a:off x="8584669" y="1454837"/>
            <a:ext cx="2252596" cy="923330"/>
          </a:xfrm>
          <a:prstGeom prst="rect">
            <a:avLst/>
          </a:prstGeom>
          <a:solidFill>
            <a:srgbClr val="70AD47">
              <a:alpha val="42000"/>
            </a:srgbClr>
          </a:solidFill>
          <a:ln w="3175">
            <a:solidFill>
              <a:schemeClr val="tx1"/>
            </a:solidFill>
          </a:ln>
        </p:spPr>
        <p:txBody>
          <a:bodyPr wrap="square" rtlCol="0">
            <a:spAutoFit/>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GB" sz="1799"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Competence</a:t>
            </a:r>
          </a:p>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GB" sz="1799"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Confidence</a:t>
            </a:r>
          </a:p>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GB" sz="1799"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Simplicity</a:t>
            </a:r>
          </a:p>
        </p:txBody>
      </p:sp>
      <p:grpSp>
        <p:nvGrpSpPr>
          <p:cNvPr id="19" name="Group 18">
            <a:extLst>
              <a:ext uri="{FF2B5EF4-FFF2-40B4-BE49-F238E27FC236}">
                <a16:creationId xmlns:a16="http://schemas.microsoft.com/office/drawing/2014/main" id="{D9B2D365-04BF-46AB-95B0-EF622CE6CCD9}"/>
              </a:ext>
            </a:extLst>
          </p:cNvPr>
          <p:cNvGrpSpPr/>
          <p:nvPr/>
        </p:nvGrpSpPr>
        <p:grpSpPr>
          <a:xfrm>
            <a:off x="5831746" y="1024873"/>
            <a:ext cx="2180255" cy="1099066"/>
            <a:chOff x="4646935" y="1558749"/>
            <a:chExt cx="2180255" cy="1099066"/>
          </a:xfrm>
        </p:grpSpPr>
        <p:grpSp>
          <p:nvGrpSpPr>
            <p:cNvPr id="20" name="Group 19">
              <a:extLst>
                <a:ext uri="{FF2B5EF4-FFF2-40B4-BE49-F238E27FC236}">
                  <a16:creationId xmlns:a16="http://schemas.microsoft.com/office/drawing/2014/main" id="{A9360132-D43D-48CE-B42F-18D54E13FA80}"/>
                </a:ext>
              </a:extLst>
            </p:cNvPr>
            <p:cNvGrpSpPr/>
            <p:nvPr/>
          </p:nvGrpSpPr>
          <p:grpSpPr>
            <a:xfrm>
              <a:off x="4646935" y="1558749"/>
              <a:ext cx="914400" cy="1099066"/>
              <a:chOff x="5181600" y="397566"/>
              <a:chExt cx="914400" cy="1099066"/>
            </a:xfrm>
          </p:grpSpPr>
          <p:pic>
            <p:nvPicPr>
              <p:cNvPr id="22" name="Graphic 21" descr="User">
                <a:extLst>
                  <a:ext uri="{FF2B5EF4-FFF2-40B4-BE49-F238E27FC236}">
                    <a16:creationId xmlns:a16="http://schemas.microsoft.com/office/drawing/2014/main" id="{44D22072-741C-41A0-A13B-D7A1C895BB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1600" y="397566"/>
                <a:ext cx="914400" cy="914400"/>
              </a:xfrm>
              <a:prstGeom prst="rect">
                <a:avLst/>
              </a:prstGeom>
            </p:spPr>
          </p:pic>
          <p:sp>
            <p:nvSpPr>
              <p:cNvPr id="23" name="TextBox 22">
                <a:extLst>
                  <a:ext uri="{FF2B5EF4-FFF2-40B4-BE49-F238E27FC236}">
                    <a16:creationId xmlns:a16="http://schemas.microsoft.com/office/drawing/2014/main" id="{84411C30-2701-407E-96C2-721103F1CB78}"/>
                  </a:ext>
                </a:extLst>
              </p:cNvPr>
              <p:cNvSpPr txBox="1"/>
              <p:nvPr/>
            </p:nvSpPr>
            <p:spPr>
              <a:xfrm>
                <a:off x="5181600" y="1127300"/>
                <a:ext cx="914400" cy="369332"/>
              </a:xfrm>
              <a:prstGeom prst="rect">
                <a:avLst/>
              </a:prstGeom>
              <a:noFill/>
            </p:spPr>
            <p:txBody>
              <a:bodyPr wrap="square" rtlCol="0">
                <a:spAutoFit/>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GB" sz="1799" b="1" i="0" u="none" strike="noStrike" kern="1200" cap="none" spc="0" normalizeH="0" baseline="0" noProof="0" dirty="0">
                    <a:ln>
                      <a:noFill/>
                    </a:ln>
                    <a:solidFill>
                      <a:prstClr val="black"/>
                    </a:solidFill>
                    <a:effectLst/>
                    <a:uLnTx/>
                    <a:uFillTx/>
                    <a:latin typeface="Calibri" panose="020F0502020204030204"/>
                    <a:ea typeface="+mn-ea"/>
                    <a:cs typeface="+mn-cs"/>
                  </a:rPr>
                  <a:t>Patient</a:t>
                </a:r>
              </a:p>
            </p:txBody>
          </p:sp>
        </p:grpSp>
        <p:sp>
          <p:nvSpPr>
            <p:cNvPr id="21" name="Wave 20">
              <a:extLst>
                <a:ext uri="{FF2B5EF4-FFF2-40B4-BE49-F238E27FC236}">
                  <a16:creationId xmlns:a16="http://schemas.microsoft.com/office/drawing/2014/main" id="{5FFCDE04-2C70-49AA-B9C0-2880C7FCCF0A}"/>
                </a:ext>
              </a:extLst>
            </p:cNvPr>
            <p:cNvSpPr/>
            <p:nvPr/>
          </p:nvSpPr>
          <p:spPr>
            <a:xfrm>
              <a:off x="5550071" y="1572016"/>
              <a:ext cx="1277119" cy="940037"/>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GB" sz="1799" b="0" i="1" u="none" strike="noStrike" kern="1200" cap="none" spc="0" normalizeH="0" baseline="0" noProof="0" dirty="0">
                  <a:ln>
                    <a:noFill/>
                  </a:ln>
                  <a:solidFill>
                    <a:prstClr val="black"/>
                  </a:solidFill>
                  <a:effectLst/>
                  <a:uLnTx/>
                  <a:uFillTx/>
                  <a:latin typeface="Calibri" panose="020F0502020204030204"/>
                  <a:ea typeface="+mn-ea"/>
                  <a:cs typeface="+mn-cs"/>
                </a:rPr>
                <a:t>Right Test</a:t>
              </a:r>
              <a:br>
                <a:rPr kumimoji="0" lang="en-GB" sz="1799"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799" b="0" i="1" u="none" strike="noStrike" kern="1200" cap="none" spc="0" normalizeH="0" baseline="0" noProof="0" dirty="0">
                  <a:ln>
                    <a:noFill/>
                  </a:ln>
                  <a:solidFill>
                    <a:prstClr val="black"/>
                  </a:solidFill>
                  <a:effectLst/>
                  <a:uLnTx/>
                  <a:uFillTx/>
                  <a:latin typeface="Calibri" panose="020F0502020204030204"/>
                  <a:ea typeface="+mn-ea"/>
                  <a:cs typeface="+mn-cs"/>
                </a:rPr>
                <a:t>Right Time</a:t>
              </a:r>
            </a:p>
          </p:txBody>
        </p:sp>
      </p:grpSp>
      <p:sp>
        <p:nvSpPr>
          <p:cNvPr id="24" name="Flowchart: Alternate Process 23">
            <a:extLst>
              <a:ext uri="{FF2B5EF4-FFF2-40B4-BE49-F238E27FC236}">
                <a16:creationId xmlns:a16="http://schemas.microsoft.com/office/drawing/2014/main" id="{C66B31CD-92A7-499A-A427-DD367511BA95}"/>
              </a:ext>
            </a:extLst>
          </p:cNvPr>
          <p:cNvSpPr/>
          <p:nvPr/>
        </p:nvSpPr>
        <p:spPr>
          <a:xfrm>
            <a:off x="184774" y="870542"/>
            <a:ext cx="3463603" cy="9144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Driving uptake of Genomic Testing</a:t>
            </a:r>
          </a:p>
        </p:txBody>
      </p:sp>
      <p:sp>
        <p:nvSpPr>
          <p:cNvPr id="25" name="Rectangle: Rounded Corners 24">
            <a:extLst>
              <a:ext uri="{FF2B5EF4-FFF2-40B4-BE49-F238E27FC236}">
                <a16:creationId xmlns:a16="http://schemas.microsoft.com/office/drawing/2014/main" id="{2227D1BD-418E-4174-B513-26625E21604F}"/>
              </a:ext>
            </a:extLst>
          </p:cNvPr>
          <p:cNvSpPr/>
          <p:nvPr/>
        </p:nvSpPr>
        <p:spPr>
          <a:xfrm>
            <a:off x="4705297" y="4940274"/>
            <a:ext cx="1228053" cy="6342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GB" sz="17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Process</a:t>
            </a:r>
          </a:p>
        </p:txBody>
      </p:sp>
      <p:cxnSp>
        <p:nvCxnSpPr>
          <p:cNvPr id="26" name="Straight Arrow Connector 25">
            <a:extLst>
              <a:ext uri="{FF2B5EF4-FFF2-40B4-BE49-F238E27FC236}">
                <a16:creationId xmlns:a16="http://schemas.microsoft.com/office/drawing/2014/main" id="{F1A4D641-A700-4CFB-A09A-1B6AF5927523}"/>
              </a:ext>
            </a:extLst>
          </p:cNvPr>
          <p:cNvCxnSpPr>
            <a:cxnSpLocks/>
            <a:stCxn id="39" idx="1"/>
            <a:endCxn id="51" idx="6"/>
          </p:cNvCxnSpPr>
          <p:nvPr/>
        </p:nvCxnSpPr>
        <p:spPr>
          <a:xfrm flipH="1" flipV="1">
            <a:off x="8062365" y="3364109"/>
            <a:ext cx="1362996" cy="298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F900049E-762D-4A9D-95E2-C503A3794F19}"/>
              </a:ext>
            </a:extLst>
          </p:cNvPr>
          <p:cNvGrpSpPr/>
          <p:nvPr/>
        </p:nvGrpSpPr>
        <p:grpSpPr>
          <a:xfrm>
            <a:off x="9201868" y="4701160"/>
            <a:ext cx="1554971" cy="1145004"/>
            <a:chOff x="9794842" y="3264568"/>
            <a:chExt cx="1554971" cy="1145004"/>
          </a:xfrm>
        </p:grpSpPr>
        <p:pic>
          <p:nvPicPr>
            <p:cNvPr id="28" name="Graphic 27" descr="Scientist">
              <a:extLst>
                <a:ext uri="{FF2B5EF4-FFF2-40B4-BE49-F238E27FC236}">
                  <a16:creationId xmlns:a16="http://schemas.microsoft.com/office/drawing/2014/main" id="{1E2C5400-8F0A-4023-A17E-781C029251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4842" y="3264568"/>
              <a:ext cx="914400" cy="914400"/>
            </a:xfrm>
            <a:prstGeom prst="rect">
              <a:avLst/>
            </a:prstGeom>
          </p:spPr>
        </p:pic>
        <p:pic>
          <p:nvPicPr>
            <p:cNvPr id="29" name="Graphic 28" descr="Doctor">
              <a:extLst>
                <a:ext uri="{FF2B5EF4-FFF2-40B4-BE49-F238E27FC236}">
                  <a16:creationId xmlns:a16="http://schemas.microsoft.com/office/drawing/2014/main" id="{F83E552E-DB89-4C19-A84E-667A57C1AC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35413" y="3264568"/>
              <a:ext cx="914400" cy="914400"/>
            </a:xfrm>
            <a:prstGeom prst="rect">
              <a:avLst/>
            </a:prstGeom>
          </p:spPr>
        </p:pic>
        <p:sp>
          <p:nvSpPr>
            <p:cNvPr id="30" name="TextBox 29">
              <a:extLst>
                <a:ext uri="{FF2B5EF4-FFF2-40B4-BE49-F238E27FC236}">
                  <a16:creationId xmlns:a16="http://schemas.microsoft.com/office/drawing/2014/main" id="{136DA9A4-AE56-4685-A216-31F6A7253BC1}"/>
                </a:ext>
              </a:extLst>
            </p:cNvPr>
            <p:cNvSpPr txBox="1"/>
            <p:nvPr/>
          </p:nvSpPr>
          <p:spPr>
            <a:xfrm>
              <a:off x="9860566" y="4040240"/>
              <a:ext cx="1460656" cy="369332"/>
            </a:xfrm>
            <a:prstGeom prst="rect">
              <a:avLst/>
            </a:prstGeom>
            <a:noFill/>
          </p:spPr>
          <p:txBody>
            <a:bodyPr wrap="none" rtlCol="0">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799" b="1" i="0" u="none" strike="noStrike" kern="1200" cap="none" spc="0" normalizeH="0" baseline="0" noProof="0" dirty="0">
                  <a:ln>
                    <a:noFill/>
                  </a:ln>
                  <a:solidFill>
                    <a:prstClr val="black"/>
                  </a:solidFill>
                  <a:effectLst/>
                  <a:uLnTx/>
                  <a:uFillTx/>
                  <a:latin typeface="Calibri" panose="020F0502020204030204"/>
                  <a:ea typeface="+mn-ea"/>
                  <a:cs typeface="+mn-cs"/>
                </a:rPr>
                <a:t>GMS Support</a:t>
              </a:r>
            </a:p>
          </p:txBody>
        </p:sp>
      </p:grpSp>
      <p:cxnSp>
        <p:nvCxnSpPr>
          <p:cNvPr id="31" name="Straight Arrow Connector 30">
            <a:extLst>
              <a:ext uri="{FF2B5EF4-FFF2-40B4-BE49-F238E27FC236}">
                <a16:creationId xmlns:a16="http://schemas.microsoft.com/office/drawing/2014/main" id="{36C4829D-1D29-4DA0-8E9D-AC0E3A9597E1}"/>
              </a:ext>
            </a:extLst>
          </p:cNvPr>
          <p:cNvCxnSpPr>
            <a:cxnSpLocks/>
            <a:stCxn id="28" idx="1"/>
          </p:cNvCxnSpPr>
          <p:nvPr/>
        </p:nvCxnSpPr>
        <p:spPr>
          <a:xfrm flipH="1" flipV="1">
            <a:off x="7421147" y="3865718"/>
            <a:ext cx="1780721" cy="12926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DBF2D15-2E3E-4445-AC68-8A9C99E43A4B}"/>
              </a:ext>
            </a:extLst>
          </p:cNvPr>
          <p:cNvCxnSpPr>
            <a:cxnSpLocks/>
            <a:stCxn id="14" idx="0"/>
            <a:endCxn id="51" idx="3"/>
          </p:cNvCxnSpPr>
          <p:nvPr/>
        </p:nvCxnSpPr>
        <p:spPr>
          <a:xfrm flipV="1">
            <a:off x="3258288" y="3865920"/>
            <a:ext cx="1727663" cy="10301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E0F6C52-B8B7-4495-9D30-140816593969}"/>
              </a:ext>
            </a:extLst>
          </p:cNvPr>
          <p:cNvGrpSpPr/>
          <p:nvPr/>
        </p:nvGrpSpPr>
        <p:grpSpPr>
          <a:xfrm>
            <a:off x="7094253" y="4935404"/>
            <a:ext cx="914400" cy="1058705"/>
            <a:chOff x="7334296" y="4627816"/>
            <a:chExt cx="914400" cy="1058705"/>
          </a:xfrm>
        </p:grpSpPr>
        <p:pic>
          <p:nvPicPr>
            <p:cNvPr id="34" name="Graphic 33" descr="Computer">
              <a:extLst>
                <a:ext uri="{FF2B5EF4-FFF2-40B4-BE49-F238E27FC236}">
                  <a16:creationId xmlns:a16="http://schemas.microsoft.com/office/drawing/2014/main" id="{A8D9A02F-D912-4A29-873B-C5C0E4F552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34296" y="4627816"/>
              <a:ext cx="914400" cy="914400"/>
            </a:xfrm>
            <a:prstGeom prst="rect">
              <a:avLst/>
            </a:prstGeom>
          </p:spPr>
        </p:pic>
        <p:sp>
          <p:nvSpPr>
            <p:cNvPr id="35" name="TextBox 34">
              <a:extLst>
                <a:ext uri="{FF2B5EF4-FFF2-40B4-BE49-F238E27FC236}">
                  <a16:creationId xmlns:a16="http://schemas.microsoft.com/office/drawing/2014/main" id="{2774F7CC-59B8-46BD-8504-2B781A46920D}"/>
                </a:ext>
              </a:extLst>
            </p:cNvPr>
            <p:cNvSpPr txBox="1"/>
            <p:nvPr/>
          </p:nvSpPr>
          <p:spPr>
            <a:xfrm>
              <a:off x="7611799" y="5317189"/>
              <a:ext cx="359394" cy="369332"/>
            </a:xfrm>
            <a:prstGeom prst="rect">
              <a:avLst/>
            </a:prstGeom>
            <a:noFill/>
          </p:spPr>
          <p:txBody>
            <a:bodyPr wrap="none" rtlCol="0">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799" b="1" i="0" u="none" strike="noStrike" kern="1200" cap="none" spc="0" normalizeH="0" baseline="0" noProof="0" dirty="0">
                  <a:ln w="3175">
                    <a:solidFill>
                      <a:prstClr val="black"/>
                    </a:solidFill>
                  </a:ln>
                  <a:solidFill>
                    <a:prstClr val="black"/>
                  </a:solidFill>
                  <a:effectLst/>
                  <a:uLnTx/>
                  <a:uFillTx/>
                  <a:latin typeface="Calibri" panose="020F0502020204030204"/>
                  <a:ea typeface="+mn-ea"/>
                  <a:cs typeface="+mn-cs"/>
                </a:rPr>
                <a:t>IT</a:t>
              </a:r>
            </a:p>
          </p:txBody>
        </p:sp>
      </p:grpSp>
      <p:sp>
        <p:nvSpPr>
          <p:cNvPr id="36" name="Rectangle: Single Corner Snipped 35">
            <a:extLst>
              <a:ext uri="{FF2B5EF4-FFF2-40B4-BE49-F238E27FC236}">
                <a16:creationId xmlns:a16="http://schemas.microsoft.com/office/drawing/2014/main" id="{48266A63-9C1A-415C-B40F-65F6150F4857}"/>
              </a:ext>
            </a:extLst>
          </p:cNvPr>
          <p:cNvSpPr/>
          <p:nvPr/>
        </p:nvSpPr>
        <p:spPr>
          <a:xfrm>
            <a:off x="3271822" y="5755284"/>
            <a:ext cx="2047501" cy="901653"/>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GB" sz="1799" b="0" i="0" u="none" strike="noStrike" kern="1200" cap="none" spc="0" normalizeH="0" baseline="0" noProof="0" dirty="0">
                <a:ln>
                  <a:noFill/>
                </a:ln>
                <a:solidFill>
                  <a:prstClr val="white"/>
                </a:solidFill>
                <a:effectLst/>
                <a:uLnTx/>
                <a:uFillTx/>
                <a:latin typeface="Calibri" panose="020F0502020204030204"/>
                <a:ea typeface="+mn-ea"/>
                <a:cs typeface="+mn-cs"/>
              </a:rPr>
              <a:t>National Resources</a:t>
            </a:r>
          </a:p>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GB" sz="1799" b="0" i="0" u="none" strike="noStrike" kern="1200" cap="none" spc="0" normalizeH="0" baseline="0" noProof="0" dirty="0">
                <a:ln>
                  <a:noFill/>
                </a:ln>
                <a:solidFill>
                  <a:prstClr val="white"/>
                </a:solidFill>
                <a:effectLst/>
                <a:uLnTx/>
                <a:uFillTx/>
                <a:latin typeface="Calibri" panose="020F0502020204030204"/>
                <a:ea typeface="+mn-ea"/>
                <a:cs typeface="+mn-cs"/>
              </a:rPr>
              <a:t>NGTD, GEP</a:t>
            </a:r>
          </a:p>
        </p:txBody>
      </p:sp>
      <p:grpSp>
        <p:nvGrpSpPr>
          <p:cNvPr id="37" name="Group 36">
            <a:extLst>
              <a:ext uri="{FF2B5EF4-FFF2-40B4-BE49-F238E27FC236}">
                <a16:creationId xmlns:a16="http://schemas.microsoft.com/office/drawing/2014/main" id="{5C7BFDFF-7135-46D6-9A1C-2564242A4683}"/>
              </a:ext>
            </a:extLst>
          </p:cNvPr>
          <p:cNvGrpSpPr/>
          <p:nvPr/>
        </p:nvGrpSpPr>
        <p:grpSpPr>
          <a:xfrm>
            <a:off x="9323900" y="2817782"/>
            <a:ext cx="1097517" cy="1244072"/>
            <a:chOff x="10129864" y="3313746"/>
            <a:chExt cx="1007543" cy="987120"/>
          </a:xfrm>
        </p:grpSpPr>
        <p:sp>
          <p:nvSpPr>
            <p:cNvPr id="38" name="TextBox 37">
              <a:extLst>
                <a:ext uri="{FF2B5EF4-FFF2-40B4-BE49-F238E27FC236}">
                  <a16:creationId xmlns:a16="http://schemas.microsoft.com/office/drawing/2014/main" id="{8659323C-B7AE-4DD1-8D47-D05E0C7CFB9D}"/>
                </a:ext>
              </a:extLst>
            </p:cNvPr>
            <p:cNvSpPr txBox="1"/>
            <p:nvPr/>
          </p:nvSpPr>
          <p:spPr>
            <a:xfrm>
              <a:off x="10129864" y="3931662"/>
              <a:ext cx="983603" cy="369204"/>
            </a:xfrm>
            <a:prstGeom prst="rect">
              <a:avLst/>
            </a:prstGeom>
            <a:noFill/>
          </p:spPr>
          <p:txBody>
            <a:bodyPr wrap="none" rtlCol="0">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799" b="1" i="0" u="none" strike="noStrike" kern="1200" cap="none" spc="0" normalizeH="0" baseline="0" noProof="0" dirty="0">
                  <a:ln>
                    <a:noFill/>
                  </a:ln>
                  <a:solidFill>
                    <a:prstClr val="black"/>
                  </a:solidFill>
                  <a:effectLst/>
                  <a:uLnTx/>
                  <a:uFillTx/>
                  <a:latin typeface="Calibri" panose="020F0502020204030204"/>
                  <a:ea typeface="+mn-ea"/>
                  <a:cs typeface="+mn-cs"/>
                </a:rPr>
                <a:t>Logistics</a:t>
              </a:r>
            </a:p>
          </p:txBody>
        </p:sp>
        <p:pic>
          <p:nvPicPr>
            <p:cNvPr id="39" name="Graphic 38" descr="Truck">
              <a:extLst>
                <a:ext uri="{FF2B5EF4-FFF2-40B4-BE49-F238E27FC236}">
                  <a16:creationId xmlns:a16="http://schemas.microsoft.com/office/drawing/2014/main" id="{0147BBA6-71E3-46E0-9A02-37E80709DD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23007" y="3313746"/>
              <a:ext cx="914400" cy="914400"/>
            </a:xfrm>
            <a:prstGeom prst="rect">
              <a:avLst/>
            </a:prstGeom>
          </p:spPr>
        </p:pic>
      </p:grpSp>
      <p:sp>
        <p:nvSpPr>
          <p:cNvPr id="40" name="Title 1">
            <a:extLst>
              <a:ext uri="{FF2B5EF4-FFF2-40B4-BE49-F238E27FC236}">
                <a16:creationId xmlns:a16="http://schemas.microsoft.com/office/drawing/2014/main" id="{3945D00B-5E85-4A33-884C-1437C83BEB12}"/>
              </a:ext>
            </a:extLst>
          </p:cNvPr>
          <p:cNvSpPr txBox="1">
            <a:spLocks/>
          </p:cNvSpPr>
          <p:nvPr/>
        </p:nvSpPr>
        <p:spPr>
          <a:xfrm>
            <a:off x="181471" y="135525"/>
            <a:ext cx="10515600" cy="756000"/>
          </a:xfrm>
          <a:prstGeom prst="rect">
            <a:avLst/>
          </a:prstGeom>
        </p:spPr>
        <p:txBody>
          <a:bodyPr/>
          <a:lstStyle>
            <a:lvl1pPr algn="l" defTabSz="914377" rtl="0" eaLnBrk="1" latinLnBrk="0" hangingPunct="1">
              <a:lnSpc>
                <a:spcPct val="90000"/>
              </a:lnSpc>
              <a:spcBef>
                <a:spcPct val="0"/>
              </a:spcBef>
              <a:buNone/>
              <a:defRPr sz="4400" b="1"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Improving Health Through Genomics</a:t>
            </a:r>
          </a:p>
        </p:txBody>
      </p:sp>
      <p:cxnSp>
        <p:nvCxnSpPr>
          <p:cNvPr id="48" name="Straight Arrow Connector 47">
            <a:extLst>
              <a:ext uri="{FF2B5EF4-FFF2-40B4-BE49-F238E27FC236}">
                <a16:creationId xmlns:a16="http://schemas.microsoft.com/office/drawing/2014/main" id="{4DFD9ED8-9E0A-40CF-B827-970E4BFB88E1}"/>
              </a:ext>
            </a:extLst>
          </p:cNvPr>
          <p:cNvCxnSpPr>
            <a:cxnSpLocks/>
            <a:stCxn id="34" idx="0"/>
            <a:endCxn id="51" idx="4"/>
          </p:cNvCxnSpPr>
          <p:nvPr/>
        </p:nvCxnSpPr>
        <p:spPr>
          <a:xfrm flipH="1" flipV="1">
            <a:off x="6260244" y="4073777"/>
            <a:ext cx="1291209" cy="8616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D2F2DAC1-19B6-48D6-B2C4-4480EA0D0680}"/>
              </a:ext>
            </a:extLst>
          </p:cNvPr>
          <p:cNvGrpSpPr/>
          <p:nvPr/>
        </p:nvGrpSpPr>
        <p:grpSpPr>
          <a:xfrm>
            <a:off x="2080496" y="2487022"/>
            <a:ext cx="1756155" cy="1747408"/>
            <a:chOff x="2394953" y="2461714"/>
            <a:chExt cx="1756155" cy="1747408"/>
          </a:xfrm>
        </p:grpSpPr>
        <p:pic>
          <p:nvPicPr>
            <p:cNvPr id="7" name="Graphic 6" descr="Information">
              <a:extLst>
                <a:ext uri="{FF2B5EF4-FFF2-40B4-BE49-F238E27FC236}">
                  <a16:creationId xmlns:a16="http://schemas.microsoft.com/office/drawing/2014/main" id="{5E5C310C-E9D8-44FA-85DD-618A453CEB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63211" y="2599245"/>
              <a:ext cx="819639" cy="865657"/>
            </a:xfrm>
            <a:prstGeom prst="rect">
              <a:avLst/>
            </a:prstGeom>
          </p:spPr>
        </p:pic>
        <p:sp>
          <p:nvSpPr>
            <p:cNvPr id="8" name="TextBox 7">
              <a:extLst>
                <a:ext uri="{FF2B5EF4-FFF2-40B4-BE49-F238E27FC236}">
                  <a16:creationId xmlns:a16="http://schemas.microsoft.com/office/drawing/2014/main" id="{DEDBADC8-7A6E-466B-8B97-11186A2741DF}"/>
                </a:ext>
              </a:extLst>
            </p:cNvPr>
            <p:cNvSpPr txBox="1"/>
            <p:nvPr/>
          </p:nvSpPr>
          <p:spPr>
            <a:xfrm>
              <a:off x="2545645" y="3342703"/>
              <a:ext cx="1454771" cy="731074"/>
            </a:xfrm>
            <a:prstGeom prst="rect">
              <a:avLst/>
            </a:prstGeom>
            <a:noFill/>
          </p:spPr>
          <p:txBody>
            <a:bodyPr wrap="square" rtlCol="0">
              <a:spAutoFit/>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GB" sz="1799" b="1" i="0" u="none" strike="noStrike" kern="1200" cap="none" spc="0" normalizeH="0" baseline="0" noProof="0" dirty="0">
                  <a:ln>
                    <a:noFill/>
                  </a:ln>
                  <a:solidFill>
                    <a:prstClr val="black"/>
                  </a:solidFill>
                  <a:effectLst/>
                  <a:uLnTx/>
                  <a:uFillTx/>
                  <a:latin typeface="Calibri" panose="020F0502020204030204"/>
                  <a:ea typeface="+mn-ea"/>
                  <a:cs typeface="+mn-cs"/>
                </a:rPr>
                <a:t>Patient</a:t>
              </a:r>
            </a:p>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GB" sz="1799" b="1" i="0" u="none" strike="noStrike" kern="1200" cap="none" spc="0" normalizeH="0" baseline="0" noProof="0" dirty="0">
                  <a:ln>
                    <a:noFill/>
                  </a:ln>
                  <a:solidFill>
                    <a:prstClr val="black"/>
                  </a:solidFill>
                  <a:effectLst/>
                  <a:uLnTx/>
                  <a:uFillTx/>
                  <a:latin typeface="Calibri" panose="020F0502020204030204"/>
                  <a:ea typeface="+mn-ea"/>
                  <a:cs typeface="+mn-cs"/>
                </a:rPr>
                <a:t>Information</a:t>
              </a:r>
            </a:p>
          </p:txBody>
        </p:sp>
        <p:sp>
          <p:nvSpPr>
            <p:cNvPr id="49" name="Oval 48">
              <a:extLst>
                <a:ext uri="{FF2B5EF4-FFF2-40B4-BE49-F238E27FC236}">
                  <a16:creationId xmlns:a16="http://schemas.microsoft.com/office/drawing/2014/main" id="{E35F14DD-7FD8-4C00-B980-626687EBC3D9}"/>
                </a:ext>
              </a:extLst>
            </p:cNvPr>
            <p:cNvSpPr/>
            <p:nvPr/>
          </p:nvSpPr>
          <p:spPr>
            <a:xfrm>
              <a:off x="2394953" y="2461714"/>
              <a:ext cx="1756155" cy="174740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8" name="Group 57">
            <a:extLst>
              <a:ext uri="{FF2B5EF4-FFF2-40B4-BE49-F238E27FC236}">
                <a16:creationId xmlns:a16="http://schemas.microsoft.com/office/drawing/2014/main" id="{D3611A76-5BB4-4378-BDA2-F86DCD54B3F4}"/>
              </a:ext>
            </a:extLst>
          </p:cNvPr>
          <p:cNvGrpSpPr/>
          <p:nvPr/>
        </p:nvGrpSpPr>
        <p:grpSpPr>
          <a:xfrm>
            <a:off x="4458122" y="2654441"/>
            <a:ext cx="3604243" cy="1419336"/>
            <a:chOff x="5175946" y="2466653"/>
            <a:chExt cx="3604243" cy="1419336"/>
          </a:xfrm>
        </p:grpSpPr>
        <p:grpSp>
          <p:nvGrpSpPr>
            <p:cNvPr id="3" name="Group 2">
              <a:extLst>
                <a:ext uri="{FF2B5EF4-FFF2-40B4-BE49-F238E27FC236}">
                  <a16:creationId xmlns:a16="http://schemas.microsoft.com/office/drawing/2014/main" id="{FC8A7787-2A04-4472-BB12-D514066122E2}"/>
                </a:ext>
              </a:extLst>
            </p:cNvPr>
            <p:cNvGrpSpPr/>
            <p:nvPr/>
          </p:nvGrpSpPr>
          <p:grpSpPr>
            <a:xfrm>
              <a:off x="5814946" y="2558986"/>
              <a:ext cx="987771" cy="1118944"/>
              <a:chOff x="4069564" y="1431235"/>
              <a:chExt cx="987771" cy="1118944"/>
            </a:xfrm>
          </p:grpSpPr>
          <p:pic>
            <p:nvPicPr>
              <p:cNvPr id="4" name="Graphic 3" descr="Doctor">
                <a:extLst>
                  <a:ext uri="{FF2B5EF4-FFF2-40B4-BE49-F238E27FC236}">
                    <a16:creationId xmlns:a16="http://schemas.microsoft.com/office/drawing/2014/main" id="{13C1EB05-1BBC-415D-A76B-C6D42563A3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98234" y="1431235"/>
                <a:ext cx="914400" cy="914400"/>
              </a:xfrm>
              <a:prstGeom prst="rect">
                <a:avLst/>
              </a:prstGeom>
            </p:spPr>
          </p:pic>
          <p:sp>
            <p:nvSpPr>
              <p:cNvPr id="5" name="TextBox 4">
                <a:extLst>
                  <a:ext uri="{FF2B5EF4-FFF2-40B4-BE49-F238E27FC236}">
                    <a16:creationId xmlns:a16="http://schemas.microsoft.com/office/drawing/2014/main" id="{180D5C71-6DAB-49AC-B15C-7F2015C7AA28}"/>
                  </a:ext>
                </a:extLst>
              </p:cNvPr>
              <p:cNvSpPr txBox="1"/>
              <p:nvPr/>
            </p:nvSpPr>
            <p:spPr>
              <a:xfrm>
                <a:off x="4069564" y="2180847"/>
                <a:ext cx="987771" cy="369332"/>
              </a:xfrm>
              <a:prstGeom prst="rect">
                <a:avLst/>
              </a:prstGeom>
              <a:noFill/>
            </p:spPr>
            <p:txBody>
              <a:bodyPr wrap="none" rtlCol="0">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799" b="1" i="0" u="none" strike="noStrike" kern="1200" cap="none" spc="0" normalizeH="0" baseline="0" noProof="0" dirty="0">
                    <a:ln>
                      <a:noFill/>
                    </a:ln>
                    <a:solidFill>
                      <a:prstClr val="black"/>
                    </a:solidFill>
                    <a:effectLst/>
                    <a:uLnTx/>
                    <a:uFillTx/>
                    <a:latin typeface="Calibri" panose="020F0502020204030204"/>
                    <a:ea typeface="+mn-ea"/>
                    <a:cs typeface="+mn-cs"/>
                  </a:rPr>
                  <a:t>Clinician</a:t>
                </a:r>
              </a:p>
            </p:txBody>
          </p:sp>
        </p:grpSp>
        <p:grpSp>
          <p:nvGrpSpPr>
            <p:cNvPr id="9" name="Group 8">
              <a:extLst>
                <a:ext uri="{FF2B5EF4-FFF2-40B4-BE49-F238E27FC236}">
                  <a16:creationId xmlns:a16="http://schemas.microsoft.com/office/drawing/2014/main" id="{97BD06C9-AED3-46FD-A7AE-26131A265E84}"/>
                </a:ext>
              </a:extLst>
            </p:cNvPr>
            <p:cNvGrpSpPr/>
            <p:nvPr/>
          </p:nvGrpSpPr>
          <p:grpSpPr>
            <a:xfrm>
              <a:off x="6956616" y="2473686"/>
              <a:ext cx="1378093" cy="1305540"/>
              <a:chOff x="1694291" y="2196548"/>
              <a:chExt cx="1399430" cy="1391766"/>
            </a:xfrm>
          </p:grpSpPr>
          <p:grpSp>
            <p:nvGrpSpPr>
              <p:cNvPr id="10" name="Group 9">
                <a:extLst>
                  <a:ext uri="{FF2B5EF4-FFF2-40B4-BE49-F238E27FC236}">
                    <a16:creationId xmlns:a16="http://schemas.microsoft.com/office/drawing/2014/main" id="{6A388FFC-587D-4CE2-B7B8-AB017359C64E}"/>
                  </a:ext>
                </a:extLst>
              </p:cNvPr>
              <p:cNvGrpSpPr/>
              <p:nvPr/>
            </p:nvGrpSpPr>
            <p:grpSpPr>
              <a:xfrm>
                <a:off x="1718146" y="2196548"/>
                <a:ext cx="1351720" cy="914400"/>
                <a:chOff x="1663149" y="2196548"/>
                <a:chExt cx="1351720" cy="914400"/>
              </a:xfrm>
            </p:grpSpPr>
            <p:pic>
              <p:nvPicPr>
                <p:cNvPr id="12" name="Graphic 11" descr="Microscope">
                  <a:extLst>
                    <a:ext uri="{FF2B5EF4-FFF2-40B4-BE49-F238E27FC236}">
                      <a16:creationId xmlns:a16="http://schemas.microsoft.com/office/drawing/2014/main" id="{5758AB10-772F-4200-9F9D-C12FF9DD23B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63149" y="2365513"/>
                  <a:ext cx="556590" cy="576470"/>
                </a:xfrm>
                <a:prstGeom prst="rect">
                  <a:avLst/>
                </a:prstGeom>
              </p:spPr>
            </p:pic>
            <p:pic>
              <p:nvPicPr>
                <p:cNvPr id="13" name="Graphic 12" descr="Doctor">
                  <a:extLst>
                    <a:ext uri="{FF2B5EF4-FFF2-40B4-BE49-F238E27FC236}">
                      <a16:creationId xmlns:a16="http://schemas.microsoft.com/office/drawing/2014/main" id="{73667A5E-E3D0-40E8-B415-7A0D060372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00469" y="2196548"/>
                  <a:ext cx="914400" cy="914400"/>
                </a:xfrm>
                <a:prstGeom prst="rect">
                  <a:avLst/>
                </a:prstGeom>
              </p:spPr>
            </p:pic>
          </p:grpSp>
          <p:sp>
            <p:nvSpPr>
              <p:cNvPr id="11" name="TextBox 10">
                <a:extLst>
                  <a:ext uri="{FF2B5EF4-FFF2-40B4-BE49-F238E27FC236}">
                    <a16:creationId xmlns:a16="http://schemas.microsoft.com/office/drawing/2014/main" id="{31BC7879-7936-486E-97ED-6DA2BB506ECC}"/>
                  </a:ext>
                </a:extLst>
              </p:cNvPr>
              <p:cNvSpPr txBox="1"/>
              <p:nvPr/>
            </p:nvSpPr>
            <p:spPr>
              <a:xfrm>
                <a:off x="1694291" y="2941983"/>
                <a:ext cx="1399430" cy="646331"/>
              </a:xfrm>
              <a:prstGeom prst="rect">
                <a:avLst/>
              </a:prstGeom>
              <a:noFill/>
            </p:spPr>
            <p:txBody>
              <a:bodyPr wrap="square" rtlCol="0">
                <a:spAutoFit/>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GB" sz="1799" b="1" i="0" u="none" strike="noStrike" kern="1200" cap="none" spc="0" normalizeH="0" baseline="0" noProof="0" dirty="0">
                    <a:ln>
                      <a:noFill/>
                    </a:ln>
                    <a:solidFill>
                      <a:prstClr val="black"/>
                    </a:solidFill>
                    <a:effectLst/>
                    <a:uLnTx/>
                    <a:uFillTx/>
                    <a:latin typeface="Calibri" panose="020F0502020204030204"/>
                    <a:ea typeface="+mn-ea"/>
                    <a:cs typeface="+mn-cs"/>
                  </a:rPr>
                  <a:t>Pathology &amp; Phlebotomy</a:t>
                </a:r>
              </a:p>
            </p:txBody>
          </p:sp>
        </p:grpSp>
        <p:sp>
          <p:nvSpPr>
            <p:cNvPr id="51" name="Oval 50">
              <a:extLst>
                <a:ext uri="{FF2B5EF4-FFF2-40B4-BE49-F238E27FC236}">
                  <a16:creationId xmlns:a16="http://schemas.microsoft.com/office/drawing/2014/main" id="{34FFD544-2EE7-4ADB-9B6E-DC019C44D27C}"/>
                </a:ext>
              </a:extLst>
            </p:cNvPr>
            <p:cNvSpPr/>
            <p:nvPr/>
          </p:nvSpPr>
          <p:spPr>
            <a:xfrm>
              <a:off x="5175946" y="2466653"/>
              <a:ext cx="3604243" cy="141933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66" name="Straight Arrow Connector 65">
            <a:extLst>
              <a:ext uri="{FF2B5EF4-FFF2-40B4-BE49-F238E27FC236}">
                <a16:creationId xmlns:a16="http://schemas.microsoft.com/office/drawing/2014/main" id="{88C60141-9141-4E45-AB9A-ED6A8ABC9956}"/>
              </a:ext>
            </a:extLst>
          </p:cNvPr>
          <p:cNvCxnSpPr>
            <a:stCxn id="49" idx="6"/>
            <a:endCxn id="51" idx="2"/>
          </p:cNvCxnSpPr>
          <p:nvPr/>
        </p:nvCxnSpPr>
        <p:spPr>
          <a:xfrm>
            <a:off x="3836651" y="3360726"/>
            <a:ext cx="621471" cy="3383"/>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6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36D2D4-637D-493A-AC41-559C5DC000B6}"/>
              </a:ext>
            </a:extLst>
          </p:cNvPr>
          <p:cNvSpPr txBox="1"/>
          <p:nvPr/>
        </p:nvSpPr>
        <p:spPr>
          <a:xfrm>
            <a:off x="219187" y="1574342"/>
            <a:ext cx="2477832" cy="120032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Transformation Projects funded nationally …</a:t>
            </a:r>
          </a:p>
        </p:txBody>
      </p:sp>
      <p:sp>
        <p:nvSpPr>
          <p:cNvPr id="18" name="TextBox 17">
            <a:extLst>
              <a:ext uri="{FF2B5EF4-FFF2-40B4-BE49-F238E27FC236}">
                <a16:creationId xmlns:a16="http://schemas.microsoft.com/office/drawing/2014/main" id="{C2966B2B-039D-4527-A75B-C17C9A418603}"/>
              </a:ext>
            </a:extLst>
          </p:cNvPr>
          <p:cNvSpPr txBox="1"/>
          <p:nvPr/>
        </p:nvSpPr>
        <p:spPr>
          <a:xfrm>
            <a:off x="10297683" y="5959191"/>
            <a:ext cx="1894317"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…..delivered locally</a:t>
            </a:r>
          </a:p>
        </p:txBody>
      </p:sp>
      <p:sp>
        <p:nvSpPr>
          <p:cNvPr id="21" name="TextBox 20">
            <a:extLst>
              <a:ext uri="{FF2B5EF4-FFF2-40B4-BE49-F238E27FC236}">
                <a16:creationId xmlns:a16="http://schemas.microsoft.com/office/drawing/2014/main" id="{AEC280C7-F6AB-4929-957F-169C3653B0F7}"/>
              </a:ext>
            </a:extLst>
          </p:cNvPr>
          <p:cNvSpPr txBox="1"/>
          <p:nvPr/>
        </p:nvSpPr>
        <p:spPr>
          <a:xfrm>
            <a:off x="157211" y="173957"/>
            <a:ext cx="8957696" cy="124123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Transformation Projects : delivering change to improve services</a:t>
            </a:r>
          </a:p>
        </p:txBody>
      </p:sp>
      <p:pic>
        <p:nvPicPr>
          <p:cNvPr id="16" name="Picture 15">
            <a:extLst>
              <a:ext uri="{FF2B5EF4-FFF2-40B4-BE49-F238E27FC236}">
                <a16:creationId xmlns:a16="http://schemas.microsoft.com/office/drawing/2014/main" id="{B8FD320B-4D5A-4C66-97AF-FCD081D76DF4}"/>
              </a:ext>
            </a:extLst>
          </p:cNvPr>
          <p:cNvPicPr/>
          <p:nvPr/>
        </p:nvPicPr>
        <p:blipFill rotWithShape="1">
          <a:blip r:embed="rId3">
            <a:extLst>
              <a:ext uri="{28A0092B-C50C-407E-A947-70E740481C1C}">
                <a14:useLocalDpi xmlns:a14="http://schemas.microsoft.com/office/drawing/2010/main" val="0"/>
              </a:ext>
            </a:extLst>
          </a:blip>
          <a:srcRect l="20441" t="16545" r="3944" b="8410"/>
          <a:stretch/>
        </p:blipFill>
        <p:spPr bwMode="auto">
          <a:xfrm>
            <a:off x="3037926" y="1448740"/>
            <a:ext cx="2188484" cy="129402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C478F350-E8F9-46D0-880A-8F42B8E8148C}"/>
              </a:ext>
            </a:extLst>
          </p:cNvPr>
          <p:cNvPicPr/>
          <p:nvPr/>
        </p:nvPicPr>
        <p:blipFill rotWithShape="1">
          <a:blip r:embed="rId4" cstate="print">
            <a:extLst>
              <a:ext uri="{28A0092B-C50C-407E-A947-70E740481C1C}">
                <a14:useLocalDpi xmlns:a14="http://schemas.microsoft.com/office/drawing/2010/main" val="0"/>
              </a:ext>
            </a:extLst>
          </a:blip>
          <a:srcRect l="20773" t="16250" r="4277" b="8410"/>
          <a:stretch/>
        </p:blipFill>
        <p:spPr bwMode="auto">
          <a:xfrm>
            <a:off x="5454802" y="1448740"/>
            <a:ext cx="2188484" cy="126697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06519D4B-F788-42F5-9291-A2FF75D8E0C5}"/>
              </a:ext>
            </a:extLst>
          </p:cNvPr>
          <p:cNvPicPr/>
          <p:nvPr/>
        </p:nvPicPr>
        <p:blipFill rotWithShape="1">
          <a:blip r:embed="rId5"/>
          <a:srcRect l="20440" t="15954" r="4110" b="9297"/>
          <a:stretch/>
        </p:blipFill>
        <p:spPr bwMode="auto">
          <a:xfrm>
            <a:off x="7871678" y="1442248"/>
            <a:ext cx="2271134" cy="126697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F13D435E-DE02-4519-9A61-ADEC759E6A4D}"/>
              </a:ext>
            </a:extLst>
          </p:cNvPr>
          <p:cNvPicPr/>
          <p:nvPr/>
        </p:nvPicPr>
        <p:blipFill rotWithShape="1">
          <a:blip r:embed="rId6" cstate="print">
            <a:extLst>
              <a:ext uri="{28A0092B-C50C-407E-A947-70E740481C1C}">
                <a14:useLocalDpi xmlns:a14="http://schemas.microsoft.com/office/drawing/2010/main" val="0"/>
              </a:ext>
            </a:extLst>
          </a:blip>
          <a:srcRect l="20441" t="16545" r="3944" b="8115"/>
          <a:stretch/>
        </p:blipFill>
        <p:spPr bwMode="auto">
          <a:xfrm>
            <a:off x="219187" y="3088232"/>
            <a:ext cx="2263386" cy="132244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1D45741B-D551-40A9-8B0C-CBA58EE79B96}"/>
              </a:ext>
            </a:extLst>
          </p:cNvPr>
          <p:cNvPicPr/>
          <p:nvPr/>
        </p:nvPicPr>
        <p:blipFill rotWithShape="1">
          <a:blip r:embed="rId7" cstate="print">
            <a:extLst>
              <a:ext uri="{28A0092B-C50C-407E-A947-70E740481C1C}">
                <a14:useLocalDpi xmlns:a14="http://schemas.microsoft.com/office/drawing/2010/main" val="0"/>
              </a:ext>
            </a:extLst>
          </a:blip>
          <a:srcRect l="20607" t="15955" r="4775" b="9002"/>
          <a:stretch/>
        </p:blipFill>
        <p:spPr bwMode="auto">
          <a:xfrm>
            <a:off x="5017296" y="3088232"/>
            <a:ext cx="2271134" cy="132244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0C20B3BC-9355-4470-9695-CCD819A21FD7}"/>
              </a:ext>
            </a:extLst>
          </p:cNvPr>
          <p:cNvPicPr/>
          <p:nvPr/>
        </p:nvPicPr>
        <p:blipFill rotWithShape="1">
          <a:blip r:embed="rId8" cstate="print">
            <a:extLst>
              <a:ext uri="{28A0092B-C50C-407E-A947-70E740481C1C}">
                <a14:useLocalDpi xmlns:a14="http://schemas.microsoft.com/office/drawing/2010/main" val="0"/>
              </a:ext>
            </a:extLst>
          </a:blip>
          <a:srcRect l="20607" t="15954" r="4277" b="8115"/>
          <a:stretch/>
        </p:blipFill>
        <p:spPr bwMode="auto">
          <a:xfrm>
            <a:off x="8202652" y="4761291"/>
            <a:ext cx="2271134" cy="130892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9953FB00-F0EF-4A00-AED2-955DCE2C7A16}"/>
              </a:ext>
            </a:extLst>
          </p:cNvPr>
          <p:cNvPicPr/>
          <p:nvPr/>
        </p:nvPicPr>
        <p:blipFill rotWithShape="1">
          <a:blip r:embed="rId9" cstate="print">
            <a:extLst>
              <a:ext uri="{28A0092B-C50C-407E-A947-70E740481C1C}">
                <a14:useLocalDpi xmlns:a14="http://schemas.microsoft.com/office/drawing/2010/main" val="0"/>
              </a:ext>
            </a:extLst>
          </a:blip>
          <a:srcRect l="20441" t="15954" r="3944" b="8410"/>
          <a:stretch/>
        </p:blipFill>
        <p:spPr bwMode="auto">
          <a:xfrm>
            <a:off x="5524730" y="4824433"/>
            <a:ext cx="2271134" cy="130892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A01EBF37-E3F7-48C2-BA8F-5F34C20540DC}"/>
              </a:ext>
            </a:extLst>
          </p:cNvPr>
          <p:cNvPicPr/>
          <p:nvPr/>
        </p:nvPicPr>
        <p:blipFill rotWithShape="1">
          <a:blip r:embed="rId10" cstate="print">
            <a:extLst>
              <a:ext uri="{28A0092B-C50C-407E-A947-70E740481C1C}">
                <a14:useLocalDpi xmlns:a14="http://schemas.microsoft.com/office/drawing/2010/main" val="0"/>
              </a:ext>
            </a:extLst>
          </a:blip>
          <a:srcRect l="20939" t="16249" r="4442" b="8706"/>
          <a:stretch/>
        </p:blipFill>
        <p:spPr bwMode="auto">
          <a:xfrm>
            <a:off x="2623726" y="3096024"/>
            <a:ext cx="2271134" cy="132244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F463354A-C98D-4AE7-8B64-BD9E3F2F56A2}"/>
              </a:ext>
            </a:extLst>
          </p:cNvPr>
          <p:cNvPicPr/>
          <p:nvPr/>
        </p:nvPicPr>
        <p:blipFill rotWithShape="1">
          <a:blip r:embed="rId11" cstate="print">
            <a:extLst>
              <a:ext uri="{28A0092B-C50C-407E-A947-70E740481C1C}">
                <a14:useLocalDpi xmlns:a14="http://schemas.microsoft.com/office/drawing/2010/main" val="0"/>
              </a:ext>
            </a:extLst>
          </a:blip>
          <a:srcRect l="20274" t="16840" r="4442" b="8706"/>
          <a:stretch/>
        </p:blipFill>
        <p:spPr bwMode="auto">
          <a:xfrm>
            <a:off x="9823153" y="3096024"/>
            <a:ext cx="2278762" cy="133803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F01EEFA2-A8FB-4CDB-B37E-738C09615F63}"/>
              </a:ext>
            </a:extLst>
          </p:cNvPr>
          <p:cNvPicPr/>
          <p:nvPr/>
        </p:nvPicPr>
        <p:blipFill rotWithShape="1">
          <a:blip r:embed="rId12" cstate="print">
            <a:extLst>
              <a:ext uri="{28A0092B-C50C-407E-A947-70E740481C1C}">
                <a14:useLocalDpi xmlns:a14="http://schemas.microsoft.com/office/drawing/2010/main" val="0"/>
              </a:ext>
            </a:extLst>
          </a:blip>
          <a:srcRect l="20774" t="15954" r="4110" b="8706"/>
          <a:stretch/>
        </p:blipFill>
        <p:spPr bwMode="auto">
          <a:xfrm>
            <a:off x="7429583" y="3096024"/>
            <a:ext cx="2278763" cy="132244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B7F36C51-8E60-450A-B87E-AF12D5AC181C}"/>
              </a:ext>
            </a:extLst>
          </p:cNvPr>
          <p:cNvPicPr>
            <a:picLocks noChangeAspect="1"/>
          </p:cNvPicPr>
          <p:nvPr/>
        </p:nvPicPr>
        <p:blipFill>
          <a:blip r:embed="rId13"/>
          <a:stretch>
            <a:fillRect/>
          </a:stretch>
        </p:blipFill>
        <p:spPr>
          <a:xfrm>
            <a:off x="211498" y="4865449"/>
            <a:ext cx="2278764" cy="126790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57B65381-3B13-416C-9157-5EF1BEEF78F4}"/>
              </a:ext>
            </a:extLst>
          </p:cNvPr>
          <p:cNvPicPr>
            <a:picLocks noChangeAspect="1"/>
          </p:cNvPicPr>
          <p:nvPr/>
        </p:nvPicPr>
        <p:blipFill>
          <a:blip r:embed="rId14"/>
          <a:stretch>
            <a:fillRect/>
          </a:stretch>
        </p:blipFill>
        <p:spPr>
          <a:xfrm>
            <a:off x="2821769" y="4865449"/>
            <a:ext cx="2371453" cy="1340563"/>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AFEE275E-B0B5-4B1D-A923-E9F12B81946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71803" y="145952"/>
            <a:ext cx="2369825" cy="778394"/>
          </a:xfrm>
          <a:prstGeom prst="rect">
            <a:avLst/>
          </a:prstGeom>
        </p:spPr>
      </p:pic>
      <p:sp>
        <p:nvSpPr>
          <p:cNvPr id="5" name="Oval 4">
            <a:extLst>
              <a:ext uri="{FF2B5EF4-FFF2-40B4-BE49-F238E27FC236}">
                <a16:creationId xmlns:a16="http://schemas.microsoft.com/office/drawing/2014/main" id="{884FE633-6832-4825-9342-237BB51731EB}"/>
              </a:ext>
            </a:extLst>
          </p:cNvPr>
          <p:cNvSpPr/>
          <p:nvPr/>
        </p:nvSpPr>
        <p:spPr>
          <a:xfrm>
            <a:off x="4952892" y="2783147"/>
            <a:ext cx="2457974" cy="19637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76ACEEDF-D568-4885-BAE7-132D355736CB}"/>
              </a:ext>
            </a:extLst>
          </p:cNvPr>
          <p:cNvSpPr/>
          <p:nvPr/>
        </p:nvSpPr>
        <p:spPr>
          <a:xfrm>
            <a:off x="5359680" y="4553836"/>
            <a:ext cx="2457974" cy="19637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4F25C7A1-1E30-4A9A-8199-61F9D7F28CF3}"/>
              </a:ext>
            </a:extLst>
          </p:cNvPr>
          <p:cNvSpPr/>
          <p:nvPr/>
        </p:nvSpPr>
        <p:spPr>
          <a:xfrm>
            <a:off x="9727063" y="2742766"/>
            <a:ext cx="2457974" cy="19637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424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7FD2F7-C39B-42D9-AC72-84C385097734}"/>
              </a:ext>
            </a:extLst>
          </p:cNvPr>
          <p:cNvPicPr>
            <a:picLocks noChangeAspect="1"/>
          </p:cNvPicPr>
          <p:nvPr/>
        </p:nvPicPr>
        <p:blipFill>
          <a:blip r:embed="rId2"/>
          <a:stretch>
            <a:fillRect/>
          </a:stretch>
        </p:blipFill>
        <p:spPr>
          <a:xfrm>
            <a:off x="638355" y="645972"/>
            <a:ext cx="6358694" cy="3598224"/>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FC405CF6-3308-4189-AF36-A8FB70464BB8}"/>
              </a:ext>
            </a:extLst>
          </p:cNvPr>
          <p:cNvPicPr>
            <a:picLocks noChangeAspect="1"/>
          </p:cNvPicPr>
          <p:nvPr/>
        </p:nvPicPr>
        <p:blipFill>
          <a:blip r:embed="rId3"/>
          <a:stretch>
            <a:fillRect/>
          </a:stretch>
        </p:blipFill>
        <p:spPr>
          <a:xfrm>
            <a:off x="5143016" y="2235970"/>
            <a:ext cx="2765699" cy="397605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311693B3-6D35-431F-B958-FAF24DF8DFE7}"/>
              </a:ext>
            </a:extLst>
          </p:cNvPr>
          <p:cNvPicPr>
            <a:picLocks noChangeAspect="1"/>
          </p:cNvPicPr>
          <p:nvPr/>
        </p:nvPicPr>
        <p:blipFill>
          <a:blip r:embed="rId4"/>
          <a:stretch>
            <a:fillRect/>
          </a:stretch>
        </p:blipFill>
        <p:spPr>
          <a:xfrm>
            <a:off x="8308747" y="2976112"/>
            <a:ext cx="2671478" cy="3630283"/>
          </a:xfrm>
          <a:prstGeom prst="rect">
            <a:avLst/>
          </a:prstGeom>
        </p:spPr>
      </p:pic>
      <p:pic>
        <p:nvPicPr>
          <p:cNvPr id="5" name="Picture 4">
            <a:extLst>
              <a:ext uri="{FF2B5EF4-FFF2-40B4-BE49-F238E27FC236}">
                <a16:creationId xmlns:a16="http://schemas.microsoft.com/office/drawing/2014/main" id="{F625466A-885D-4C72-A409-86592299C9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8347" y="145952"/>
            <a:ext cx="2313282" cy="759822"/>
          </a:xfrm>
          <a:prstGeom prst="rect">
            <a:avLst/>
          </a:prstGeom>
        </p:spPr>
      </p:pic>
      <p:pic>
        <p:nvPicPr>
          <p:cNvPr id="6" name="Picture 5">
            <a:extLst>
              <a:ext uri="{FF2B5EF4-FFF2-40B4-BE49-F238E27FC236}">
                <a16:creationId xmlns:a16="http://schemas.microsoft.com/office/drawing/2014/main" id="{AD58225E-4021-453F-99C1-E130E7D0D8AF}"/>
              </a:ext>
            </a:extLst>
          </p:cNvPr>
          <p:cNvPicPr>
            <a:picLocks noChangeAspect="1"/>
          </p:cNvPicPr>
          <p:nvPr/>
        </p:nvPicPr>
        <p:blipFill>
          <a:blip r:embed="rId6"/>
          <a:stretch>
            <a:fillRect/>
          </a:stretch>
        </p:blipFill>
        <p:spPr>
          <a:xfrm>
            <a:off x="1461420" y="5198439"/>
            <a:ext cx="2858531" cy="727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488733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6F8376-6C0B-40E6-3334-4838F6E01826}"/>
              </a:ext>
            </a:extLst>
          </p:cNvPr>
          <p:cNvPicPr>
            <a:picLocks noChangeAspect="1"/>
          </p:cNvPicPr>
          <p:nvPr/>
        </p:nvPicPr>
        <p:blipFill>
          <a:blip r:embed="rId2"/>
          <a:stretch>
            <a:fillRect/>
          </a:stretch>
        </p:blipFill>
        <p:spPr>
          <a:xfrm>
            <a:off x="3856424" y="248426"/>
            <a:ext cx="4479152" cy="6361148"/>
          </a:xfrm>
          <a:prstGeom prst="rect">
            <a:avLst/>
          </a:prstGeom>
          <a:ln>
            <a:solidFill>
              <a:schemeClr val="tx1"/>
            </a:solidFill>
          </a:ln>
        </p:spPr>
      </p:pic>
      <p:pic>
        <p:nvPicPr>
          <p:cNvPr id="4" name="Picture 3">
            <a:extLst>
              <a:ext uri="{FF2B5EF4-FFF2-40B4-BE49-F238E27FC236}">
                <a16:creationId xmlns:a16="http://schemas.microsoft.com/office/drawing/2014/main" id="{8AFB4238-F6BB-4A66-AE0F-F43E01B402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8347" y="145952"/>
            <a:ext cx="2313282" cy="759822"/>
          </a:xfrm>
          <a:prstGeom prst="rect">
            <a:avLst/>
          </a:prstGeom>
        </p:spPr>
      </p:pic>
    </p:spTree>
    <p:extLst>
      <p:ext uri="{BB962C8B-B14F-4D97-AF65-F5344CB8AC3E}">
        <p14:creationId xmlns:p14="http://schemas.microsoft.com/office/powerpoint/2010/main" val="1236717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9fa88c22-f21e-4ef2-b7a9-b096851798b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1321</Words>
  <Application>Microsoft Office PowerPoint</Application>
  <PresentationFormat>Widescreen</PresentationFormat>
  <Paragraphs>214</Paragraphs>
  <Slides>24</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Armata</vt:lpstr>
      <vt:lpstr>Calibri</vt:lpstr>
      <vt:lpstr>Calibri Light</vt:lpstr>
      <vt:lpstr>Century Gothic</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Mechanism of homologous recombination repair defects</vt:lpstr>
      <vt:lpstr>PARPi</vt:lpstr>
      <vt:lpstr>Sample types</vt:lpstr>
      <vt:lpstr>Tumour BRCA analysis</vt:lpstr>
      <vt:lpstr>Germline BRCA analysis</vt:lpstr>
      <vt:lpstr>PowerPoint Presentation</vt:lpstr>
      <vt:lpstr>PowerPoint Presentation</vt:lpstr>
      <vt:lpstr>Testing Strategy Summary</vt:lpstr>
      <vt:lpstr>Other Available Tests</vt:lpstr>
      <vt:lpstr>Contact</vt:lpstr>
      <vt:lpstr>PowerPoint Presentation</vt:lpstr>
      <vt:lpstr>PowerPoint Presentation</vt:lpstr>
      <vt:lpstr>Code on Genetic Testing and Insurance </vt:lpstr>
      <vt:lpstr>Code on Genetic Testing and Insurance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Juett</dc:creator>
  <cp:lastModifiedBy>Helen Dunderdale</cp:lastModifiedBy>
  <cp:revision>19</cp:revision>
  <dcterms:created xsi:type="dcterms:W3CDTF">2023-07-03T13:17:31Z</dcterms:created>
  <dcterms:modified xsi:type="dcterms:W3CDTF">2023-07-06T13:21:25Z</dcterms:modified>
</cp:coreProperties>
</file>