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69" r:id="rId3"/>
    <p:sldId id="364" r:id="rId4"/>
    <p:sldId id="389" r:id="rId5"/>
    <p:sldId id="346" r:id="rId6"/>
    <p:sldId id="372" r:id="rId7"/>
    <p:sldId id="387" r:id="rId8"/>
    <p:sldId id="408" r:id="rId9"/>
    <p:sldId id="410" r:id="rId10"/>
    <p:sldId id="409" r:id="rId11"/>
    <p:sldId id="386" r:id="rId12"/>
    <p:sldId id="371" r:id="rId13"/>
    <p:sldId id="375" r:id="rId14"/>
    <p:sldId id="391" r:id="rId15"/>
    <p:sldId id="395" r:id="rId16"/>
    <p:sldId id="396" r:id="rId17"/>
    <p:sldId id="398" r:id="rId18"/>
    <p:sldId id="400" r:id="rId19"/>
    <p:sldId id="401" r:id="rId20"/>
    <p:sldId id="402" r:id="rId21"/>
    <p:sldId id="403" r:id="rId22"/>
    <p:sldId id="404" r:id="rId23"/>
    <p:sldId id="405" r:id="rId24"/>
    <p:sldId id="421" r:id="rId25"/>
    <p:sldId id="267" r:id="rId26"/>
    <p:sldId id="393" r:id="rId27"/>
    <p:sldId id="420" r:id="rId28"/>
    <p:sldId id="33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7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41903-480F-4CB3-BDE7-949CCD110A34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44980B-3116-4494-8C36-6CC072D1E645}">
      <dgm:prSet phldrT="[Text]"/>
      <dgm:spPr/>
      <dgm:t>
        <a:bodyPr/>
        <a:lstStyle/>
        <a:p>
          <a:r>
            <a:rPr lang="en-GB" dirty="0"/>
            <a:t>Education &amp; Training</a:t>
          </a:r>
        </a:p>
      </dgm:t>
    </dgm:pt>
    <dgm:pt modelId="{7D734B55-EAB3-48DF-A507-8BD980658D74}" type="parTrans" cxnId="{CD4083F2-1943-4E8C-BB1B-72D010D674DF}">
      <dgm:prSet/>
      <dgm:spPr/>
      <dgm:t>
        <a:bodyPr/>
        <a:lstStyle/>
        <a:p>
          <a:endParaRPr lang="en-GB"/>
        </a:p>
      </dgm:t>
    </dgm:pt>
    <dgm:pt modelId="{61C3FD97-08DE-4356-9522-899A5CE5136E}" type="sibTrans" cxnId="{CD4083F2-1943-4E8C-BB1B-72D010D674DF}">
      <dgm:prSet/>
      <dgm:spPr/>
      <dgm:t>
        <a:bodyPr/>
        <a:lstStyle/>
        <a:p>
          <a:endParaRPr lang="en-GB"/>
        </a:p>
      </dgm:t>
    </dgm:pt>
    <dgm:pt modelId="{DD2D7FEE-1BAB-4869-BB50-1169FB2D2B52}">
      <dgm:prSet phldrT="[Text]" custT="1"/>
      <dgm:spPr/>
      <dgm:t>
        <a:bodyPr/>
        <a:lstStyle/>
        <a:p>
          <a:r>
            <a:rPr lang="en-GB" sz="1400" dirty="0"/>
            <a:t>What is a LE radiographer?</a:t>
          </a:r>
        </a:p>
      </dgm:t>
    </dgm:pt>
    <dgm:pt modelId="{D633A049-3043-4561-8A9B-9E3328FBCE93}" type="parTrans" cxnId="{EFB654A1-6798-46CB-8BCF-DE054665856A}">
      <dgm:prSet/>
      <dgm:spPr/>
      <dgm:t>
        <a:bodyPr/>
        <a:lstStyle/>
        <a:p>
          <a:endParaRPr lang="en-GB"/>
        </a:p>
      </dgm:t>
    </dgm:pt>
    <dgm:pt modelId="{A75777BF-2B1B-416D-81E0-2D857CC5368D}" type="sibTrans" cxnId="{EFB654A1-6798-46CB-8BCF-DE054665856A}">
      <dgm:prSet/>
      <dgm:spPr/>
      <dgm:t>
        <a:bodyPr/>
        <a:lstStyle/>
        <a:p>
          <a:endParaRPr lang="en-GB"/>
        </a:p>
      </dgm:t>
    </dgm:pt>
    <dgm:pt modelId="{3C4F4EE2-0951-424B-8C15-441739951ED6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Clinical service</a:t>
          </a:r>
        </a:p>
      </dgm:t>
    </dgm:pt>
    <dgm:pt modelId="{8C5A8F0D-A74C-40D2-B10D-33C7356D9A8C}" type="parTrans" cxnId="{FE398075-108B-4C14-BF5B-ECA49CEB4FE3}">
      <dgm:prSet/>
      <dgm:spPr/>
      <dgm:t>
        <a:bodyPr/>
        <a:lstStyle/>
        <a:p>
          <a:endParaRPr lang="en-GB"/>
        </a:p>
      </dgm:t>
    </dgm:pt>
    <dgm:pt modelId="{3453AF46-15FA-4F96-8B3D-D8AB1E315F02}" type="sibTrans" cxnId="{FE398075-108B-4C14-BF5B-ECA49CEB4FE3}">
      <dgm:prSet/>
      <dgm:spPr/>
      <dgm:t>
        <a:bodyPr/>
        <a:lstStyle/>
        <a:p>
          <a:endParaRPr lang="en-GB"/>
        </a:p>
      </dgm:t>
    </dgm:pt>
    <dgm:pt modelId="{62E6980E-5A8A-420B-A627-C68AB2515501}">
      <dgm:prSet phldrT="[Text]" custT="1"/>
      <dgm:spPr/>
      <dgm:t>
        <a:bodyPr/>
        <a:lstStyle/>
        <a:p>
          <a:pPr algn="r"/>
          <a:r>
            <a:rPr lang="en-GB" sz="1400" dirty="0"/>
            <a:t>Rad led service in each centre</a:t>
          </a:r>
        </a:p>
      </dgm:t>
    </dgm:pt>
    <dgm:pt modelId="{AB7AEFDF-F3FF-4871-B857-E72F4D2A0820}" type="parTrans" cxnId="{15D89485-9C21-4A88-86D9-9A75C4E022AB}">
      <dgm:prSet/>
      <dgm:spPr/>
      <dgm:t>
        <a:bodyPr/>
        <a:lstStyle/>
        <a:p>
          <a:endParaRPr lang="en-GB"/>
        </a:p>
      </dgm:t>
    </dgm:pt>
    <dgm:pt modelId="{C7921369-7BF1-4A9E-A4CA-ACA15C81B4BD}" type="sibTrans" cxnId="{15D89485-9C21-4A88-86D9-9A75C4E022AB}">
      <dgm:prSet/>
      <dgm:spPr/>
      <dgm:t>
        <a:bodyPr/>
        <a:lstStyle/>
        <a:p>
          <a:endParaRPr lang="en-GB"/>
        </a:p>
      </dgm:t>
    </dgm:pt>
    <dgm:pt modelId="{77F1D6E4-E38F-4B25-AE0D-BF9A5D11B713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/>
            <a:t>Data</a:t>
          </a:r>
        </a:p>
      </dgm:t>
    </dgm:pt>
    <dgm:pt modelId="{1C12C876-3E44-4675-8F9E-B706E5EC670E}" type="parTrans" cxnId="{1CE90596-570F-4F18-B6F1-B818B873F4CD}">
      <dgm:prSet/>
      <dgm:spPr/>
      <dgm:t>
        <a:bodyPr/>
        <a:lstStyle/>
        <a:p>
          <a:endParaRPr lang="en-GB"/>
        </a:p>
      </dgm:t>
    </dgm:pt>
    <dgm:pt modelId="{C77BAD88-EFA9-41BF-8455-3CF588E03BC5}" type="sibTrans" cxnId="{1CE90596-570F-4F18-B6F1-B818B873F4CD}">
      <dgm:prSet/>
      <dgm:spPr/>
      <dgm:t>
        <a:bodyPr/>
        <a:lstStyle/>
        <a:p>
          <a:endParaRPr lang="en-GB"/>
        </a:p>
      </dgm:t>
    </dgm:pt>
    <dgm:pt modelId="{28207864-875C-40AD-82D9-905F1BB8608C}">
      <dgm:prSet phldrT="[Text]" custT="1"/>
      <dgm:spPr/>
      <dgm:t>
        <a:bodyPr/>
        <a:lstStyle/>
        <a:p>
          <a:pPr algn="r"/>
          <a:r>
            <a:rPr lang="en-GB" sz="1400" dirty="0"/>
            <a:t>Commissioning and sustainability</a:t>
          </a:r>
        </a:p>
      </dgm:t>
    </dgm:pt>
    <dgm:pt modelId="{D0E2D0C1-2217-4480-AB8E-6FF696F671F4}" type="parTrans" cxnId="{23FDB57B-138D-4CD4-9D7E-2F27CC404DFA}">
      <dgm:prSet/>
      <dgm:spPr/>
      <dgm:t>
        <a:bodyPr/>
        <a:lstStyle/>
        <a:p>
          <a:endParaRPr lang="en-GB"/>
        </a:p>
      </dgm:t>
    </dgm:pt>
    <dgm:pt modelId="{763683AB-8B78-4C69-A3D3-9F58F66A2646}" type="sibTrans" cxnId="{23FDB57B-138D-4CD4-9D7E-2F27CC404DFA}">
      <dgm:prSet/>
      <dgm:spPr/>
      <dgm:t>
        <a:bodyPr/>
        <a:lstStyle/>
        <a:p>
          <a:endParaRPr lang="en-GB"/>
        </a:p>
      </dgm:t>
    </dgm:pt>
    <dgm:pt modelId="{990318DB-91D0-47A5-BC2C-1676820A87AB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Outreach &amp; development</a:t>
          </a:r>
        </a:p>
      </dgm:t>
    </dgm:pt>
    <dgm:pt modelId="{0EFF4B37-6F49-4351-87F1-E4BAFC90372E}" type="parTrans" cxnId="{44254755-1DCB-46E1-9753-74CCE9C5E28B}">
      <dgm:prSet/>
      <dgm:spPr/>
      <dgm:t>
        <a:bodyPr/>
        <a:lstStyle/>
        <a:p>
          <a:endParaRPr lang="en-GB"/>
        </a:p>
      </dgm:t>
    </dgm:pt>
    <dgm:pt modelId="{22A4BA62-67E0-464E-8D98-B345C08041EF}" type="sibTrans" cxnId="{44254755-1DCB-46E1-9753-74CCE9C5E28B}">
      <dgm:prSet/>
      <dgm:spPr/>
      <dgm:t>
        <a:bodyPr/>
        <a:lstStyle/>
        <a:p>
          <a:endParaRPr lang="en-GB"/>
        </a:p>
      </dgm:t>
    </dgm:pt>
    <dgm:pt modelId="{4495D1E5-0111-48F7-BDCD-FEFD2041E683}">
      <dgm:prSet phldrT="[Text]" custT="1"/>
      <dgm:spPr/>
      <dgm:t>
        <a:bodyPr/>
        <a:lstStyle/>
        <a:p>
          <a:pPr algn="l"/>
          <a:r>
            <a:rPr lang="en-GB" sz="1400" dirty="0"/>
            <a:t>Information resources</a:t>
          </a:r>
        </a:p>
      </dgm:t>
    </dgm:pt>
    <dgm:pt modelId="{8278F880-8DEC-4EDD-A195-B4FB1DD5BE39}" type="parTrans" cxnId="{F6C97996-2274-4258-AA0A-B2E60BBAD464}">
      <dgm:prSet/>
      <dgm:spPr/>
      <dgm:t>
        <a:bodyPr/>
        <a:lstStyle/>
        <a:p>
          <a:endParaRPr lang="en-GB"/>
        </a:p>
      </dgm:t>
    </dgm:pt>
    <dgm:pt modelId="{92E7BB17-D50C-49A5-B0A4-4B41D5AD81AD}" type="sibTrans" cxnId="{F6C97996-2274-4258-AA0A-B2E60BBAD464}">
      <dgm:prSet/>
      <dgm:spPr/>
      <dgm:t>
        <a:bodyPr/>
        <a:lstStyle/>
        <a:p>
          <a:endParaRPr lang="en-GB"/>
        </a:p>
      </dgm:t>
    </dgm:pt>
    <dgm:pt modelId="{6AC227FB-0472-4E5E-B860-033F8AF80F0B}">
      <dgm:prSet phldrT="[Text]" custT="1"/>
      <dgm:spPr/>
      <dgm:t>
        <a:bodyPr/>
        <a:lstStyle/>
        <a:p>
          <a:pPr algn="r"/>
          <a:r>
            <a:rPr lang="en-GB" sz="1400" dirty="0"/>
            <a:t>Links to local services for referrals</a:t>
          </a:r>
        </a:p>
      </dgm:t>
    </dgm:pt>
    <dgm:pt modelId="{CC0E62D9-4A74-4815-BC8D-DC6FC1089715}" type="parTrans" cxnId="{EE196D1C-A62B-4444-9488-06EEBE95C163}">
      <dgm:prSet/>
      <dgm:spPr/>
      <dgm:t>
        <a:bodyPr/>
        <a:lstStyle/>
        <a:p>
          <a:endParaRPr lang="en-GB"/>
        </a:p>
      </dgm:t>
    </dgm:pt>
    <dgm:pt modelId="{8D1CF504-047F-40BD-B8E3-BB59862B4BCE}" type="sibTrans" cxnId="{EE196D1C-A62B-4444-9488-06EEBE95C163}">
      <dgm:prSet/>
      <dgm:spPr/>
      <dgm:t>
        <a:bodyPr/>
        <a:lstStyle/>
        <a:p>
          <a:endParaRPr lang="en-GB"/>
        </a:p>
      </dgm:t>
    </dgm:pt>
    <dgm:pt modelId="{C8A2129F-17C0-446D-9D41-F296B4AA272D}">
      <dgm:prSet phldrT="[Text]" custT="1"/>
      <dgm:spPr/>
      <dgm:t>
        <a:bodyPr/>
        <a:lstStyle/>
        <a:p>
          <a:pPr algn="r"/>
          <a:r>
            <a:rPr lang="en-GB" sz="1400" dirty="0"/>
            <a:t>Point of access for patients</a:t>
          </a:r>
        </a:p>
      </dgm:t>
    </dgm:pt>
    <dgm:pt modelId="{67AC593F-539E-4BB5-BAE0-B564D8313172}" type="parTrans" cxnId="{BBF796D4-E913-4F2F-9AA6-9004468FCB5B}">
      <dgm:prSet/>
      <dgm:spPr/>
      <dgm:t>
        <a:bodyPr/>
        <a:lstStyle/>
        <a:p>
          <a:endParaRPr lang="en-GB"/>
        </a:p>
      </dgm:t>
    </dgm:pt>
    <dgm:pt modelId="{99BB56FF-AFF3-41C3-A12E-20E7D5262775}" type="sibTrans" cxnId="{BBF796D4-E913-4F2F-9AA6-9004468FCB5B}">
      <dgm:prSet/>
      <dgm:spPr/>
      <dgm:t>
        <a:bodyPr/>
        <a:lstStyle/>
        <a:p>
          <a:endParaRPr lang="en-GB"/>
        </a:p>
      </dgm:t>
    </dgm:pt>
    <dgm:pt modelId="{DCFAEE83-2E5C-4F1A-8092-9379D2B44BFF}">
      <dgm:prSet phldrT="[Text]" custT="1"/>
      <dgm:spPr/>
      <dgm:t>
        <a:bodyPr/>
        <a:lstStyle/>
        <a:p>
          <a:pPr algn="r"/>
          <a:endParaRPr lang="en-GB" sz="1400" dirty="0"/>
        </a:p>
      </dgm:t>
    </dgm:pt>
    <dgm:pt modelId="{B264D88C-7566-4207-A829-8C2A42D67895}" type="parTrans" cxnId="{099641E1-DC08-4F0E-9D21-06E5BA25E5CC}">
      <dgm:prSet/>
      <dgm:spPr/>
      <dgm:t>
        <a:bodyPr/>
        <a:lstStyle/>
        <a:p>
          <a:endParaRPr lang="en-GB"/>
        </a:p>
      </dgm:t>
    </dgm:pt>
    <dgm:pt modelId="{6FE414EB-0D29-46BA-8E5D-5D756D065698}" type="sibTrans" cxnId="{099641E1-DC08-4F0E-9D21-06E5BA25E5CC}">
      <dgm:prSet/>
      <dgm:spPr/>
      <dgm:t>
        <a:bodyPr/>
        <a:lstStyle/>
        <a:p>
          <a:endParaRPr lang="en-GB"/>
        </a:p>
      </dgm:t>
    </dgm:pt>
    <dgm:pt modelId="{FBA0997D-F0DD-4783-B905-943FB2450CF4}">
      <dgm:prSet phldrT="[Text]" custT="1"/>
      <dgm:spPr/>
      <dgm:t>
        <a:bodyPr/>
        <a:lstStyle/>
        <a:p>
          <a:pPr algn="r"/>
          <a:r>
            <a:rPr lang="en-GB" sz="1400" b="1" dirty="0"/>
            <a:t>Patient level data</a:t>
          </a:r>
        </a:p>
      </dgm:t>
    </dgm:pt>
    <dgm:pt modelId="{FE24B9DC-696C-4DD5-B38D-254FB7978E95}" type="parTrans" cxnId="{945580E8-975D-450C-8F3A-8A322DDC0318}">
      <dgm:prSet/>
      <dgm:spPr/>
      <dgm:t>
        <a:bodyPr/>
        <a:lstStyle/>
        <a:p>
          <a:endParaRPr lang="en-GB"/>
        </a:p>
      </dgm:t>
    </dgm:pt>
    <dgm:pt modelId="{30A8DB10-51C2-43D8-94B0-A1186B5AEB1F}" type="sibTrans" cxnId="{945580E8-975D-450C-8F3A-8A322DDC0318}">
      <dgm:prSet/>
      <dgm:spPr/>
      <dgm:t>
        <a:bodyPr/>
        <a:lstStyle/>
        <a:p>
          <a:endParaRPr lang="en-GB"/>
        </a:p>
      </dgm:t>
    </dgm:pt>
    <dgm:pt modelId="{6E9DD9E6-D30C-4238-A9F4-3C1DF5544944}">
      <dgm:prSet phldrT="[Text]" custT="1"/>
      <dgm:spPr/>
      <dgm:t>
        <a:bodyPr/>
        <a:lstStyle/>
        <a:p>
          <a:pPr algn="r"/>
          <a:r>
            <a:rPr lang="en-GB" sz="1400" b="1" dirty="0"/>
            <a:t>Service level data</a:t>
          </a:r>
        </a:p>
      </dgm:t>
    </dgm:pt>
    <dgm:pt modelId="{8BA7E9FD-37D6-4737-887F-A384BD58BEC9}" type="parTrans" cxnId="{0B4F6EF4-2447-49C9-AE9E-847E559C3D34}">
      <dgm:prSet/>
      <dgm:spPr/>
      <dgm:t>
        <a:bodyPr/>
        <a:lstStyle/>
        <a:p>
          <a:endParaRPr lang="en-GB"/>
        </a:p>
      </dgm:t>
    </dgm:pt>
    <dgm:pt modelId="{C79E9EFE-6034-4E60-8259-B80CA5EBC343}" type="sibTrans" cxnId="{0B4F6EF4-2447-49C9-AE9E-847E559C3D34}">
      <dgm:prSet/>
      <dgm:spPr/>
      <dgm:t>
        <a:bodyPr/>
        <a:lstStyle/>
        <a:p>
          <a:endParaRPr lang="en-GB"/>
        </a:p>
      </dgm:t>
    </dgm:pt>
    <dgm:pt modelId="{450B1F56-265A-4C15-BCAF-60A962367E56}">
      <dgm:prSet phldrT="[Text]" custT="1"/>
      <dgm:spPr/>
      <dgm:t>
        <a:bodyPr/>
        <a:lstStyle/>
        <a:p>
          <a:pPr algn="r"/>
          <a:r>
            <a:rPr lang="en-GB" sz="1400" dirty="0"/>
            <a:t>Who, what, when</a:t>
          </a:r>
        </a:p>
      </dgm:t>
    </dgm:pt>
    <dgm:pt modelId="{9ECB42EB-1BCE-4C9A-A556-EAA5691E4531}" type="parTrans" cxnId="{84FDED1D-A157-440C-8D54-0EBA68648CA8}">
      <dgm:prSet/>
      <dgm:spPr/>
      <dgm:t>
        <a:bodyPr/>
        <a:lstStyle/>
        <a:p>
          <a:endParaRPr lang="en-GB"/>
        </a:p>
      </dgm:t>
    </dgm:pt>
    <dgm:pt modelId="{839B5938-6A01-44B7-AB23-13520F0E89FA}" type="sibTrans" cxnId="{84FDED1D-A157-440C-8D54-0EBA68648CA8}">
      <dgm:prSet/>
      <dgm:spPr/>
      <dgm:t>
        <a:bodyPr/>
        <a:lstStyle/>
        <a:p>
          <a:endParaRPr lang="en-GB"/>
        </a:p>
      </dgm:t>
    </dgm:pt>
    <dgm:pt modelId="{1AC2E776-9106-42FE-966B-65E20EC7392D}">
      <dgm:prSet phldrT="[Text]" custT="1"/>
      <dgm:spPr/>
      <dgm:t>
        <a:bodyPr/>
        <a:lstStyle/>
        <a:p>
          <a:r>
            <a:rPr lang="en-GB" sz="1400" dirty="0"/>
            <a:t>Governance &amp; safety</a:t>
          </a:r>
        </a:p>
      </dgm:t>
    </dgm:pt>
    <dgm:pt modelId="{82B341FA-123F-4BE7-9441-860DCE328CE6}" type="parTrans" cxnId="{0D50EE5D-C128-4A82-BAE7-79B317E349F8}">
      <dgm:prSet/>
      <dgm:spPr/>
      <dgm:t>
        <a:bodyPr/>
        <a:lstStyle/>
        <a:p>
          <a:endParaRPr lang="en-GB"/>
        </a:p>
      </dgm:t>
    </dgm:pt>
    <dgm:pt modelId="{4DC94DF2-3AC8-46C3-BCC8-1A2F0ABD210B}" type="sibTrans" cxnId="{0D50EE5D-C128-4A82-BAE7-79B317E349F8}">
      <dgm:prSet/>
      <dgm:spPr/>
      <dgm:t>
        <a:bodyPr/>
        <a:lstStyle/>
        <a:p>
          <a:endParaRPr lang="en-GB"/>
        </a:p>
      </dgm:t>
    </dgm:pt>
    <dgm:pt modelId="{45E574D5-A664-4C6F-9151-A15B86CBB191}">
      <dgm:prSet phldrT="[Text]"/>
      <dgm:spPr/>
      <dgm:t>
        <a:bodyPr/>
        <a:lstStyle/>
        <a:p>
          <a:endParaRPr lang="en-GB" sz="1100" dirty="0"/>
        </a:p>
      </dgm:t>
    </dgm:pt>
    <dgm:pt modelId="{9CA70F4B-B4B7-4A79-9A88-C29E1C6E5EFF}" type="parTrans" cxnId="{0B850ACA-B389-484B-B85F-46F2A797B62D}">
      <dgm:prSet/>
      <dgm:spPr/>
      <dgm:t>
        <a:bodyPr/>
        <a:lstStyle/>
        <a:p>
          <a:endParaRPr lang="en-GB"/>
        </a:p>
      </dgm:t>
    </dgm:pt>
    <dgm:pt modelId="{5101A194-EE2D-4D75-A468-1B41A1539685}" type="sibTrans" cxnId="{0B850ACA-B389-484B-B85F-46F2A797B62D}">
      <dgm:prSet/>
      <dgm:spPr/>
      <dgm:t>
        <a:bodyPr/>
        <a:lstStyle/>
        <a:p>
          <a:endParaRPr lang="en-GB"/>
        </a:p>
      </dgm:t>
    </dgm:pt>
    <dgm:pt modelId="{79F9DEF7-BF56-4966-B278-B41D66EBDA09}">
      <dgm:prSet phldrT="[Text]" custT="1"/>
      <dgm:spPr/>
      <dgm:t>
        <a:bodyPr/>
        <a:lstStyle/>
        <a:p>
          <a:r>
            <a:rPr lang="en-GB" sz="1400" dirty="0"/>
            <a:t>Job descriptions</a:t>
          </a:r>
        </a:p>
      </dgm:t>
    </dgm:pt>
    <dgm:pt modelId="{78DDD046-53A6-4975-A27C-A78AFA3244BD}" type="parTrans" cxnId="{EF785201-D26D-4D9E-AA82-B0D555C4A36B}">
      <dgm:prSet/>
      <dgm:spPr/>
      <dgm:t>
        <a:bodyPr/>
        <a:lstStyle/>
        <a:p>
          <a:endParaRPr lang="en-GB"/>
        </a:p>
      </dgm:t>
    </dgm:pt>
    <dgm:pt modelId="{5B86A4A5-144B-41EE-A247-621FC32239DE}" type="sibTrans" cxnId="{EF785201-D26D-4D9E-AA82-B0D555C4A36B}">
      <dgm:prSet/>
      <dgm:spPr/>
      <dgm:t>
        <a:bodyPr/>
        <a:lstStyle/>
        <a:p>
          <a:endParaRPr lang="en-GB"/>
        </a:p>
      </dgm:t>
    </dgm:pt>
    <dgm:pt modelId="{50893310-F0E0-4A8A-839E-E158C3C58DA2}">
      <dgm:prSet phldrT="[Text]" custT="1"/>
      <dgm:spPr/>
      <dgm:t>
        <a:bodyPr/>
        <a:lstStyle/>
        <a:p>
          <a:r>
            <a:rPr lang="en-GB" sz="1400" dirty="0"/>
            <a:t>Scope of practice</a:t>
          </a:r>
        </a:p>
      </dgm:t>
    </dgm:pt>
    <dgm:pt modelId="{F21B5D20-218B-468E-95D8-9B7AD49DA608}" type="parTrans" cxnId="{7D740504-D6E8-4972-8874-3DBAD89529AB}">
      <dgm:prSet/>
      <dgm:spPr/>
      <dgm:t>
        <a:bodyPr/>
        <a:lstStyle/>
        <a:p>
          <a:endParaRPr lang="en-GB"/>
        </a:p>
      </dgm:t>
    </dgm:pt>
    <dgm:pt modelId="{17EDE427-2804-40BE-AAA2-0DB203AA2CB4}" type="sibTrans" cxnId="{7D740504-D6E8-4972-8874-3DBAD89529AB}">
      <dgm:prSet/>
      <dgm:spPr/>
      <dgm:t>
        <a:bodyPr/>
        <a:lstStyle/>
        <a:p>
          <a:endParaRPr lang="en-GB"/>
        </a:p>
      </dgm:t>
    </dgm:pt>
    <dgm:pt modelId="{6E64EB05-CA07-46EA-94E4-9C0F8D7E8A79}">
      <dgm:prSet phldrT="[Text]" custT="1"/>
      <dgm:spPr/>
      <dgm:t>
        <a:bodyPr/>
        <a:lstStyle/>
        <a:p>
          <a:pPr algn="l"/>
          <a:r>
            <a:rPr lang="en-GB" sz="1400" dirty="0"/>
            <a:t>Guidance</a:t>
          </a:r>
        </a:p>
      </dgm:t>
    </dgm:pt>
    <dgm:pt modelId="{720A1D5B-2BF0-45E3-BDBA-DDBC4767F7CB}" type="parTrans" cxnId="{3AFAA146-1E1B-424C-96C4-E58D6729383C}">
      <dgm:prSet/>
      <dgm:spPr/>
      <dgm:t>
        <a:bodyPr/>
        <a:lstStyle/>
        <a:p>
          <a:endParaRPr lang="en-GB"/>
        </a:p>
      </dgm:t>
    </dgm:pt>
    <dgm:pt modelId="{C3675776-8430-40D0-A7F7-6B412A9898C2}" type="sibTrans" cxnId="{3AFAA146-1E1B-424C-96C4-E58D6729383C}">
      <dgm:prSet/>
      <dgm:spPr/>
      <dgm:t>
        <a:bodyPr/>
        <a:lstStyle/>
        <a:p>
          <a:endParaRPr lang="en-GB"/>
        </a:p>
      </dgm:t>
    </dgm:pt>
    <dgm:pt modelId="{AE4B8C7E-ECC3-46A0-A4AD-DF65B39BA805}">
      <dgm:prSet phldrT="[Text]" custT="1"/>
      <dgm:spPr/>
      <dgm:t>
        <a:bodyPr/>
        <a:lstStyle/>
        <a:p>
          <a:pPr algn="l"/>
          <a:r>
            <a:rPr lang="en-GB" sz="1400" dirty="0"/>
            <a:t>Training others</a:t>
          </a:r>
        </a:p>
      </dgm:t>
    </dgm:pt>
    <dgm:pt modelId="{7C131F3C-2AE3-478E-97D3-40AB64938DCA}" type="parTrans" cxnId="{1DAD9A65-22C8-437C-8B02-BB0ED173B0F3}">
      <dgm:prSet/>
      <dgm:spPr/>
      <dgm:t>
        <a:bodyPr/>
        <a:lstStyle/>
        <a:p>
          <a:endParaRPr lang="en-GB"/>
        </a:p>
      </dgm:t>
    </dgm:pt>
    <dgm:pt modelId="{3BD0E865-F032-472B-BC27-463572AD53FD}" type="sibTrans" cxnId="{1DAD9A65-22C8-437C-8B02-BB0ED173B0F3}">
      <dgm:prSet/>
      <dgm:spPr/>
      <dgm:t>
        <a:bodyPr/>
        <a:lstStyle/>
        <a:p>
          <a:endParaRPr lang="en-GB"/>
        </a:p>
      </dgm:t>
    </dgm:pt>
    <dgm:pt modelId="{71CB5412-B976-47A5-9496-06C0B168F6D4}">
      <dgm:prSet phldrT="[Text]" custT="1"/>
      <dgm:spPr/>
      <dgm:t>
        <a:bodyPr/>
        <a:lstStyle/>
        <a:p>
          <a:pPr algn="l"/>
          <a:r>
            <a:rPr lang="en-GB" sz="1400" dirty="0"/>
            <a:t>Innovation and trials</a:t>
          </a:r>
        </a:p>
      </dgm:t>
    </dgm:pt>
    <dgm:pt modelId="{180752A5-62F7-4092-93FC-EA655CDB4CDB}" type="parTrans" cxnId="{50959E79-7100-4DA0-B10C-6F6992F21088}">
      <dgm:prSet/>
      <dgm:spPr/>
      <dgm:t>
        <a:bodyPr/>
        <a:lstStyle/>
        <a:p>
          <a:endParaRPr lang="en-GB"/>
        </a:p>
      </dgm:t>
    </dgm:pt>
    <dgm:pt modelId="{B5924540-EA6E-471B-B4BA-977D6B6D4079}" type="sibTrans" cxnId="{50959E79-7100-4DA0-B10C-6F6992F21088}">
      <dgm:prSet/>
      <dgm:spPr/>
      <dgm:t>
        <a:bodyPr/>
        <a:lstStyle/>
        <a:p>
          <a:endParaRPr lang="en-GB"/>
        </a:p>
      </dgm:t>
    </dgm:pt>
    <dgm:pt modelId="{7EF2A265-81A6-4C50-8BEB-DC45E5A5513F}">
      <dgm:prSet phldrT="[Text]" custT="1"/>
      <dgm:spPr/>
      <dgm:t>
        <a:bodyPr/>
        <a:lstStyle/>
        <a:p>
          <a:pPr algn="r"/>
          <a:r>
            <a:rPr lang="en-GB" sz="1400" dirty="0"/>
            <a:t>MDT decisions</a:t>
          </a:r>
        </a:p>
      </dgm:t>
    </dgm:pt>
    <dgm:pt modelId="{5EFBB884-0651-4052-AD4E-0462BC7E7B00}" type="parTrans" cxnId="{7226C955-8F50-47F5-9105-9CDE9674EF16}">
      <dgm:prSet/>
      <dgm:spPr/>
      <dgm:t>
        <a:bodyPr/>
        <a:lstStyle/>
        <a:p>
          <a:endParaRPr lang="en-GB"/>
        </a:p>
      </dgm:t>
    </dgm:pt>
    <dgm:pt modelId="{95D6FB52-EBEC-400E-A171-A8822FC73EA1}" type="sibTrans" cxnId="{7226C955-8F50-47F5-9105-9CDE9674EF16}">
      <dgm:prSet/>
      <dgm:spPr/>
      <dgm:t>
        <a:bodyPr/>
        <a:lstStyle/>
        <a:p>
          <a:endParaRPr lang="en-GB"/>
        </a:p>
      </dgm:t>
    </dgm:pt>
    <dgm:pt modelId="{1A8D9587-8646-4AA5-A5CE-A611107B7140}">
      <dgm:prSet phldrT="[Text]" custT="1"/>
      <dgm:spPr/>
      <dgm:t>
        <a:bodyPr/>
        <a:lstStyle/>
        <a:p>
          <a:pPr algn="r"/>
          <a:r>
            <a:rPr lang="en-GB" sz="1400" b="1" dirty="0"/>
            <a:t>What does it cost / save</a:t>
          </a:r>
        </a:p>
      </dgm:t>
    </dgm:pt>
    <dgm:pt modelId="{E11A8B6F-99A5-4F46-83E9-397514C46B3E}" type="parTrans" cxnId="{7CBF7D4A-CFBF-4931-ADEA-40630E0C33E4}">
      <dgm:prSet/>
      <dgm:spPr/>
      <dgm:t>
        <a:bodyPr/>
        <a:lstStyle/>
        <a:p>
          <a:endParaRPr lang="en-GB"/>
        </a:p>
      </dgm:t>
    </dgm:pt>
    <dgm:pt modelId="{E2D58687-A884-46E1-9ECA-7B44B831A15F}" type="sibTrans" cxnId="{7CBF7D4A-CFBF-4931-ADEA-40630E0C33E4}">
      <dgm:prSet/>
      <dgm:spPr/>
      <dgm:t>
        <a:bodyPr/>
        <a:lstStyle/>
        <a:p>
          <a:endParaRPr lang="en-GB"/>
        </a:p>
      </dgm:t>
    </dgm:pt>
    <dgm:pt modelId="{4DFD87BC-0CCC-4EF1-8E91-25F544612EEA}">
      <dgm:prSet phldrT="[Text]" custT="1"/>
      <dgm:spPr/>
      <dgm:t>
        <a:bodyPr/>
        <a:lstStyle/>
        <a:p>
          <a:pPr algn="r"/>
          <a:r>
            <a:rPr lang="en-GB" sz="1400" dirty="0"/>
            <a:t>Referral Criteria</a:t>
          </a:r>
        </a:p>
      </dgm:t>
    </dgm:pt>
    <dgm:pt modelId="{CCB9B259-150A-4425-B292-F5E70247EAE6}" type="parTrans" cxnId="{D99913E1-EA8C-458D-9221-F7651C53CD54}">
      <dgm:prSet/>
      <dgm:spPr/>
      <dgm:t>
        <a:bodyPr/>
        <a:lstStyle/>
        <a:p>
          <a:endParaRPr lang="en-GB"/>
        </a:p>
      </dgm:t>
    </dgm:pt>
    <dgm:pt modelId="{B24E3FD1-4547-4033-ADE7-2005D81B827D}" type="sibTrans" cxnId="{D99913E1-EA8C-458D-9221-F7651C53CD54}">
      <dgm:prSet/>
      <dgm:spPr/>
      <dgm:t>
        <a:bodyPr/>
        <a:lstStyle/>
        <a:p>
          <a:endParaRPr lang="en-GB"/>
        </a:p>
      </dgm:t>
    </dgm:pt>
    <dgm:pt modelId="{19D38ACD-A960-4D6A-B4D0-16D90B124372}" type="pres">
      <dgm:prSet presAssocID="{1EE41903-480F-4CB3-BDE7-949CCD110A3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5997801-401D-4498-BB50-1B7385E00E63}" type="pres">
      <dgm:prSet presAssocID="{1EE41903-480F-4CB3-BDE7-949CCD110A34}" presName="children" presStyleCnt="0"/>
      <dgm:spPr/>
    </dgm:pt>
    <dgm:pt modelId="{A7B38DE6-6953-4277-99EB-C2363D57904F}" type="pres">
      <dgm:prSet presAssocID="{1EE41903-480F-4CB3-BDE7-949CCD110A34}" presName="child1group" presStyleCnt="0"/>
      <dgm:spPr/>
    </dgm:pt>
    <dgm:pt modelId="{A37734BD-7824-4677-AA16-7D62B0CE025C}" type="pres">
      <dgm:prSet presAssocID="{1EE41903-480F-4CB3-BDE7-949CCD110A34}" presName="child1" presStyleLbl="bgAcc1" presStyleIdx="0" presStyleCnt="4" custScaleX="186030" custScaleY="102573" custLinFactNeighborX="-15097" custLinFactNeighborY="4389"/>
      <dgm:spPr/>
    </dgm:pt>
    <dgm:pt modelId="{9E172A9A-58D1-48BF-985D-F16A30DFF25B}" type="pres">
      <dgm:prSet presAssocID="{1EE41903-480F-4CB3-BDE7-949CCD110A34}" presName="child1Text" presStyleLbl="bgAcc1" presStyleIdx="0" presStyleCnt="4">
        <dgm:presLayoutVars>
          <dgm:bulletEnabled val="1"/>
        </dgm:presLayoutVars>
      </dgm:prSet>
      <dgm:spPr/>
    </dgm:pt>
    <dgm:pt modelId="{2D655DC1-A327-4A72-A535-1B8F2AE31E22}" type="pres">
      <dgm:prSet presAssocID="{1EE41903-480F-4CB3-BDE7-949CCD110A34}" presName="child2group" presStyleCnt="0"/>
      <dgm:spPr/>
    </dgm:pt>
    <dgm:pt modelId="{AC429DA3-D2FE-4E02-848E-43497C1222B0}" type="pres">
      <dgm:prSet presAssocID="{1EE41903-480F-4CB3-BDE7-949CCD110A34}" presName="child2" presStyleLbl="bgAcc1" presStyleIdx="1" presStyleCnt="4" custScaleX="191113" custLinFactNeighborX="18536" custLinFactNeighborY="3103"/>
      <dgm:spPr/>
    </dgm:pt>
    <dgm:pt modelId="{4164689C-7AE4-44F6-B25E-39853DBA5EA5}" type="pres">
      <dgm:prSet presAssocID="{1EE41903-480F-4CB3-BDE7-949CCD110A34}" presName="child2Text" presStyleLbl="bgAcc1" presStyleIdx="1" presStyleCnt="4">
        <dgm:presLayoutVars>
          <dgm:bulletEnabled val="1"/>
        </dgm:presLayoutVars>
      </dgm:prSet>
      <dgm:spPr/>
    </dgm:pt>
    <dgm:pt modelId="{C8AB9A16-023F-4D2B-A463-FC3722FA9686}" type="pres">
      <dgm:prSet presAssocID="{1EE41903-480F-4CB3-BDE7-949CCD110A34}" presName="child3group" presStyleCnt="0"/>
      <dgm:spPr/>
    </dgm:pt>
    <dgm:pt modelId="{BB68B714-D977-41F1-AEB3-1F19F9278C56}" type="pres">
      <dgm:prSet presAssocID="{1EE41903-480F-4CB3-BDE7-949CCD110A34}" presName="child3" presStyleLbl="bgAcc1" presStyleIdx="2" presStyleCnt="4" custScaleX="187502" custScaleY="123488" custLinFactNeighborX="27916" custLinFactNeighborY="1290"/>
      <dgm:spPr/>
    </dgm:pt>
    <dgm:pt modelId="{01B956F8-94D4-4D30-911F-F553C18DC3F1}" type="pres">
      <dgm:prSet presAssocID="{1EE41903-480F-4CB3-BDE7-949CCD110A34}" presName="child3Text" presStyleLbl="bgAcc1" presStyleIdx="2" presStyleCnt="4">
        <dgm:presLayoutVars>
          <dgm:bulletEnabled val="1"/>
        </dgm:presLayoutVars>
      </dgm:prSet>
      <dgm:spPr/>
    </dgm:pt>
    <dgm:pt modelId="{D0A6E996-48CB-4689-A21B-29DE90F06D75}" type="pres">
      <dgm:prSet presAssocID="{1EE41903-480F-4CB3-BDE7-949CCD110A34}" presName="child4group" presStyleCnt="0"/>
      <dgm:spPr/>
    </dgm:pt>
    <dgm:pt modelId="{5B65A25B-8195-4806-B543-0F60F9B1D735}" type="pres">
      <dgm:prSet presAssocID="{1EE41903-480F-4CB3-BDE7-949CCD110A34}" presName="child4" presStyleLbl="bgAcc1" presStyleIdx="3" presStyleCnt="4" custScaleX="187663" custScaleY="128019" custLinFactNeighborX="-17826" custLinFactNeighborY="-2516"/>
      <dgm:spPr/>
    </dgm:pt>
    <dgm:pt modelId="{91B5BF8F-0D5E-48D9-A80E-1BBAADDAA307}" type="pres">
      <dgm:prSet presAssocID="{1EE41903-480F-4CB3-BDE7-949CCD110A34}" presName="child4Text" presStyleLbl="bgAcc1" presStyleIdx="3" presStyleCnt="4">
        <dgm:presLayoutVars>
          <dgm:bulletEnabled val="1"/>
        </dgm:presLayoutVars>
      </dgm:prSet>
      <dgm:spPr/>
    </dgm:pt>
    <dgm:pt modelId="{ADDF2453-7E0C-4719-942D-8EB3355C8A03}" type="pres">
      <dgm:prSet presAssocID="{1EE41903-480F-4CB3-BDE7-949CCD110A34}" presName="childPlaceholder" presStyleCnt="0"/>
      <dgm:spPr/>
    </dgm:pt>
    <dgm:pt modelId="{B91A359E-D497-4B05-B709-70A37508E976}" type="pres">
      <dgm:prSet presAssocID="{1EE41903-480F-4CB3-BDE7-949CCD110A34}" presName="circle" presStyleCnt="0"/>
      <dgm:spPr/>
    </dgm:pt>
    <dgm:pt modelId="{B9DF7149-BD0D-459E-85F0-FFF16D9CC07D}" type="pres">
      <dgm:prSet presAssocID="{1EE41903-480F-4CB3-BDE7-949CCD110A3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29002A9-BF85-4BB6-82F7-E12806B2F3BB}" type="pres">
      <dgm:prSet presAssocID="{1EE41903-480F-4CB3-BDE7-949CCD110A3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7DF7E43-9656-42C1-9059-D92F68F42E1B}" type="pres">
      <dgm:prSet presAssocID="{1EE41903-480F-4CB3-BDE7-949CCD110A34}" presName="quadrant3" presStyleLbl="node1" presStyleIdx="2" presStyleCnt="4" custLinFactNeighborX="1536" custLinFactNeighborY="-105">
        <dgm:presLayoutVars>
          <dgm:chMax val="1"/>
          <dgm:bulletEnabled val="1"/>
        </dgm:presLayoutVars>
      </dgm:prSet>
      <dgm:spPr/>
    </dgm:pt>
    <dgm:pt modelId="{B9D026F6-57AD-48F5-87F7-4F02D7A9AEB0}" type="pres">
      <dgm:prSet presAssocID="{1EE41903-480F-4CB3-BDE7-949CCD110A3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F7FD27C-E50E-42B1-BEE8-2D027A3AD891}" type="pres">
      <dgm:prSet presAssocID="{1EE41903-480F-4CB3-BDE7-949CCD110A34}" presName="quadrantPlaceholder" presStyleCnt="0"/>
      <dgm:spPr/>
    </dgm:pt>
    <dgm:pt modelId="{8A6F2950-7C25-4E5C-938D-A9DD39E7DE55}" type="pres">
      <dgm:prSet presAssocID="{1EE41903-480F-4CB3-BDE7-949CCD110A34}" presName="center1" presStyleLbl="fgShp" presStyleIdx="0" presStyleCnt="2"/>
      <dgm:spPr/>
    </dgm:pt>
    <dgm:pt modelId="{3AC797FD-5568-4E0F-8D5A-A84881F89088}" type="pres">
      <dgm:prSet presAssocID="{1EE41903-480F-4CB3-BDE7-949CCD110A34}" presName="center2" presStyleLbl="fgShp" presStyleIdx="1" presStyleCnt="2"/>
      <dgm:spPr/>
    </dgm:pt>
  </dgm:ptLst>
  <dgm:cxnLst>
    <dgm:cxn modelId="{EF785201-D26D-4D9E-AA82-B0D555C4A36B}" srcId="{7B44980B-3116-4494-8C36-6CC072D1E645}" destId="{79F9DEF7-BF56-4966-B278-B41D66EBDA09}" srcOrd="3" destOrd="0" parTransId="{78DDD046-53A6-4975-A27C-A78AFA3244BD}" sibTransId="{5B86A4A5-144B-41EE-A247-621FC32239DE}"/>
    <dgm:cxn modelId="{7D740504-D6E8-4972-8874-3DBAD89529AB}" srcId="{7B44980B-3116-4494-8C36-6CC072D1E645}" destId="{50893310-F0E0-4A8A-839E-E158C3C58DA2}" srcOrd="1" destOrd="0" parTransId="{F21B5D20-218B-468E-95D8-9B7AD49DA608}" sibTransId="{17EDE427-2804-40BE-AAA2-0DB203AA2CB4}"/>
    <dgm:cxn modelId="{C9E6FB06-3D9F-475E-A6B7-42BFB0B81755}" type="presOf" srcId="{C8A2129F-17C0-446D-9D41-F296B4AA272D}" destId="{4164689C-7AE4-44F6-B25E-39853DBA5EA5}" srcOrd="1" destOrd="2" presId="urn:microsoft.com/office/officeart/2005/8/layout/cycle4"/>
    <dgm:cxn modelId="{C2B82E0A-1E85-44BE-AD44-0CC576748D46}" type="presOf" srcId="{7EF2A265-81A6-4C50-8BEB-DC45E5A5513F}" destId="{4164689C-7AE4-44F6-B25E-39853DBA5EA5}" srcOrd="1" destOrd="3" presId="urn:microsoft.com/office/officeart/2005/8/layout/cycle4"/>
    <dgm:cxn modelId="{16CCA30E-C9F7-4E65-B380-309B76FAF6B8}" type="presOf" srcId="{1A8D9587-8646-4AA5-A5CE-A611107B7140}" destId="{BB68B714-D977-41F1-AEB3-1F19F9278C56}" srcOrd="0" destOrd="3" presId="urn:microsoft.com/office/officeart/2005/8/layout/cycle4"/>
    <dgm:cxn modelId="{F624D112-4504-45C0-A09F-0626889BA97B}" type="presOf" srcId="{FBA0997D-F0DD-4783-B905-943FB2450CF4}" destId="{01B956F8-94D4-4D30-911F-F553C18DC3F1}" srcOrd="1" destOrd="0" presId="urn:microsoft.com/office/officeart/2005/8/layout/cycle4"/>
    <dgm:cxn modelId="{01E3E915-AA21-438B-B024-4CDF3BF8E60B}" type="presOf" srcId="{FBA0997D-F0DD-4783-B905-943FB2450CF4}" destId="{BB68B714-D977-41F1-AEB3-1F19F9278C56}" srcOrd="0" destOrd="0" presId="urn:microsoft.com/office/officeart/2005/8/layout/cycle4"/>
    <dgm:cxn modelId="{EAF9D716-88D8-487C-9004-DF7E23658BD5}" type="presOf" srcId="{28207864-875C-40AD-82D9-905F1BB8608C}" destId="{BB68B714-D977-41F1-AEB3-1F19F9278C56}" srcOrd="0" destOrd="4" presId="urn:microsoft.com/office/officeart/2005/8/layout/cycle4"/>
    <dgm:cxn modelId="{ECB45017-C010-4558-B419-3C4A50F9AE36}" type="presOf" srcId="{45E574D5-A664-4C6F-9151-A15B86CBB191}" destId="{A37734BD-7824-4677-AA16-7D62B0CE025C}" srcOrd="0" destOrd="4" presId="urn:microsoft.com/office/officeart/2005/8/layout/cycle4"/>
    <dgm:cxn modelId="{1655C618-176C-4EB4-94D0-FEC47B38AC3C}" type="presOf" srcId="{1EE41903-480F-4CB3-BDE7-949CCD110A34}" destId="{19D38ACD-A960-4D6A-B4D0-16D90B124372}" srcOrd="0" destOrd="0" presId="urn:microsoft.com/office/officeart/2005/8/layout/cycle4"/>
    <dgm:cxn modelId="{6ED7CB19-FA56-4509-BD3B-F1EF4BF50DCA}" type="presOf" srcId="{DD2D7FEE-1BAB-4869-BB50-1169FB2D2B52}" destId="{A37734BD-7824-4677-AA16-7D62B0CE025C}" srcOrd="0" destOrd="0" presId="urn:microsoft.com/office/officeart/2005/8/layout/cycle4"/>
    <dgm:cxn modelId="{A408321A-4D33-4719-8E9D-A917CAD8D85C}" type="presOf" srcId="{4DFD87BC-0CCC-4EF1-8E91-25F544612EEA}" destId="{4164689C-7AE4-44F6-B25E-39853DBA5EA5}" srcOrd="1" destOrd="4" presId="urn:microsoft.com/office/officeart/2005/8/layout/cycle4"/>
    <dgm:cxn modelId="{EE196D1C-A62B-4444-9488-06EEBE95C163}" srcId="{3C4F4EE2-0951-424B-8C15-441739951ED6}" destId="{6AC227FB-0472-4E5E-B860-033F8AF80F0B}" srcOrd="1" destOrd="0" parTransId="{CC0E62D9-4A74-4815-BC8D-DC6FC1089715}" sibTransId="{8D1CF504-047F-40BD-B8E3-BB59862B4BCE}"/>
    <dgm:cxn modelId="{84FDED1D-A157-440C-8D54-0EBA68648CA8}" srcId="{77F1D6E4-E38F-4B25-AE0D-BF9A5D11B713}" destId="{450B1F56-265A-4C15-BCAF-60A962367E56}" srcOrd="1" destOrd="0" parTransId="{9ECB42EB-1BCE-4C9A-A556-EAA5691E4531}" sibTransId="{839B5938-6A01-44B7-AB23-13520F0E89FA}"/>
    <dgm:cxn modelId="{15B39720-1545-45AA-8248-67918C4CDF62}" type="presOf" srcId="{3C4F4EE2-0951-424B-8C15-441739951ED6}" destId="{129002A9-BF85-4BB6-82F7-E12806B2F3BB}" srcOrd="0" destOrd="0" presId="urn:microsoft.com/office/officeart/2005/8/layout/cycle4"/>
    <dgm:cxn modelId="{CFEFBC22-3355-48B7-A1EC-C7689769AA0C}" type="presOf" srcId="{79F9DEF7-BF56-4966-B278-B41D66EBDA09}" destId="{A37734BD-7824-4677-AA16-7D62B0CE025C}" srcOrd="0" destOrd="3" presId="urn:microsoft.com/office/officeart/2005/8/layout/cycle4"/>
    <dgm:cxn modelId="{F7F84326-EC45-4493-AB55-AF4CDD754017}" type="presOf" srcId="{6E64EB05-CA07-46EA-94E4-9C0F8D7E8A79}" destId="{5B65A25B-8195-4806-B543-0F60F9B1D735}" srcOrd="0" destOrd="1" presId="urn:microsoft.com/office/officeart/2005/8/layout/cycle4"/>
    <dgm:cxn modelId="{D999A726-148F-4CEE-BD1F-DA2CAE35660E}" type="presOf" srcId="{7EF2A265-81A6-4C50-8BEB-DC45E5A5513F}" destId="{AC429DA3-D2FE-4E02-848E-43497C1222B0}" srcOrd="0" destOrd="3" presId="urn:microsoft.com/office/officeart/2005/8/layout/cycle4"/>
    <dgm:cxn modelId="{9D43502E-95DE-4E46-9BE0-875A279CF59D}" type="presOf" srcId="{6E9DD9E6-D30C-4238-A9F4-3C1DF5544944}" destId="{BB68B714-D977-41F1-AEB3-1F19F9278C56}" srcOrd="0" destOrd="2" presId="urn:microsoft.com/office/officeart/2005/8/layout/cycle4"/>
    <dgm:cxn modelId="{7C3C4131-C9C1-4EFC-B8FD-F6F90D0172A4}" type="presOf" srcId="{62E6980E-5A8A-420B-A627-C68AB2515501}" destId="{AC429DA3-D2FE-4E02-848E-43497C1222B0}" srcOrd="0" destOrd="0" presId="urn:microsoft.com/office/officeart/2005/8/layout/cycle4"/>
    <dgm:cxn modelId="{26064A32-9771-4DAF-9CAF-DFE026A49BA3}" type="presOf" srcId="{AE4B8C7E-ECC3-46A0-A4AD-DF65B39BA805}" destId="{91B5BF8F-0D5E-48D9-A80E-1BBAADDAA307}" srcOrd="1" destOrd="2" presId="urn:microsoft.com/office/officeart/2005/8/layout/cycle4"/>
    <dgm:cxn modelId="{D2D69D32-A6F4-4AC5-9772-9BDE00C6B0AA}" type="presOf" srcId="{28207864-875C-40AD-82D9-905F1BB8608C}" destId="{01B956F8-94D4-4D30-911F-F553C18DC3F1}" srcOrd="1" destOrd="4" presId="urn:microsoft.com/office/officeart/2005/8/layout/cycle4"/>
    <dgm:cxn modelId="{F32CA734-35B8-490A-872F-2702DAEA8B20}" type="presOf" srcId="{71CB5412-B976-47A5-9496-06C0B168F6D4}" destId="{5B65A25B-8195-4806-B543-0F60F9B1D735}" srcOrd="0" destOrd="3" presId="urn:microsoft.com/office/officeart/2005/8/layout/cycle4"/>
    <dgm:cxn modelId="{F0E0093C-F957-4C6C-9E1F-C0138C1A0248}" type="presOf" srcId="{50893310-F0E0-4A8A-839E-E158C3C58DA2}" destId="{9E172A9A-58D1-48BF-985D-F16A30DFF25B}" srcOrd="1" destOrd="1" presId="urn:microsoft.com/office/officeart/2005/8/layout/cycle4"/>
    <dgm:cxn modelId="{0D50EE5D-C128-4A82-BAE7-79B317E349F8}" srcId="{7B44980B-3116-4494-8C36-6CC072D1E645}" destId="{1AC2E776-9106-42FE-966B-65E20EC7392D}" srcOrd="2" destOrd="0" parTransId="{82B341FA-123F-4BE7-9441-860DCE328CE6}" sibTransId="{4DC94DF2-3AC8-46C3-BCC8-1A2F0ABD210B}"/>
    <dgm:cxn modelId="{48101563-151C-4BAA-8D1E-422E5B404932}" type="presOf" srcId="{45E574D5-A664-4C6F-9151-A15B86CBB191}" destId="{9E172A9A-58D1-48BF-985D-F16A30DFF25B}" srcOrd="1" destOrd="4" presId="urn:microsoft.com/office/officeart/2005/8/layout/cycle4"/>
    <dgm:cxn modelId="{1DAD9A65-22C8-437C-8B02-BB0ED173B0F3}" srcId="{990318DB-91D0-47A5-BC2C-1676820A87AB}" destId="{AE4B8C7E-ECC3-46A0-A4AD-DF65B39BA805}" srcOrd="2" destOrd="0" parTransId="{7C131F3C-2AE3-478E-97D3-40AB64938DCA}" sibTransId="{3BD0E865-F032-472B-BC27-463572AD53FD}"/>
    <dgm:cxn modelId="{3AFAA146-1E1B-424C-96C4-E58D6729383C}" srcId="{990318DB-91D0-47A5-BC2C-1676820A87AB}" destId="{6E64EB05-CA07-46EA-94E4-9C0F8D7E8A79}" srcOrd="1" destOrd="0" parTransId="{720A1D5B-2BF0-45E3-BDBA-DDBC4767F7CB}" sibTransId="{C3675776-8430-40D0-A7F7-6B412A9898C2}"/>
    <dgm:cxn modelId="{25B06068-8978-4D42-ADB6-63BF7916872A}" type="presOf" srcId="{4495D1E5-0111-48F7-BDCD-FEFD2041E683}" destId="{91B5BF8F-0D5E-48D9-A80E-1BBAADDAA307}" srcOrd="1" destOrd="0" presId="urn:microsoft.com/office/officeart/2005/8/layout/cycle4"/>
    <dgm:cxn modelId="{7CBF7D4A-CFBF-4931-ADEA-40630E0C33E4}" srcId="{77F1D6E4-E38F-4B25-AE0D-BF9A5D11B713}" destId="{1A8D9587-8646-4AA5-A5CE-A611107B7140}" srcOrd="3" destOrd="0" parTransId="{E11A8B6F-99A5-4F46-83E9-397514C46B3E}" sibTransId="{E2D58687-A884-46E1-9ECA-7B44B831A15F}"/>
    <dgm:cxn modelId="{4E23236C-8616-4B0B-81AA-DCB5B3F5A755}" type="presOf" srcId="{71CB5412-B976-47A5-9496-06C0B168F6D4}" destId="{91B5BF8F-0D5E-48D9-A80E-1BBAADDAA307}" srcOrd="1" destOrd="3" presId="urn:microsoft.com/office/officeart/2005/8/layout/cycle4"/>
    <dgm:cxn modelId="{3FE50770-9A0C-4EBA-8CF2-84747F2769EF}" type="presOf" srcId="{6E64EB05-CA07-46EA-94E4-9C0F8D7E8A79}" destId="{91B5BF8F-0D5E-48D9-A80E-1BBAADDAA307}" srcOrd="1" destOrd="1" presId="urn:microsoft.com/office/officeart/2005/8/layout/cycle4"/>
    <dgm:cxn modelId="{631B3152-2B64-422B-9F87-0EFF588E0266}" type="presOf" srcId="{AE4B8C7E-ECC3-46A0-A4AD-DF65B39BA805}" destId="{5B65A25B-8195-4806-B543-0F60F9B1D735}" srcOrd="0" destOrd="2" presId="urn:microsoft.com/office/officeart/2005/8/layout/cycle4"/>
    <dgm:cxn modelId="{86F31D54-8848-428C-A3DB-AE7A8619CFA4}" type="presOf" srcId="{77F1D6E4-E38F-4B25-AE0D-BF9A5D11B713}" destId="{07DF7E43-9656-42C1-9059-D92F68F42E1B}" srcOrd="0" destOrd="0" presId="urn:microsoft.com/office/officeart/2005/8/layout/cycle4"/>
    <dgm:cxn modelId="{44254755-1DCB-46E1-9753-74CCE9C5E28B}" srcId="{1EE41903-480F-4CB3-BDE7-949CCD110A34}" destId="{990318DB-91D0-47A5-BC2C-1676820A87AB}" srcOrd="3" destOrd="0" parTransId="{0EFF4B37-6F49-4351-87F1-E4BAFC90372E}" sibTransId="{22A4BA62-67E0-464E-8D98-B345C08041EF}"/>
    <dgm:cxn modelId="{FE398075-108B-4C14-BF5B-ECA49CEB4FE3}" srcId="{1EE41903-480F-4CB3-BDE7-949CCD110A34}" destId="{3C4F4EE2-0951-424B-8C15-441739951ED6}" srcOrd="1" destOrd="0" parTransId="{8C5A8F0D-A74C-40D2-B10D-33C7356D9A8C}" sibTransId="{3453AF46-15FA-4F96-8B3D-D8AB1E315F02}"/>
    <dgm:cxn modelId="{7226C955-8F50-47F5-9105-9CDE9674EF16}" srcId="{3C4F4EE2-0951-424B-8C15-441739951ED6}" destId="{7EF2A265-81A6-4C50-8BEB-DC45E5A5513F}" srcOrd="3" destOrd="0" parTransId="{5EFBB884-0651-4052-AD4E-0462BC7E7B00}" sibTransId="{95D6FB52-EBEC-400E-A171-A8822FC73EA1}"/>
    <dgm:cxn modelId="{50959E79-7100-4DA0-B10C-6F6992F21088}" srcId="{990318DB-91D0-47A5-BC2C-1676820A87AB}" destId="{71CB5412-B976-47A5-9496-06C0B168F6D4}" srcOrd="3" destOrd="0" parTransId="{180752A5-62F7-4092-93FC-EA655CDB4CDB}" sibTransId="{B5924540-EA6E-471B-B4BA-977D6B6D4079}"/>
    <dgm:cxn modelId="{23FDB57B-138D-4CD4-9D7E-2F27CC404DFA}" srcId="{77F1D6E4-E38F-4B25-AE0D-BF9A5D11B713}" destId="{28207864-875C-40AD-82D9-905F1BB8608C}" srcOrd="4" destOrd="0" parTransId="{D0E2D0C1-2217-4480-AB8E-6FF696F671F4}" sibTransId="{763683AB-8B78-4C69-A3D3-9F58F66A2646}"/>
    <dgm:cxn modelId="{C6B36D7E-B65F-43F7-BCB0-1A8B6F60D45F}" type="presOf" srcId="{79F9DEF7-BF56-4966-B278-B41D66EBDA09}" destId="{9E172A9A-58D1-48BF-985D-F16A30DFF25B}" srcOrd="1" destOrd="3" presId="urn:microsoft.com/office/officeart/2005/8/layout/cycle4"/>
    <dgm:cxn modelId="{15D89485-9C21-4A88-86D9-9A75C4E022AB}" srcId="{3C4F4EE2-0951-424B-8C15-441739951ED6}" destId="{62E6980E-5A8A-420B-A627-C68AB2515501}" srcOrd="0" destOrd="0" parTransId="{AB7AEFDF-F3FF-4871-B857-E72F4D2A0820}" sibTransId="{C7921369-7BF1-4A9E-A4CA-ACA15C81B4BD}"/>
    <dgm:cxn modelId="{542AA086-5C1E-42A9-BC53-CDA1C8E85B0E}" type="presOf" srcId="{450B1F56-265A-4C15-BCAF-60A962367E56}" destId="{01B956F8-94D4-4D30-911F-F553C18DC3F1}" srcOrd="1" destOrd="1" presId="urn:microsoft.com/office/officeart/2005/8/layout/cycle4"/>
    <dgm:cxn modelId="{CB2F638B-8E45-4493-8B8F-62A91A85827A}" type="presOf" srcId="{6AC227FB-0472-4E5E-B860-033F8AF80F0B}" destId="{AC429DA3-D2FE-4E02-848E-43497C1222B0}" srcOrd="0" destOrd="1" presId="urn:microsoft.com/office/officeart/2005/8/layout/cycle4"/>
    <dgm:cxn modelId="{1CE90596-570F-4F18-B6F1-B818B873F4CD}" srcId="{1EE41903-480F-4CB3-BDE7-949CCD110A34}" destId="{77F1D6E4-E38F-4B25-AE0D-BF9A5D11B713}" srcOrd="2" destOrd="0" parTransId="{1C12C876-3E44-4675-8F9E-B706E5EC670E}" sibTransId="{C77BAD88-EFA9-41BF-8455-3CF588E03BC5}"/>
    <dgm:cxn modelId="{F6C97996-2274-4258-AA0A-B2E60BBAD464}" srcId="{990318DB-91D0-47A5-BC2C-1676820A87AB}" destId="{4495D1E5-0111-48F7-BDCD-FEFD2041E683}" srcOrd="0" destOrd="0" parTransId="{8278F880-8DEC-4EDD-A195-B4FB1DD5BE39}" sibTransId="{92E7BB17-D50C-49A5-B0A4-4B41D5AD81AD}"/>
    <dgm:cxn modelId="{F0265A9E-B56E-4EEF-AC79-9D07FC96FEB6}" type="presOf" srcId="{4495D1E5-0111-48F7-BDCD-FEFD2041E683}" destId="{5B65A25B-8195-4806-B543-0F60F9B1D735}" srcOrd="0" destOrd="0" presId="urn:microsoft.com/office/officeart/2005/8/layout/cycle4"/>
    <dgm:cxn modelId="{EFB654A1-6798-46CB-8BCF-DE054665856A}" srcId="{7B44980B-3116-4494-8C36-6CC072D1E645}" destId="{DD2D7FEE-1BAB-4869-BB50-1169FB2D2B52}" srcOrd="0" destOrd="0" parTransId="{D633A049-3043-4561-8A9B-9E3328FBCE93}" sibTransId="{A75777BF-2B1B-416D-81E0-2D857CC5368D}"/>
    <dgm:cxn modelId="{E406F8A1-0DC7-46B2-A4CC-F6E359377CF2}" type="presOf" srcId="{4DFD87BC-0CCC-4EF1-8E91-25F544612EEA}" destId="{AC429DA3-D2FE-4E02-848E-43497C1222B0}" srcOrd="0" destOrd="4" presId="urn:microsoft.com/office/officeart/2005/8/layout/cycle4"/>
    <dgm:cxn modelId="{B9E326A8-7D7A-4343-87F9-E5977A320970}" type="presOf" srcId="{1A8D9587-8646-4AA5-A5CE-A611107B7140}" destId="{01B956F8-94D4-4D30-911F-F553C18DC3F1}" srcOrd="1" destOrd="3" presId="urn:microsoft.com/office/officeart/2005/8/layout/cycle4"/>
    <dgm:cxn modelId="{8DE1EAAA-0038-40C7-AB12-8766A405A138}" type="presOf" srcId="{50893310-F0E0-4A8A-839E-E158C3C58DA2}" destId="{A37734BD-7824-4677-AA16-7D62B0CE025C}" srcOrd="0" destOrd="1" presId="urn:microsoft.com/office/officeart/2005/8/layout/cycle4"/>
    <dgm:cxn modelId="{FDCCFFAC-62C6-49AD-882D-FEA4F18FC2E9}" type="presOf" srcId="{1AC2E776-9106-42FE-966B-65E20EC7392D}" destId="{9E172A9A-58D1-48BF-985D-F16A30DFF25B}" srcOrd="1" destOrd="2" presId="urn:microsoft.com/office/officeart/2005/8/layout/cycle4"/>
    <dgm:cxn modelId="{946E7DB0-59A3-4C90-8312-34E94E3A300E}" type="presOf" srcId="{450B1F56-265A-4C15-BCAF-60A962367E56}" destId="{BB68B714-D977-41F1-AEB3-1F19F9278C56}" srcOrd="0" destOrd="1" presId="urn:microsoft.com/office/officeart/2005/8/layout/cycle4"/>
    <dgm:cxn modelId="{BBF823C7-257F-4C88-957C-BD2AEFFA81A0}" type="presOf" srcId="{990318DB-91D0-47A5-BC2C-1676820A87AB}" destId="{B9D026F6-57AD-48F5-87F7-4F02D7A9AEB0}" srcOrd="0" destOrd="0" presId="urn:microsoft.com/office/officeart/2005/8/layout/cycle4"/>
    <dgm:cxn modelId="{0B850ACA-B389-484B-B85F-46F2A797B62D}" srcId="{7B44980B-3116-4494-8C36-6CC072D1E645}" destId="{45E574D5-A664-4C6F-9151-A15B86CBB191}" srcOrd="4" destOrd="0" parTransId="{9CA70F4B-B4B7-4A79-9A88-C29E1C6E5EFF}" sibTransId="{5101A194-EE2D-4D75-A468-1B41A1539685}"/>
    <dgm:cxn modelId="{BAA56FCA-F1EA-4284-B88F-E583E107DEA1}" type="presOf" srcId="{C8A2129F-17C0-446D-9D41-F296B4AA272D}" destId="{AC429DA3-D2FE-4E02-848E-43497C1222B0}" srcOrd="0" destOrd="2" presId="urn:microsoft.com/office/officeart/2005/8/layout/cycle4"/>
    <dgm:cxn modelId="{BBF796D4-E913-4F2F-9AA6-9004468FCB5B}" srcId="{3C4F4EE2-0951-424B-8C15-441739951ED6}" destId="{C8A2129F-17C0-446D-9D41-F296B4AA272D}" srcOrd="2" destOrd="0" parTransId="{67AC593F-539E-4BB5-BAE0-B564D8313172}" sibTransId="{99BB56FF-AFF3-41C3-A12E-20E7D5262775}"/>
    <dgm:cxn modelId="{348A7BD6-BC97-487E-BC9A-40F2A565B129}" type="presOf" srcId="{DCFAEE83-2E5C-4F1A-8092-9379D2B44BFF}" destId="{BB68B714-D977-41F1-AEB3-1F19F9278C56}" srcOrd="0" destOrd="5" presId="urn:microsoft.com/office/officeart/2005/8/layout/cycle4"/>
    <dgm:cxn modelId="{9F1940E0-2A7B-43E1-9781-EF1ABD99131E}" type="presOf" srcId="{1AC2E776-9106-42FE-966B-65E20EC7392D}" destId="{A37734BD-7824-4677-AA16-7D62B0CE025C}" srcOrd="0" destOrd="2" presId="urn:microsoft.com/office/officeart/2005/8/layout/cycle4"/>
    <dgm:cxn modelId="{CF2DCFE0-291F-4E4A-837A-EF0E49680DBA}" type="presOf" srcId="{62E6980E-5A8A-420B-A627-C68AB2515501}" destId="{4164689C-7AE4-44F6-B25E-39853DBA5EA5}" srcOrd="1" destOrd="0" presId="urn:microsoft.com/office/officeart/2005/8/layout/cycle4"/>
    <dgm:cxn modelId="{D99913E1-EA8C-458D-9221-F7651C53CD54}" srcId="{3C4F4EE2-0951-424B-8C15-441739951ED6}" destId="{4DFD87BC-0CCC-4EF1-8E91-25F544612EEA}" srcOrd="4" destOrd="0" parTransId="{CCB9B259-150A-4425-B292-F5E70247EAE6}" sibTransId="{B24E3FD1-4547-4033-ADE7-2005D81B827D}"/>
    <dgm:cxn modelId="{099641E1-DC08-4F0E-9D21-06E5BA25E5CC}" srcId="{77F1D6E4-E38F-4B25-AE0D-BF9A5D11B713}" destId="{DCFAEE83-2E5C-4F1A-8092-9379D2B44BFF}" srcOrd="5" destOrd="0" parTransId="{B264D88C-7566-4207-A829-8C2A42D67895}" sibTransId="{6FE414EB-0D29-46BA-8E5D-5D756D065698}"/>
    <dgm:cxn modelId="{C6CA88E1-1B6C-4C77-91CA-EFB5C4CE036E}" type="presOf" srcId="{6AC227FB-0472-4E5E-B860-033F8AF80F0B}" destId="{4164689C-7AE4-44F6-B25E-39853DBA5EA5}" srcOrd="1" destOrd="1" presId="urn:microsoft.com/office/officeart/2005/8/layout/cycle4"/>
    <dgm:cxn modelId="{69FB29E4-8B78-43B4-9D1E-F5A22010662B}" type="presOf" srcId="{6E9DD9E6-D30C-4238-A9F4-3C1DF5544944}" destId="{01B956F8-94D4-4D30-911F-F553C18DC3F1}" srcOrd="1" destOrd="2" presId="urn:microsoft.com/office/officeart/2005/8/layout/cycle4"/>
    <dgm:cxn modelId="{27E2C2E4-5D1E-4A06-81D6-DA6B25CD43EF}" type="presOf" srcId="{DCFAEE83-2E5C-4F1A-8092-9379D2B44BFF}" destId="{01B956F8-94D4-4D30-911F-F553C18DC3F1}" srcOrd="1" destOrd="5" presId="urn:microsoft.com/office/officeart/2005/8/layout/cycle4"/>
    <dgm:cxn modelId="{7CE962E6-CD15-4F68-97E9-60E17B9E3A7C}" type="presOf" srcId="{7B44980B-3116-4494-8C36-6CC072D1E645}" destId="{B9DF7149-BD0D-459E-85F0-FFF16D9CC07D}" srcOrd="0" destOrd="0" presId="urn:microsoft.com/office/officeart/2005/8/layout/cycle4"/>
    <dgm:cxn modelId="{945580E8-975D-450C-8F3A-8A322DDC0318}" srcId="{77F1D6E4-E38F-4B25-AE0D-BF9A5D11B713}" destId="{FBA0997D-F0DD-4783-B905-943FB2450CF4}" srcOrd="0" destOrd="0" parTransId="{FE24B9DC-696C-4DD5-B38D-254FB7978E95}" sibTransId="{30A8DB10-51C2-43D8-94B0-A1186B5AEB1F}"/>
    <dgm:cxn modelId="{D9C971EA-B8A5-4B6C-85EB-5EBAAEF64CC0}" type="presOf" srcId="{DD2D7FEE-1BAB-4869-BB50-1169FB2D2B52}" destId="{9E172A9A-58D1-48BF-985D-F16A30DFF25B}" srcOrd="1" destOrd="0" presId="urn:microsoft.com/office/officeart/2005/8/layout/cycle4"/>
    <dgm:cxn modelId="{CD4083F2-1943-4E8C-BB1B-72D010D674DF}" srcId="{1EE41903-480F-4CB3-BDE7-949CCD110A34}" destId="{7B44980B-3116-4494-8C36-6CC072D1E645}" srcOrd="0" destOrd="0" parTransId="{7D734B55-EAB3-48DF-A507-8BD980658D74}" sibTransId="{61C3FD97-08DE-4356-9522-899A5CE5136E}"/>
    <dgm:cxn modelId="{0B4F6EF4-2447-49C9-AE9E-847E559C3D34}" srcId="{77F1D6E4-E38F-4B25-AE0D-BF9A5D11B713}" destId="{6E9DD9E6-D30C-4238-A9F4-3C1DF5544944}" srcOrd="2" destOrd="0" parTransId="{8BA7E9FD-37D6-4737-887F-A384BD58BEC9}" sibTransId="{C79E9EFE-6034-4E60-8259-B80CA5EBC343}"/>
    <dgm:cxn modelId="{17B35863-F0D9-4489-8B50-9BF5D13BCF05}" type="presParOf" srcId="{19D38ACD-A960-4D6A-B4D0-16D90B124372}" destId="{25997801-401D-4498-BB50-1B7385E00E63}" srcOrd="0" destOrd="0" presId="urn:microsoft.com/office/officeart/2005/8/layout/cycle4"/>
    <dgm:cxn modelId="{D5F6FADB-D307-46E1-923C-E6545387AD17}" type="presParOf" srcId="{25997801-401D-4498-BB50-1B7385E00E63}" destId="{A7B38DE6-6953-4277-99EB-C2363D57904F}" srcOrd="0" destOrd="0" presId="urn:microsoft.com/office/officeart/2005/8/layout/cycle4"/>
    <dgm:cxn modelId="{9003D522-F989-431D-9EE3-92757A726AED}" type="presParOf" srcId="{A7B38DE6-6953-4277-99EB-C2363D57904F}" destId="{A37734BD-7824-4677-AA16-7D62B0CE025C}" srcOrd="0" destOrd="0" presId="urn:microsoft.com/office/officeart/2005/8/layout/cycle4"/>
    <dgm:cxn modelId="{F6D1140C-8603-48B8-955D-44AD8E75756B}" type="presParOf" srcId="{A7B38DE6-6953-4277-99EB-C2363D57904F}" destId="{9E172A9A-58D1-48BF-985D-F16A30DFF25B}" srcOrd="1" destOrd="0" presId="urn:microsoft.com/office/officeart/2005/8/layout/cycle4"/>
    <dgm:cxn modelId="{FA416888-3B8D-4E70-919C-391A2FB3BEC7}" type="presParOf" srcId="{25997801-401D-4498-BB50-1B7385E00E63}" destId="{2D655DC1-A327-4A72-A535-1B8F2AE31E22}" srcOrd="1" destOrd="0" presId="urn:microsoft.com/office/officeart/2005/8/layout/cycle4"/>
    <dgm:cxn modelId="{11D008BD-67D5-4CE7-8903-564BEE54F53C}" type="presParOf" srcId="{2D655DC1-A327-4A72-A535-1B8F2AE31E22}" destId="{AC429DA3-D2FE-4E02-848E-43497C1222B0}" srcOrd="0" destOrd="0" presId="urn:microsoft.com/office/officeart/2005/8/layout/cycle4"/>
    <dgm:cxn modelId="{D7FCBE30-3A45-4FB3-9CCA-9B7AA6F3699E}" type="presParOf" srcId="{2D655DC1-A327-4A72-A535-1B8F2AE31E22}" destId="{4164689C-7AE4-44F6-B25E-39853DBA5EA5}" srcOrd="1" destOrd="0" presId="urn:microsoft.com/office/officeart/2005/8/layout/cycle4"/>
    <dgm:cxn modelId="{FFE69ABE-B8F9-4E31-8F81-7A74EFD09473}" type="presParOf" srcId="{25997801-401D-4498-BB50-1B7385E00E63}" destId="{C8AB9A16-023F-4D2B-A463-FC3722FA9686}" srcOrd="2" destOrd="0" presId="urn:microsoft.com/office/officeart/2005/8/layout/cycle4"/>
    <dgm:cxn modelId="{F99B9B3D-AB7E-49E4-A348-F9899376E91F}" type="presParOf" srcId="{C8AB9A16-023F-4D2B-A463-FC3722FA9686}" destId="{BB68B714-D977-41F1-AEB3-1F19F9278C56}" srcOrd="0" destOrd="0" presId="urn:microsoft.com/office/officeart/2005/8/layout/cycle4"/>
    <dgm:cxn modelId="{34954A56-8858-46D4-8F62-CD688D8A2177}" type="presParOf" srcId="{C8AB9A16-023F-4D2B-A463-FC3722FA9686}" destId="{01B956F8-94D4-4D30-911F-F553C18DC3F1}" srcOrd="1" destOrd="0" presId="urn:microsoft.com/office/officeart/2005/8/layout/cycle4"/>
    <dgm:cxn modelId="{F38D6C1E-DF5A-4F97-9C39-964DFE4D52F9}" type="presParOf" srcId="{25997801-401D-4498-BB50-1B7385E00E63}" destId="{D0A6E996-48CB-4689-A21B-29DE90F06D75}" srcOrd="3" destOrd="0" presId="urn:microsoft.com/office/officeart/2005/8/layout/cycle4"/>
    <dgm:cxn modelId="{222D7213-0C35-4A44-AEAB-FB47B7C35681}" type="presParOf" srcId="{D0A6E996-48CB-4689-A21B-29DE90F06D75}" destId="{5B65A25B-8195-4806-B543-0F60F9B1D735}" srcOrd="0" destOrd="0" presId="urn:microsoft.com/office/officeart/2005/8/layout/cycle4"/>
    <dgm:cxn modelId="{19B3A6AD-1886-4621-8356-E44E9115314A}" type="presParOf" srcId="{D0A6E996-48CB-4689-A21B-29DE90F06D75}" destId="{91B5BF8F-0D5E-48D9-A80E-1BBAADDAA307}" srcOrd="1" destOrd="0" presId="urn:microsoft.com/office/officeart/2005/8/layout/cycle4"/>
    <dgm:cxn modelId="{E80464E3-233F-4DE9-A337-24783AAAEDF0}" type="presParOf" srcId="{25997801-401D-4498-BB50-1B7385E00E63}" destId="{ADDF2453-7E0C-4719-942D-8EB3355C8A03}" srcOrd="4" destOrd="0" presId="urn:microsoft.com/office/officeart/2005/8/layout/cycle4"/>
    <dgm:cxn modelId="{F45D4C28-6E73-4201-ABBE-C3AE50D35946}" type="presParOf" srcId="{19D38ACD-A960-4D6A-B4D0-16D90B124372}" destId="{B91A359E-D497-4B05-B709-70A37508E976}" srcOrd="1" destOrd="0" presId="urn:microsoft.com/office/officeart/2005/8/layout/cycle4"/>
    <dgm:cxn modelId="{8D61E0F8-55C9-4088-8FAE-43722500C547}" type="presParOf" srcId="{B91A359E-D497-4B05-B709-70A37508E976}" destId="{B9DF7149-BD0D-459E-85F0-FFF16D9CC07D}" srcOrd="0" destOrd="0" presId="urn:microsoft.com/office/officeart/2005/8/layout/cycle4"/>
    <dgm:cxn modelId="{97BF5F46-7AB9-455E-8B90-A37E9A7097F9}" type="presParOf" srcId="{B91A359E-D497-4B05-B709-70A37508E976}" destId="{129002A9-BF85-4BB6-82F7-E12806B2F3BB}" srcOrd="1" destOrd="0" presId="urn:microsoft.com/office/officeart/2005/8/layout/cycle4"/>
    <dgm:cxn modelId="{B05BCFC6-FE52-4C2C-969E-BE1B2B15AEFD}" type="presParOf" srcId="{B91A359E-D497-4B05-B709-70A37508E976}" destId="{07DF7E43-9656-42C1-9059-D92F68F42E1B}" srcOrd="2" destOrd="0" presId="urn:microsoft.com/office/officeart/2005/8/layout/cycle4"/>
    <dgm:cxn modelId="{A7A775A2-DC81-4D89-BF6E-423BE173DA31}" type="presParOf" srcId="{B91A359E-D497-4B05-B709-70A37508E976}" destId="{B9D026F6-57AD-48F5-87F7-4F02D7A9AEB0}" srcOrd="3" destOrd="0" presId="urn:microsoft.com/office/officeart/2005/8/layout/cycle4"/>
    <dgm:cxn modelId="{A98050FA-69BE-461A-ABF3-83916B6FCE07}" type="presParOf" srcId="{B91A359E-D497-4B05-B709-70A37508E976}" destId="{2F7FD27C-E50E-42B1-BEE8-2D027A3AD891}" srcOrd="4" destOrd="0" presId="urn:microsoft.com/office/officeart/2005/8/layout/cycle4"/>
    <dgm:cxn modelId="{3E45BC3C-8BBA-4959-BB51-DD076CD7824E}" type="presParOf" srcId="{19D38ACD-A960-4D6A-B4D0-16D90B124372}" destId="{8A6F2950-7C25-4E5C-938D-A9DD39E7DE55}" srcOrd="2" destOrd="0" presId="urn:microsoft.com/office/officeart/2005/8/layout/cycle4"/>
    <dgm:cxn modelId="{1571EFF7-7726-4021-8CAD-8A4CB23D2570}" type="presParOf" srcId="{19D38ACD-A960-4D6A-B4D0-16D90B124372}" destId="{3AC797FD-5568-4E0F-8D5A-A84881F890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B89157-D21A-41AE-83D1-BBC92D1F2E3F}" type="doc">
      <dgm:prSet loTypeId="urn:microsoft.com/office/officeart/2005/8/layout/pyramid1" loCatId="pyramid" qsTypeId="urn:microsoft.com/office/officeart/2005/8/quickstyle/simple2" qsCatId="simple" csTypeId="urn:microsoft.com/office/officeart/2005/8/colors/colorful5" csCatId="colorful" phldr="1"/>
      <dgm:spPr/>
    </dgm:pt>
    <dgm:pt modelId="{705CE395-98CC-4CA6-8DAB-A6846A3A0831}">
      <dgm:prSet phldrT="[Text]" custT="1"/>
      <dgm:spPr/>
      <dgm:t>
        <a:bodyPr/>
        <a:lstStyle/>
        <a:p>
          <a:r>
            <a:rPr lang="en-GB" sz="1200" dirty="0"/>
            <a:t>4: </a:t>
          </a:r>
        </a:p>
        <a:p>
          <a:r>
            <a:rPr lang="en-GB" sz="1200" dirty="0"/>
            <a:t>National </a:t>
          </a:r>
        </a:p>
        <a:p>
          <a:r>
            <a:rPr lang="en-GB" sz="1200" dirty="0"/>
            <a:t>specialist </a:t>
          </a:r>
        </a:p>
        <a:p>
          <a:r>
            <a:rPr lang="en-GB" sz="1200"/>
            <a:t>services</a:t>
          </a:r>
          <a:endParaRPr lang="en-GB" sz="1200" dirty="0"/>
        </a:p>
      </dgm:t>
    </dgm:pt>
    <dgm:pt modelId="{A81D7DDE-F477-4F13-8460-B87E42741548}" type="parTrans" cxnId="{6676173E-D8DD-4983-8A0B-1FC6BE4D59C2}">
      <dgm:prSet/>
      <dgm:spPr/>
      <dgm:t>
        <a:bodyPr/>
        <a:lstStyle/>
        <a:p>
          <a:endParaRPr lang="en-GB"/>
        </a:p>
      </dgm:t>
    </dgm:pt>
    <dgm:pt modelId="{B60DA099-66DE-4DC0-8918-EBB5DDB2271B}" type="sibTrans" cxnId="{6676173E-D8DD-4983-8A0B-1FC6BE4D59C2}">
      <dgm:prSet/>
      <dgm:spPr/>
      <dgm:t>
        <a:bodyPr/>
        <a:lstStyle/>
        <a:p>
          <a:endParaRPr lang="en-GB"/>
        </a:p>
      </dgm:t>
    </dgm:pt>
    <dgm:pt modelId="{59BA2B51-721D-4BA3-9626-C7DDF7678CF8}">
      <dgm:prSet phldrT="[Text]" custT="1"/>
      <dgm:spPr/>
      <dgm:t>
        <a:bodyPr/>
        <a:lstStyle/>
        <a:p>
          <a:r>
            <a:rPr lang="en-GB" sz="1800" dirty="0"/>
            <a:t>Level 2: </a:t>
          </a:r>
        </a:p>
        <a:p>
          <a:r>
            <a:rPr lang="en-GB" sz="1800" dirty="0"/>
            <a:t>Local specialist services</a:t>
          </a:r>
        </a:p>
      </dgm:t>
    </dgm:pt>
    <dgm:pt modelId="{121458DE-8F8B-47FB-BBE2-8AC578CCA7EE}" type="parTrans" cxnId="{E6E1AA02-C54F-4253-9630-8D01B24FF408}">
      <dgm:prSet/>
      <dgm:spPr/>
      <dgm:t>
        <a:bodyPr/>
        <a:lstStyle/>
        <a:p>
          <a:endParaRPr lang="en-GB"/>
        </a:p>
      </dgm:t>
    </dgm:pt>
    <dgm:pt modelId="{2F52C806-5252-47E6-A285-7324B5995090}" type="sibTrans" cxnId="{E6E1AA02-C54F-4253-9630-8D01B24FF408}">
      <dgm:prSet/>
      <dgm:spPr/>
      <dgm:t>
        <a:bodyPr/>
        <a:lstStyle/>
        <a:p>
          <a:endParaRPr lang="en-GB"/>
        </a:p>
      </dgm:t>
    </dgm:pt>
    <dgm:pt modelId="{706372AE-7F7A-4DCA-871B-487D05FA29EA}">
      <dgm:prSet phldrT="[Text]"/>
      <dgm:spPr/>
      <dgm:t>
        <a:bodyPr/>
        <a:lstStyle/>
        <a:p>
          <a:r>
            <a:rPr lang="en-GB" dirty="0"/>
            <a:t>Level 1: </a:t>
          </a:r>
        </a:p>
        <a:p>
          <a:r>
            <a:rPr lang="en-GB" dirty="0"/>
            <a:t>Late effects radiographer service </a:t>
          </a:r>
        </a:p>
      </dgm:t>
    </dgm:pt>
    <dgm:pt modelId="{B6DC7D39-2857-4E67-8C28-877C69FF590C}" type="parTrans" cxnId="{220108DA-BDDD-4AEB-AD03-498F3399386C}">
      <dgm:prSet/>
      <dgm:spPr/>
      <dgm:t>
        <a:bodyPr/>
        <a:lstStyle/>
        <a:p>
          <a:endParaRPr lang="en-GB"/>
        </a:p>
      </dgm:t>
    </dgm:pt>
    <dgm:pt modelId="{B1726D3E-9712-4A66-9A26-65D2DE74C0A6}" type="sibTrans" cxnId="{220108DA-BDDD-4AEB-AD03-498F3399386C}">
      <dgm:prSet/>
      <dgm:spPr/>
      <dgm:t>
        <a:bodyPr/>
        <a:lstStyle/>
        <a:p>
          <a:endParaRPr lang="en-GB"/>
        </a:p>
      </dgm:t>
    </dgm:pt>
    <dgm:pt modelId="{8DCD790C-F092-4E8B-9D9E-F1EBB7EE2A59}">
      <dgm:prSet custT="1"/>
      <dgm:spPr/>
      <dgm:t>
        <a:bodyPr/>
        <a:lstStyle/>
        <a:p>
          <a:r>
            <a:rPr lang="en-GB" sz="1600" dirty="0"/>
            <a:t>Level 3: </a:t>
          </a:r>
        </a:p>
        <a:p>
          <a:r>
            <a:rPr lang="en-GB" sz="1600" dirty="0"/>
            <a:t>Regional specialist services</a:t>
          </a:r>
        </a:p>
      </dgm:t>
    </dgm:pt>
    <dgm:pt modelId="{E47AD99D-3A41-4EE2-9C09-7A6ACB2A2242}" type="parTrans" cxnId="{52DE2D30-A161-4B7C-BC30-2E85A5991144}">
      <dgm:prSet/>
      <dgm:spPr/>
      <dgm:t>
        <a:bodyPr/>
        <a:lstStyle/>
        <a:p>
          <a:endParaRPr lang="en-GB"/>
        </a:p>
      </dgm:t>
    </dgm:pt>
    <dgm:pt modelId="{99120038-3A4B-451B-8F22-543770F75BDD}" type="sibTrans" cxnId="{52DE2D30-A161-4B7C-BC30-2E85A5991144}">
      <dgm:prSet/>
      <dgm:spPr/>
      <dgm:t>
        <a:bodyPr/>
        <a:lstStyle/>
        <a:p>
          <a:endParaRPr lang="en-GB"/>
        </a:p>
      </dgm:t>
    </dgm:pt>
    <dgm:pt modelId="{C9C95C81-B107-4F2E-879C-3301627275BA}" type="pres">
      <dgm:prSet presAssocID="{E5B89157-D21A-41AE-83D1-BBC92D1F2E3F}" presName="Name0" presStyleCnt="0">
        <dgm:presLayoutVars>
          <dgm:dir/>
          <dgm:animLvl val="lvl"/>
          <dgm:resizeHandles val="exact"/>
        </dgm:presLayoutVars>
      </dgm:prSet>
      <dgm:spPr/>
    </dgm:pt>
    <dgm:pt modelId="{9C416151-5659-4E2C-A0AA-56048E4F620B}" type="pres">
      <dgm:prSet presAssocID="{705CE395-98CC-4CA6-8DAB-A6846A3A0831}" presName="Name8" presStyleCnt="0"/>
      <dgm:spPr/>
    </dgm:pt>
    <dgm:pt modelId="{E84E7D10-17D6-4024-8802-7B9F5DE9FAC9}" type="pres">
      <dgm:prSet presAssocID="{705CE395-98CC-4CA6-8DAB-A6846A3A0831}" presName="level" presStyleLbl="node1" presStyleIdx="0" presStyleCnt="4">
        <dgm:presLayoutVars>
          <dgm:chMax val="1"/>
          <dgm:bulletEnabled val="1"/>
        </dgm:presLayoutVars>
      </dgm:prSet>
      <dgm:spPr/>
    </dgm:pt>
    <dgm:pt modelId="{5EADCEA1-B186-4E3D-8539-8387A78BF3E1}" type="pres">
      <dgm:prSet presAssocID="{705CE395-98CC-4CA6-8DAB-A6846A3A08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84738AB-DA16-45C4-A14F-3C885725AD3E}" type="pres">
      <dgm:prSet presAssocID="{8DCD790C-F092-4E8B-9D9E-F1EBB7EE2A59}" presName="Name8" presStyleCnt="0"/>
      <dgm:spPr/>
    </dgm:pt>
    <dgm:pt modelId="{B1D4E704-9A93-4F7B-93C9-DF2FA9524BDE}" type="pres">
      <dgm:prSet presAssocID="{8DCD790C-F092-4E8B-9D9E-F1EBB7EE2A59}" presName="level" presStyleLbl="node1" presStyleIdx="1" presStyleCnt="4">
        <dgm:presLayoutVars>
          <dgm:chMax val="1"/>
          <dgm:bulletEnabled val="1"/>
        </dgm:presLayoutVars>
      </dgm:prSet>
      <dgm:spPr/>
    </dgm:pt>
    <dgm:pt modelId="{AB39E29A-A1BB-4D5E-B68D-0B7E417EC32B}" type="pres">
      <dgm:prSet presAssocID="{8DCD790C-F092-4E8B-9D9E-F1EBB7EE2A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7539777-B859-4701-8741-4599804E6DD1}" type="pres">
      <dgm:prSet presAssocID="{59BA2B51-721D-4BA3-9626-C7DDF7678CF8}" presName="Name8" presStyleCnt="0"/>
      <dgm:spPr/>
    </dgm:pt>
    <dgm:pt modelId="{B953EC04-3A47-4CB4-A0F1-6D86F6748A9E}" type="pres">
      <dgm:prSet presAssocID="{59BA2B51-721D-4BA3-9626-C7DDF7678CF8}" presName="level" presStyleLbl="node1" presStyleIdx="2" presStyleCnt="4">
        <dgm:presLayoutVars>
          <dgm:chMax val="1"/>
          <dgm:bulletEnabled val="1"/>
        </dgm:presLayoutVars>
      </dgm:prSet>
      <dgm:spPr/>
    </dgm:pt>
    <dgm:pt modelId="{11A86827-D4B0-4DB7-92EA-29E76FD7BFD9}" type="pres">
      <dgm:prSet presAssocID="{59BA2B51-721D-4BA3-9626-C7DDF7678CF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ED6910C-5482-411A-AEEA-722730A6D001}" type="pres">
      <dgm:prSet presAssocID="{706372AE-7F7A-4DCA-871B-487D05FA29EA}" presName="Name8" presStyleCnt="0"/>
      <dgm:spPr/>
    </dgm:pt>
    <dgm:pt modelId="{D18B5A91-8CF6-4764-8F2C-D0127621F666}" type="pres">
      <dgm:prSet presAssocID="{706372AE-7F7A-4DCA-871B-487D05FA29EA}" presName="level" presStyleLbl="node1" presStyleIdx="3" presStyleCnt="4">
        <dgm:presLayoutVars>
          <dgm:chMax val="1"/>
          <dgm:bulletEnabled val="1"/>
        </dgm:presLayoutVars>
      </dgm:prSet>
      <dgm:spPr/>
    </dgm:pt>
    <dgm:pt modelId="{C0039DD2-8DE5-4029-BF6D-993B88F11E39}" type="pres">
      <dgm:prSet presAssocID="{706372AE-7F7A-4DCA-871B-487D05FA29E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6E1AA02-C54F-4253-9630-8D01B24FF408}" srcId="{E5B89157-D21A-41AE-83D1-BBC92D1F2E3F}" destId="{59BA2B51-721D-4BA3-9626-C7DDF7678CF8}" srcOrd="2" destOrd="0" parTransId="{121458DE-8F8B-47FB-BBE2-8AC578CCA7EE}" sibTransId="{2F52C806-5252-47E6-A285-7324B5995090}"/>
    <dgm:cxn modelId="{85644304-FC39-4ACF-83AE-F91780C6CD4C}" type="presOf" srcId="{705CE395-98CC-4CA6-8DAB-A6846A3A0831}" destId="{E84E7D10-17D6-4024-8802-7B9F5DE9FAC9}" srcOrd="0" destOrd="0" presId="urn:microsoft.com/office/officeart/2005/8/layout/pyramid1"/>
    <dgm:cxn modelId="{A61FB50B-2FC8-469B-A060-4EA99A30FE4D}" type="presOf" srcId="{706372AE-7F7A-4DCA-871B-487D05FA29EA}" destId="{C0039DD2-8DE5-4029-BF6D-993B88F11E39}" srcOrd="1" destOrd="0" presId="urn:microsoft.com/office/officeart/2005/8/layout/pyramid1"/>
    <dgm:cxn modelId="{B819600F-243C-4CFE-BD96-15ADB52DFEE3}" type="presOf" srcId="{705CE395-98CC-4CA6-8DAB-A6846A3A0831}" destId="{5EADCEA1-B186-4E3D-8539-8387A78BF3E1}" srcOrd="1" destOrd="0" presId="urn:microsoft.com/office/officeart/2005/8/layout/pyramid1"/>
    <dgm:cxn modelId="{FB4CA61F-160B-4FFD-8FF7-4ACC3D2CF36D}" type="presOf" srcId="{8DCD790C-F092-4E8B-9D9E-F1EBB7EE2A59}" destId="{B1D4E704-9A93-4F7B-93C9-DF2FA9524BDE}" srcOrd="0" destOrd="0" presId="urn:microsoft.com/office/officeart/2005/8/layout/pyramid1"/>
    <dgm:cxn modelId="{D42F8126-B37E-4FFB-8909-7D8866A80AF7}" type="presOf" srcId="{706372AE-7F7A-4DCA-871B-487D05FA29EA}" destId="{D18B5A91-8CF6-4764-8F2C-D0127621F666}" srcOrd="0" destOrd="0" presId="urn:microsoft.com/office/officeart/2005/8/layout/pyramid1"/>
    <dgm:cxn modelId="{52DE2D30-A161-4B7C-BC30-2E85A5991144}" srcId="{E5B89157-D21A-41AE-83D1-BBC92D1F2E3F}" destId="{8DCD790C-F092-4E8B-9D9E-F1EBB7EE2A59}" srcOrd="1" destOrd="0" parTransId="{E47AD99D-3A41-4EE2-9C09-7A6ACB2A2242}" sibTransId="{99120038-3A4B-451B-8F22-543770F75BDD}"/>
    <dgm:cxn modelId="{6676173E-D8DD-4983-8A0B-1FC6BE4D59C2}" srcId="{E5B89157-D21A-41AE-83D1-BBC92D1F2E3F}" destId="{705CE395-98CC-4CA6-8DAB-A6846A3A0831}" srcOrd="0" destOrd="0" parTransId="{A81D7DDE-F477-4F13-8460-B87E42741548}" sibTransId="{B60DA099-66DE-4DC0-8918-EBB5DDB2271B}"/>
    <dgm:cxn modelId="{A3BBD071-9806-4B7E-8E6D-ABD2A0EE546F}" type="presOf" srcId="{8DCD790C-F092-4E8B-9D9E-F1EBB7EE2A59}" destId="{AB39E29A-A1BB-4D5E-B68D-0B7E417EC32B}" srcOrd="1" destOrd="0" presId="urn:microsoft.com/office/officeart/2005/8/layout/pyramid1"/>
    <dgm:cxn modelId="{BC5E3C73-FC36-4061-8448-EBC7E4F6D9B1}" type="presOf" srcId="{E5B89157-D21A-41AE-83D1-BBC92D1F2E3F}" destId="{C9C95C81-B107-4F2E-879C-3301627275BA}" srcOrd="0" destOrd="0" presId="urn:microsoft.com/office/officeart/2005/8/layout/pyramid1"/>
    <dgm:cxn modelId="{AD2DC1A3-B709-4419-B6F2-8C27252FD0B4}" type="presOf" srcId="{59BA2B51-721D-4BA3-9626-C7DDF7678CF8}" destId="{11A86827-D4B0-4DB7-92EA-29E76FD7BFD9}" srcOrd="1" destOrd="0" presId="urn:microsoft.com/office/officeart/2005/8/layout/pyramid1"/>
    <dgm:cxn modelId="{220108DA-BDDD-4AEB-AD03-498F3399386C}" srcId="{E5B89157-D21A-41AE-83D1-BBC92D1F2E3F}" destId="{706372AE-7F7A-4DCA-871B-487D05FA29EA}" srcOrd="3" destOrd="0" parTransId="{B6DC7D39-2857-4E67-8C28-877C69FF590C}" sibTransId="{B1726D3E-9712-4A66-9A26-65D2DE74C0A6}"/>
    <dgm:cxn modelId="{4CFF5FFA-F08D-434B-9AD9-DCB44F75227C}" type="presOf" srcId="{59BA2B51-721D-4BA3-9626-C7DDF7678CF8}" destId="{B953EC04-3A47-4CB4-A0F1-6D86F6748A9E}" srcOrd="0" destOrd="0" presId="urn:microsoft.com/office/officeart/2005/8/layout/pyramid1"/>
    <dgm:cxn modelId="{7426D63B-549C-4BCB-BD3A-44D69F213621}" type="presParOf" srcId="{C9C95C81-B107-4F2E-879C-3301627275BA}" destId="{9C416151-5659-4E2C-A0AA-56048E4F620B}" srcOrd="0" destOrd="0" presId="urn:microsoft.com/office/officeart/2005/8/layout/pyramid1"/>
    <dgm:cxn modelId="{8145E149-A3AE-41B8-9735-5A792B6D677D}" type="presParOf" srcId="{9C416151-5659-4E2C-A0AA-56048E4F620B}" destId="{E84E7D10-17D6-4024-8802-7B9F5DE9FAC9}" srcOrd="0" destOrd="0" presId="urn:microsoft.com/office/officeart/2005/8/layout/pyramid1"/>
    <dgm:cxn modelId="{02A6C6E3-A565-461C-92DD-48721AD1E5A8}" type="presParOf" srcId="{9C416151-5659-4E2C-A0AA-56048E4F620B}" destId="{5EADCEA1-B186-4E3D-8539-8387A78BF3E1}" srcOrd="1" destOrd="0" presId="urn:microsoft.com/office/officeart/2005/8/layout/pyramid1"/>
    <dgm:cxn modelId="{C006A44F-FF47-493C-B752-EC192E8D350B}" type="presParOf" srcId="{C9C95C81-B107-4F2E-879C-3301627275BA}" destId="{484738AB-DA16-45C4-A14F-3C885725AD3E}" srcOrd="1" destOrd="0" presId="urn:microsoft.com/office/officeart/2005/8/layout/pyramid1"/>
    <dgm:cxn modelId="{83941266-6A73-4969-AADF-617B84367266}" type="presParOf" srcId="{484738AB-DA16-45C4-A14F-3C885725AD3E}" destId="{B1D4E704-9A93-4F7B-93C9-DF2FA9524BDE}" srcOrd="0" destOrd="0" presId="urn:microsoft.com/office/officeart/2005/8/layout/pyramid1"/>
    <dgm:cxn modelId="{548A8344-92FC-4750-9077-20D83C521F46}" type="presParOf" srcId="{484738AB-DA16-45C4-A14F-3C885725AD3E}" destId="{AB39E29A-A1BB-4D5E-B68D-0B7E417EC32B}" srcOrd="1" destOrd="0" presId="urn:microsoft.com/office/officeart/2005/8/layout/pyramid1"/>
    <dgm:cxn modelId="{D7897DCE-94D3-4532-903F-9C9050563D56}" type="presParOf" srcId="{C9C95C81-B107-4F2E-879C-3301627275BA}" destId="{F7539777-B859-4701-8741-4599804E6DD1}" srcOrd="2" destOrd="0" presId="urn:microsoft.com/office/officeart/2005/8/layout/pyramid1"/>
    <dgm:cxn modelId="{DA04419D-5631-4576-A0C5-D1DF806675C1}" type="presParOf" srcId="{F7539777-B859-4701-8741-4599804E6DD1}" destId="{B953EC04-3A47-4CB4-A0F1-6D86F6748A9E}" srcOrd="0" destOrd="0" presId="urn:microsoft.com/office/officeart/2005/8/layout/pyramid1"/>
    <dgm:cxn modelId="{838EAE34-2415-4B37-8498-432DD94ACA96}" type="presParOf" srcId="{F7539777-B859-4701-8741-4599804E6DD1}" destId="{11A86827-D4B0-4DB7-92EA-29E76FD7BFD9}" srcOrd="1" destOrd="0" presId="urn:microsoft.com/office/officeart/2005/8/layout/pyramid1"/>
    <dgm:cxn modelId="{B30FD8FE-F796-4867-90F9-79862E766166}" type="presParOf" srcId="{C9C95C81-B107-4F2E-879C-3301627275BA}" destId="{6ED6910C-5482-411A-AEEA-722730A6D001}" srcOrd="3" destOrd="0" presId="urn:microsoft.com/office/officeart/2005/8/layout/pyramid1"/>
    <dgm:cxn modelId="{6684A0DA-038F-44B4-9D70-AE0CF9F755AA}" type="presParOf" srcId="{6ED6910C-5482-411A-AEEA-722730A6D001}" destId="{D18B5A91-8CF6-4764-8F2C-D0127621F666}" srcOrd="0" destOrd="0" presId="urn:microsoft.com/office/officeart/2005/8/layout/pyramid1"/>
    <dgm:cxn modelId="{F6C97DB5-4541-49CA-9E27-F1AD0B8066A5}" type="presParOf" srcId="{6ED6910C-5482-411A-AEEA-722730A6D001}" destId="{C0039DD2-8DE5-4029-BF6D-993B88F11E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8B714-D977-41F1-AEB3-1F19F9278C56}">
      <dsp:nvSpPr>
        <dsp:cNvPr id="0" name=""/>
        <dsp:cNvSpPr/>
      </dsp:nvSpPr>
      <dsp:spPr>
        <a:xfrm>
          <a:off x="4400719" y="2804144"/>
          <a:ext cx="4106568" cy="1751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Patient level data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Who, what, when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Service level data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1" kern="1200" dirty="0"/>
            <a:t>What does it cost / save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Commissioning and sustainability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 dirty="0"/>
        </a:p>
      </dsp:txBody>
      <dsp:txXfrm>
        <a:off x="5671175" y="3280616"/>
        <a:ext cx="2797627" cy="1236990"/>
      </dsp:txXfrm>
    </dsp:sp>
    <dsp:sp modelId="{5B65A25B-8195-4806-B543-0F60F9B1D735}">
      <dsp:nvSpPr>
        <dsp:cNvPr id="0" name=""/>
        <dsp:cNvSpPr/>
      </dsp:nvSpPr>
      <dsp:spPr>
        <a:xfrm>
          <a:off x="2593" y="2736308"/>
          <a:ext cx="4110094" cy="181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Information resources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Guidance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Training others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Innovation and trials</a:t>
          </a:r>
        </a:p>
      </dsp:txBody>
      <dsp:txXfrm>
        <a:off x="42490" y="3230262"/>
        <a:ext cx="2797271" cy="1282377"/>
      </dsp:txXfrm>
    </dsp:sp>
    <dsp:sp modelId="{AC429DA3-D2FE-4E02-848E-43497C1222B0}">
      <dsp:nvSpPr>
        <dsp:cNvPr id="0" name=""/>
        <dsp:cNvSpPr/>
      </dsp:nvSpPr>
      <dsp:spPr>
        <a:xfrm>
          <a:off x="4321633" y="5"/>
          <a:ext cx="4185654" cy="1418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Rad led service in each centre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Links to local services for referrals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Point of access for patients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MDT decisions</a:t>
          </a: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Referral Criteria</a:t>
          </a:r>
        </a:p>
      </dsp:txBody>
      <dsp:txXfrm>
        <a:off x="5608495" y="31170"/>
        <a:ext cx="2867627" cy="1001708"/>
      </dsp:txXfrm>
    </dsp:sp>
    <dsp:sp modelId="{A37734BD-7824-4677-AA16-7D62B0CE025C}">
      <dsp:nvSpPr>
        <dsp:cNvPr id="0" name=""/>
        <dsp:cNvSpPr/>
      </dsp:nvSpPr>
      <dsp:spPr>
        <a:xfrm>
          <a:off x="80244" y="-1"/>
          <a:ext cx="4074329" cy="1455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What is a LE radiographer?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Scope of practice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Governance &amp; safety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Job descriptions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dirty="0"/>
        </a:p>
      </dsp:txBody>
      <dsp:txXfrm>
        <a:off x="112210" y="31965"/>
        <a:ext cx="2788098" cy="1027484"/>
      </dsp:txXfrm>
    </dsp:sp>
    <dsp:sp modelId="{B9DF7149-BD0D-459E-85F0-FFF16D9CC07D}">
      <dsp:nvSpPr>
        <dsp:cNvPr id="0" name=""/>
        <dsp:cNvSpPr/>
      </dsp:nvSpPr>
      <dsp:spPr>
        <a:xfrm>
          <a:off x="2289605" y="298943"/>
          <a:ext cx="1919703" cy="191970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Education &amp; Training</a:t>
          </a:r>
        </a:p>
      </dsp:txBody>
      <dsp:txXfrm>
        <a:off x="2851873" y="861211"/>
        <a:ext cx="1357435" cy="1357435"/>
      </dsp:txXfrm>
    </dsp:sp>
    <dsp:sp modelId="{129002A9-BF85-4BB6-82F7-E12806B2F3BB}">
      <dsp:nvSpPr>
        <dsp:cNvPr id="0" name=""/>
        <dsp:cNvSpPr/>
      </dsp:nvSpPr>
      <dsp:spPr>
        <a:xfrm rot="5400000">
          <a:off x="4297978" y="298943"/>
          <a:ext cx="1919703" cy="1919703"/>
        </a:xfrm>
        <a:prstGeom prst="pieWedg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Clinical service</a:t>
          </a:r>
        </a:p>
      </dsp:txBody>
      <dsp:txXfrm rot="-5400000">
        <a:off x="4297978" y="861211"/>
        <a:ext cx="1357435" cy="1357435"/>
      </dsp:txXfrm>
    </dsp:sp>
    <dsp:sp modelId="{07DF7E43-9656-42C1-9059-D92F68F42E1B}">
      <dsp:nvSpPr>
        <dsp:cNvPr id="0" name=""/>
        <dsp:cNvSpPr/>
      </dsp:nvSpPr>
      <dsp:spPr>
        <a:xfrm rot="10800000">
          <a:off x="4327465" y="2305300"/>
          <a:ext cx="1919703" cy="1919703"/>
        </a:xfrm>
        <a:prstGeom prst="pieWedg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Data</a:t>
          </a:r>
        </a:p>
      </dsp:txBody>
      <dsp:txXfrm rot="10800000">
        <a:off x="4327465" y="2305300"/>
        <a:ext cx="1357435" cy="1357435"/>
      </dsp:txXfrm>
    </dsp:sp>
    <dsp:sp modelId="{B9D026F6-57AD-48F5-87F7-4F02D7A9AEB0}">
      <dsp:nvSpPr>
        <dsp:cNvPr id="0" name=""/>
        <dsp:cNvSpPr/>
      </dsp:nvSpPr>
      <dsp:spPr>
        <a:xfrm rot="16200000">
          <a:off x="2289605" y="2307316"/>
          <a:ext cx="1919703" cy="1919703"/>
        </a:xfrm>
        <a:prstGeom prst="pieWedg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Outreach &amp; development</a:t>
          </a:r>
        </a:p>
      </dsp:txBody>
      <dsp:txXfrm rot="5400000">
        <a:off x="2851873" y="2307316"/>
        <a:ext cx="1357435" cy="1357435"/>
      </dsp:txXfrm>
    </dsp:sp>
    <dsp:sp modelId="{8A6F2950-7C25-4E5C-938D-A9DD39E7DE55}">
      <dsp:nvSpPr>
        <dsp:cNvPr id="0" name=""/>
        <dsp:cNvSpPr/>
      </dsp:nvSpPr>
      <dsp:spPr>
        <a:xfrm>
          <a:off x="3922240" y="1863966"/>
          <a:ext cx="662807" cy="5763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797FD-5568-4E0F-8D5A-A84881F89088}">
      <dsp:nvSpPr>
        <dsp:cNvPr id="0" name=""/>
        <dsp:cNvSpPr/>
      </dsp:nvSpPr>
      <dsp:spPr>
        <a:xfrm rot="10800000">
          <a:off x="3922240" y="2085641"/>
          <a:ext cx="662807" cy="57635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E7D10-17D6-4024-8802-7B9F5DE9FAC9}">
      <dsp:nvSpPr>
        <dsp:cNvPr id="0" name=""/>
        <dsp:cNvSpPr/>
      </dsp:nvSpPr>
      <dsp:spPr>
        <a:xfrm>
          <a:off x="1812218" y="0"/>
          <a:ext cx="1208145" cy="1052793"/>
        </a:xfrm>
        <a:prstGeom prst="trapezoid">
          <a:avLst>
            <a:gd name="adj" fmla="val 5737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4: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National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specialist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services</a:t>
          </a:r>
          <a:endParaRPr lang="en-GB" sz="1200" kern="1200" dirty="0"/>
        </a:p>
      </dsp:txBody>
      <dsp:txXfrm>
        <a:off x="1812218" y="0"/>
        <a:ext cx="1208145" cy="1052793"/>
      </dsp:txXfrm>
    </dsp:sp>
    <dsp:sp modelId="{B1D4E704-9A93-4F7B-93C9-DF2FA9524BDE}">
      <dsp:nvSpPr>
        <dsp:cNvPr id="0" name=""/>
        <dsp:cNvSpPr/>
      </dsp:nvSpPr>
      <dsp:spPr>
        <a:xfrm>
          <a:off x="1208145" y="1052793"/>
          <a:ext cx="2416291" cy="1052793"/>
        </a:xfrm>
        <a:prstGeom prst="trapezoid">
          <a:avLst>
            <a:gd name="adj" fmla="val 57378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Level 3: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Regional specialist services</a:t>
          </a:r>
        </a:p>
      </dsp:txBody>
      <dsp:txXfrm>
        <a:off x="1630996" y="1052793"/>
        <a:ext cx="1570589" cy="1052793"/>
      </dsp:txXfrm>
    </dsp:sp>
    <dsp:sp modelId="{B953EC04-3A47-4CB4-A0F1-6D86F6748A9E}">
      <dsp:nvSpPr>
        <dsp:cNvPr id="0" name=""/>
        <dsp:cNvSpPr/>
      </dsp:nvSpPr>
      <dsp:spPr>
        <a:xfrm>
          <a:off x="604072" y="2105587"/>
          <a:ext cx="3624437" cy="1052793"/>
        </a:xfrm>
        <a:prstGeom prst="trapezoid">
          <a:avLst>
            <a:gd name="adj" fmla="val 57378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Level 2: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Local specialist services</a:t>
          </a:r>
        </a:p>
      </dsp:txBody>
      <dsp:txXfrm>
        <a:off x="1238349" y="2105587"/>
        <a:ext cx="2355884" cy="1052793"/>
      </dsp:txXfrm>
    </dsp:sp>
    <dsp:sp modelId="{D18B5A91-8CF6-4764-8F2C-D0127621F666}">
      <dsp:nvSpPr>
        <dsp:cNvPr id="0" name=""/>
        <dsp:cNvSpPr/>
      </dsp:nvSpPr>
      <dsp:spPr>
        <a:xfrm>
          <a:off x="0" y="3158381"/>
          <a:ext cx="4832583" cy="1052793"/>
        </a:xfrm>
        <a:prstGeom prst="trapezoid">
          <a:avLst>
            <a:gd name="adj" fmla="val 57378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Level 1: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Late effects radiographer service </a:t>
          </a:r>
        </a:p>
      </dsp:txBody>
      <dsp:txXfrm>
        <a:off x="845702" y="3158381"/>
        <a:ext cx="3141178" cy="1052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047C0-DA09-4A5C-840F-63D74DB2330C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DF87-8EA9-4BE4-AFED-BAEACD3BA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4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40390-7D95-4E88-B3FB-A07599A317D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7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Survivorship has</a:t>
            </a:r>
            <a:r>
              <a:rPr lang="en-US" baseline="0" dirty="0"/>
              <a:t> increased dramatically in the last 10 years.  This is due to investment in diagnosis and treatment, but there is currently only minimal investment in survivorship or late effects.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6DF87-8EA9-4BE4-AFED-BAEACD3BA25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7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NICE guidance on management of late effects and</a:t>
            </a:r>
            <a:r>
              <a:rPr lang="en-US" baseline="0" dirty="0"/>
              <a:t> currently only 2 full time late effects radiographers in the UK.  Most services have an inactive model of care.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6DF87-8EA9-4BE4-AFED-BAEACD3BA25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512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DF87-8EA9-4BE4-AFED-BAEACD3BA25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7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0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26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59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27DB-C716-4DCC-A8FE-D935D2A30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D273B-E582-4AE7-9EDD-EA6D0A23F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C7310-5F65-4F18-985C-217CDDF4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D61CC-0C2F-40B9-951D-61E30A85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38909-D64F-446C-A880-D3D13DF2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3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5D6C-A676-4706-93EE-185F1253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5F630-64E4-4329-995A-499E4A256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CBFEA-4D48-41C6-B971-BD607847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4DE4A-BC0B-4F8A-971E-73DD05BC6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881AA-A0BD-4E6C-9108-B3B44266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70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8658-5A48-44E5-8647-FAAD9470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8D5A-5772-4241-8C05-6AF4D3770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97DC7-F1F0-47BF-8B0F-97350D34D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F5C48-6AA2-4A04-8536-0E7AD0D4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99ADB-7081-4530-8C22-4CC0CBBF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02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8F1B-0277-47C4-8880-1B09595F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5EF2-C85B-453A-A7DD-03A8DEB7B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A2D74-A12C-4E9B-80FB-9D28BAAA3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3B701-7EC2-4FAD-A6D8-72209903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9C2E-F1A2-43AA-8C52-EED171D7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E3A16-8232-4560-9816-F910B759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3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E6AE-F246-4424-92E6-674995C5A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B571B-5856-40D5-B934-FC8E7E87B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DB93F-E3CC-4390-A569-61171A0C3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DD799-6F0F-4751-BA9F-DD3F4804F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AA313-35E9-4FE3-9388-F24EEFA41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20D3F-9C21-4D63-BB76-03AC86B0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399C5-1150-4114-83A2-B69FADE4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E3BF6-9184-4655-88C2-208F3CA9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51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5D10-7758-48AA-9ACB-E3BBD38D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36B99-F1CD-4A93-BD83-75643936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DEDBE-3AC0-4CD4-BDF7-E48B3E0F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65688-5DD0-47CE-99D1-88630A49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945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93CE1-13AA-4E8D-8947-D7A9A69A2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6F9B6-624D-44E8-B6F7-53AE63A9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10155-BAA1-4A84-A7B6-8822490D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8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0DEF-6EFB-4BCD-83FA-CF1BD9704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1A9C-B193-495F-8216-7BC88732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634BB-E1D5-4FD4-9326-A874EF461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4B4BA-A847-4AE6-90AA-BC4B2AD2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969D3-0842-4043-BE30-FD41185D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DBAEB-39CC-4FC4-B777-7C88BD72B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2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74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A173-489C-4890-83D8-E06E39880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D429EF-F1D8-4156-9909-6246D55D8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E1A99-858E-4316-815E-974C2ED66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C0FAE-EE8D-4630-868E-E26BD919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5D20B-47FB-4F78-B278-0D458484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90180-DEEF-4FDE-BE38-572CF7C8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95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A55C-F5EB-4F18-A7C1-E042A254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ABDAA-22B3-48A9-890B-ABDA99A2D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FD13-23F7-4A79-97DD-D8240F476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29C3C-763E-4E84-98F0-A734B7D2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584A4-7585-4606-B1F8-5C4C61A5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15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BD483-71E3-4F92-B95D-DABBA5CBD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E4662-CBC5-4B5D-8F5B-602CD2951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7DD9-2E56-42E5-8488-035C13B53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4B324-2839-4D3E-8104-EFEEDFE2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CE0E1-9F0A-4553-B0D7-5D65B883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68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0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2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1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75DA-2F88-45E0-A829-D4A1BA36A2A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B479E-4A65-483D-A9DB-5398156F4A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78C44-49FA-4155-87B8-069085A5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5F387-BCD6-4FED-A01B-19B090848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F09B-ADDC-4B95-8F77-B9B19182F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AE66-01D9-4017-BF3C-1D289C6DF970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C17D5-84F7-4A16-9843-153997CF9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02863-47BC-43FC-8F5D-CA8219833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B42E-3AAC-4B69-887E-3D598E50C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6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ssets.publishing.service.gov.uk/government/uploads/system/uploads/attachment_data/file/181054/9333-TSO-2900664-NCSI_Report_FINAL.pdf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qol.eortc.org/questionnaires/" TargetMode="External"/><Relationship Id="rId2" Type="http://schemas.openxmlformats.org/officeDocument/2006/relationships/hyperlink" Target="https://www.england.nhs.uk/wp-content/uploads/2021/11/Cancer-quality-of-life-survey-summary-report-first-data-release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qol.eortc.org/questionnaire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TLateEffects@SomersetFT.nhs.uk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lisa.durrant@somersetFT.nhs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South West Radiotherapy Late </a:t>
            </a:r>
            <a:br>
              <a:rPr lang="en-GB" b="1" dirty="0">
                <a:solidFill>
                  <a:srgbClr val="00B050"/>
                </a:solidFill>
              </a:rPr>
            </a:br>
            <a:r>
              <a:rPr lang="en-GB" b="1" dirty="0">
                <a:solidFill>
                  <a:srgbClr val="00B050"/>
                </a:solidFill>
              </a:rPr>
              <a:t>Effects Service</a:t>
            </a:r>
            <a:br>
              <a:rPr lang="en-GB" dirty="0">
                <a:solidFill>
                  <a:srgbClr val="00B050"/>
                </a:solidFill>
              </a:rPr>
            </a:b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036" y="3188568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Lisa Durrant PhD</a:t>
            </a:r>
          </a:p>
          <a:p>
            <a:r>
              <a:rPr lang="en-GB" dirty="0">
                <a:solidFill>
                  <a:srgbClr val="00B050"/>
                </a:solidFill>
              </a:rPr>
              <a:t>Macmillan Consultant Radiographer</a:t>
            </a:r>
          </a:p>
          <a:p>
            <a:r>
              <a:rPr lang="en-GB" sz="2600" dirty="0"/>
              <a:t>Beacon Radiotherapy Centre</a:t>
            </a:r>
          </a:p>
          <a:p>
            <a:r>
              <a:rPr lang="en-GB" sz="2600" dirty="0"/>
              <a:t>Musgrove Park Hospital</a:t>
            </a:r>
          </a:p>
          <a:p>
            <a:r>
              <a:rPr lang="en-GB" sz="2600" dirty="0"/>
              <a:t>Taunton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1248"/>
            <a:ext cx="2085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91387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06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21" y="260648"/>
            <a:ext cx="4352549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B050"/>
                </a:solidFill>
              </a:rPr>
              <a:t>Scale of the problem?</a:t>
            </a:r>
            <a:endParaRPr lang="en-GB" sz="3600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1" y="1154173"/>
            <a:ext cx="4636690" cy="77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0763" y="1939255"/>
            <a:ext cx="37444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2030 –</a:t>
            </a:r>
            <a:r>
              <a:rPr lang="en-GB" sz="2000" dirty="0">
                <a:solidFill>
                  <a:srgbClr val="FF0000"/>
                </a:solidFill>
              </a:rPr>
              <a:t>1 million with side effects </a:t>
            </a:r>
          </a:p>
          <a:p>
            <a:r>
              <a:rPr lang="en-GB" dirty="0"/>
              <a:t>(main increase in older patients)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58" y="380301"/>
            <a:ext cx="3420028" cy="262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446957" y="1542297"/>
            <a:ext cx="148156" cy="15263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5411629" y="458911"/>
            <a:ext cx="3115761" cy="2450153"/>
          </a:xfrm>
          <a:custGeom>
            <a:avLst/>
            <a:gdLst>
              <a:gd name="connsiteX0" fmla="*/ 979295 w 4543034"/>
              <a:gd name="connsiteY0" fmla="*/ 2398816 h 3467595"/>
              <a:gd name="connsiteX1" fmla="*/ 1074298 w 4543034"/>
              <a:gd name="connsiteY1" fmla="*/ 2351315 h 3467595"/>
              <a:gd name="connsiteX2" fmla="*/ 1098049 w 4543034"/>
              <a:gd name="connsiteY2" fmla="*/ 2315689 h 3467595"/>
              <a:gd name="connsiteX3" fmla="*/ 1145550 w 4543034"/>
              <a:gd name="connsiteY3" fmla="*/ 2244437 h 3467595"/>
              <a:gd name="connsiteX4" fmla="*/ 1157425 w 4543034"/>
              <a:gd name="connsiteY4" fmla="*/ 2208811 h 3467595"/>
              <a:gd name="connsiteX5" fmla="*/ 1216802 w 4543034"/>
              <a:gd name="connsiteY5" fmla="*/ 2149434 h 3467595"/>
              <a:gd name="connsiteX6" fmla="*/ 1252428 w 4543034"/>
              <a:gd name="connsiteY6" fmla="*/ 1935678 h 3467595"/>
              <a:gd name="connsiteX7" fmla="*/ 1276178 w 4543034"/>
              <a:gd name="connsiteY7" fmla="*/ 1864426 h 3467595"/>
              <a:gd name="connsiteX8" fmla="*/ 1288054 w 4543034"/>
              <a:gd name="connsiteY8" fmla="*/ 1816925 h 3467595"/>
              <a:gd name="connsiteX9" fmla="*/ 1299929 w 4543034"/>
              <a:gd name="connsiteY9" fmla="*/ 1757549 h 3467595"/>
              <a:gd name="connsiteX10" fmla="*/ 1311804 w 4543034"/>
              <a:gd name="connsiteY10" fmla="*/ 1721923 h 3467595"/>
              <a:gd name="connsiteX11" fmla="*/ 1383056 w 4543034"/>
              <a:gd name="connsiteY11" fmla="*/ 1674421 h 3467595"/>
              <a:gd name="connsiteX12" fmla="*/ 1561186 w 4543034"/>
              <a:gd name="connsiteY12" fmla="*/ 1674421 h 3467595"/>
              <a:gd name="connsiteX13" fmla="*/ 1584937 w 4543034"/>
              <a:gd name="connsiteY13" fmla="*/ 1638795 h 3467595"/>
              <a:gd name="connsiteX14" fmla="*/ 1620563 w 4543034"/>
              <a:gd name="connsiteY14" fmla="*/ 1615045 h 3467595"/>
              <a:gd name="connsiteX15" fmla="*/ 1668064 w 4543034"/>
              <a:gd name="connsiteY15" fmla="*/ 1472541 h 3467595"/>
              <a:gd name="connsiteX16" fmla="*/ 1679939 w 4543034"/>
              <a:gd name="connsiteY16" fmla="*/ 1401289 h 3467595"/>
              <a:gd name="connsiteX17" fmla="*/ 1703690 w 4543034"/>
              <a:gd name="connsiteY17" fmla="*/ 1365663 h 3467595"/>
              <a:gd name="connsiteX18" fmla="*/ 1751191 w 4543034"/>
              <a:gd name="connsiteY18" fmla="*/ 1353787 h 3467595"/>
              <a:gd name="connsiteX19" fmla="*/ 2119326 w 4543034"/>
              <a:gd name="connsiteY19" fmla="*/ 1341912 h 3467595"/>
              <a:gd name="connsiteX20" fmla="*/ 2416210 w 4543034"/>
              <a:gd name="connsiteY20" fmla="*/ 1341912 h 3467595"/>
              <a:gd name="connsiteX21" fmla="*/ 2523088 w 4543034"/>
              <a:gd name="connsiteY21" fmla="*/ 1389413 h 3467595"/>
              <a:gd name="connsiteX22" fmla="*/ 2558714 w 4543034"/>
              <a:gd name="connsiteY22" fmla="*/ 1401289 h 3467595"/>
              <a:gd name="connsiteX23" fmla="*/ 2831846 w 4543034"/>
              <a:gd name="connsiteY23" fmla="*/ 1389413 h 3467595"/>
              <a:gd name="connsiteX24" fmla="*/ 2855597 w 4543034"/>
              <a:gd name="connsiteY24" fmla="*/ 1353787 h 3467595"/>
              <a:gd name="connsiteX25" fmla="*/ 2843721 w 4543034"/>
              <a:gd name="connsiteY25" fmla="*/ 1318162 h 3467595"/>
              <a:gd name="connsiteX26" fmla="*/ 2891223 w 4543034"/>
              <a:gd name="connsiteY26" fmla="*/ 1258785 h 3467595"/>
              <a:gd name="connsiteX27" fmla="*/ 2903098 w 4543034"/>
              <a:gd name="connsiteY27" fmla="*/ 1223159 h 3467595"/>
              <a:gd name="connsiteX28" fmla="*/ 2938724 w 4543034"/>
              <a:gd name="connsiteY28" fmla="*/ 1187533 h 3467595"/>
              <a:gd name="connsiteX29" fmla="*/ 2962475 w 4543034"/>
              <a:gd name="connsiteY29" fmla="*/ 1151907 h 3467595"/>
              <a:gd name="connsiteX30" fmla="*/ 2974350 w 4543034"/>
              <a:gd name="connsiteY30" fmla="*/ 1116281 h 3467595"/>
              <a:gd name="connsiteX31" fmla="*/ 3045602 w 4543034"/>
              <a:gd name="connsiteY31" fmla="*/ 1080655 h 3467595"/>
              <a:gd name="connsiteX32" fmla="*/ 3093103 w 4543034"/>
              <a:gd name="connsiteY32" fmla="*/ 973777 h 3467595"/>
              <a:gd name="connsiteX33" fmla="*/ 3104978 w 4543034"/>
              <a:gd name="connsiteY33" fmla="*/ 938151 h 3467595"/>
              <a:gd name="connsiteX34" fmla="*/ 3176230 w 4543034"/>
              <a:gd name="connsiteY34" fmla="*/ 902525 h 3467595"/>
              <a:gd name="connsiteX35" fmla="*/ 3188106 w 4543034"/>
              <a:gd name="connsiteY35" fmla="*/ 866899 h 3467595"/>
              <a:gd name="connsiteX36" fmla="*/ 3223732 w 4543034"/>
              <a:gd name="connsiteY36" fmla="*/ 843149 h 3467595"/>
              <a:gd name="connsiteX37" fmla="*/ 3247482 w 4543034"/>
              <a:gd name="connsiteY37" fmla="*/ 771897 h 3467595"/>
              <a:gd name="connsiteX38" fmla="*/ 3247482 w 4543034"/>
              <a:gd name="connsiteY38" fmla="*/ 486889 h 3467595"/>
              <a:gd name="connsiteX39" fmla="*/ 3294984 w 4543034"/>
              <a:gd name="connsiteY39" fmla="*/ 380011 h 3467595"/>
              <a:gd name="connsiteX40" fmla="*/ 3330610 w 4543034"/>
              <a:gd name="connsiteY40" fmla="*/ 368136 h 3467595"/>
              <a:gd name="connsiteX41" fmla="*/ 3401862 w 4543034"/>
              <a:gd name="connsiteY41" fmla="*/ 308759 h 3467595"/>
              <a:gd name="connsiteX42" fmla="*/ 3437488 w 4543034"/>
              <a:gd name="connsiteY42" fmla="*/ 296884 h 3467595"/>
              <a:gd name="connsiteX43" fmla="*/ 3461238 w 4543034"/>
              <a:gd name="connsiteY43" fmla="*/ 261258 h 3467595"/>
              <a:gd name="connsiteX44" fmla="*/ 3473114 w 4543034"/>
              <a:gd name="connsiteY44" fmla="*/ 225632 h 3467595"/>
              <a:gd name="connsiteX45" fmla="*/ 3508739 w 4543034"/>
              <a:gd name="connsiteY45" fmla="*/ 213756 h 3467595"/>
              <a:gd name="connsiteX46" fmla="*/ 3544365 w 4543034"/>
              <a:gd name="connsiteY46" fmla="*/ 190006 h 3467595"/>
              <a:gd name="connsiteX47" fmla="*/ 3556241 w 4543034"/>
              <a:gd name="connsiteY47" fmla="*/ 142504 h 3467595"/>
              <a:gd name="connsiteX48" fmla="*/ 3627493 w 4543034"/>
              <a:gd name="connsiteY48" fmla="*/ 130629 h 3467595"/>
              <a:gd name="connsiteX49" fmla="*/ 3805623 w 4543034"/>
              <a:gd name="connsiteY49" fmla="*/ 118754 h 3467595"/>
              <a:gd name="connsiteX50" fmla="*/ 4007503 w 4543034"/>
              <a:gd name="connsiteY50" fmla="*/ 95003 h 3467595"/>
              <a:gd name="connsiteX51" fmla="*/ 4126256 w 4543034"/>
              <a:gd name="connsiteY51" fmla="*/ 83128 h 3467595"/>
              <a:gd name="connsiteX52" fmla="*/ 4197508 w 4543034"/>
              <a:gd name="connsiteY52" fmla="*/ 59377 h 3467595"/>
              <a:gd name="connsiteX53" fmla="*/ 4209384 w 4543034"/>
              <a:gd name="connsiteY53" fmla="*/ 23751 h 3467595"/>
              <a:gd name="connsiteX54" fmla="*/ 4280636 w 4543034"/>
              <a:gd name="connsiteY54" fmla="*/ 0 h 3467595"/>
              <a:gd name="connsiteX55" fmla="*/ 4363763 w 4543034"/>
              <a:gd name="connsiteY55" fmla="*/ 11876 h 3467595"/>
              <a:gd name="connsiteX56" fmla="*/ 4399389 w 4543034"/>
              <a:gd name="connsiteY56" fmla="*/ 83128 h 3467595"/>
              <a:gd name="connsiteX57" fmla="*/ 4387514 w 4543034"/>
              <a:gd name="connsiteY57" fmla="*/ 237507 h 3467595"/>
              <a:gd name="connsiteX58" fmla="*/ 4363763 w 4543034"/>
              <a:gd name="connsiteY58" fmla="*/ 308759 h 3467595"/>
              <a:gd name="connsiteX59" fmla="*/ 4316262 w 4543034"/>
              <a:gd name="connsiteY59" fmla="*/ 653143 h 3467595"/>
              <a:gd name="connsiteX60" fmla="*/ 4256885 w 4543034"/>
              <a:gd name="connsiteY60" fmla="*/ 665019 h 3467595"/>
              <a:gd name="connsiteX61" fmla="*/ 4209384 w 4543034"/>
              <a:gd name="connsiteY61" fmla="*/ 676894 h 3467595"/>
              <a:gd name="connsiteX62" fmla="*/ 4185633 w 4543034"/>
              <a:gd name="connsiteY62" fmla="*/ 712520 h 3467595"/>
              <a:gd name="connsiteX63" fmla="*/ 4197508 w 4543034"/>
              <a:gd name="connsiteY63" fmla="*/ 783772 h 3467595"/>
              <a:gd name="connsiteX64" fmla="*/ 4233134 w 4543034"/>
              <a:gd name="connsiteY64" fmla="*/ 807523 h 3467595"/>
              <a:gd name="connsiteX65" fmla="*/ 4351888 w 4543034"/>
              <a:gd name="connsiteY65" fmla="*/ 819398 h 3467595"/>
              <a:gd name="connsiteX66" fmla="*/ 4387514 w 4543034"/>
              <a:gd name="connsiteY66" fmla="*/ 831273 h 3467595"/>
              <a:gd name="connsiteX67" fmla="*/ 4423139 w 4543034"/>
              <a:gd name="connsiteY67" fmla="*/ 902525 h 3467595"/>
              <a:gd name="connsiteX68" fmla="*/ 4446890 w 4543034"/>
              <a:gd name="connsiteY68" fmla="*/ 938151 h 3467595"/>
              <a:gd name="connsiteX69" fmla="*/ 4482516 w 4543034"/>
              <a:gd name="connsiteY69" fmla="*/ 1045029 h 3467595"/>
              <a:gd name="connsiteX70" fmla="*/ 4494391 w 4543034"/>
              <a:gd name="connsiteY70" fmla="*/ 1080655 h 3467595"/>
              <a:gd name="connsiteX71" fmla="*/ 4518142 w 4543034"/>
              <a:gd name="connsiteY71" fmla="*/ 1116281 h 3467595"/>
              <a:gd name="connsiteX72" fmla="*/ 4530017 w 4543034"/>
              <a:gd name="connsiteY72" fmla="*/ 1246910 h 3467595"/>
              <a:gd name="connsiteX73" fmla="*/ 4494391 w 4543034"/>
              <a:gd name="connsiteY73" fmla="*/ 1270660 h 3467595"/>
              <a:gd name="connsiteX74" fmla="*/ 4435015 w 4543034"/>
              <a:gd name="connsiteY74" fmla="*/ 1318162 h 3467595"/>
              <a:gd name="connsiteX75" fmla="*/ 4375638 w 4543034"/>
              <a:gd name="connsiteY75" fmla="*/ 1365663 h 3467595"/>
              <a:gd name="connsiteX76" fmla="*/ 4363763 w 4543034"/>
              <a:gd name="connsiteY76" fmla="*/ 1401289 h 3467595"/>
              <a:gd name="connsiteX77" fmla="*/ 4399389 w 4543034"/>
              <a:gd name="connsiteY77" fmla="*/ 1567543 h 3467595"/>
              <a:gd name="connsiteX78" fmla="*/ 4423139 w 4543034"/>
              <a:gd name="connsiteY78" fmla="*/ 1638795 h 3467595"/>
              <a:gd name="connsiteX79" fmla="*/ 4435015 w 4543034"/>
              <a:gd name="connsiteY79" fmla="*/ 1698172 h 3467595"/>
              <a:gd name="connsiteX80" fmla="*/ 4423139 w 4543034"/>
              <a:gd name="connsiteY80" fmla="*/ 1757549 h 3467595"/>
              <a:gd name="connsiteX81" fmla="*/ 4304386 w 4543034"/>
              <a:gd name="connsiteY81" fmla="*/ 1793175 h 3467595"/>
              <a:gd name="connsiteX82" fmla="*/ 4197508 w 4543034"/>
              <a:gd name="connsiteY82" fmla="*/ 1781299 h 3467595"/>
              <a:gd name="connsiteX83" fmla="*/ 4138132 w 4543034"/>
              <a:gd name="connsiteY83" fmla="*/ 1769424 h 3467595"/>
              <a:gd name="connsiteX84" fmla="*/ 4066880 w 4543034"/>
              <a:gd name="connsiteY84" fmla="*/ 1781299 h 3467595"/>
              <a:gd name="connsiteX85" fmla="*/ 3924376 w 4543034"/>
              <a:gd name="connsiteY85" fmla="*/ 1769424 h 3467595"/>
              <a:gd name="connsiteX86" fmla="*/ 3900625 w 4543034"/>
              <a:gd name="connsiteY86" fmla="*/ 1733798 h 3467595"/>
              <a:gd name="connsiteX87" fmla="*/ 3829373 w 4543034"/>
              <a:gd name="connsiteY87" fmla="*/ 1686297 h 3467595"/>
              <a:gd name="connsiteX88" fmla="*/ 3793747 w 4543034"/>
              <a:gd name="connsiteY88" fmla="*/ 1650671 h 3467595"/>
              <a:gd name="connsiteX89" fmla="*/ 3769997 w 4543034"/>
              <a:gd name="connsiteY89" fmla="*/ 1615045 h 3467595"/>
              <a:gd name="connsiteX90" fmla="*/ 3698745 w 4543034"/>
              <a:gd name="connsiteY90" fmla="*/ 1591294 h 3467595"/>
              <a:gd name="connsiteX91" fmla="*/ 3674994 w 4543034"/>
              <a:gd name="connsiteY91" fmla="*/ 1626920 h 3467595"/>
              <a:gd name="connsiteX92" fmla="*/ 3603742 w 4543034"/>
              <a:gd name="connsiteY92" fmla="*/ 1769424 h 3467595"/>
              <a:gd name="connsiteX93" fmla="*/ 3532490 w 4543034"/>
              <a:gd name="connsiteY93" fmla="*/ 1805050 h 3467595"/>
              <a:gd name="connsiteX94" fmla="*/ 3496864 w 4543034"/>
              <a:gd name="connsiteY94" fmla="*/ 1781299 h 3467595"/>
              <a:gd name="connsiteX95" fmla="*/ 3425612 w 4543034"/>
              <a:gd name="connsiteY95" fmla="*/ 1816925 h 3467595"/>
              <a:gd name="connsiteX96" fmla="*/ 3378111 w 4543034"/>
              <a:gd name="connsiteY96" fmla="*/ 1888177 h 3467595"/>
              <a:gd name="connsiteX97" fmla="*/ 3366236 w 4543034"/>
              <a:gd name="connsiteY97" fmla="*/ 1923803 h 3467595"/>
              <a:gd name="connsiteX98" fmla="*/ 3330610 w 4543034"/>
              <a:gd name="connsiteY98" fmla="*/ 1935678 h 3467595"/>
              <a:gd name="connsiteX99" fmla="*/ 3294984 w 4543034"/>
              <a:gd name="connsiteY99" fmla="*/ 1959429 h 3467595"/>
              <a:gd name="connsiteX100" fmla="*/ 3223732 w 4543034"/>
              <a:gd name="connsiteY100" fmla="*/ 1971304 h 3467595"/>
              <a:gd name="connsiteX101" fmla="*/ 3164355 w 4543034"/>
              <a:gd name="connsiteY101" fmla="*/ 1983180 h 3467595"/>
              <a:gd name="connsiteX102" fmla="*/ 3093103 w 4543034"/>
              <a:gd name="connsiteY102" fmla="*/ 2006930 h 3467595"/>
              <a:gd name="connsiteX103" fmla="*/ 3057477 w 4543034"/>
              <a:gd name="connsiteY103" fmla="*/ 2018806 h 3467595"/>
              <a:gd name="connsiteX104" fmla="*/ 3033726 w 4543034"/>
              <a:gd name="connsiteY104" fmla="*/ 2090058 h 3467595"/>
              <a:gd name="connsiteX105" fmla="*/ 3021851 w 4543034"/>
              <a:gd name="connsiteY105" fmla="*/ 2268187 h 3467595"/>
              <a:gd name="connsiteX106" fmla="*/ 2926849 w 4543034"/>
              <a:gd name="connsiteY106" fmla="*/ 2280063 h 3467595"/>
              <a:gd name="connsiteX107" fmla="*/ 2831846 w 4543034"/>
              <a:gd name="connsiteY107" fmla="*/ 2303813 h 3467595"/>
              <a:gd name="connsiteX108" fmla="*/ 2724968 w 4543034"/>
              <a:gd name="connsiteY108" fmla="*/ 2363190 h 3467595"/>
              <a:gd name="connsiteX109" fmla="*/ 2653716 w 4543034"/>
              <a:gd name="connsiteY109" fmla="*/ 2398816 h 3467595"/>
              <a:gd name="connsiteX110" fmla="*/ 2570589 w 4543034"/>
              <a:gd name="connsiteY110" fmla="*/ 2434442 h 3467595"/>
              <a:gd name="connsiteX111" fmla="*/ 2534963 w 4543034"/>
              <a:gd name="connsiteY111" fmla="*/ 2458193 h 3467595"/>
              <a:gd name="connsiteX112" fmla="*/ 2511212 w 4543034"/>
              <a:gd name="connsiteY112" fmla="*/ 2493819 h 3467595"/>
              <a:gd name="connsiteX113" fmla="*/ 2475586 w 4543034"/>
              <a:gd name="connsiteY113" fmla="*/ 2529445 h 3467595"/>
              <a:gd name="connsiteX114" fmla="*/ 2439960 w 4543034"/>
              <a:gd name="connsiteY114" fmla="*/ 2636323 h 3467595"/>
              <a:gd name="connsiteX115" fmla="*/ 2428085 w 4543034"/>
              <a:gd name="connsiteY115" fmla="*/ 2671949 h 3467595"/>
              <a:gd name="connsiteX116" fmla="*/ 2392459 w 4543034"/>
              <a:gd name="connsiteY116" fmla="*/ 2897580 h 3467595"/>
              <a:gd name="connsiteX117" fmla="*/ 2356833 w 4543034"/>
              <a:gd name="connsiteY117" fmla="*/ 2921330 h 3467595"/>
              <a:gd name="connsiteX118" fmla="*/ 2333082 w 4543034"/>
              <a:gd name="connsiteY118" fmla="*/ 2956956 h 3467595"/>
              <a:gd name="connsiteX119" fmla="*/ 2297456 w 4543034"/>
              <a:gd name="connsiteY119" fmla="*/ 3028208 h 3467595"/>
              <a:gd name="connsiteX120" fmla="*/ 2249955 w 4543034"/>
              <a:gd name="connsiteY120" fmla="*/ 3135086 h 3467595"/>
              <a:gd name="connsiteX121" fmla="*/ 2095576 w 4543034"/>
              <a:gd name="connsiteY121" fmla="*/ 3123211 h 3467595"/>
              <a:gd name="connsiteX122" fmla="*/ 2036199 w 4543034"/>
              <a:gd name="connsiteY122" fmla="*/ 3016333 h 3467595"/>
              <a:gd name="connsiteX123" fmla="*/ 2000573 w 4543034"/>
              <a:gd name="connsiteY123" fmla="*/ 3004458 h 3467595"/>
              <a:gd name="connsiteX124" fmla="*/ 1929321 w 4543034"/>
              <a:gd name="connsiteY124" fmla="*/ 2992582 h 3467595"/>
              <a:gd name="connsiteX125" fmla="*/ 1727441 w 4543034"/>
              <a:gd name="connsiteY125" fmla="*/ 2980707 h 3467595"/>
              <a:gd name="connsiteX126" fmla="*/ 1703690 w 4543034"/>
              <a:gd name="connsiteY126" fmla="*/ 2945081 h 3467595"/>
              <a:gd name="connsiteX127" fmla="*/ 1679939 w 4543034"/>
              <a:gd name="connsiteY127" fmla="*/ 2850078 h 3467595"/>
              <a:gd name="connsiteX128" fmla="*/ 1644314 w 4543034"/>
              <a:gd name="connsiteY128" fmla="*/ 2826328 h 3467595"/>
              <a:gd name="connsiteX129" fmla="*/ 1561186 w 4543034"/>
              <a:gd name="connsiteY129" fmla="*/ 2850078 h 3467595"/>
              <a:gd name="connsiteX130" fmla="*/ 1489934 w 4543034"/>
              <a:gd name="connsiteY130" fmla="*/ 2897580 h 3467595"/>
              <a:gd name="connsiteX131" fmla="*/ 1418682 w 4543034"/>
              <a:gd name="connsiteY131" fmla="*/ 2921330 h 3467595"/>
              <a:gd name="connsiteX132" fmla="*/ 1323680 w 4543034"/>
              <a:gd name="connsiteY132" fmla="*/ 2897580 h 3467595"/>
              <a:gd name="connsiteX133" fmla="*/ 1288054 w 4543034"/>
              <a:gd name="connsiteY133" fmla="*/ 2885704 h 3467595"/>
              <a:gd name="connsiteX134" fmla="*/ 1193051 w 4543034"/>
              <a:gd name="connsiteY134" fmla="*/ 2897580 h 3467595"/>
              <a:gd name="connsiteX135" fmla="*/ 1145550 w 4543034"/>
              <a:gd name="connsiteY135" fmla="*/ 2909455 h 3467595"/>
              <a:gd name="connsiteX136" fmla="*/ 1121799 w 4543034"/>
              <a:gd name="connsiteY136" fmla="*/ 2945081 h 3467595"/>
              <a:gd name="connsiteX137" fmla="*/ 1109924 w 4543034"/>
              <a:gd name="connsiteY137" fmla="*/ 3016333 h 3467595"/>
              <a:gd name="connsiteX138" fmla="*/ 1038672 w 4543034"/>
              <a:gd name="connsiteY138" fmla="*/ 3051959 h 3467595"/>
              <a:gd name="connsiteX139" fmla="*/ 967420 w 4543034"/>
              <a:gd name="connsiteY139" fmla="*/ 3087585 h 3467595"/>
              <a:gd name="connsiteX140" fmla="*/ 872417 w 4543034"/>
              <a:gd name="connsiteY140" fmla="*/ 3111336 h 3467595"/>
              <a:gd name="connsiteX141" fmla="*/ 836791 w 4543034"/>
              <a:gd name="connsiteY141" fmla="*/ 3135086 h 3467595"/>
              <a:gd name="connsiteX142" fmla="*/ 789290 w 4543034"/>
              <a:gd name="connsiteY142" fmla="*/ 3206338 h 3467595"/>
              <a:gd name="connsiteX143" fmla="*/ 789290 w 4543034"/>
              <a:gd name="connsiteY143" fmla="*/ 3313216 h 3467595"/>
              <a:gd name="connsiteX144" fmla="*/ 813041 w 4543034"/>
              <a:gd name="connsiteY144" fmla="*/ 3384468 h 3467595"/>
              <a:gd name="connsiteX145" fmla="*/ 801165 w 4543034"/>
              <a:gd name="connsiteY145" fmla="*/ 3420094 h 3467595"/>
              <a:gd name="connsiteX146" fmla="*/ 753664 w 4543034"/>
              <a:gd name="connsiteY146" fmla="*/ 3431969 h 3467595"/>
              <a:gd name="connsiteX147" fmla="*/ 718038 w 4543034"/>
              <a:gd name="connsiteY147" fmla="*/ 3443845 h 3467595"/>
              <a:gd name="connsiteX148" fmla="*/ 623036 w 4543034"/>
              <a:gd name="connsiteY148" fmla="*/ 3467595 h 3467595"/>
              <a:gd name="connsiteX149" fmla="*/ 587410 w 4543034"/>
              <a:gd name="connsiteY149" fmla="*/ 3443845 h 3467595"/>
              <a:gd name="connsiteX150" fmla="*/ 516158 w 4543034"/>
              <a:gd name="connsiteY150" fmla="*/ 3336967 h 3467595"/>
              <a:gd name="connsiteX151" fmla="*/ 480532 w 4543034"/>
              <a:gd name="connsiteY151" fmla="*/ 3325091 h 3467595"/>
              <a:gd name="connsiteX152" fmla="*/ 456781 w 4543034"/>
              <a:gd name="connsiteY152" fmla="*/ 3289465 h 3467595"/>
              <a:gd name="connsiteX153" fmla="*/ 421155 w 4543034"/>
              <a:gd name="connsiteY153" fmla="*/ 3277590 h 3467595"/>
              <a:gd name="connsiteX154" fmla="*/ 349903 w 4543034"/>
              <a:gd name="connsiteY154" fmla="*/ 3241964 h 3467595"/>
              <a:gd name="connsiteX155" fmla="*/ 219275 w 4543034"/>
              <a:gd name="connsiteY155" fmla="*/ 3277590 h 3467595"/>
              <a:gd name="connsiteX156" fmla="*/ 195524 w 4543034"/>
              <a:gd name="connsiteY156" fmla="*/ 3313216 h 3467595"/>
              <a:gd name="connsiteX157" fmla="*/ 124272 w 4543034"/>
              <a:gd name="connsiteY157" fmla="*/ 3336967 h 3467595"/>
              <a:gd name="connsiteX158" fmla="*/ 53020 w 4543034"/>
              <a:gd name="connsiteY158" fmla="*/ 3313216 h 3467595"/>
              <a:gd name="connsiteX159" fmla="*/ 17394 w 4543034"/>
              <a:gd name="connsiteY159" fmla="*/ 3301341 h 3467595"/>
              <a:gd name="connsiteX160" fmla="*/ 17394 w 4543034"/>
              <a:gd name="connsiteY160" fmla="*/ 3135086 h 3467595"/>
              <a:gd name="connsiteX161" fmla="*/ 41145 w 4543034"/>
              <a:gd name="connsiteY161" fmla="*/ 3099460 h 3467595"/>
              <a:gd name="connsiteX162" fmla="*/ 76771 w 4543034"/>
              <a:gd name="connsiteY162" fmla="*/ 3087585 h 3467595"/>
              <a:gd name="connsiteX163" fmla="*/ 112397 w 4543034"/>
              <a:gd name="connsiteY163" fmla="*/ 3016333 h 3467595"/>
              <a:gd name="connsiteX164" fmla="*/ 148023 w 4543034"/>
              <a:gd name="connsiteY164" fmla="*/ 3004458 h 3467595"/>
              <a:gd name="connsiteX165" fmla="*/ 409280 w 4543034"/>
              <a:gd name="connsiteY165" fmla="*/ 2980707 h 3467595"/>
              <a:gd name="connsiteX166" fmla="*/ 516158 w 4543034"/>
              <a:gd name="connsiteY166" fmla="*/ 2885704 h 3467595"/>
              <a:gd name="connsiteX167" fmla="*/ 539908 w 4543034"/>
              <a:gd name="connsiteY167" fmla="*/ 2850078 h 3467595"/>
              <a:gd name="connsiteX168" fmla="*/ 611160 w 4543034"/>
              <a:gd name="connsiteY168" fmla="*/ 2826328 h 3467595"/>
              <a:gd name="connsiteX169" fmla="*/ 634911 w 4543034"/>
              <a:gd name="connsiteY169" fmla="*/ 2790702 h 3467595"/>
              <a:gd name="connsiteX170" fmla="*/ 670537 w 4543034"/>
              <a:gd name="connsiteY170" fmla="*/ 2766951 h 3467595"/>
              <a:gd name="connsiteX171" fmla="*/ 694288 w 4543034"/>
              <a:gd name="connsiteY171" fmla="*/ 2695699 h 3467595"/>
              <a:gd name="connsiteX172" fmla="*/ 718038 w 4543034"/>
              <a:gd name="connsiteY172" fmla="*/ 2660073 h 3467595"/>
              <a:gd name="connsiteX173" fmla="*/ 729914 w 4543034"/>
              <a:gd name="connsiteY173" fmla="*/ 2624447 h 3467595"/>
              <a:gd name="connsiteX174" fmla="*/ 765539 w 4543034"/>
              <a:gd name="connsiteY174" fmla="*/ 2612572 h 3467595"/>
              <a:gd name="connsiteX175" fmla="*/ 789290 w 4543034"/>
              <a:gd name="connsiteY175" fmla="*/ 2576946 h 3467595"/>
              <a:gd name="connsiteX176" fmla="*/ 824916 w 4543034"/>
              <a:gd name="connsiteY176" fmla="*/ 2565071 h 3467595"/>
              <a:gd name="connsiteX177" fmla="*/ 872417 w 4543034"/>
              <a:gd name="connsiteY177" fmla="*/ 2493819 h 3467595"/>
              <a:gd name="connsiteX178" fmla="*/ 908043 w 4543034"/>
              <a:gd name="connsiteY178" fmla="*/ 2470068 h 3467595"/>
              <a:gd name="connsiteX179" fmla="*/ 943669 w 4543034"/>
              <a:gd name="connsiteY179" fmla="*/ 2434442 h 3467595"/>
              <a:gd name="connsiteX180" fmla="*/ 979295 w 4543034"/>
              <a:gd name="connsiteY180" fmla="*/ 2398816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4543034" h="3467595">
                <a:moveTo>
                  <a:pt x="979295" y="2398816"/>
                </a:moveTo>
                <a:cubicBezTo>
                  <a:pt x="1001067" y="2384961"/>
                  <a:pt x="1050582" y="2375030"/>
                  <a:pt x="1074298" y="2351315"/>
                </a:cubicBezTo>
                <a:cubicBezTo>
                  <a:pt x="1084390" y="2341223"/>
                  <a:pt x="1090132" y="2327564"/>
                  <a:pt x="1098049" y="2315689"/>
                </a:cubicBezTo>
                <a:cubicBezTo>
                  <a:pt x="1126285" y="2230979"/>
                  <a:pt x="1086247" y="2333392"/>
                  <a:pt x="1145550" y="2244437"/>
                </a:cubicBezTo>
                <a:cubicBezTo>
                  <a:pt x="1152494" y="2234022"/>
                  <a:pt x="1151827" y="2220007"/>
                  <a:pt x="1157425" y="2208811"/>
                </a:cubicBezTo>
                <a:cubicBezTo>
                  <a:pt x="1177217" y="2169227"/>
                  <a:pt x="1181177" y="2173184"/>
                  <a:pt x="1216802" y="2149434"/>
                </a:cubicBezTo>
                <a:cubicBezTo>
                  <a:pt x="1270283" y="1988987"/>
                  <a:pt x="1210565" y="2186857"/>
                  <a:pt x="1252428" y="1935678"/>
                </a:cubicBezTo>
                <a:cubicBezTo>
                  <a:pt x="1256544" y="1910983"/>
                  <a:pt x="1268261" y="1888177"/>
                  <a:pt x="1276178" y="1864426"/>
                </a:cubicBezTo>
                <a:cubicBezTo>
                  <a:pt x="1281339" y="1848942"/>
                  <a:pt x="1284513" y="1832857"/>
                  <a:pt x="1288054" y="1816925"/>
                </a:cubicBezTo>
                <a:cubicBezTo>
                  <a:pt x="1292433" y="1797222"/>
                  <a:pt x="1295034" y="1777130"/>
                  <a:pt x="1299929" y="1757549"/>
                </a:cubicBezTo>
                <a:cubicBezTo>
                  <a:pt x="1302965" y="1745405"/>
                  <a:pt x="1302953" y="1730774"/>
                  <a:pt x="1311804" y="1721923"/>
                </a:cubicBezTo>
                <a:cubicBezTo>
                  <a:pt x="1331988" y="1701739"/>
                  <a:pt x="1383056" y="1674421"/>
                  <a:pt x="1383056" y="1674421"/>
                </a:cubicBezTo>
                <a:cubicBezTo>
                  <a:pt x="1436560" y="1681109"/>
                  <a:pt x="1507222" y="1698406"/>
                  <a:pt x="1561186" y="1674421"/>
                </a:cubicBezTo>
                <a:cubicBezTo>
                  <a:pt x="1574228" y="1668624"/>
                  <a:pt x="1574845" y="1648887"/>
                  <a:pt x="1584937" y="1638795"/>
                </a:cubicBezTo>
                <a:cubicBezTo>
                  <a:pt x="1595029" y="1628703"/>
                  <a:pt x="1608688" y="1622962"/>
                  <a:pt x="1620563" y="1615045"/>
                </a:cubicBezTo>
                <a:lnTo>
                  <a:pt x="1668064" y="1472541"/>
                </a:lnTo>
                <a:cubicBezTo>
                  <a:pt x="1675678" y="1449698"/>
                  <a:pt x="1672325" y="1424132"/>
                  <a:pt x="1679939" y="1401289"/>
                </a:cubicBezTo>
                <a:cubicBezTo>
                  <a:pt x="1684452" y="1387749"/>
                  <a:pt x="1691815" y="1373580"/>
                  <a:pt x="1703690" y="1365663"/>
                </a:cubicBezTo>
                <a:cubicBezTo>
                  <a:pt x="1717270" y="1356610"/>
                  <a:pt x="1734897" y="1354718"/>
                  <a:pt x="1751191" y="1353787"/>
                </a:cubicBezTo>
                <a:cubicBezTo>
                  <a:pt x="1873767" y="1346783"/>
                  <a:pt x="1996614" y="1345870"/>
                  <a:pt x="2119326" y="1341912"/>
                </a:cubicBezTo>
                <a:cubicBezTo>
                  <a:pt x="2246109" y="1320782"/>
                  <a:pt x="2225211" y="1318992"/>
                  <a:pt x="2416210" y="1341912"/>
                </a:cubicBezTo>
                <a:cubicBezTo>
                  <a:pt x="2496829" y="1351586"/>
                  <a:pt x="2469010" y="1362374"/>
                  <a:pt x="2523088" y="1389413"/>
                </a:cubicBezTo>
                <a:cubicBezTo>
                  <a:pt x="2534284" y="1395011"/>
                  <a:pt x="2546839" y="1397330"/>
                  <a:pt x="2558714" y="1401289"/>
                </a:cubicBezTo>
                <a:cubicBezTo>
                  <a:pt x="2649758" y="1397330"/>
                  <a:pt x="2741861" y="1403811"/>
                  <a:pt x="2831846" y="1389413"/>
                </a:cubicBezTo>
                <a:cubicBezTo>
                  <a:pt x="2845939" y="1387158"/>
                  <a:pt x="2853251" y="1367865"/>
                  <a:pt x="2855597" y="1353787"/>
                </a:cubicBezTo>
                <a:cubicBezTo>
                  <a:pt x="2857655" y="1341440"/>
                  <a:pt x="2847680" y="1330037"/>
                  <a:pt x="2843721" y="1318162"/>
                </a:cubicBezTo>
                <a:cubicBezTo>
                  <a:pt x="2873572" y="1228613"/>
                  <a:pt x="2829833" y="1335524"/>
                  <a:pt x="2891223" y="1258785"/>
                </a:cubicBezTo>
                <a:cubicBezTo>
                  <a:pt x="2899043" y="1249010"/>
                  <a:pt x="2896154" y="1233574"/>
                  <a:pt x="2903098" y="1223159"/>
                </a:cubicBezTo>
                <a:cubicBezTo>
                  <a:pt x="2912414" y="1209185"/>
                  <a:pt x="2927973" y="1200435"/>
                  <a:pt x="2938724" y="1187533"/>
                </a:cubicBezTo>
                <a:cubicBezTo>
                  <a:pt x="2947861" y="1176569"/>
                  <a:pt x="2954558" y="1163782"/>
                  <a:pt x="2962475" y="1151907"/>
                </a:cubicBezTo>
                <a:cubicBezTo>
                  <a:pt x="2966433" y="1140032"/>
                  <a:pt x="2966530" y="1126056"/>
                  <a:pt x="2974350" y="1116281"/>
                </a:cubicBezTo>
                <a:cubicBezTo>
                  <a:pt x="2991093" y="1095352"/>
                  <a:pt x="3022132" y="1088478"/>
                  <a:pt x="3045602" y="1080655"/>
                </a:cubicBezTo>
                <a:cubicBezTo>
                  <a:pt x="3083238" y="1024199"/>
                  <a:pt x="3064839" y="1058568"/>
                  <a:pt x="3093103" y="973777"/>
                </a:cubicBezTo>
                <a:cubicBezTo>
                  <a:pt x="3097061" y="961902"/>
                  <a:pt x="3094563" y="945095"/>
                  <a:pt x="3104978" y="938151"/>
                </a:cubicBezTo>
                <a:cubicBezTo>
                  <a:pt x="3151019" y="907456"/>
                  <a:pt x="3127064" y="918913"/>
                  <a:pt x="3176230" y="902525"/>
                </a:cubicBezTo>
                <a:cubicBezTo>
                  <a:pt x="3180189" y="890650"/>
                  <a:pt x="3180286" y="876674"/>
                  <a:pt x="3188106" y="866899"/>
                </a:cubicBezTo>
                <a:cubicBezTo>
                  <a:pt x="3197022" y="855754"/>
                  <a:pt x="3216168" y="855252"/>
                  <a:pt x="3223732" y="843149"/>
                </a:cubicBezTo>
                <a:cubicBezTo>
                  <a:pt x="3237001" y="821919"/>
                  <a:pt x="3247482" y="771897"/>
                  <a:pt x="3247482" y="771897"/>
                </a:cubicBezTo>
                <a:cubicBezTo>
                  <a:pt x="3231678" y="645459"/>
                  <a:pt x="3225779" y="646045"/>
                  <a:pt x="3247482" y="486889"/>
                </a:cubicBezTo>
                <a:cubicBezTo>
                  <a:pt x="3249926" y="468968"/>
                  <a:pt x="3272066" y="398345"/>
                  <a:pt x="3294984" y="380011"/>
                </a:cubicBezTo>
                <a:cubicBezTo>
                  <a:pt x="3304759" y="372191"/>
                  <a:pt x="3318735" y="372094"/>
                  <a:pt x="3330610" y="368136"/>
                </a:cubicBezTo>
                <a:cubicBezTo>
                  <a:pt x="3356873" y="341873"/>
                  <a:pt x="3368797" y="325292"/>
                  <a:pt x="3401862" y="308759"/>
                </a:cubicBezTo>
                <a:cubicBezTo>
                  <a:pt x="3413058" y="303161"/>
                  <a:pt x="3425613" y="300842"/>
                  <a:pt x="3437488" y="296884"/>
                </a:cubicBezTo>
                <a:cubicBezTo>
                  <a:pt x="3445405" y="285009"/>
                  <a:pt x="3454855" y="274023"/>
                  <a:pt x="3461238" y="261258"/>
                </a:cubicBezTo>
                <a:cubicBezTo>
                  <a:pt x="3466836" y="250062"/>
                  <a:pt x="3464263" y="234483"/>
                  <a:pt x="3473114" y="225632"/>
                </a:cubicBezTo>
                <a:cubicBezTo>
                  <a:pt x="3481965" y="216781"/>
                  <a:pt x="3497543" y="219354"/>
                  <a:pt x="3508739" y="213756"/>
                </a:cubicBezTo>
                <a:cubicBezTo>
                  <a:pt x="3521504" y="207373"/>
                  <a:pt x="3532490" y="197923"/>
                  <a:pt x="3544365" y="190006"/>
                </a:cubicBezTo>
                <a:cubicBezTo>
                  <a:pt x="3548324" y="174172"/>
                  <a:pt x="3542960" y="151991"/>
                  <a:pt x="3556241" y="142504"/>
                </a:cubicBezTo>
                <a:cubicBezTo>
                  <a:pt x="3575834" y="128509"/>
                  <a:pt x="3603523" y="132912"/>
                  <a:pt x="3627493" y="130629"/>
                </a:cubicBezTo>
                <a:cubicBezTo>
                  <a:pt x="3686733" y="124987"/>
                  <a:pt x="3746246" y="122712"/>
                  <a:pt x="3805623" y="118754"/>
                </a:cubicBezTo>
                <a:cubicBezTo>
                  <a:pt x="3895874" y="88669"/>
                  <a:pt x="3820253" y="110607"/>
                  <a:pt x="4007503" y="95003"/>
                </a:cubicBezTo>
                <a:cubicBezTo>
                  <a:pt x="4047147" y="91699"/>
                  <a:pt x="4086672" y="87086"/>
                  <a:pt x="4126256" y="83128"/>
                </a:cubicBezTo>
                <a:cubicBezTo>
                  <a:pt x="4150007" y="75211"/>
                  <a:pt x="4189591" y="83128"/>
                  <a:pt x="4197508" y="59377"/>
                </a:cubicBezTo>
                <a:cubicBezTo>
                  <a:pt x="4201467" y="47502"/>
                  <a:pt x="4199198" y="31027"/>
                  <a:pt x="4209384" y="23751"/>
                </a:cubicBezTo>
                <a:cubicBezTo>
                  <a:pt x="4229756" y="9199"/>
                  <a:pt x="4280636" y="0"/>
                  <a:pt x="4280636" y="0"/>
                </a:cubicBezTo>
                <a:cubicBezTo>
                  <a:pt x="4308345" y="3959"/>
                  <a:pt x="4338185" y="508"/>
                  <a:pt x="4363763" y="11876"/>
                </a:cubicBezTo>
                <a:cubicBezTo>
                  <a:pt x="4381780" y="19884"/>
                  <a:pt x="4394120" y="67319"/>
                  <a:pt x="4399389" y="83128"/>
                </a:cubicBezTo>
                <a:cubicBezTo>
                  <a:pt x="4395431" y="134588"/>
                  <a:pt x="4395564" y="186527"/>
                  <a:pt x="4387514" y="237507"/>
                </a:cubicBezTo>
                <a:cubicBezTo>
                  <a:pt x="4383609" y="262236"/>
                  <a:pt x="4363763" y="308759"/>
                  <a:pt x="4363763" y="308759"/>
                </a:cubicBezTo>
                <a:cubicBezTo>
                  <a:pt x="4361589" y="367470"/>
                  <a:pt x="4439513" y="606924"/>
                  <a:pt x="4316262" y="653143"/>
                </a:cubicBezTo>
                <a:cubicBezTo>
                  <a:pt x="4297363" y="660230"/>
                  <a:pt x="4276589" y="660640"/>
                  <a:pt x="4256885" y="665019"/>
                </a:cubicBezTo>
                <a:cubicBezTo>
                  <a:pt x="4240953" y="668560"/>
                  <a:pt x="4225218" y="672936"/>
                  <a:pt x="4209384" y="676894"/>
                </a:cubicBezTo>
                <a:cubicBezTo>
                  <a:pt x="4201467" y="688769"/>
                  <a:pt x="4187209" y="698335"/>
                  <a:pt x="4185633" y="712520"/>
                </a:cubicBezTo>
                <a:cubicBezTo>
                  <a:pt x="4182974" y="736451"/>
                  <a:pt x="4186740" y="762236"/>
                  <a:pt x="4197508" y="783772"/>
                </a:cubicBezTo>
                <a:cubicBezTo>
                  <a:pt x="4203891" y="796538"/>
                  <a:pt x="4219227" y="804314"/>
                  <a:pt x="4233134" y="807523"/>
                </a:cubicBezTo>
                <a:cubicBezTo>
                  <a:pt x="4271897" y="816468"/>
                  <a:pt x="4312303" y="815440"/>
                  <a:pt x="4351888" y="819398"/>
                </a:cubicBezTo>
                <a:cubicBezTo>
                  <a:pt x="4363763" y="823356"/>
                  <a:pt x="4377739" y="823453"/>
                  <a:pt x="4387514" y="831273"/>
                </a:cubicBezTo>
                <a:cubicBezTo>
                  <a:pt x="4415874" y="853961"/>
                  <a:pt x="4408797" y="873841"/>
                  <a:pt x="4423139" y="902525"/>
                </a:cubicBezTo>
                <a:cubicBezTo>
                  <a:pt x="4429522" y="915291"/>
                  <a:pt x="4438973" y="926276"/>
                  <a:pt x="4446890" y="938151"/>
                </a:cubicBezTo>
                <a:lnTo>
                  <a:pt x="4482516" y="1045029"/>
                </a:lnTo>
                <a:cubicBezTo>
                  <a:pt x="4486474" y="1056904"/>
                  <a:pt x="4487447" y="1070240"/>
                  <a:pt x="4494391" y="1080655"/>
                </a:cubicBezTo>
                <a:lnTo>
                  <a:pt x="4518142" y="1116281"/>
                </a:lnTo>
                <a:cubicBezTo>
                  <a:pt x="4534031" y="1163948"/>
                  <a:pt x="4558288" y="1197437"/>
                  <a:pt x="4530017" y="1246910"/>
                </a:cubicBezTo>
                <a:cubicBezTo>
                  <a:pt x="4522936" y="1259302"/>
                  <a:pt x="4506266" y="1262743"/>
                  <a:pt x="4494391" y="1270660"/>
                </a:cubicBezTo>
                <a:cubicBezTo>
                  <a:pt x="4426331" y="1372752"/>
                  <a:pt x="4516953" y="1252612"/>
                  <a:pt x="4435015" y="1318162"/>
                </a:cubicBezTo>
                <a:cubicBezTo>
                  <a:pt x="4358279" y="1379550"/>
                  <a:pt x="4465186" y="1335812"/>
                  <a:pt x="4375638" y="1365663"/>
                </a:cubicBezTo>
                <a:cubicBezTo>
                  <a:pt x="4371680" y="1377538"/>
                  <a:pt x="4363763" y="1388771"/>
                  <a:pt x="4363763" y="1401289"/>
                </a:cubicBezTo>
                <a:cubicBezTo>
                  <a:pt x="4363763" y="1476194"/>
                  <a:pt x="4377297" y="1501268"/>
                  <a:pt x="4399389" y="1567543"/>
                </a:cubicBezTo>
                <a:lnTo>
                  <a:pt x="4423139" y="1638795"/>
                </a:lnTo>
                <a:cubicBezTo>
                  <a:pt x="4429522" y="1657944"/>
                  <a:pt x="4431056" y="1678380"/>
                  <a:pt x="4435015" y="1698172"/>
                </a:cubicBezTo>
                <a:cubicBezTo>
                  <a:pt x="4431056" y="1717964"/>
                  <a:pt x="4437411" y="1743277"/>
                  <a:pt x="4423139" y="1757549"/>
                </a:cubicBezTo>
                <a:cubicBezTo>
                  <a:pt x="4413503" y="1767185"/>
                  <a:pt x="4325911" y="1787793"/>
                  <a:pt x="4304386" y="1793175"/>
                </a:cubicBezTo>
                <a:cubicBezTo>
                  <a:pt x="4268760" y="1789216"/>
                  <a:pt x="4232993" y="1786368"/>
                  <a:pt x="4197508" y="1781299"/>
                </a:cubicBezTo>
                <a:cubicBezTo>
                  <a:pt x="4177527" y="1778445"/>
                  <a:pt x="4158316" y="1769424"/>
                  <a:pt x="4138132" y="1769424"/>
                </a:cubicBezTo>
                <a:cubicBezTo>
                  <a:pt x="4114054" y="1769424"/>
                  <a:pt x="4090631" y="1777341"/>
                  <a:pt x="4066880" y="1781299"/>
                </a:cubicBezTo>
                <a:cubicBezTo>
                  <a:pt x="4019379" y="1777341"/>
                  <a:pt x="3970208" y="1782519"/>
                  <a:pt x="3924376" y="1769424"/>
                </a:cubicBezTo>
                <a:cubicBezTo>
                  <a:pt x="3910653" y="1765503"/>
                  <a:pt x="3911366" y="1743196"/>
                  <a:pt x="3900625" y="1733798"/>
                </a:cubicBezTo>
                <a:cubicBezTo>
                  <a:pt x="3879143" y="1715001"/>
                  <a:pt x="3849557" y="1706481"/>
                  <a:pt x="3829373" y="1686297"/>
                </a:cubicBezTo>
                <a:cubicBezTo>
                  <a:pt x="3817498" y="1674422"/>
                  <a:pt x="3804498" y="1663573"/>
                  <a:pt x="3793747" y="1650671"/>
                </a:cubicBezTo>
                <a:cubicBezTo>
                  <a:pt x="3784610" y="1639707"/>
                  <a:pt x="3782100" y="1622609"/>
                  <a:pt x="3769997" y="1615045"/>
                </a:cubicBezTo>
                <a:cubicBezTo>
                  <a:pt x="3748767" y="1601776"/>
                  <a:pt x="3698745" y="1591294"/>
                  <a:pt x="3698745" y="1591294"/>
                </a:cubicBezTo>
                <a:cubicBezTo>
                  <a:pt x="3690828" y="1603169"/>
                  <a:pt x="3680791" y="1613878"/>
                  <a:pt x="3674994" y="1626920"/>
                </a:cubicBezTo>
                <a:cubicBezTo>
                  <a:pt x="3655028" y="1671843"/>
                  <a:pt x="3650523" y="1738237"/>
                  <a:pt x="3603742" y="1769424"/>
                </a:cubicBezTo>
                <a:cubicBezTo>
                  <a:pt x="3557701" y="1800119"/>
                  <a:pt x="3581656" y="1788662"/>
                  <a:pt x="3532490" y="1805050"/>
                </a:cubicBezTo>
                <a:cubicBezTo>
                  <a:pt x="3520615" y="1797133"/>
                  <a:pt x="3510942" y="1783645"/>
                  <a:pt x="3496864" y="1781299"/>
                </a:cubicBezTo>
                <a:cubicBezTo>
                  <a:pt x="3477199" y="1778022"/>
                  <a:pt x="3438018" y="1808655"/>
                  <a:pt x="3425612" y="1816925"/>
                </a:cubicBezTo>
                <a:lnTo>
                  <a:pt x="3378111" y="1888177"/>
                </a:lnTo>
                <a:cubicBezTo>
                  <a:pt x="3371167" y="1898592"/>
                  <a:pt x="3375087" y="1914952"/>
                  <a:pt x="3366236" y="1923803"/>
                </a:cubicBezTo>
                <a:cubicBezTo>
                  <a:pt x="3357385" y="1932654"/>
                  <a:pt x="3342485" y="1931720"/>
                  <a:pt x="3330610" y="1935678"/>
                </a:cubicBezTo>
                <a:cubicBezTo>
                  <a:pt x="3318735" y="1943595"/>
                  <a:pt x="3308524" y="1954916"/>
                  <a:pt x="3294984" y="1959429"/>
                </a:cubicBezTo>
                <a:cubicBezTo>
                  <a:pt x="3272141" y="1967043"/>
                  <a:pt x="3247422" y="1966997"/>
                  <a:pt x="3223732" y="1971304"/>
                </a:cubicBezTo>
                <a:cubicBezTo>
                  <a:pt x="3203873" y="1974915"/>
                  <a:pt x="3183828" y="1977869"/>
                  <a:pt x="3164355" y="1983180"/>
                </a:cubicBezTo>
                <a:cubicBezTo>
                  <a:pt x="3140202" y="1989767"/>
                  <a:pt x="3116854" y="1999013"/>
                  <a:pt x="3093103" y="2006930"/>
                </a:cubicBezTo>
                <a:lnTo>
                  <a:pt x="3057477" y="2018806"/>
                </a:lnTo>
                <a:cubicBezTo>
                  <a:pt x="3049560" y="2042557"/>
                  <a:pt x="3035391" y="2065078"/>
                  <a:pt x="3033726" y="2090058"/>
                </a:cubicBezTo>
                <a:cubicBezTo>
                  <a:pt x="3029768" y="2149434"/>
                  <a:pt x="3051025" y="2216321"/>
                  <a:pt x="3021851" y="2268187"/>
                </a:cubicBezTo>
                <a:cubicBezTo>
                  <a:pt x="3006205" y="2296002"/>
                  <a:pt x="2958392" y="2275210"/>
                  <a:pt x="2926849" y="2280063"/>
                </a:cubicBezTo>
                <a:cubicBezTo>
                  <a:pt x="2873620" y="2288252"/>
                  <a:pt x="2875196" y="2289364"/>
                  <a:pt x="2831846" y="2303813"/>
                </a:cubicBezTo>
                <a:cubicBezTo>
                  <a:pt x="2750179" y="2358259"/>
                  <a:pt x="2787674" y="2342289"/>
                  <a:pt x="2724968" y="2363190"/>
                </a:cubicBezTo>
                <a:cubicBezTo>
                  <a:pt x="2622868" y="2431257"/>
                  <a:pt x="2752048" y="2349650"/>
                  <a:pt x="2653716" y="2398816"/>
                </a:cubicBezTo>
                <a:cubicBezTo>
                  <a:pt x="2571705" y="2439821"/>
                  <a:pt x="2669450" y="2409727"/>
                  <a:pt x="2570589" y="2434442"/>
                </a:cubicBezTo>
                <a:cubicBezTo>
                  <a:pt x="2558714" y="2442359"/>
                  <a:pt x="2545055" y="2448101"/>
                  <a:pt x="2534963" y="2458193"/>
                </a:cubicBezTo>
                <a:cubicBezTo>
                  <a:pt x="2524871" y="2468285"/>
                  <a:pt x="2520349" y="2482855"/>
                  <a:pt x="2511212" y="2493819"/>
                </a:cubicBezTo>
                <a:cubicBezTo>
                  <a:pt x="2500461" y="2506721"/>
                  <a:pt x="2487461" y="2517570"/>
                  <a:pt x="2475586" y="2529445"/>
                </a:cubicBezTo>
                <a:lnTo>
                  <a:pt x="2439960" y="2636323"/>
                </a:lnTo>
                <a:lnTo>
                  <a:pt x="2428085" y="2671949"/>
                </a:lnTo>
                <a:cubicBezTo>
                  <a:pt x="2414290" y="2851290"/>
                  <a:pt x="2432531" y="2777365"/>
                  <a:pt x="2392459" y="2897580"/>
                </a:cubicBezTo>
                <a:cubicBezTo>
                  <a:pt x="2387946" y="2911120"/>
                  <a:pt x="2368708" y="2913413"/>
                  <a:pt x="2356833" y="2921330"/>
                </a:cubicBezTo>
                <a:cubicBezTo>
                  <a:pt x="2348916" y="2933205"/>
                  <a:pt x="2339465" y="2944190"/>
                  <a:pt x="2333082" y="2956956"/>
                </a:cubicBezTo>
                <a:cubicBezTo>
                  <a:pt x="2283916" y="3055288"/>
                  <a:pt x="2365523" y="2926108"/>
                  <a:pt x="2297456" y="3028208"/>
                </a:cubicBezTo>
                <a:cubicBezTo>
                  <a:pt x="2269193" y="3113000"/>
                  <a:pt x="2287593" y="3078629"/>
                  <a:pt x="2249955" y="3135086"/>
                </a:cubicBezTo>
                <a:lnTo>
                  <a:pt x="2095576" y="3123211"/>
                </a:lnTo>
                <a:cubicBezTo>
                  <a:pt x="1979800" y="3075539"/>
                  <a:pt x="2083998" y="3064131"/>
                  <a:pt x="2036199" y="3016333"/>
                </a:cubicBezTo>
                <a:cubicBezTo>
                  <a:pt x="2027348" y="3007482"/>
                  <a:pt x="2012793" y="3007173"/>
                  <a:pt x="2000573" y="3004458"/>
                </a:cubicBezTo>
                <a:cubicBezTo>
                  <a:pt x="1977068" y="2999235"/>
                  <a:pt x="1953309" y="2994668"/>
                  <a:pt x="1929321" y="2992582"/>
                </a:cubicBezTo>
                <a:cubicBezTo>
                  <a:pt x="1862165" y="2986742"/>
                  <a:pt x="1794734" y="2984665"/>
                  <a:pt x="1727441" y="2980707"/>
                </a:cubicBezTo>
                <a:cubicBezTo>
                  <a:pt x="1719524" y="2968832"/>
                  <a:pt x="1708568" y="2958494"/>
                  <a:pt x="1703690" y="2945081"/>
                </a:cubicBezTo>
                <a:cubicBezTo>
                  <a:pt x="1692535" y="2914404"/>
                  <a:pt x="1707099" y="2868185"/>
                  <a:pt x="1679939" y="2850078"/>
                </a:cubicBezTo>
                <a:lnTo>
                  <a:pt x="1644314" y="2826328"/>
                </a:lnTo>
                <a:cubicBezTo>
                  <a:pt x="1633134" y="2829123"/>
                  <a:pt x="1575125" y="2842334"/>
                  <a:pt x="1561186" y="2850078"/>
                </a:cubicBezTo>
                <a:cubicBezTo>
                  <a:pt x="1536233" y="2863941"/>
                  <a:pt x="1513685" y="2881746"/>
                  <a:pt x="1489934" y="2897580"/>
                </a:cubicBezTo>
                <a:cubicBezTo>
                  <a:pt x="1469103" y="2911467"/>
                  <a:pt x="1418682" y="2921330"/>
                  <a:pt x="1418682" y="2921330"/>
                </a:cubicBezTo>
                <a:cubicBezTo>
                  <a:pt x="1337237" y="2894182"/>
                  <a:pt x="1438336" y="2926245"/>
                  <a:pt x="1323680" y="2897580"/>
                </a:cubicBezTo>
                <a:cubicBezTo>
                  <a:pt x="1311536" y="2894544"/>
                  <a:pt x="1299929" y="2889663"/>
                  <a:pt x="1288054" y="2885704"/>
                </a:cubicBezTo>
                <a:cubicBezTo>
                  <a:pt x="1256386" y="2889663"/>
                  <a:pt x="1224531" y="2892333"/>
                  <a:pt x="1193051" y="2897580"/>
                </a:cubicBezTo>
                <a:cubicBezTo>
                  <a:pt x="1176952" y="2900263"/>
                  <a:pt x="1159130" y="2900402"/>
                  <a:pt x="1145550" y="2909455"/>
                </a:cubicBezTo>
                <a:cubicBezTo>
                  <a:pt x="1133675" y="2917372"/>
                  <a:pt x="1129716" y="2933206"/>
                  <a:pt x="1121799" y="2945081"/>
                </a:cubicBezTo>
                <a:cubicBezTo>
                  <a:pt x="1117841" y="2968832"/>
                  <a:pt x="1120692" y="2994797"/>
                  <a:pt x="1109924" y="3016333"/>
                </a:cubicBezTo>
                <a:cubicBezTo>
                  <a:pt x="1100715" y="3034750"/>
                  <a:pt x="1055534" y="3046339"/>
                  <a:pt x="1038672" y="3051959"/>
                </a:cubicBezTo>
                <a:cubicBezTo>
                  <a:pt x="1001254" y="3076905"/>
                  <a:pt x="1009023" y="3076239"/>
                  <a:pt x="967420" y="3087585"/>
                </a:cubicBezTo>
                <a:cubicBezTo>
                  <a:pt x="935928" y="3096174"/>
                  <a:pt x="872417" y="3111336"/>
                  <a:pt x="872417" y="3111336"/>
                </a:cubicBezTo>
                <a:cubicBezTo>
                  <a:pt x="860542" y="3119253"/>
                  <a:pt x="846189" y="3124345"/>
                  <a:pt x="836791" y="3135086"/>
                </a:cubicBezTo>
                <a:cubicBezTo>
                  <a:pt x="817994" y="3156568"/>
                  <a:pt x="789290" y="3206338"/>
                  <a:pt x="789290" y="3206338"/>
                </a:cubicBezTo>
                <a:cubicBezTo>
                  <a:pt x="771871" y="3258598"/>
                  <a:pt x="771376" y="3241560"/>
                  <a:pt x="789290" y="3313216"/>
                </a:cubicBezTo>
                <a:cubicBezTo>
                  <a:pt x="795362" y="3337504"/>
                  <a:pt x="813041" y="3384468"/>
                  <a:pt x="813041" y="3384468"/>
                </a:cubicBezTo>
                <a:cubicBezTo>
                  <a:pt x="809082" y="3396343"/>
                  <a:pt x="810940" y="3412274"/>
                  <a:pt x="801165" y="3420094"/>
                </a:cubicBezTo>
                <a:cubicBezTo>
                  <a:pt x="788420" y="3430290"/>
                  <a:pt x="769357" y="3427485"/>
                  <a:pt x="753664" y="3431969"/>
                </a:cubicBezTo>
                <a:cubicBezTo>
                  <a:pt x="741628" y="3435408"/>
                  <a:pt x="730182" y="3440809"/>
                  <a:pt x="718038" y="3443845"/>
                </a:cubicBezTo>
                <a:lnTo>
                  <a:pt x="623036" y="3467595"/>
                </a:lnTo>
                <a:cubicBezTo>
                  <a:pt x="611161" y="3459678"/>
                  <a:pt x="596808" y="3454586"/>
                  <a:pt x="587410" y="3443845"/>
                </a:cubicBezTo>
                <a:cubicBezTo>
                  <a:pt x="587400" y="3443834"/>
                  <a:pt x="528037" y="3354787"/>
                  <a:pt x="516158" y="3336967"/>
                </a:cubicBezTo>
                <a:cubicBezTo>
                  <a:pt x="509215" y="3326551"/>
                  <a:pt x="492407" y="3329050"/>
                  <a:pt x="480532" y="3325091"/>
                </a:cubicBezTo>
                <a:cubicBezTo>
                  <a:pt x="472615" y="3313216"/>
                  <a:pt x="467926" y="3298381"/>
                  <a:pt x="456781" y="3289465"/>
                </a:cubicBezTo>
                <a:cubicBezTo>
                  <a:pt x="447006" y="3281645"/>
                  <a:pt x="432351" y="3283188"/>
                  <a:pt x="421155" y="3277590"/>
                </a:cubicBezTo>
                <a:cubicBezTo>
                  <a:pt x="329072" y="3231549"/>
                  <a:pt x="439450" y="3271812"/>
                  <a:pt x="349903" y="3241964"/>
                </a:cubicBezTo>
                <a:cubicBezTo>
                  <a:pt x="293703" y="3248989"/>
                  <a:pt x="257768" y="3239097"/>
                  <a:pt x="219275" y="3277590"/>
                </a:cubicBezTo>
                <a:cubicBezTo>
                  <a:pt x="209183" y="3287682"/>
                  <a:pt x="207627" y="3305652"/>
                  <a:pt x="195524" y="3313216"/>
                </a:cubicBezTo>
                <a:cubicBezTo>
                  <a:pt x="174294" y="3326485"/>
                  <a:pt x="124272" y="3336967"/>
                  <a:pt x="124272" y="3336967"/>
                </a:cubicBezTo>
                <a:lnTo>
                  <a:pt x="53020" y="3313216"/>
                </a:lnTo>
                <a:lnTo>
                  <a:pt x="17394" y="3301341"/>
                </a:lnTo>
                <a:cubicBezTo>
                  <a:pt x="-5230" y="3233466"/>
                  <a:pt x="-6361" y="3245941"/>
                  <a:pt x="17394" y="3135086"/>
                </a:cubicBezTo>
                <a:cubicBezTo>
                  <a:pt x="20384" y="3121130"/>
                  <a:pt x="30000" y="3108376"/>
                  <a:pt x="41145" y="3099460"/>
                </a:cubicBezTo>
                <a:cubicBezTo>
                  <a:pt x="50920" y="3091640"/>
                  <a:pt x="64896" y="3091543"/>
                  <a:pt x="76771" y="3087585"/>
                </a:cubicBezTo>
                <a:cubicBezTo>
                  <a:pt x="84594" y="3064115"/>
                  <a:pt x="91468" y="3033076"/>
                  <a:pt x="112397" y="3016333"/>
                </a:cubicBezTo>
                <a:cubicBezTo>
                  <a:pt x="122172" y="3008513"/>
                  <a:pt x="135707" y="3006697"/>
                  <a:pt x="148023" y="3004458"/>
                </a:cubicBezTo>
                <a:cubicBezTo>
                  <a:pt x="220891" y="2991209"/>
                  <a:pt x="345703" y="2985248"/>
                  <a:pt x="409280" y="2980707"/>
                </a:cubicBezTo>
                <a:cubicBezTo>
                  <a:pt x="472853" y="2938324"/>
                  <a:pt x="434814" y="2967048"/>
                  <a:pt x="516158" y="2885704"/>
                </a:cubicBezTo>
                <a:cubicBezTo>
                  <a:pt x="526250" y="2875612"/>
                  <a:pt x="527805" y="2857642"/>
                  <a:pt x="539908" y="2850078"/>
                </a:cubicBezTo>
                <a:cubicBezTo>
                  <a:pt x="561138" y="2836809"/>
                  <a:pt x="611160" y="2826328"/>
                  <a:pt x="611160" y="2826328"/>
                </a:cubicBezTo>
                <a:cubicBezTo>
                  <a:pt x="619077" y="2814453"/>
                  <a:pt x="624819" y="2800794"/>
                  <a:pt x="634911" y="2790702"/>
                </a:cubicBezTo>
                <a:cubicBezTo>
                  <a:pt x="645003" y="2780610"/>
                  <a:pt x="662973" y="2779054"/>
                  <a:pt x="670537" y="2766951"/>
                </a:cubicBezTo>
                <a:cubicBezTo>
                  <a:pt x="683806" y="2745721"/>
                  <a:pt x="686371" y="2719450"/>
                  <a:pt x="694288" y="2695699"/>
                </a:cubicBezTo>
                <a:cubicBezTo>
                  <a:pt x="698801" y="2682159"/>
                  <a:pt x="711655" y="2672838"/>
                  <a:pt x="718038" y="2660073"/>
                </a:cubicBezTo>
                <a:cubicBezTo>
                  <a:pt x="723636" y="2648877"/>
                  <a:pt x="721063" y="2633298"/>
                  <a:pt x="729914" y="2624447"/>
                </a:cubicBezTo>
                <a:cubicBezTo>
                  <a:pt x="738765" y="2615596"/>
                  <a:pt x="753664" y="2616530"/>
                  <a:pt x="765539" y="2612572"/>
                </a:cubicBezTo>
                <a:cubicBezTo>
                  <a:pt x="773456" y="2600697"/>
                  <a:pt x="778145" y="2585862"/>
                  <a:pt x="789290" y="2576946"/>
                </a:cubicBezTo>
                <a:cubicBezTo>
                  <a:pt x="799065" y="2569126"/>
                  <a:pt x="816065" y="2573922"/>
                  <a:pt x="824916" y="2565071"/>
                </a:cubicBezTo>
                <a:cubicBezTo>
                  <a:pt x="845100" y="2544887"/>
                  <a:pt x="848666" y="2509653"/>
                  <a:pt x="872417" y="2493819"/>
                </a:cubicBezTo>
                <a:cubicBezTo>
                  <a:pt x="884292" y="2485902"/>
                  <a:pt x="897079" y="2479205"/>
                  <a:pt x="908043" y="2470068"/>
                </a:cubicBezTo>
                <a:cubicBezTo>
                  <a:pt x="920945" y="2459317"/>
                  <a:pt x="932918" y="2447344"/>
                  <a:pt x="943669" y="2434442"/>
                </a:cubicBezTo>
                <a:cubicBezTo>
                  <a:pt x="976102" y="2395522"/>
                  <a:pt x="957523" y="2412671"/>
                  <a:pt x="979295" y="239881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285066" y="3035137"/>
            <a:ext cx="3517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170,000 </a:t>
            </a:r>
            <a:r>
              <a:rPr lang="en-US" dirty="0"/>
              <a:t>in South-West living with and beyond cancer,  of these 42,000 could have treatment related consequences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144351" y="380300"/>
            <a:ext cx="3625593" cy="4776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247575" y="5325015"/>
            <a:ext cx="3522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170,000 legacy patients  </a:t>
            </a:r>
          </a:p>
          <a:p>
            <a:pPr algn="ctr"/>
            <a:r>
              <a:rPr lang="en-US" sz="2400" dirty="0"/>
              <a:t>does not include  </a:t>
            </a:r>
          </a:p>
          <a:p>
            <a:pPr algn="ctr"/>
            <a:r>
              <a:rPr lang="en-US" sz="2400" dirty="0"/>
              <a:t>new patients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44351" y="5373216"/>
            <a:ext cx="365772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3097" y="3139212"/>
            <a:ext cx="4228503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00B050"/>
                </a:solidFill>
              </a:rPr>
              <a:t>Cost of the problem?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3923026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shows repeated appointments in secondary care over many years</a:t>
            </a:r>
          </a:p>
          <a:p>
            <a:endParaRPr lang="en-US" dirty="0"/>
          </a:p>
          <a:p>
            <a:r>
              <a:rPr lang="en-US" dirty="0"/>
              <a:t>Primary care?</a:t>
            </a:r>
          </a:p>
          <a:p>
            <a:r>
              <a:rPr lang="en-US" dirty="0"/>
              <a:t>Societal costs – unable to work due to unmanaged symptoms</a:t>
            </a:r>
          </a:p>
          <a:p>
            <a:r>
              <a:rPr lang="en-US" dirty="0"/>
              <a:t>Personal costs – ‘financial toxicity’ and quality of life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95351" y="380300"/>
            <a:ext cx="4636690" cy="2528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95351" y="3212976"/>
            <a:ext cx="4636690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AE3D7-7005-4D69-8362-73A0ADBBB699}"/>
              </a:ext>
            </a:extLst>
          </p:cNvPr>
          <p:cNvSpPr txBox="1"/>
          <p:nvPr/>
        </p:nvSpPr>
        <p:spPr>
          <a:xfrm>
            <a:off x="5210571" y="4518723"/>
            <a:ext cx="349967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(2 million/67 million) x 100 = 3%</a:t>
            </a:r>
          </a:p>
          <a:p>
            <a:pPr algn="ctr"/>
            <a:r>
              <a:rPr lang="en-GB" sz="1400" dirty="0"/>
              <a:t>3% of 5.6 million = 170,000</a:t>
            </a:r>
          </a:p>
          <a:p>
            <a:pPr algn="ctr"/>
            <a:r>
              <a:rPr lang="en-GB" sz="900" dirty="0">
                <a:hlinkClick r:id="rId5"/>
              </a:rPr>
              <a:t>9333-TSO-2900664-NCSI_Report_FINAL.pdf (publishing.service.gov.uk)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13579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59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What could a regional service achieve?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4918660" cy="378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3501008"/>
            <a:ext cx="172819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Produce an information &amp;</a:t>
            </a:r>
          </a:p>
          <a:p>
            <a:r>
              <a:rPr lang="en-US" dirty="0"/>
              <a:t>resource hub for patients,</a:t>
            </a:r>
          </a:p>
          <a:p>
            <a:r>
              <a:rPr lang="en-US" dirty="0"/>
              <a:t>GP’s and HCP’s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1290611"/>
            <a:ext cx="18002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Work with GP’s to build late effects into EMIS and/or develop </a:t>
            </a:r>
          </a:p>
          <a:p>
            <a:r>
              <a:rPr lang="en-US" dirty="0"/>
              <a:t>a register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6854" y="5251265"/>
            <a:ext cx="2431499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Gather meaningful </a:t>
            </a:r>
          </a:p>
          <a:p>
            <a:r>
              <a:rPr lang="en-US" dirty="0"/>
              <a:t>data to inform guidance</a:t>
            </a:r>
          </a:p>
          <a:p>
            <a:r>
              <a:rPr lang="en-US" dirty="0"/>
              <a:t>and best management </a:t>
            </a:r>
          </a:p>
          <a:p>
            <a:r>
              <a:rPr lang="en-US" dirty="0"/>
              <a:t>of patients – UK first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890" y="1460072"/>
            <a:ext cx="315678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Provide equity of service to cancer patients after treatment across the region</a:t>
            </a:r>
          </a:p>
        </p:txBody>
      </p:sp>
      <p:sp>
        <p:nvSpPr>
          <p:cNvPr id="9" name="Oval 8"/>
          <p:cNvSpPr/>
          <p:nvPr/>
        </p:nvSpPr>
        <p:spPr>
          <a:xfrm>
            <a:off x="6612329" y="314096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3604580" y="1626919"/>
            <a:ext cx="4543034" cy="3467595"/>
          </a:xfrm>
          <a:custGeom>
            <a:avLst/>
            <a:gdLst>
              <a:gd name="connsiteX0" fmla="*/ 979295 w 4543034"/>
              <a:gd name="connsiteY0" fmla="*/ 2398816 h 3467595"/>
              <a:gd name="connsiteX1" fmla="*/ 1074298 w 4543034"/>
              <a:gd name="connsiteY1" fmla="*/ 2351315 h 3467595"/>
              <a:gd name="connsiteX2" fmla="*/ 1098049 w 4543034"/>
              <a:gd name="connsiteY2" fmla="*/ 2315689 h 3467595"/>
              <a:gd name="connsiteX3" fmla="*/ 1145550 w 4543034"/>
              <a:gd name="connsiteY3" fmla="*/ 2244437 h 3467595"/>
              <a:gd name="connsiteX4" fmla="*/ 1157425 w 4543034"/>
              <a:gd name="connsiteY4" fmla="*/ 2208811 h 3467595"/>
              <a:gd name="connsiteX5" fmla="*/ 1216802 w 4543034"/>
              <a:gd name="connsiteY5" fmla="*/ 2149434 h 3467595"/>
              <a:gd name="connsiteX6" fmla="*/ 1252428 w 4543034"/>
              <a:gd name="connsiteY6" fmla="*/ 1935678 h 3467595"/>
              <a:gd name="connsiteX7" fmla="*/ 1276178 w 4543034"/>
              <a:gd name="connsiteY7" fmla="*/ 1864426 h 3467595"/>
              <a:gd name="connsiteX8" fmla="*/ 1288054 w 4543034"/>
              <a:gd name="connsiteY8" fmla="*/ 1816925 h 3467595"/>
              <a:gd name="connsiteX9" fmla="*/ 1299929 w 4543034"/>
              <a:gd name="connsiteY9" fmla="*/ 1757549 h 3467595"/>
              <a:gd name="connsiteX10" fmla="*/ 1311804 w 4543034"/>
              <a:gd name="connsiteY10" fmla="*/ 1721923 h 3467595"/>
              <a:gd name="connsiteX11" fmla="*/ 1383056 w 4543034"/>
              <a:gd name="connsiteY11" fmla="*/ 1674421 h 3467595"/>
              <a:gd name="connsiteX12" fmla="*/ 1561186 w 4543034"/>
              <a:gd name="connsiteY12" fmla="*/ 1674421 h 3467595"/>
              <a:gd name="connsiteX13" fmla="*/ 1584937 w 4543034"/>
              <a:gd name="connsiteY13" fmla="*/ 1638795 h 3467595"/>
              <a:gd name="connsiteX14" fmla="*/ 1620563 w 4543034"/>
              <a:gd name="connsiteY14" fmla="*/ 1615045 h 3467595"/>
              <a:gd name="connsiteX15" fmla="*/ 1668064 w 4543034"/>
              <a:gd name="connsiteY15" fmla="*/ 1472541 h 3467595"/>
              <a:gd name="connsiteX16" fmla="*/ 1679939 w 4543034"/>
              <a:gd name="connsiteY16" fmla="*/ 1401289 h 3467595"/>
              <a:gd name="connsiteX17" fmla="*/ 1703690 w 4543034"/>
              <a:gd name="connsiteY17" fmla="*/ 1365663 h 3467595"/>
              <a:gd name="connsiteX18" fmla="*/ 1751191 w 4543034"/>
              <a:gd name="connsiteY18" fmla="*/ 1353787 h 3467595"/>
              <a:gd name="connsiteX19" fmla="*/ 2119326 w 4543034"/>
              <a:gd name="connsiteY19" fmla="*/ 1341912 h 3467595"/>
              <a:gd name="connsiteX20" fmla="*/ 2416210 w 4543034"/>
              <a:gd name="connsiteY20" fmla="*/ 1341912 h 3467595"/>
              <a:gd name="connsiteX21" fmla="*/ 2523088 w 4543034"/>
              <a:gd name="connsiteY21" fmla="*/ 1389413 h 3467595"/>
              <a:gd name="connsiteX22" fmla="*/ 2558714 w 4543034"/>
              <a:gd name="connsiteY22" fmla="*/ 1401289 h 3467595"/>
              <a:gd name="connsiteX23" fmla="*/ 2831846 w 4543034"/>
              <a:gd name="connsiteY23" fmla="*/ 1389413 h 3467595"/>
              <a:gd name="connsiteX24" fmla="*/ 2855597 w 4543034"/>
              <a:gd name="connsiteY24" fmla="*/ 1353787 h 3467595"/>
              <a:gd name="connsiteX25" fmla="*/ 2843721 w 4543034"/>
              <a:gd name="connsiteY25" fmla="*/ 1318162 h 3467595"/>
              <a:gd name="connsiteX26" fmla="*/ 2891223 w 4543034"/>
              <a:gd name="connsiteY26" fmla="*/ 1258785 h 3467595"/>
              <a:gd name="connsiteX27" fmla="*/ 2903098 w 4543034"/>
              <a:gd name="connsiteY27" fmla="*/ 1223159 h 3467595"/>
              <a:gd name="connsiteX28" fmla="*/ 2938724 w 4543034"/>
              <a:gd name="connsiteY28" fmla="*/ 1187533 h 3467595"/>
              <a:gd name="connsiteX29" fmla="*/ 2962475 w 4543034"/>
              <a:gd name="connsiteY29" fmla="*/ 1151907 h 3467595"/>
              <a:gd name="connsiteX30" fmla="*/ 2974350 w 4543034"/>
              <a:gd name="connsiteY30" fmla="*/ 1116281 h 3467595"/>
              <a:gd name="connsiteX31" fmla="*/ 3045602 w 4543034"/>
              <a:gd name="connsiteY31" fmla="*/ 1080655 h 3467595"/>
              <a:gd name="connsiteX32" fmla="*/ 3093103 w 4543034"/>
              <a:gd name="connsiteY32" fmla="*/ 973777 h 3467595"/>
              <a:gd name="connsiteX33" fmla="*/ 3104978 w 4543034"/>
              <a:gd name="connsiteY33" fmla="*/ 938151 h 3467595"/>
              <a:gd name="connsiteX34" fmla="*/ 3176230 w 4543034"/>
              <a:gd name="connsiteY34" fmla="*/ 902525 h 3467595"/>
              <a:gd name="connsiteX35" fmla="*/ 3188106 w 4543034"/>
              <a:gd name="connsiteY35" fmla="*/ 866899 h 3467595"/>
              <a:gd name="connsiteX36" fmla="*/ 3223732 w 4543034"/>
              <a:gd name="connsiteY36" fmla="*/ 843149 h 3467595"/>
              <a:gd name="connsiteX37" fmla="*/ 3247482 w 4543034"/>
              <a:gd name="connsiteY37" fmla="*/ 771897 h 3467595"/>
              <a:gd name="connsiteX38" fmla="*/ 3247482 w 4543034"/>
              <a:gd name="connsiteY38" fmla="*/ 486889 h 3467595"/>
              <a:gd name="connsiteX39" fmla="*/ 3294984 w 4543034"/>
              <a:gd name="connsiteY39" fmla="*/ 380011 h 3467595"/>
              <a:gd name="connsiteX40" fmla="*/ 3330610 w 4543034"/>
              <a:gd name="connsiteY40" fmla="*/ 368136 h 3467595"/>
              <a:gd name="connsiteX41" fmla="*/ 3401862 w 4543034"/>
              <a:gd name="connsiteY41" fmla="*/ 308759 h 3467595"/>
              <a:gd name="connsiteX42" fmla="*/ 3437488 w 4543034"/>
              <a:gd name="connsiteY42" fmla="*/ 296884 h 3467595"/>
              <a:gd name="connsiteX43" fmla="*/ 3461238 w 4543034"/>
              <a:gd name="connsiteY43" fmla="*/ 261258 h 3467595"/>
              <a:gd name="connsiteX44" fmla="*/ 3473114 w 4543034"/>
              <a:gd name="connsiteY44" fmla="*/ 225632 h 3467595"/>
              <a:gd name="connsiteX45" fmla="*/ 3508739 w 4543034"/>
              <a:gd name="connsiteY45" fmla="*/ 213756 h 3467595"/>
              <a:gd name="connsiteX46" fmla="*/ 3544365 w 4543034"/>
              <a:gd name="connsiteY46" fmla="*/ 190006 h 3467595"/>
              <a:gd name="connsiteX47" fmla="*/ 3556241 w 4543034"/>
              <a:gd name="connsiteY47" fmla="*/ 142504 h 3467595"/>
              <a:gd name="connsiteX48" fmla="*/ 3627493 w 4543034"/>
              <a:gd name="connsiteY48" fmla="*/ 130629 h 3467595"/>
              <a:gd name="connsiteX49" fmla="*/ 3805623 w 4543034"/>
              <a:gd name="connsiteY49" fmla="*/ 118754 h 3467595"/>
              <a:gd name="connsiteX50" fmla="*/ 4007503 w 4543034"/>
              <a:gd name="connsiteY50" fmla="*/ 95003 h 3467595"/>
              <a:gd name="connsiteX51" fmla="*/ 4126256 w 4543034"/>
              <a:gd name="connsiteY51" fmla="*/ 83128 h 3467595"/>
              <a:gd name="connsiteX52" fmla="*/ 4197508 w 4543034"/>
              <a:gd name="connsiteY52" fmla="*/ 59377 h 3467595"/>
              <a:gd name="connsiteX53" fmla="*/ 4209384 w 4543034"/>
              <a:gd name="connsiteY53" fmla="*/ 23751 h 3467595"/>
              <a:gd name="connsiteX54" fmla="*/ 4280636 w 4543034"/>
              <a:gd name="connsiteY54" fmla="*/ 0 h 3467595"/>
              <a:gd name="connsiteX55" fmla="*/ 4363763 w 4543034"/>
              <a:gd name="connsiteY55" fmla="*/ 11876 h 3467595"/>
              <a:gd name="connsiteX56" fmla="*/ 4399389 w 4543034"/>
              <a:gd name="connsiteY56" fmla="*/ 83128 h 3467595"/>
              <a:gd name="connsiteX57" fmla="*/ 4387514 w 4543034"/>
              <a:gd name="connsiteY57" fmla="*/ 237507 h 3467595"/>
              <a:gd name="connsiteX58" fmla="*/ 4363763 w 4543034"/>
              <a:gd name="connsiteY58" fmla="*/ 308759 h 3467595"/>
              <a:gd name="connsiteX59" fmla="*/ 4316262 w 4543034"/>
              <a:gd name="connsiteY59" fmla="*/ 653143 h 3467595"/>
              <a:gd name="connsiteX60" fmla="*/ 4256885 w 4543034"/>
              <a:gd name="connsiteY60" fmla="*/ 665019 h 3467595"/>
              <a:gd name="connsiteX61" fmla="*/ 4209384 w 4543034"/>
              <a:gd name="connsiteY61" fmla="*/ 676894 h 3467595"/>
              <a:gd name="connsiteX62" fmla="*/ 4185633 w 4543034"/>
              <a:gd name="connsiteY62" fmla="*/ 712520 h 3467595"/>
              <a:gd name="connsiteX63" fmla="*/ 4197508 w 4543034"/>
              <a:gd name="connsiteY63" fmla="*/ 783772 h 3467595"/>
              <a:gd name="connsiteX64" fmla="*/ 4233134 w 4543034"/>
              <a:gd name="connsiteY64" fmla="*/ 807523 h 3467595"/>
              <a:gd name="connsiteX65" fmla="*/ 4351888 w 4543034"/>
              <a:gd name="connsiteY65" fmla="*/ 819398 h 3467595"/>
              <a:gd name="connsiteX66" fmla="*/ 4387514 w 4543034"/>
              <a:gd name="connsiteY66" fmla="*/ 831273 h 3467595"/>
              <a:gd name="connsiteX67" fmla="*/ 4423139 w 4543034"/>
              <a:gd name="connsiteY67" fmla="*/ 902525 h 3467595"/>
              <a:gd name="connsiteX68" fmla="*/ 4446890 w 4543034"/>
              <a:gd name="connsiteY68" fmla="*/ 938151 h 3467595"/>
              <a:gd name="connsiteX69" fmla="*/ 4482516 w 4543034"/>
              <a:gd name="connsiteY69" fmla="*/ 1045029 h 3467595"/>
              <a:gd name="connsiteX70" fmla="*/ 4494391 w 4543034"/>
              <a:gd name="connsiteY70" fmla="*/ 1080655 h 3467595"/>
              <a:gd name="connsiteX71" fmla="*/ 4518142 w 4543034"/>
              <a:gd name="connsiteY71" fmla="*/ 1116281 h 3467595"/>
              <a:gd name="connsiteX72" fmla="*/ 4530017 w 4543034"/>
              <a:gd name="connsiteY72" fmla="*/ 1246910 h 3467595"/>
              <a:gd name="connsiteX73" fmla="*/ 4494391 w 4543034"/>
              <a:gd name="connsiteY73" fmla="*/ 1270660 h 3467595"/>
              <a:gd name="connsiteX74" fmla="*/ 4435015 w 4543034"/>
              <a:gd name="connsiteY74" fmla="*/ 1318162 h 3467595"/>
              <a:gd name="connsiteX75" fmla="*/ 4375638 w 4543034"/>
              <a:gd name="connsiteY75" fmla="*/ 1365663 h 3467595"/>
              <a:gd name="connsiteX76" fmla="*/ 4363763 w 4543034"/>
              <a:gd name="connsiteY76" fmla="*/ 1401289 h 3467595"/>
              <a:gd name="connsiteX77" fmla="*/ 4399389 w 4543034"/>
              <a:gd name="connsiteY77" fmla="*/ 1567543 h 3467595"/>
              <a:gd name="connsiteX78" fmla="*/ 4423139 w 4543034"/>
              <a:gd name="connsiteY78" fmla="*/ 1638795 h 3467595"/>
              <a:gd name="connsiteX79" fmla="*/ 4435015 w 4543034"/>
              <a:gd name="connsiteY79" fmla="*/ 1698172 h 3467595"/>
              <a:gd name="connsiteX80" fmla="*/ 4423139 w 4543034"/>
              <a:gd name="connsiteY80" fmla="*/ 1757549 h 3467595"/>
              <a:gd name="connsiteX81" fmla="*/ 4304386 w 4543034"/>
              <a:gd name="connsiteY81" fmla="*/ 1793175 h 3467595"/>
              <a:gd name="connsiteX82" fmla="*/ 4197508 w 4543034"/>
              <a:gd name="connsiteY82" fmla="*/ 1781299 h 3467595"/>
              <a:gd name="connsiteX83" fmla="*/ 4138132 w 4543034"/>
              <a:gd name="connsiteY83" fmla="*/ 1769424 h 3467595"/>
              <a:gd name="connsiteX84" fmla="*/ 4066880 w 4543034"/>
              <a:gd name="connsiteY84" fmla="*/ 1781299 h 3467595"/>
              <a:gd name="connsiteX85" fmla="*/ 3924376 w 4543034"/>
              <a:gd name="connsiteY85" fmla="*/ 1769424 h 3467595"/>
              <a:gd name="connsiteX86" fmla="*/ 3900625 w 4543034"/>
              <a:gd name="connsiteY86" fmla="*/ 1733798 h 3467595"/>
              <a:gd name="connsiteX87" fmla="*/ 3829373 w 4543034"/>
              <a:gd name="connsiteY87" fmla="*/ 1686297 h 3467595"/>
              <a:gd name="connsiteX88" fmla="*/ 3793747 w 4543034"/>
              <a:gd name="connsiteY88" fmla="*/ 1650671 h 3467595"/>
              <a:gd name="connsiteX89" fmla="*/ 3769997 w 4543034"/>
              <a:gd name="connsiteY89" fmla="*/ 1615045 h 3467595"/>
              <a:gd name="connsiteX90" fmla="*/ 3698745 w 4543034"/>
              <a:gd name="connsiteY90" fmla="*/ 1591294 h 3467595"/>
              <a:gd name="connsiteX91" fmla="*/ 3674994 w 4543034"/>
              <a:gd name="connsiteY91" fmla="*/ 1626920 h 3467595"/>
              <a:gd name="connsiteX92" fmla="*/ 3603742 w 4543034"/>
              <a:gd name="connsiteY92" fmla="*/ 1769424 h 3467595"/>
              <a:gd name="connsiteX93" fmla="*/ 3532490 w 4543034"/>
              <a:gd name="connsiteY93" fmla="*/ 1805050 h 3467595"/>
              <a:gd name="connsiteX94" fmla="*/ 3496864 w 4543034"/>
              <a:gd name="connsiteY94" fmla="*/ 1781299 h 3467595"/>
              <a:gd name="connsiteX95" fmla="*/ 3425612 w 4543034"/>
              <a:gd name="connsiteY95" fmla="*/ 1816925 h 3467595"/>
              <a:gd name="connsiteX96" fmla="*/ 3378111 w 4543034"/>
              <a:gd name="connsiteY96" fmla="*/ 1888177 h 3467595"/>
              <a:gd name="connsiteX97" fmla="*/ 3366236 w 4543034"/>
              <a:gd name="connsiteY97" fmla="*/ 1923803 h 3467595"/>
              <a:gd name="connsiteX98" fmla="*/ 3330610 w 4543034"/>
              <a:gd name="connsiteY98" fmla="*/ 1935678 h 3467595"/>
              <a:gd name="connsiteX99" fmla="*/ 3294984 w 4543034"/>
              <a:gd name="connsiteY99" fmla="*/ 1959429 h 3467595"/>
              <a:gd name="connsiteX100" fmla="*/ 3223732 w 4543034"/>
              <a:gd name="connsiteY100" fmla="*/ 1971304 h 3467595"/>
              <a:gd name="connsiteX101" fmla="*/ 3164355 w 4543034"/>
              <a:gd name="connsiteY101" fmla="*/ 1983180 h 3467595"/>
              <a:gd name="connsiteX102" fmla="*/ 3093103 w 4543034"/>
              <a:gd name="connsiteY102" fmla="*/ 2006930 h 3467595"/>
              <a:gd name="connsiteX103" fmla="*/ 3057477 w 4543034"/>
              <a:gd name="connsiteY103" fmla="*/ 2018806 h 3467595"/>
              <a:gd name="connsiteX104" fmla="*/ 3033726 w 4543034"/>
              <a:gd name="connsiteY104" fmla="*/ 2090058 h 3467595"/>
              <a:gd name="connsiteX105" fmla="*/ 3021851 w 4543034"/>
              <a:gd name="connsiteY105" fmla="*/ 2268187 h 3467595"/>
              <a:gd name="connsiteX106" fmla="*/ 2926849 w 4543034"/>
              <a:gd name="connsiteY106" fmla="*/ 2280063 h 3467595"/>
              <a:gd name="connsiteX107" fmla="*/ 2831846 w 4543034"/>
              <a:gd name="connsiteY107" fmla="*/ 2303813 h 3467595"/>
              <a:gd name="connsiteX108" fmla="*/ 2724968 w 4543034"/>
              <a:gd name="connsiteY108" fmla="*/ 2363190 h 3467595"/>
              <a:gd name="connsiteX109" fmla="*/ 2653716 w 4543034"/>
              <a:gd name="connsiteY109" fmla="*/ 2398816 h 3467595"/>
              <a:gd name="connsiteX110" fmla="*/ 2570589 w 4543034"/>
              <a:gd name="connsiteY110" fmla="*/ 2434442 h 3467595"/>
              <a:gd name="connsiteX111" fmla="*/ 2534963 w 4543034"/>
              <a:gd name="connsiteY111" fmla="*/ 2458193 h 3467595"/>
              <a:gd name="connsiteX112" fmla="*/ 2511212 w 4543034"/>
              <a:gd name="connsiteY112" fmla="*/ 2493819 h 3467595"/>
              <a:gd name="connsiteX113" fmla="*/ 2475586 w 4543034"/>
              <a:gd name="connsiteY113" fmla="*/ 2529445 h 3467595"/>
              <a:gd name="connsiteX114" fmla="*/ 2439960 w 4543034"/>
              <a:gd name="connsiteY114" fmla="*/ 2636323 h 3467595"/>
              <a:gd name="connsiteX115" fmla="*/ 2428085 w 4543034"/>
              <a:gd name="connsiteY115" fmla="*/ 2671949 h 3467595"/>
              <a:gd name="connsiteX116" fmla="*/ 2392459 w 4543034"/>
              <a:gd name="connsiteY116" fmla="*/ 2897580 h 3467595"/>
              <a:gd name="connsiteX117" fmla="*/ 2356833 w 4543034"/>
              <a:gd name="connsiteY117" fmla="*/ 2921330 h 3467595"/>
              <a:gd name="connsiteX118" fmla="*/ 2333082 w 4543034"/>
              <a:gd name="connsiteY118" fmla="*/ 2956956 h 3467595"/>
              <a:gd name="connsiteX119" fmla="*/ 2297456 w 4543034"/>
              <a:gd name="connsiteY119" fmla="*/ 3028208 h 3467595"/>
              <a:gd name="connsiteX120" fmla="*/ 2249955 w 4543034"/>
              <a:gd name="connsiteY120" fmla="*/ 3135086 h 3467595"/>
              <a:gd name="connsiteX121" fmla="*/ 2095576 w 4543034"/>
              <a:gd name="connsiteY121" fmla="*/ 3123211 h 3467595"/>
              <a:gd name="connsiteX122" fmla="*/ 2036199 w 4543034"/>
              <a:gd name="connsiteY122" fmla="*/ 3016333 h 3467595"/>
              <a:gd name="connsiteX123" fmla="*/ 2000573 w 4543034"/>
              <a:gd name="connsiteY123" fmla="*/ 3004458 h 3467595"/>
              <a:gd name="connsiteX124" fmla="*/ 1929321 w 4543034"/>
              <a:gd name="connsiteY124" fmla="*/ 2992582 h 3467595"/>
              <a:gd name="connsiteX125" fmla="*/ 1727441 w 4543034"/>
              <a:gd name="connsiteY125" fmla="*/ 2980707 h 3467595"/>
              <a:gd name="connsiteX126" fmla="*/ 1703690 w 4543034"/>
              <a:gd name="connsiteY126" fmla="*/ 2945081 h 3467595"/>
              <a:gd name="connsiteX127" fmla="*/ 1679939 w 4543034"/>
              <a:gd name="connsiteY127" fmla="*/ 2850078 h 3467595"/>
              <a:gd name="connsiteX128" fmla="*/ 1644314 w 4543034"/>
              <a:gd name="connsiteY128" fmla="*/ 2826328 h 3467595"/>
              <a:gd name="connsiteX129" fmla="*/ 1561186 w 4543034"/>
              <a:gd name="connsiteY129" fmla="*/ 2850078 h 3467595"/>
              <a:gd name="connsiteX130" fmla="*/ 1489934 w 4543034"/>
              <a:gd name="connsiteY130" fmla="*/ 2897580 h 3467595"/>
              <a:gd name="connsiteX131" fmla="*/ 1418682 w 4543034"/>
              <a:gd name="connsiteY131" fmla="*/ 2921330 h 3467595"/>
              <a:gd name="connsiteX132" fmla="*/ 1323680 w 4543034"/>
              <a:gd name="connsiteY132" fmla="*/ 2897580 h 3467595"/>
              <a:gd name="connsiteX133" fmla="*/ 1288054 w 4543034"/>
              <a:gd name="connsiteY133" fmla="*/ 2885704 h 3467595"/>
              <a:gd name="connsiteX134" fmla="*/ 1193051 w 4543034"/>
              <a:gd name="connsiteY134" fmla="*/ 2897580 h 3467595"/>
              <a:gd name="connsiteX135" fmla="*/ 1145550 w 4543034"/>
              <a:gd name="connsiteY135" fmla="*/ 2909455 h 3467595"/>
              <a:gd name="connsiteX136" fmla="*/ 1121799 w 4543034"/>
              <a:gd name="connsiteY136" fmla="*/ 2945081 h 3467595"/>
              <a:gd name="connsiteX137" fmla="*/ 1109924 w 4543034"/>
              <a:gd name="connsiteY137" fmla="*/ 3016333 h 3467595"/>
              <a:gd name="connsiteX138" fmla="*/ 1038672 w 4543034"/>
              <a:gd name="connsiteY138" fmla="*/ 3051959 h 3467595"/>
              <a:gd name="connsiteX139" fmla="*/ 967420 w 4543034"/>
              <a:gd name="connsiteY139" fmla="*/ 3087585 h 3467595"/>
              <a:gd name="connsiteX140" fmla="*/ 872417 w 4543034"/>
              <a:gd name="connsiteY140" fmla="*/ 3111336 h 3467595"/>
              <a:gd name="connsiteX141" fmla="*/ 836791 w 4543034"/>
              <a:gd name="connsiteY141" fmla="*/ 3135086 h 3467595"/>
              <a:gd name="connsiteX142" fmla="*/ 789290 w 4543034"/>
              <a:gd name="connsiteY142" fmla="*/ 3206338 h 3467595"/>
              <a:gd name="connsiteX143" fmla="*/ 789290 w 4543034"/>
              <a:gd name="connsiteY143" fmla="*/ 3313216 h 3467595"/>
              <a:gd name="connsiteX144" fmla="*/ 813041 w 4543034"/>
              <a:gd name="connsiteY144" fmla="*/ 3384468 h 3467595"/>
              <a:gd name="connsiteX145" fmla="*/ 801165 w 4543034"/>
              <a:gd name="connsiteY145" fmla="*/ 3420094 h 3467595"/>
              <a:gd name="connsiteX146" fmla="*/ 753664 w 4543034"/>
              <a:gd name="connsiteY146" fmla="*/ 3431969 h 3467595"/>
              <a:gd name="connsiteX147" fmla="*/ 718038 w 4543034"/>
              <a:gd name="connsiteY147" fmla="*/ 3443845 h 3467595"/>
              <a:gd name="connsiteX148" fmla="*/ 623036 w 4543034"/>
              <a:gd name="connsiteY148" fmla="*/ 3467595 h 3467595"/>
              <a:gd name="connsiteX149" fmla="*/ 587410 w 4543034"/>
              <a:gd name="connsiteY149" fmla="*/ 3443845 h 3467595"/>
              <a:gd name="connsiteX150" fmla="*/ 516158 w 4543034"/>
              <a:gd name="connsiteY150" fmla="*/ 3336967 h 3467595"/>
              <a:gd name="connsiteX151" fmla="*/ 480532 w 4543034"/>
              <a:gd name="connsiteY151" fmla="*/ 3325091 h 3467595"/>
              <a:gd name="connsiteX152" fmla="*/ 456781 w 4543034"/>
              <a:gd name="connsiteY152" fmla="*/ 3289465 h 3467595"/>
              <a:gd name="connsiteX153" fmla="*/ 421155 w 4543034"/>
              <a:gd name="connsiteY153" fmla="*/ 3277590 h 3467595"/>
              <a:gd name="connsiteX154" fmla="*/ 349903 w 4543034"/>
              <a:gd name="connsiteY154" fmla="*/ 3241964 h 3467595"/>
              <a:gd name="connsiteX155" fmla="*/ 219275 w 4543034"/>
              <a:gd name="connsiteY155" fmla="*/ 3277590 h 3467595"/>
              <a:gd name="connsiteX156" fmla="*/ 195524 w 4543034"/>
              <a:gd name="connsiteY156" fmla="*/ 3313216 h 3467595"/>
              <a:gd name="connsiteX157" fmla="*/ 124272 w 4543034"/>
              <a:gd name="connsiteY157" fmla="*/ 3336967 h 3467595"/>
              <a:gd name="connsiteX158" fmla="*/ 53020 w 4543034"/>
              <a:gd name="connsiteY158" fmla="*/ 3313216 h 3467595"/>
              <a:gd name="connsiteX159" fmla="*/ 17394 w 4543034"/>
              <a:gd name="connsiteY159" fmla="*/ 3301341 h 3467595"/>
              <a:gd name="connsiteX160" fmla="*/ 17394 w 4543034"/>
              <a:gd name="connsiteY160" fmla="*/ 3135086 h 3467595"/>
              <a:gd name="connsiteX161" fmla="*/ 41145 w 4543034"/>
              <a:gd name="connsiteY161" fmla="*/ 3099460 h 3467595"/>
              <a:gd name="connsiteX162" fmla="*/ 76771 w 4543034"/>
              <a:gd name="connsiteY162" fmla="*/ 3087585 h 3467595"/>
              <a:gd name="connsiteX163" fmla="*/ 112397 w 4543034"/>
              <a:gd name="connsiteY163" fmla="*/ 3016333 h 3467595"/>
              <a:gd name="connsiteX164" fmla="*/ 148023 w 4543034"/>
              <a:gd name="connsiteY164" fmla="*/ 3004458 h 3467595"/>
              <a:gd name="connsiteX165" fmla="*/ 409280 w 4543034"/>
              <a:gd name="connsiteY165" fmla="*/ 2980707 h 3467595"/>
              <a:gd name="connsiteX166" fmla="*/ 516158 w 4543034"/>
              <a:gd name="connsiteY166" fmla="*/ 2885704 h 3467595"/>
              <a:gd name="connsiteX167" fmla="*/ 539908 w 4543034"/>
              <a:gd name="connsiteY167" fmla="*/ 2850078 h 3467595"/>
              <a:gd name="connsiteX168" fmla="*/ 611160 w 4543034"/>
              <a:gd name="connsiteY168" fmla="*/ 2826328 h 3467595"/>
              <a:gd name="connsiteX169" fmla="*/ 634911 w 4543034"/>
              <a:gd name="connsiteY169" fmla="*/ 2790702 h 3467595"/>
              <a:gd name="connsiteX170" fmla="*/ 670537 w 4543034"/>
              <a:gd name="connsiteY170" fmla="*/ 2766951 h 3467595"/>
              <a:gd name="connsiteX171" fmla="*/ 694288 w 4543034"/>
              <a:gd name="connsiteY171" fmla="*/ 2695699 h 3467595"/>
              <a:gd name="connsiteX172" fmla="*/ 718038 w 4543034"/>
              <a:gd name="connsiteY172" fmla="*/ 2660073 h 3467595"/>
              <a:gd name="connsiteX173" fmla="*/ 729914 w 4543034"/>
              <a:gd name="connsiteY173" fmla="*/ 2624447 h 3467595"/>
              <a:gd name="connsiteX174" fmla="*/ 765539 w 4543034"/>
              <a:gd name="connsiteY174" fmla="*/ 2612572 h 3467595"/>
              <a:gd name="connsiteX175" fmla="*/ 789290 w 4543034"/>
              <a:gd name="connsiteY175" fmla="*/ 2576946 h 3467595"/>
              <a:gd name="connsiteX176" fmla="*/ 824916 w 4543034"/>
              <a:gd name="connsiteY176" fmla="*/ 2565071 h 3467595"/>
              <a:gd name="connsiteX177" fmla="*/ 872417 w 4543034"/>
              <a:gd name="connsiteY177" fmla="*/ 2493819 h 3467595"/>
              <a:gd name="connsiteX178" fmla="*/ 908043 w 4543034"/>
              <a:gd name="connsiteY178" fmla="*/ 2470068 h 3467595"/>
              <a:gd name="connsiteX179" fmla="*/ 943669 w 4543034"/>
              <a:gd name="connsiteY179" fmla="*/ 2434442 h 3467595"/>
              <a:gd name="connsiteX180" fmla="*/ 979295 w 4543034"/>
              <a:gd name="connsiteY180" fmla="*/ 2398816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4543034" h="3467595">
                <a:moveTo>
                  <a:pt x="979295" y="2398816"/>
                </a:moveTo>
                <a:cubicBezTo>
                  <a:pt x="1001067" y="2384961"/>
                  <a:pt x="1050582" y="2375030"/>
                  <a:pt x="1074298" y="2351315"/>
                </a:cubicBezTo>
                <a:cubicBezTo>
                  <a:pt x="1084390" y="2341223"/>
                  <a:pt x="1090132" y="2327564"/>
                  <a:pt x="1098049" y="2315689"/>
                </a:cubicBezTo>
                <a:cubicBezTo>
                  <a:pt x="1126285" y="2230979"/>
                  <a:pt x="1086247" y="2333392"/>
                  <a:pt x="1145550" y="2244437"/>
                </a:cubicBezTo>
                <a:cubicBezTo>
                  <a:pt x="1152494" y="2234022"/>
                  <a:pt x="1151827" y="2220007"/>
                  <a:pt x="1157425" y="2208811"/>
                </a:cubicBezTo>
                <a:cubicBezTo>
                  <a:pt x="1177217" y="2169227"/>
                  <a:pt x="1181177" y="2173184"/>
                  <a:pt x="1216802" y="2149434"/>
                </a:cubicBezTo>
                <a:cubicBezTo>
                  <a:pt x="1270283" y="1988987"/>
                  <a:pt x="1210565" y="2186857"/>
                  <a:pt x="1252428" y="1935678"/>
                </a:cubicBezTo>
                <a:cubicBezTo>
                  <a:pt x="1256544" y="1910983"/>
                  <a:pt x="1268261" y="1888177"/>
                  <a:pt x="1276178" y="1864426"/>
                </a:cubicBezTo>
                <a:cubicBezTo>
                  <a:pt x="1281339" y="1848942"/>
                  <a:pt x="1284513" y="1832857"/>
                  <a:pt x="1288054" y="1816925"/>
                </a:cubicBezTo>
                <a:cubicBezTo>
                  <a:pt x="1292433" y="1797222"/>
                  <a:pt x="1295034" y="1777130"/>
                  <a:pt x="1299929" y="1757549"/>
                </a:cubicBezTo>
                <a:cubicBezTo>
                  <a:pt x="1302965" y="1745405"/>
                  <a:pt x="1302953" y="1730774"/>
                  <a:pt x="1311804" y="1721923"/>
                </a:cubicBezTo>
                <a:cubicBezTo>
                  <a:pt x="1331988" y="1701739"/>
                  <a:pt x="1383056" y="1674421"/>
                  <a:pt x="1383056" y="1674421"/>
                </a:cubicBezTo>
                <a:cubicBezTo>
                  <a:pt x="1436560" y="1681109"/>
                  <a:pt x="1507222" y="1698406"/>
                  <a:pt x="1561186" y="1674421"/>
                </a:cubicBezTo>
                <a:cubicBezTo>
                  <a:pt x="1574228" y="1668624"/>
                  <a:pt x="1574845" y="1648887"/>
                  <a:pt x="1584937" y="1638795"/>
                </a:cubicBezTo>
                <a:cubicBezTo>
                  <a:pt x="1595029" y="1628703"/>
                  <a:pt x="1608688" y="1622962"/>
                  <a:pt x="1620563" y="1615045"/>
                </a:cubicBezTo>
                <a:lnTo>
                  <a:pt x="1668064" y="1472541"/>
                </a:lnTo>
                <a:cubicBezTo>
                  <a:pt x="1675678" y="1449698"/>
                  <a:pt x="1672325" y="1424132"/>
                  <a:pt x="1679939" y="1401289"/>
                </a:cubicBezTo>
                <a:cubicBezTo>
                  <a:pt x="1684452" y="1387749"/>
                  <a:pt x="1691815" y="1373580"/>
                  <a:pt x="1703690" y="1365663"/>
                </a:cubicBezTo>
                <a:cubicBezTo>
                  <a:pt x="1717270" y="1356610"/>
                  <a:pt x="1734897" y="1354718"/>
                  <a:pt x="1751191" y="1353787"/>
                </a:cubicBezTo>
                <a:cubicBezTo>
                  <a:pt x="1873767" y="1346783"/>
                  <a:pt x="1996614" y="1345870"/>
                  <a:pt x="2119326" y="1341912"/>
                </a:cubicBezTo>
                <a:cubicBezTo>
                  <a:pt x="2246109" y="1320782"/>
                  <a:pt x="2225211" y="1318992"/>
                  <a:pt x="2416210" y="1341912"/>
                </a:cubicBezTo>
                <a:cubicBezTo>
                  <a:pt x="2496829" y="1351586"/>
                  <a:pt x="2469010" y="1362374"/>
                  <a:pt x="2523088" y="1389413"/>
                </a:cubicBezTo>
                <a:cubicBezTo>
                  <a:pt x="2534284" y="1395011"/>
                  <a:pt x="2546839" y="1397330"/>
                  <a:pt x="2558714" y="1401289"/>
                </a:cubicBezTo>
                <a:cubicBezTo>
                  <a:pt x="2649758" y="1397330"/>
                  <a:pt x="2741861" y="1403811"/>
                  <a:pt x="2831846" y="1389413"/>
                </a:cubicBezTo>
                <a:cubicBezTo>
                  <a:pt x="2845939" y="1387158"/>
                  <a:pt x="2853251" y="1367865"/>
                  <a:pt x="2855597" y="1353787"/>
                </a:cubicBezTo>
                <a:cubicBezTo>
                  <a:pt x="2857655" y="1341440"/>
                  <a:pt x="2847680" y="1330037"/>
                  <a:pt x="2843721" y="1318162"/>
                </a:cubicBezTo>
                <a:cubicBezTo>
                  <a:pt x="2873572" y="1228613"/>
                  <a:pt x="2829833" y="1335524"/>
                  <a:pt x="2891223" y="1258785"/>
                </a:cubicBezTo>
                <a:cubicBezTo>
                  <a:pt x="2899043" y="1249010"/>
                  <a:pt x="2896154" y="1233574"/>
                  <a:pt x="2903098" y="1223159"/>
                </a:cubicBezTo>
                <a:cubicBezTo>
                  <a:pt x="2912414" y="1209185"/>
                  <a:pt x="2927973" y="1200435"/>
                  <a:pt x="2938724" y="1187533"/>
                </a:cubicBezTo>
                <a:cubicBezTo>
                  <a:pt x="2947861" y="1176569"/>
                  <a:pt x="2954558" y="1163782"/>
                  <a:pt x="2962475" y="1151907"/>
                </a:cubicBezTo>
                <a:cubicBezTo>
                  <a:pt x="2966433" y="1140032"/>
                  <a:pt x="2966530" y="1126056"/>
                  <a:pt x="2974350" y="1116281"/>
                </a:cubicBezTo>
                <a:cubicBezTo>
                  <a:pt x="2991093" y="1095352"/>
                  <a:pt x="3022132" y="1088478"/>
                  <a:pt x="3045602" y="1080655"/>
                </a:cubicBezTo>
                <a:cubicBezTo>
                  <a:pt x="3083238" y="1024199"/>
                  <a:pt x="3064839" y="1058568"/>
                  <a:pt x="3093103" y="973777"/>
                </a:cubicBezTo>
                <a:cubicBezTo>
                  <a:pt x="3097061" y="961902"/>
                  <a:pt x="3094563" y="945095"/>
                  <a:pt x="3104978" y="938151"/>
                </a:cubicBezTo>
                <a:cubicBezTo>
                  <a:pt x="3151019" y="907456"/>
                  <a:pt x="3127064" y="918913"/>
                  <a:pt x="3176230" y="902525"/>
                </a:cubicBezTo>
                <a:cubicBezTo>
                  <a:pt x="3180189" y="890650"/>
                  <a:pt x="3180286" y="876674"/>
                  <a:pt x="3188106" y="866899"/>
                </a:cubicBezTo>
                <a:cubicBezTo>
                  <a:pt x="3197022" y="855754"/>
                  <a:pt x="3216168" y="855252"/>
                  <a:pt x="3223732" y="843149"/>
                </a:cubicBezTo>
                <a:cubicBezTo>
                  <a:pt x="3237001" y="821919"/>
                  <a:pt x="3247482" y="771897"/>
                  <a:pt x="3247482" y="771897"/>
                </a:cubicBezTo>
                <a:cubicBezTo>
                  <a:pt x="3231678" y="645459"/>
                  <a:pt x="3225779" y="646045"/>
                  <a:pt x="3247482" y="486889"/>
                </a:cubicBezTo>
                <a:cubicBezTo>
                  <a:pt x="3249926" y="468968"/>
                  <a:pt x="3272066" y="398345"/>
                  <a:pt x="3294984" y="380011"/>
                </a:cubicBezTo>
                <a:cubicBezTo>
                  <a:pt x="3304759" y="372191"/>
                  <a:pt x="3318735" y="372094"/>
                  <a:pt x="3330610" y="368136"/>
                </a:cubicBezTo>
                <a:cubicBezTo>
                  <a:pt x="3356873" y="341873"/>
                  <a:pt x="3368797" y="325292"/>
                  <a:pt x="3401862" y="308759"/>
                </a:cubicBezTo>
                <a:cubicBezTo>
                  <a:pt x="3413058" y="303161"/>
                  <a:pt x="3425613" y="300842"/>
                  <a:pt x="3437488" y="296884"/>
                </a:cubicBezTo>
                <a:cubicBezTo>
                  <a:pt x="3445405" y="285009"/>
                  <a:pt x="3454855" y="274023"/>
                  <a:pt x="3461238" y="261258"/>
                </a:cubicBezTo>
                <a:cubicBezTo>
                  <a:pt x="3466836" y="250062"/>
                  <a:pt x="3464263" y="234483"/>
                  <a:pt x="3473114" y="225632"/>
                </a:cubicBezTo>
                <a:cubicBezTo>
                  <a:pt x="3481965" y="216781"/>
                  <a:pt x="3497543" y="219354"/>
                  <a:pt x="3508739" y="213756"/>
                </a:cubicBezTo>
                <a:cubicBezTo>
                  <a:pt x="3521504" y="207373"/>
                  <a:pt x="3532490" y="197923"/>
                  <a:pt x="3544365" y="190006"/>
                </a:cubicBezTo>
                <a:cubicBezTo>
                  <a:pt x="3548324" y="174172"/>
                  <a:pt x="3542960" y="151991"/>
                  <a:pt x="3556241" y="142504"/>
                </a:cubicBezTo>
                <a:cubicBezTo>
                  <a:pt x="3575834" y="128509"/>
                  <a:pt x="3603523" y="132912"/>
                  <a:pt x="3627493" y="130629"/>
                </a:cubicBezTo>
                <a:cubicBezTo>
                  <a:pt x="3686733" y="124987"/>
                  <a:pt x="3746246" y="122712"/>
                  <a:pt x="3805623" y="118754"/>
                </a:cubicBezTo>
                <a:cubicBezTo>
                  <a:pt x="3895874" y="88669"/>
                  <a:pt x="3820253" y="110607"/>
                  <a:pt x="4007503" y="95003"/>
                </a:cubicBezTo>
                <a:cubicBezTo>
                  <a:pt x="4047147" y="91699"/>
                  <a:pt x="4086672" y="87086"/>
                  <a:pt x="4126256" y="83128"/>
                </a:cubicBezTo>
                <a:cubicBezTo>
                  <a:pt x="4150007" y="75211"/>
                  <a:pt x="4189591" y="83128"/>
                  <a:pt x="4197508" y="59377"/>
                </a:cubicBezTo>
                <a:cubicBezTo>
                  <a:pt x="4201467" y="47502"/>
                  <a:pt x="4199198" y="31027"/>
                  <a:pt x="4209384" y="23751"/>
                </a:cubicBezTo>
                <a:cubicBezTo>
                  <a:pt x="4229756" y="9199"/>
                  <a:pt x="4280636" y="0"/>
                  <a:pt x="4280636" y="0"/>
                </a:cubicBezTo>
                <a:cubicBezTo>
                  <a:pt x="4308345" y="3959"/>
                  <a:pt x="4338185" y="508"/>
                  <a:pt x="4363763" y="11876"/>
                </a:cubicBezTo>
                <a:cubicBezTo>
                  <a:pt x="4381780" y="19884"/>
                  <a:pt x="4394120" y="67319"/>
                  <a:pt x="4399389" y="83128"/>
                </a:cubicBezTo>
                <a:cubicBezTo>
                  <a:pt x="4395431" y="134588"/>
                  <a:pt x="4395564" y="186527"/>
                  <a:pt x="4387514" y="237507"/>
                </a:cubicBezTo>
                <a:cubicBezTo>
                  <a:pt x="4383609" y="262236"/>
                  <a:pt x="4363763" y="308759"/>
                  <a:pt x="4363763" y="308759"/>
                </a:cubicBezTo>
                <a:cubicBezTo>
                  <a:pt x="4361589" y="367470"/>
                  <a:pt x="4439513" y="606924"/>
                  <a:pt x="4316262" y="653143"/>
                </a:cubicBezTo>
                <a:cubicBezTo>
                  <a:pt x="4297363" y="660230"/>
                  <a:pt x="4276589" y="660640"/>
                  <a:pt x="4256885" y="665019"/>
                </a:cubicBezTo>
                <a:cubicBezTo>
                  <a:pt x="4240953" y="668560"/>
                  <a:pt x="4225218" y="672936"/>
                  <a:pt x="4209384" y="676894"/>
                </a:cubicBezTo>
                <a:cubicBezTo>
                  <a:pt x="4201467" y="688769"/>
                  <a:pt x="4187209" y="698335"/>
                  <a:pt x="4185633" y="712520"/>
                </a:cubicBezTo>
                <a:cubicBezTo>
                  <a:pt x="4182974" y="736451"/>
                  <a:pt x="4186740" y="762236"/>
                  <a:pt x="4197508" y="783772"/>
                </a:cubicBezTo>
                <a:cubicBezTo>
                  <a:pt x="4203891" y="796538"/>
                  <a:pt x="4219227" y="804314"/>
                  <a:pt x="4233134" y="807523"/>
                </a:cubicBezTo>
                <a:cubicBezTo>
                  <a:pt x="4271897" y="816468"/>
                  <a:pt x="4312303" y="815440"/>
                  <a:pt x="4351888" y="819398"/>
                </a:cubicBezTo>
                <a:cubicBezTo>
                  <a:pt x="4363763" y="823356"/>
                  <a:pt x="4377739" y="823453"/>
                  <a:pt x="4387514" y="831273"/>
                </a:cubicBezTo>
                <a:cubicBezTo>
                  <a:pt x="4415874" y="853961"/>
                  <a:pt x="4408797" y="873841"/>
                  <a:pt x="4423139" y="902525"/>
                </a:cubicBezTo>
                <a:cubicBezTo>
                  <a:pt x="4429522" y="915291"/>
                  <a:pt x="4438973" y="926276"/>
                  <a:pt x="4446890" y="938151"/>
                </a:cubicBezTo>
                <a:lnTo>
                  <a:pt x="4482516" y="1045029"/>
                </a:lnTo>
                <a:cubicBezTo>
                  <a:pt x="4486474" y="1056904"/>
                  <a:pt x="4487447" y="1070240"/>
                  <a:pt x="4494391" y="1080655"/>
                </a:cubicBezTo>
                <a:lnTo>
                  <a:pt x="4518142" y="1116281"/>
                </a:lnTo>
                <a:cubicBezTo>
                  <a:pt x="4534031" y="1163948"/>
                  <a:pt x="4558288" y="1197437"/>
                  <a:pt x="4530017" y="1246910"/>
                </a:cubicBezTo>
                <a:cubicBezTo>
                  <a:pt x="4522936" y="1259302"/>
                  <a:pt x="4506266" y="1262743"/>
                  <a:pt x="4494391" y="1270660"/>
                </a:cubicBezTo>
                <a:cubicBezTo>
                  <a:pt x="4426331" y="1372752"/>
                  <a:pt x="4516953" y="1252612"/>
                  <a:pt x="4435015" y="1318162"/>
                </a:cubicBezTo>
                <a:cubicBezTo>
                  <a:pt x="4358279" y="1379550"/>
                  <a:pt x="4465186" y="1335812"/>
                  <a:pt x="4375638" y="1365663"/>
                </a:cubicBezTo>
                <a:cubicBezTo>
                  <a:pt x="4371680" y="1377538"/>
                  <a:pt x="4363763" y="1388771"/>
                  <a:pt x="4363763" y="1401289"/>
                </a:cubicBezTo>
                <a:cubicBezTo>
                  <a:pt x="4363763" y="1476194"/>
                  <a:pt x="4377297" y="1501268"/>
                  <a:pt x="4399389" y="1567543"/>
                </a:cubicBezTo>
                <a:lnTo>
                  <a:pt x="4423139" y="1638795"/>
                </a:lnTo>
                <a:cubicBezTo>
                  <a:pt x="4429522" y="1657944"/>
                  <a:pt x="4431056" y="1678380"/>
                  <a:pt x="4435015" y="1698172"/>
                </a:cubicBezTo>
                <a:cubicBezTo>
                  <a:pt x="4431056" y="1717964"/>
                  <a:pt x="4437411" y="1743277"/>
                  <a:pt x="4423139" y="1757549"/>
                </a:cubicBezTo>
                <a:cubicBezTo>
                  <a:pt x="4413503" y="1767185"/>
                  <a:pt x="4325911" y="1787793"/>
                  <a:pt x="4304386" y="1793175"/>
                </a:cubicBezTo>
                <a:cubicBezTo>
                  <a:pt x="4268760" y="1789216"/>
                  <a:pt x="4232993" y="1786368"/>
                  <a:pt x="4197508" y="1781299"/>
                </a:cubicBezTo>
                <a:cubicBezTo>
                  <a:pt x="4177527" y="1778445"/>
                  <a:pt x="4158316" y="1769424"/>
                  <a:pt x="4138132" y="1769424"/>
                </a:cubicBezTo>
                <a:cubicBezTo>
                  <a:pt x="4114054" y="1769424"/>
                  <a:pt x="4090631" y="1777341"/>
                  <a:pt x="4066880" y="1781299"/>
                </a:cubicBezTo>
                <a:cubicBezTo>
                  <a:pt x="4019379" y="1777341"/>
                  <a:pt x="3970208" y="1782519"/>
                  <a:pt x="3924376" y="1769424"/>
                </a:cubicBezTo>
                <a:cubicBezTo>
                  <a:pt x="3910653" y="1765503"/>
                  <a:pt x="3911366" y="1743196"/>
                  <a:pt x="3900625" y="1733798"/>
                </a:cubicBezTo>
                <a:cubicBezTo>
                  <a:pt x="3879143" y="1715001"/>
                  <a:pt x="3849557" y="1706481"/>
                  <a:pt x="3829373" y="1686297"/>
                </a:cubicBezTo>
                <a:cubicBezTo>
                  <a:pt x="3817498" y="1674422"/>
                  <a:pt x="3804498" y="1663573"/>
                  <a:pt x="3793747" y="1650671"/>
                </a:cubicBezTo>
                <a:cubicBezTo>
                  <a:pt x="3784610" y="1639707"/>
                  <a:pt x="3782100" y="1622609"/>
                  <a:pt x="3769997" y="1615045"/>
                </a:cubicBezTo>
                <a:cubicBezTo>
                  <a:pt x="3748767" y="1601776"/>
                  <a:pt x="3698745" y="1591294"/>
                  <a:pt x="3698745" y="1591294"/>
                </a:cubicBezTo>
                <a:cubicBezTo>
                  <a:pt x="3690828" y="1603169"/>
                  <a:pt x="3680791" y="1613878"/>
                  <a:pt x="3674994" y="1626920"/>
                </a:cubicBezTo>
                <a:cubicBezTo>
                  <a:pt x="3655028" y="1671843"/>
                  <a:pt x="3650523" y="1738237"/>
                  <a:pt x="3603742" y="1769424"/>
                </a:cubicBezTo>
                <a:cubicBezTo>
                  <a:pt x="3557701" y="1800119"/>
                  <a:pt x="3581656" y="1788662"/>
                  <a:pt x="3532490" y="1805050"/>
                </a:cubicBezTo>
                <a:cubicBezTo>
                  <a:pt x="3520615" y="1797133"/>
                  <a:pt x="3510942" y="1783645"/>
                  <a:pt x="3496864" y="1781299"/>
                </a:cubicBezTo>
                <a:cubicBezTo>
                  <a:pt x="3477199" y="1778022"/>
                  <a:pt x="3438018" y="1808655"/>
                  <a:pt x="3425612" y="1816925"/>
                </a:cubicBezTo>
                <a:lnTo>
                  <a:pt x="3378111" y="1888177"/>
                </a:lnTo>
                <a:cubicBezTo>
                  <a:pt x="3371167" y="1898592"/>
                  <a:pt x="3375087" y="1914952"/>
                  <a:pt x="3366236" y="1923803"/>
                </a:cubicBezTo>
                <a:cubicBezTo>
                  <a:pt x="3357385" y="1932654"/>
                  <a:pt x="3342485" y="1931720"/>
                  <a:pt x="3330610" y="1935678"/>
                </a:cubicBezTo>
                <a:cubicBezTo>
                  <a:pt x="3318735" y="1943595"/>
                  <a:pt x="3308524" y="1954916"/>
                  <a:pt x="3294984" y="1959429"/>
                </a:cubicBezTo>
                <a:cubicBezTo>
                  <a:pt x="3272141" y="1967043"/>
                  <a:pt x="3247422" y="1966997"/>
                  <a:pt x="3223732" y="1971304"/>
                </a:cubicBezTo>
                <a:cubicBezTo>
                  <a:pt x="3203873" y="1974915"/>
                  <a:pt x="3183828" y="1977869"/>
                  <a:pt x="3164355" y="1983180"/>
                </a:cubicBezTo>
                <a:cubicBezTo>
                  <a:pt x="3140202" y="1989767"/>
                  <a:pt x="3116854" y="1999013"/>
                  <a:pt x="3093103" y="2006930"/>
                </a:cubicBezTo>
                <a:lnTo>
                  <a:pt x="3057477" y="2018806"/>
                </a:lnTo>
                <a:cubicBezTo>
                  <a:pt x="3049560" y="2042557"/>
                  <a:pt x="3035391" y="2065078"/>
                  <a:pt x="3033726" y="2090058"/>
                </a:cubicBezTo>
                <a:cubicBezTo>
                  <a:pt x="3029768" y="2149434"/>
                  <a:pt x="3051025" y="2216321"/>
                  <a:pt x="3021851" y="2268187"/>
                </a:cubicBezTo>
                <a:cubicBezTo>
                  <a:pt x="3006205" y="2296002"/>
                  <a:pt x="2958392" y="2275210"/>
                  <a:pt x="2926849" y="2280063"/>
                </a:cubicBezTo>
                <a:cubicBezTo>
                  <a:pt x="2873620" y="2288252"/>
                  <a:pt x="2875196" y="2289364"/>
                  <a:pt x="2831846" y="2303813"/>
                </a:cubicBezTo>
                <a:cubicBezTo>
                  <a:pt x="2750179" y="2358259"/>
                  <a:pt x="2787674" y="2342289"/>
                  <a:pt x="2724968" y="2363190"/>
                </a:cubicBezTo>
                <a:cubicBezTo>
                  <a:pt x="2622868" y="2431257"/>
                  <a:pt x="2752048" y="2349650"/>
                  <a:pt x="2653716" y="2398816"/>
                </a:cubicBezTo>
                <a:cubicBezTo>
                  <a:pt x="2571705" y="2439821"/>
                  <a:pt x="2669450" y="2409727"/>
                  <a:pt x="2570589" y="2434442"/>
                </a:cubicBezTo>
                <a:cubicBezTo>
                  <a:pt x="2558714" y="2442359"/>
                  <a:pt x="2545055" y="2448101"/>
                  <a:pt x="2534963" y="2458193"/>
                </a:cubicBezTo>
                <a:cubicBezTo>
                  <a:pt x="2524871" y="2468285"/>
                  <a:pt x="2520349" y="2482855"/>
                  <a:pt x="2511212" y="2493819"/>
                </a:cubicBezTo>
                <a:cubicBezTo>
                  <a:pt x="2500461" y="2506721"/>
                  <a:pt x="2487461" y="2517570"/>
                  <a:pt x="2475586" y="2529445"/>
                </a:cubicBezTo>
                <a:lnTo>
                  <a:pt x="2439960" y="2636323"/>
                </a:lnTo>
                <a:lnTo>
                  <a:pt x="2428085" y="2671949"/>
                </a:lnTo>
                <a:cubicBezTo>
                  <a:pt x="2414290" y="2851290"/>
                  <a:pt x="2432531" y="2777365"/>
                  <a:pt x="2392459" y="2897580"/>
                </a:cubicBezTo>
                <a:cubicBezTo>
                  <a:pt x="2387946" y="2911120"/>
                  <a:pt x="2368708" y="2913413"/>
                  <a:pt x="2356833" y="2921330"/>
                </a:cubicBezTo>
                <a:cubicBezTo>
                  <a:pt x="2348916" y="2933205"/>
                  <a:pt x="2339465" y="2944190"/>
                  <a:pt x="2333082" y="2956956"/>
                </a:cubicBezTo>
                <a:cubicBezTo>
                  <a:pt x="2283916" y="3055288"/>
                  <a:pt x="2365523" y="2926108"/>
                  <a:pt x="2297456" y="3028208"/>
                </a:cubicBezTo>
                <a:cubicBezTo>
                  <a:pt x="2269193" y="3113000"/>
                  <a:pt x="2287593" y="3078629"/>
                  <a:pt x="2249955" y="3135086"/>
                </a:cubicBezTo>
                <a:lnTo>
                  <a:pt x="2095576" y="3123211"/>
                </a:lnTo>
                <a:cubicBezTo>
                  <a:pt x="1979800" y="3075539"/>
                  <a:pt x="2083998" y="3064131"/>
                  <a:pt x="2036199" y="3016333"/>
                </a:cubicBezTo>
                <a:cubicBezTo>
                  <a:pt x="2027348" y="3007482"/>
                  <a:pt x="2012793" y="3007173"/>
                  <a:pt x="2000573" y="3004458"/>
                </a:cubicBezTo>
                <a:cubicBezTo>
                  <a:pt x="1977068" y="2999235"/>
                  <a:pt x="1953309" y="2994668"/>
                  <a:pt x="1929321" y="2992582"/>
                </a:cubicBezTo>
                <a:cubicBezTo>
                  <a:pt x="1862165" y="2986742"/>
                  <a:pt x="1794734" y="2984665"/>
                  <a:pt x="1727441" y="2980707"/>
                </a:cubicBezTo>
                <a:cubicBezTo>
                  <a:pt x="1719524" y="2968832"/>
                  <a:pt x="1708568" y="2958494"/>
                  <a:pt x="1703690" y="2945081"/>
                </a:cubicBezTo>
                <a:cubicBezTo>
                  <a:pt x="1692535" y="2914404"/>
                  <a:pt x="1707099" y="2868185"/>
                  <a:pt x="1679939" y="2850078"/>
                </a:cubicBezTo>
                <a:lnTo>
                  <a:pt x="1644314" y="2826328"/>
                </a:lnTo>
                <a:cubicBezTo>
                  <a:pt x="1633134" y="2829123"/>
                  <a:pt x="1575125" y="2842334"/>
                  <a:pt x="1561186" y="2850078"/>
                </a:cubicBezTo>
                <a:cubicBezTo>
                  <a:pt x="1536233" y="2863941"/>
                  <a:pt x="1513685" y="2881746"/>
                  <a:pt x="1489934" y="2897580"/>
                </a:cubicBezTo>
                <a:cubicBezTo>
                  <a:pt x="1469103" y="2911467"/>
                  <a:pt x="1418682" y="2921330"/>
                  <a:pt x="1418682" y="2921330"/>
                </a:cubicBezTo>
                <a:cubicBezTo>
                  <a:pt x="1337237" y="2894182"/>
                  <a:pt x="1438336" y="2926245"/>
                  <a:pt x="1323680" y="2897580"/>
                </a:cubicBezTo>
                <a:cubicBezTo>
                  <a:pt x="1311536" y="2894544"/>
                  <a:pt x="1299929" y="2889663"/>
                  <a:pt x="1288054" y="2885704"/>
                </a:cubicBezTo>
                <a:cubicBezTo>
                  <a:pt x="1256386" y="2889663"/>
                  <a:pt x="1224531" y="2892333"/>
                  <a:pt x="1193051" y="2897580"/>
                </a:cubicBezTo>
                <a:cubicBezTo>
                  <a:pt x="1176952" y="2900263"/>
                  <a:pt x="1159130" y="2900402"/>
                  <a:pt x="1145550" y="2909455"/>
                </a:cubicBezTo>
                <a:cubicBezTo>
                  <a:pt x="1133675" y="2917372"/>
                  <a:pt x="1129716" y="2933206"/>
                  <a:pt x="1121799" y="2945081"/>
                </a:cubicBezTo>
                <a:cubicBezTo>
                  <a:pt x="1117841" y="2968832"/>
                  <a:pt x="1120692" y="2994797"/>
                  <a:pt x="1109924" y="3016333"/>
                </a:cubicBezTo>
                <a:cubicBezTo>
                  <a:pt x="1100715" y="3034750"/>
                  <a:pt x="1055534" y="3046339"/>
                  <a:pt x="1038672" y="3051959"/>
                </a:cubicBezTo>
                <a:cubicBezTo>
                  <a:pt x="1001254" y="3076905"/>
                  <a:pt x="1009023" y="3076239"/>
                  <a:pt x="967420" y="3087585"/>
                </a:cubicBezTo>
                <a:cubicBezTo>
                  <a:pt x="935928" y="3096174"/>
                  <a:pt x="872417" y="3111336"/>
                  <a:pt x="872417" y="3111336"/>
                </a:cubicBezTo>
                <a:cubicBezTo>
                  <a:pt x="860542" y="3119253"/>
                  <a:pt x="846189" y="3124345"/>
                  <a:pt x="836791" y="3135086"/>
                </a:cubicBezTo>
                <a:cubicBezTo>
                  <a:pt x="817994" y="3156568"/>
                  <a:pt x="789290" y="3206338"/>
                  <a:pt x="789290" y="3206338"/>
                </a:cubicBezTo>
                <a:cubicBezTo>
                  <a:pt x="771871" y="3258598"/>
                  <a:pt x="771376" y="3241560"/>
                  <a:pt x="789290" y="3313216"/>
                </a:cubicBezTo>
                <a:cubicBezTo>
                  <a:pt x="795362" y="3337504"/>
                  <a:pt x="813041" y="3384468"/>
                  <a:pt x="813041" y="3384468"/>
                </a:cubicBezTo>
                <a:cubicBezTo>
                  <a:pt x="809082" y="3396343"/>
                  <a:pt x="810940" y="3412274"/>
                  <a:pt x="801165" y="3420094"/>
                </a:cubicBezTo>
                <a:cubicBezTo>
                  <a:pt x="788420" y="3430290"/>
                  <a:pt x="769357" y="3427485"/>
                  <a:pt x="753664" y="3431969"/>
                </a:cubicBezTo>
                <a:cubicBezTo>
                  <a:pt x="741628" y="3435408"/>
                  <a:pt x="730182" y="3440809"/>
                  <a:pt x="718038" y="3443845"/>
                </a:cubicBezTo>
                <a:lnTo>
                  <a:pt x="623036" y="3467595"/>
                </a:lnTo>
                <a:cubicBezTo>
                  <a:pt x="611161" y="3459678"/>
                  <a:pt x="596808" y="3454586"/>
                  <a:pt x="587410" y="3443845"/>
                </a:cubicBezTo>
                <a:cubicBezTo>
                  <a:pt x="587400" y="3443834"/>
                  <a:pt x="528037" y="3354787"/>
                  <a:pt x="516158" y="3336967"/>
                </a:cubicBezTo>
                <a:cubicBezTo>
                  <a:pt x="509215" y="3326551"/>
                  <a:pt x="492407" y="3329050"/>
                  <a:pt x="480532" y="3325091"/>
                </a:cubicBezTo>
                <a:cubicBezTo>
                  <a:pt x="472615" y="3313216"/>
                  <a:pt x="467926" y="3298381"/>
                  <a:pt x="456781" y="3289465"/>
                </a:cubicBezTo>
                <a:cubicBezTo>
                  <a:pt x="447006" y="3281645"/>
                  <a:pt x="432351" y="3283188"/>
                  <a:pt x="421155" y="3277590"/>
                </a:cubicBezTo>
                <a:cubicBezTo>
                  <a:pt x="329072" y="3231549"/>
                  <a:pt x="439450" y="3271812"/>
                  <a:pt x="349903" y="3241964"/>
                </a:cubicBezTo>
                <a:cubicBezTo>
                  <a:pt x="293703" y="3248989"/>
                  <a:pt x="257768" y="3239097"/>
                  <a:pt x="219275" y="3277590"/>
                </a:cubicBezTo>
                <a:cubicBezTo>
                  <a:pt x="209183" y="3287682"/>
                  <a:pt x="207627" y="3305652"/>
                  <a:pt x="195524" y="3313216"/>
                </a:cubicBezTo>
                <a:cubicBezTo>
                  <a:pt x="174294" y="3326485"/>
                  <a:pt x="124272" y="3336967"/>
                  <a:pt x="124272" y="3336967"/>
                </a:cubicBezTo>
                <a:lnTo>
                  <a:pt x="53020" y="3313216"/>
                </a:lnTo>
                <a:lnTo>
                  <a:pt x="17394" y="3301341"/>
                </a:lnTo>
                <a:cubicBezTo>
                  <a:pt x="-5230" y="3233466"/>
                  <a:pt x="-6361" y="3245941"/>
                  <a:pt x="17394" y="3135086"/>
                </a:cubicBezTo>
                <a:cubicBezTo>
                  <a:pt x="20384" y="3121130"/>
                  <a:pt x="30000" y="3108376"/>
                  <a:pt x="41145" y="3099460"/>
                </a:cubicBezTo>
                <a:cubicBezTo>
                  <a:pt x="50920" y="3091640"/>
                  <a:pt x="64896" y="3091543"/>
                  <a:pt x="76771" y="3087585"/>
                </a:cubicBezTo>
                <a:cubicBezTo>
                  <a:pt x="84594" y="3064115"/>
                  <a:pt x="91468" y="3033076"/>
                  <a:pt x="112397" y="3016333"/>
                </a:cubicBezTo>
                <a:cubicBezTo>
                  <a:pt x="122172" y="3008513"/>
                  <a:pt x="135707" y="3006697"/>
                  <a:pt x="148023" y="3004458"/>
                </a:cubicBezTo>
                <a:cubicBezTo>
                  <a:pt x="220891" y="2991209"/>
                  <a:pt x="345703" y="2985248"/>
                  <a:pt x="409280" y="2980707"/>
                </a:cubicBezTo>
                <a:cubicBezTo>
                  <a:pt x="472853" y="2938324"/>
                  <a:pt x="434814" y="2967048"/>
                  <a:pt x="516158" y="2885704"/>
                </a:cubicBezTo>
                <a:cubicBezTo>
                  <a:pt x="526250" y="2875612"/>
                  <a:pt x="527805" y="2857642"/>
                  <a:pt x="539908" y="2850078"/>
                </a:cubicBezTo>
                <a:cubicBezTo>
                  <a:pt x="561138" y="2836809"/>
                  <a:pt x="611160" y="2826328"/>
                  <a:pt x="611160" y="2826328"/>
                </a:cubicBezTo>
                <a:cubicBezTo>
                  <a:pt x="619077" y="2814453"/>
                  <a:pt x="624819" y="2800794"/>
                  <a:pt x="634911" y="2790702"/>
                </a:cubicBezTo>
                <a:cubicBezTo>
                  <a:pt x="645003" y="2780610"/>
                  <a:pt x="662973" y="2779054"/>
                  <a:pt x="670537" y="2766951"/>
                </a:cubicBezTo>
                <a:cubicBezTo>
                  <a:pt x="683806" y="2745721"/>
                  <a:pt x="686371" y="2719450"/>
                  <a:pt x="694288" y="2695699"/>
                </a:cubicBezTo>
                <a:cubicBezTo>
                  <a:pt x="698801" y="2682159"/>
                  <a:pt x="711655" y="2672838"/>
                  <a:pt x="718038" y="2660073"/>
                </a:cubicBezTo>
                <a:cubicBezTo>
                  <a:pt x="723636" y="2648877"/>
                  <a:pt x="721063" y="2633298"/>
                  <a:pt x="729914" y="2624447"/>
                </a:cubicBezTo>
                <a:cubicBezTo>
                  <a:pt x="738765" y="2615596"/>
                  <a:pt x="753664" y="2616530"/>
                  <a:pt x="765539" y="2612572"/>
                </a:cubicBezTo>
                <a:cubicBezTo>
                  <a:pt x="773456" y="2600697"/>
                  <a:pt x="778145" y="2585862"/>
                  <a:pt x="789290" y="2576946"/>
                </a:cubicBezTo>
                <a:cubicBezTo>
                  <a:pt x="799065" y="2569126"/>
                  <a:pt x="816065" y="2573922"/>
                  <a:pt x="824916" y="2565071"/>
                </a:cubicBezTo>
                <a:cubicBezTo>
                  <a:pt x="845100" y="2544887"/>
                  <a:pt x="848666" y="2509653"/>
                  <a:pt x="872417" y="2493819"/>
                </a:cubicBezTo>
                <a:cubicBezTo>
                  <a:pt x="884292" y="2485902"/>
                  <a:pt x="897079" y="2479205"/>
                  <a:pt x="908043" y="2470068"/>
                </a:cubicBezTo>
                <a:cubicBezTo>
                  <a:pt x="920945" y="2459317"/>
                  <a:pt x="932918" y="2447344"/>
                  <a:pt x="943669" y="2434442"/>
                </a:cubicBezTo>
                <a:cubicBezTo>
                  <a:pt x="976102" y="2395522"/>
                  <a:pt x="957523" y="2412671"/>
                  <a:pt x="979295" y="239881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03845" y="921279"/>
            <a:ext cx="2839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Build on the LWBC initiative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925" y="2623845"/>
            <a:ext cx="3200747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Role extension and </a:t>
            </a:r>
          </a:p>
          <a:p>
            <a:r>
              <a:rPr lang="en-US" dirty="0"/>
              <a:t>support across the region. </a:t>
            </a:r>
          </a:p>
          <a:p>
            <a:r>
              <a:rPr lang="en-US" dirty="0"/>
              <a:t>Therapeutic </a:t>
            </a:r>
            <a:r>
              <a:rPr lang="en-US" dirty="0" err="1"/>
              <a:t>rads</a:t>
            </a:r>
            <a:r>
              <a:rPr lang="en-US" dirty="0"/>
              <a:t> area key to </a:t>
            </a:r>
          </a:p>
          <a:p>
            <a:r>
              <a:rPr lang="en-US" dirty="0"/>
              <a:t>driving improvements in </a:t>
            </a:r>
          </a:p>
          <a:p>
            <a:r>
              <a:rPr lang="en-US" dirty="0"/>
              <a:t>reducing/preventing/predicting</a:t>
            </a:r>
          </a:p>
          <a:p>
            <a:r>
              <a:rPr lang="en-US" dirty="0"/>
              <a:t>late effects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4925" y="4494349"/>
            <a:ext cx="291118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Produce data to develop </a:t>
            </a:r>
          </a:p>
          <a:p>
            <a:r>
              <a:rPr lang="en-US" dirty="0"/>
              <a:t>tariff to manage patients </a:t>
            </a:r>
          </a:p>
          <a:p>
            <a:r>
              <a:rPr lang="en-US" dirty="0"/>
              <a:t>with late effects and provide </a:t>
            </a:r>
          </a:p>
          <a:p>
            <a:r>
              <a:rPr lang="en-US" dirty="0"/>
              <a:t>simple equipment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4923" y="5805264"/>
            <a:ext cx="382213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Save costs, outpatient appointments,</a:t>
            </a:r>
          </a:p>
          <a:p>
            <a:r>
              <a:rPr lang="en-US" dirty="0"/>
              <a:t>GP appointments, inappropriate meds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92280" y="5251266"/>
            <a:ext cx="175831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Intersectoral</a:t>
            </a:r>
            <a:r>
              <a:rPr lang="en-US" dirty="0"/>
              <a:t> working</a:t>
            </a:r>
          </a:p>
          <a:p>
            <a:r>
              <a:rPr lang="en-US" dirty="0"/>
              <a:t>in alignment with NHS &amp; CCG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84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D9BFBC-CEE4-C2FE-F354-C8895166DA8C}"/>
              </a:ext>
            </a:extLst>
          </p:cNvPr>
          <p:cNvSpPr/>
          <p:nvPr/>
        </p:nvSpPr>
        <p:spPr>
          <a:xfrm>
            <a:off x="467545" y="1220159"/>
            <a:ext cx="4693192" cy="80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30" y="487621"/>
            <a:ext cx="3420028" cy="262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04" y="116632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B050"/>
                </a:solidFill>
              </a:rPr>
              <a:t>Regional model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268760"/>
            <a:ext cx="4536504" cy="3024336"/>
          </a:xfrm>
        </p:spPr>
        <p:txBody>
          <a:bodyPr>
            <a:normAutofit fontScale="62500" lnSpcReduction="20000"/>
          </a:bodyPr>
          <a:lstStyle/>
          <a:p>
            <a:pPr marL="0" lvl="1" indent="0">
              <a:buNone/>
            </a:pPr>
            <a:r>
              <a:rPr lang="en-US" sz="3000" dirty="0"/>
              <a:t>Local referral pathways dealing with simple cases and regional pathways to help manage more complex cases</a:t>
            </a:r>
          </a:p>
          <a:p>
            <a:pPr marL="457200" lvl="1" indent="-457200"/>
            <a:endParaRPr lang="en-US" dirty="0"/>
          </a:p>
          <a:p>
            <a:pPr marL="457200" lvl="1" indent="-457200"/>
            <a:endParaRPr lang="en-US" dirty="0"/>
          </a:p>
          <a:p>
            <a:pPr marL="457200" lvl="1" indent="-457200"/>
            <a:r>
              <a:rPr lang="en-US" dirty="0"/>
              <a:t>Single point of access to correct services</a:t>
            </a:r>
          </a:p>
          <a:p>
            <a:pPr marL="457200" lvl="1" indent="-457200"/>
            <a:r>
              <a:rPr lang="en-US" dirty="0">
                <a:highlight>
                  <a:srgbClr val="FFFF00"/>
                </a:highlight>
              </a:rPr>
              <a:t>Virtual MDT </a:t>
            </a:r>
          </a:p>
          <a:p>
            <a:pPr marL="457200" lvl="1" indent="-457200"/>
            <a:r>
              <a:rPr lang="en-US" dirty="0" err="1"/>
              <a:t>Standardised</a:t>
            </a:r>
            <a:r>
              <a:rPr lang="en-US" dirty="0"/>
              <a:t> documentation to improve data collection and outcomes</a:t>
            </a:r>
          </a:p>
          <a:p>
            <a:pPr marL="457200" lvl="1" indent="-457200"/>
            <a:r>
              <a:rPr lang="en-US" dirty="0"/>
              <a:t>Co-ordinated training</a:t>
            </a:r>
          </a:p>
          <a:p>
            <a:pPr marL="457200" lvl="1" indent="-457200"/>
            <a:r>
              <a:rPr lang="en-US" dirty="0"/>
              <a:t>Core outcome data collection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7500332" y="1649617"/>
            <a:ext cx="148156" cy="15263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5465004" y="566231"/>
            <a:ext cx="3115761" cy="2450153"/>
          </a:xfrm>
          <a:custGeom>
            <a:avLst/>
            <a:gdLst>
              <a:gd name="connsiteX0" fmla="*/ 979295 w 4543034"/>
              <a:gd name="connsiteY0" fmla="*/ 2398816 h 3467595"/>
              <a:gd name="connsiteX1" fmla="*/ 1074298 w 4543034"/>
              <a:gd name="connsiteY1" fmla="*/ 2351315 h 3467595"/>
              <a:gd name="connsiteX2" fmla="*/ 1098049 w 4543034"/>
              <a:gd name="connsiteY2" fmla="*/ 2315689 h 3467595"/>
              <a:gd name="connsiteX3" fmla="*/ 1145550 w 4543034"/>
              <a:gd name="connsiteY3" fmla="*/ 2244437 h 3467595"/>
              <a:gd name="connsiteX4" fmla="*/ 1157425 w 4543034"/>
              <a:gd name="connsiteY4" fmla="*/ 2208811 h 3467595"/>
              <a:gd name="connsiteX5" fmla="*/ 1216802 w 4543034"/>
              <a:gd name="connsiteY5" fmla="*/ 2149434 h 3467595"/>
              <a:gd name="connsiteX6" fmla="*/ 1252428 w 4543034"/>
              <a:gd name="connsiteY6" fmla="*/ 1935678 h 3467595"/>
              <a:gd name="connsiteX7" fmla="*/ 1276178 w 4543034"/>
              <a:gd name="connsiteY7" fmla="*/ 1864426 h 3467595"/>
              <a:gd name="connsiteX8" fmla="*/ 1288054 w 4543034"/>
              <a:gd name="connsiteY8" fmla="*/ 1816925 h 3467595"/>
              <a:gd name="connsiteX9" fmla="*/ 1299929 w 4543034"/>
              <a:gd name="connsiteY9" fmla="*/ 1757549 h 3467595"/>
              <a:gd name="connsiteX10" fmla="*/ 1311804 w 4543034"/>
              <a:gd name="connsiteY10" fmla="*/ 1721923 h 3467595"/>
              <a:gd name="connsiteX11" fmla="*/ 1383056 w 4543034"/>
              <a:gd name="connsiteY11" fmla="*/ 1674421 h 3467595"/>
              <a:gd name="connsiteX12" fmla="*/ 1561186 w 4543034"/>
              <a:gd name="connsiteY12" fmla="*/ 1674421 h 3467595"/>
              <a:gd name="connsiteX13" fmla="*/ 1584937 w 4543034"/>
              <a:gd name="connsiteY13" fmla="*/ 1638795 h 3467595"/>
              <a:gd name="connsiteX14" fmla="*/ 1620563 w 4543034"/>
              <a:gd name="connsiteY14" fmla="*/ 1615045 h 3467595"/>
              <a:gd name="connsiteX15" fmla="*/ 1668064 w 4543034"/>
              <a:gd name="connsiteY15" fmla="*/ 1472541 h 3467595"/>
              <a:gd name="connsiteX16" fmla="*/ 1679939 w 4543034"/>
              <a:gd name="connsiteY16" fmla="*/ 1401289 h 3467595"/>
              <a:gd name="connsiteX17" fmla="*/ 1703690 w 4543034"/>
              <a:gd name="connsiteY17" fmla="*/ 1365663 h 3467595"/>
              <a:gd name="connsiteX18" fmla="*/ 1751191 w 4543034"/>
              <a:gd name="connsiteY18" fmla="*/ 1353787 h 3467595"/>
              <a:gd name="connsiteX19" fmla="*/ 2119326 w 4543034"/>
              <a:gd name="connsiteY19" fmla="*/ 1341912 h 3467595"/>
              <a:gd name="connsiteX20" fmla="*/ 2416210 w 4543034"/>
              <a:gd name="connsiteY20" fmla="*/ 1341912 h 3467595"/>
              <a:gd name="connsiteX21" fmla="*/ 2523088 w 4543034"/>
              <a:gd name="connsiteY21" fmla="*/ 1389413 h 3467595"/>
              <a:gd name="connsiteX22" fmla="*/ 2558714 w 4543034"/>
              <a:gd name="connsiteY22" fmla="*/ 1401289 h 3467595"/>
              <a:gd name="connsiteX23" fmla="*/ 2831846 w 4543034"/>
              <a:gd name="connsiteY23" fmla="*/ 1389413 h 3467595"/>
              <a:gd name="connsiteX24" fmla="*/ 2855597 w 4543034"/>
              <a:gd name="connsiteY24" fmla="*/ 1353787 h 3467595"/>
              <a:gd name="connsiteX25" fmla="*/ 2843721 w 4543034"/>
              <a:gd name="connsiteY25" fmla="*/ 1318162 h 3467595"/>
              <a:gd name="connsiteX26" fmla="*/ 2891223 w 4543034"/>
              <a:gd name="connsiteY26" fmla="*/ 1258785 h 3467595"/>
              <a:gd name="connsiteX27" fmla="*/ 2903098 w 4543034"/>
              <a:gd name="connsiteY27" fmla="*/ 1223159 h 3467595"/>
              <a:gd name="connsiteX28" fmla="*/ 2938724 w 4543034"/>
              <a:gd name="connsiteY28" fmla="*/ 1187533 h 3467595"/>
              <a:gd name="connsiteX29" fmla="*/ 2962475 w 4543034"/>
              <a:gd name="connsiteY29" fmla="*/ 1151907 h 3467595"/>
              <a:gd name="connsiteX30" fmla="*/ 2974350 w 4543034"/>
              <a:gd name="connsiteY30" fmla="*/ 1116281 h 3467595"/>
              <a:gd name="connsiteX31" fmla="*/ 3045602 w 4543034"/>
              <a:gd name="connsiteY31" fmla="*/ 1080655 h 3467595"/>
              <a:gd name="connsiteX32" fmla="*/ 3093103 w 4543034"/>
              <a:gd name="connsiteY32" fmla="*/ 973777 h 3467595"/>
              <a:gd name="connsiteX33" fmla="*/ 3104978 w 4543034"/>
              <a:gd name="connsiteY33" fmla="*/ 938151 h 3467595"/>
              <a:gd name="connsiteX34" fmla="*/ 3176230 w 4543034"/>
              <a:gd name="connsiteY34" fmla="*/ 902525 h 3467595"/>
              <a:gd name="connsiteX35" fmla="*/ 3188106 w 4543034"/>
              <a:gd name="connsiteY35" fmla="*/ 866899 h 3467595"/>
              <a:gd name="connsiteX36" fmla="*/ 3223732 w 4543034"/>
              <a:gd name="connsiteY36" fmla="*/ 843149 h 3467595"/>
              <a:gd name="connsiteX37" fmla="*/ 3247482 w 4543034"/>
              <a:gd name="connsiteY37" fmla="*/ 771897 h 3467595"/>
              <a:gd name="connsiteX38" fmla="*/ 3247482 w 4543034"/>
              <a:gd name="connsiteY38" fmla="*/ 486889 h 3467595"/>
              <a:gd name="connsiteX39" fmla="*/ 3294984 w 4543034"/>
              <a:gd name="connsiteY39" fmla="*/ 380011 h 3467595"/>
              <a:gd name="connsiteX40" fmla="*/ 3330610 w 4543034"/>
              <a:gd name="connsiteY40" fmla="*/ 368136 h 3467595"/>
              <a:gd name="connsiteX41" fmla="*/ 3401862 w 4543034"/>
              <a:gd name="connsiteY41" fmla="*/ 308759 h 3467595"/>
              <a:gd name="connsiteX42" fmla="*/ 3437488 w 4543034"/>
              <a:gd name="connsiteY42" fmla="*/ 296884 h 3467595"/>
              <a:gd name="connsiteX43" fmla="*/ 3461238 w 4543034"/>
              <a:gd name="connsiteY43" fmla="*/ 261258 h 3467595"/>
              <a:gd name="connsiteX44" fmla="*/ 3473114 w 4543034"/>
              <a:gd name="connsiteY44" fmla="*/ 225632 h 3467595"/>
              <a:gd name="connsiteX45" fmla="*/ 3508739 w 4543034"/>
              <a:gd name="connsiteY45" fmla="*/ 213756 h 3467595"/>
              <a:gd name="connsiteX46" fmla="*/ 3544365 w 4543034"/>
              <a:gd name="connsiteY46" fmla="*/ 190006 h 3467595"/>
              <a:gd name="connsiteX47" fmla="*/ 3556241 w 4543034"/>
              <a:gd name="connsiteY47" fmla="*/ 142504 h 3467595"/>
              <a:gd name="connsiteX48" fmla="*/ 3627493 w 4543034"/>
              <a:gd name="connsiteY48" fmla="*/ 130629 h 3467595"/>
              <a:gd name="connsiteX49" fmla="*/ 3805623 w 4543034"/>
              <a:gd name="connsiteY49" fmla="*/ 118754 h 3467595"/>
              <a:gd name="connsiteX50" fmla="*/ 4007503 w 4543034"/>
              <a:gd name="connsiteY50" fmla="*/ 95003 h 3467595"/>
              <a:gd name="connsiteX51" fmla="*/ 4126256 w 4543034"/>
              <a:gd name="connsiteY51" fmla="*/ 83128 h 3467595"/>
              <a:gd name="connsiteX52" fmla="*/ 4197508 w 4543034"/>
              <a:gd name="connsiteY52" fmla="*/ 59377 h 3467595"/>
              <a:gd name="connsiteX53" fmla="*/ 4209384 w 4543034"/>
              <a:gd name="connsiteY53" fmla="*/ 23751 h 3467595"/>
              <a:gd name="connsiteX54" fmla="*/ 4280636 w 4543034"/>
              <a:gd name="connsiteY54" fmla="*/ 0 h 3467595"/>
              <a:gd name="connsiteX55" fmla="*/ 4363763 w 4543034"/>
              <a:gd name="connsiteY55" fmla="*/ 11876 h 3467595"/>
              <a:gd name="connsiteX56" fmla="*/ 4399389 w 4543034"/>
              <a:gd name="connsiteY56" fmla="*/ 83128 h 3467595"/>
              <a:gd name="connsiteX57" fmla="*/ 4387514 w 4543034"/>
              <a:gd name="connsiteY57" fmla="*/ 237507 h 3467595"/>
              <a:gd name="connsiteX58" fmla="*/ 4363763 w 4543034"/>
              <a:gd name="connsiteY58" fmla="*/ 308759 h 3467595"/>
              <a:gd name="connsiteX59" fmla="*/ 4316262 w 4543034"/>
              <a:gd name="connsiteY59" fmla="*/ 653143 h 3467595"/>
              <a:gd name="connsiteX60" fmla="*/ 4256885 w 4543034"/>
              <a:gd name="connsiteY60" fmla="*/ 665019 h 3467595"/>
              <a:gd name="connsiteX61" fmla="*/ 4209384 w 4543034"/>
              <a:gd name="connsiteY61" fmla="*/ 676894 h 3467595"/>
              <a:gd name="connsiteX62" fmla="*/ 4185633 w 4543034"/>
              <a:gd name="connsiteY62" fmla="*/ 712520 h 3467595"/>
              <a:gd name="connsiteX63" fmla="*/ 4197508 w 4543034"/>
              <a:gd name="connsiteY63" fmla="*/ 783772 h 3467595"/>
              <a:gd name="connsiteX64" fmla="*/ 4233134 w 4543034"/>
              <a:gd name="connsiteY64" fmla="*/ 807523 h 3467595"/>
              <a:gd name="connsiteX65" fmla="*/ 4351888 w 4543034"/>
              <a:gd name="connsiteY65" fmla="*/ 819398 h 3467595"/>
              <a:gd name="connsiteX66" fmla="*/ 4387514 w 4543034"/>
              <a:gd name="connsiteY66" fmla="*/ 831273 h 3467595"/>
              <a:gd name="connsiteX67" fmla="*/ 4423139 w 4543034"/>
              <a:gd name="connsiteY67" fmla="*/ 902525 h 3467595"/>
              <a:gd name="connsiteX68" fmla="*/ 4446890 w 4543034"/>
              <a:gd name="connsiteY68" fmla="*/ 938151 h 3467595"/>
              <a:gd name="connsiteX69" fmla="*/ 4482516 w 4543034"/>
              <a:gd name="connsiteY69" fmla="*/ 1045029 h 3467595"/>
              <a:gd name="connsiteX70" fmla="*/ 4494391 w 4543034"/>
              <a:gd name="connsiteY70" fmla="*/ 1080655 h 3467595"/>
              <a:gd name="connsiteX71" fmla="*/ 4518142 w 4543034"/>
              <a:gd name="connsiteY71" fmla="*/ 1116281 h 3467595"/>
              <a:gd name="connsiteX72" fmla="*/ 4530017 w 4543034"/>
              <a:gd name="connsiteY72" fmla="*/ 1246910 h 3467595"/>
              <a:gd name="connsiteX73" fmla="*/ 4494391 w 4543034"/>
              <a:gd name="connsiteY73" fmla="*/ 1270660 h 3467595"/>
              <a:gd name="connsiteX74" fmla="*/ 4435015 w 4543034"/>
              <a:gd name="connsiteY74" fmla="*/ 1318162 h 3467595"/>
              <a:gd name="connsiteX75" fmla="*/ 4375638 w 4543034"/>
              <a:gd name="connsiteY75" fmla="*/ 1365663 h 3467595"/>
              <a:gd name="connsiteX76" fmla="*/ 4363763 w 4543034"/>
              <a:gd name="connsiteY76" fmla="*/ 1401289 h 3467595"/>
              <a:gd name="connsiteX77" fmla="*/ 4399389 w 4543034"/>
              <a:gd name="connsiteY77" fmla="*/ 1567543 h 3467595"/>
              <a:gd name="connsiteX78" fmla="*/ 4423139 w 4543034"/>
              <a:gd name="connsiteY78" fmla="*/ 1638795 h 3467595"/>
              <a:gd name="connsiteX79" fmla="*/ 4435015 w 4543034"/>
              <a:gd name="connsiteY79" fmla="*/ 1698172 h 3467595"/>
              <a:gd name="connsiteX80" fmla="*/ 4423139 w 4543034"/>
              <a:gd name="connsiteY80" fmla="*/ 1757549 h 3467595"/>
              <a:gd name="connsiteX81" fmla="*/ 4304386 w 4543034"/>
              <a:gd name="connsiteY81" fmla="*/ 1793175 h 3467595"/>
              <a:gd name="connsiteX82" fmla="*/ 4197508 w 4543034"/>
              <a:gd name="connsiteY82" fmla="*/ 1781299 h 3467595"/>
              <a:gd name="connsiteX83" fmla="*/ 4138132 w 4543034"/>
              <a:gd name="connsiteY83" fmla="*/ 1769424 h 3467595"/>
              <a:gd name="connsiteX84" fmla="*/ 4066880 w 4543034"/>
              <a:gd name="connsiteY84" fmla="*/ 1781299 h 3467595"/>
              <a:gd name="connsiteX85" fmla="*/ 3924376 w 4543034"/>
              <a:gd name="connsiteY85" fmla="*/ 1769424 h 3467595"/>
              <a:gd name="connsiteX86" fmla="*/ 3900625 w 4543034"/>
              <a:gd name="connsiteY86" fmla="*/ 1733798 h 3467595"/>
              <a:gd name="connsiteX87" fmla="*/ 3829373 w 4543034"/>
              <a:gd name="connsiteY87" fmla="*/ 1686297 h 3467595"/>
              <a:gd name="connsiteX88" fmla="*/ 3793747 w 4543034"/>
              <a:gd name="connsiteY88" fmla="*/ 1650671 h 3467595"/>
              <a:gd name="connsiteX89" fmla="*/ 3769997 w 4543034"/>
              <a:gd name="connsiteY89" fmla="*/ 1615045 h 3467595"/>
              <a:gd name="connsiteX90" fmla="*/ 3698745 w 4543034"/>
              <a:gd name="connsiteY90" fmla="*/ 1591294 h 3467595"/>
              <a:gd name="connsiteX91" fmla="*/ 3674994 w 4543034"/>
              <a:gd name="connsiteY91" fmla="*/ 1626920 h 3467595"/>
              <a:gd name="connsiteX92" fmla="*/ 3603742 w 4543034"/>
              <a:gd name="connsiteY92" fmla="*/ 1769424 h 3467595"/>
              <a:gd name="connsiteX93" fmla="*/ 3532490 w 4543034"/>
              <a:gd name="connsiteY93" fmla="*/ 1805050 h 3467595"/>
              <a:gd name="connsiteX94" fmla="*/ 3496864 w 4543034"/>
              <a:gd name="connsiteY94" fmla="*/ 1781299 h 3467595"/>
              <a:gd name="connsiteX95" fmla="*/ 3425612 w 4543034"/>
              <a:gd name="connsiteY95" fmla="*/ 1816925 h 3467595"/>
              <a:gd name="connsiteX96" fmla="*/ 3378111 w 4543034"/>
              <a:gd name="connsiteY96" fmla="*/ 1888177 h 3467595"/>
              <a:gd name="connsiteX97" fmla="*/ 3366236 w 4543034"/>
              <a:gd name="connsiteY97" fmla="*/ 1923803 h 3467595"/>
              <a:gd name="connsiteX98" fmla="*/ 3330610 w 4543034"/>
              <a:gd name="connsiteY98" fmla="*/ 1935678 h 3467595"/>
              <a:gd name="connsiteX99" fmla="*/ 3294984 w 4543034"/>
              <a:gd name="connsiteY99" fmla="*/ 1959429 h 3467595"/>
              <a:gd name="connsiteX100" fmla="*/ 3223732 w 4543034"/>
              <a:gd name="connsiteY100" fmla="*/ 1971304 h 3467595"/>
              <a:gd name="connsiteX101" fmla="*/ 3164355 w 4543034"/>
              <a:gd name="connsiteY101" fmla="*/ 1983180 h 3467595"/>
              <a:gd name="connsiteX102" fmla="*/ 3093103 w 4543034"/>
              <a:gd name="connsiteY102" fmla="*/ 2006930 h 3467595"/>
              <a:gd name="connsiteX103" fmla="*/ 3057477 w 4543034"/>
              <a:gd name="connsiteY103" fmla="*/ 2018806 h 3467595"/>
              <a:gd name="connsiteX104" fmla="*/ 3033726 w 4543034"/>
              <a:gd name="connsiteY104" fmla="*/ 2090058 h 3467595"/>
              <a:gd name="connsiteX105" fmla="*/ 3021851 w 4543034"/>
              <a:gd name="connsiteY105" fmla="*/ 2268187 h 3467595"/>
              <a:gd name="connsiteX106" fmla="*/ 2926849 w 4543034"/>
              <a:gd name="connsiteY106" fmla="*/ 2280063 h 3467595"/>
              <a:gd name="connsiteX107" fmla="*/ 2831846 w 4543034"/>
              <a:gd name="connsiteY107" fmla="*/ 2303813 h 3467595"/>
              <a:gd name="connsiteX108" fmla="*/ 2724968 w 4543034"/>
              <a:gd name="connsiteY108" fmla="*/ 2363190 h 3467595"/>
              <a:gd name="connsiteX109" fmla="*/ 2653716 w 4543034"/>
              <a:gd name="connsiteY109" fmla="*/ 2398816 h 3467595"/>
              <a:gd name="connsiteX110" fmla="*/ 2570589 w 4543034"/>
              <a:gd name="connsiteY110" fmla="*/ 2434442 h 3467595"/>
              <a:gd name="connsiteX111" fmla="*/ 2534963 w 4543034"/>
              <a:gd name="connsiteY111" fmla="*/ 2458193 h 3467595"/>
              <a:gd name="connsiteX112" fmla="*/ 2511212 w 4543034"/>
              <a:gd name="connsiteY112" fmla="*/ 2493819 h 3467595"/>
              <a:gd name="connsiteX113" fmla="*/ 2475586 w 4543034"/>
              <a:gd name="connsiteY113" fmla="*/ 2529445 h 3467595"/>
              <a:gd name="connsiteX114" fmla="*/ 2439960 w 4543034"/>
              <a:gd name="connsiteY114" fmla="*/ 2636323 h 3467595"/>
              <a:gd name="connsiteX115" fmla="*/ 2428085 w 4543034"/>
              <a:gd name="connsiteY115" fmla="*/ 2671949 h 3467595"/>
              <a:gd name="connsiteX116" fmla="*/ 2392459 w 4543034"/>
              <a:gd name="connsiteY116" fmla="*/ 2897580 h 3467595"/>
              <a:gd name="connsiteX117" fmla="*/ 2356833 w 4543034"/>
              <a:gd name="connsiteY117" fmla="*/ 2921330 h 3467595"/>
              <a:gd name="connsiteX118" fmla="*/ 2333082 w 4543034"/>
              <a:gd name="connsiteY118" fmla="*/ 2956956 h 3467595"/>
              <a:gd name="connsiteX119" fmla="*/ 2297456 w 4543034"/>
              <a:gd name="connsiteY119" fmla="*/ 3028208 h 3467595"/>
              <a:gd name="connsiteX120" fmla="*/ 2249955 w 4543034"/>
              <a:gd name="connsiteY120" fmla="*/ 3135086 h 3467595"/>
              <a:gd name="connsiteX121" fmla="*/ 2095576 w 4543034"/>
              <a:gd name="connsiteY121" fmla="*/ 3123211 h 3467595"/>
              <a:gd name="connsiteX122" fmla="*/ 2036199 w 4543034"/>
              <a:gd name="connsiteY122" fmla="*/ 3016333 h 3467595"/>
              <a:gd name="connsiteX123" fmla="*/ 2000573 w 4543034"/>
              <a:gd name="connsiteY123" fmla="*/ 3004458 h 3467595"/>
              <a:gd name="connsiteX124" fmla="*/ 1929321 w 4543034"/>
              <a:gd name="connsiteY124" fmla="*/ 2992582 h 3467595"/>
              <a:gd name="connsiteX125" fmla="*/ 1727441 w 4543034"/>
              <a:gd name="connsiteY125" fmla="*/ 2980707 h 3467595"/>
              <a:gd name="connsiteX126" fmla="*/ 1703690 w 4543034"/>
              <a:gd name="connsiteY126" fmla="*/ 2945081 h 3467595"/>
              <a:gd name="connsiteX127" fmla="*/ 1679939 w 4543034"/>
              <a:gd name="connsiteY127" fmla="*/ 2850078 h 3467595"/>
              <a:gd name="connsiteX128" fmla="*/ 1644314 w 4543034"/>
              <a:gd name="connsiteY128" fmla="*/ 2826328 h 3467595"/>
              <a:gd name="connsiteX129" fmla="*/ 1561186 w 4543034"/>
              <a:gd name="connsiteY129" fmla="*/ 2850078 h 3467595"/>
              <a:gd name="connsiteX130" fmla="*/ 1489934 w 4543034"/>
              <a:gd name="connsiteY130" fmla="*/ 2897580 h 3467595"/>
              <a:gd name="connsiteX131" fmla="*/ 1418682 w 4543034"/>
              <a:gd name="connsiteY131" fmla="*/ 2921330 h 3467595"/>
              <a:gd name="connsiteX132" fmla="*/ 1323680 w 4543034"/>
              <a:gd name="connsiteY132" fmla="*/ 2897580 h 3467595"/>
              <a:gd name="connsiteX133" fmla="*/ 1288054 w 4543034"/>
              <a:gd name="connsiteY133" fmla="*/ 2885704 h 3467595"/>
              <a:gd name="connsiteX134" fmla="*/ 1193051 w 4543034"/>
              <a:gd name="connsiteY134" fmla="*/ 2897580 h 3467595"/>
              <a:gd name="connsiteX135" fmla="*/ 1145550 w 4543034"/>
              <a:gd name="connsiteY135" fmla="*/ 2909455 h 3467595"/>
              <a:gd name="connsiteX136" fmla="*/ 1121799 w 4543034"/>
              <a:gd name="connsiteY136" fmla="*/ 2945081 h 3467595"/>
              <a:gd name="connsiteX137" fmla="*/ 1109924 w 4543034"/>
              <a:gd name="connsiteY137" fmla="*/ 3016333 h 3467595"/>
              <a:gd name="connsiteX138" fmla="*/ 1038672 w 4543034"/>
              <a:gd name="connsiteY138" fmla="*/ 3051959 h 3467595"/>
              <a:gd name="connsiteX139" fmla="*/ 967420 w 4543034"/>
              <a:gd name="connsiteY139" fmla="*/ 3087585 h 3467595"/>
              <a:gd name="connsiteX140" fmla="*/ 872417 w 4543034"/>
              <a:gd name="connsiteY140" fmla="*/ 3111336 h 3467595"/>
              <a:gd name="connsiteX141" fmla="*/ 836791 w 4543034"/>
              <a:gd name="connsiteY141" fmla="*/ 3135086 h 3467595"/>
              <a:gd name="connsiteX142" fmla="*/ 789290 w 4543034"/>
              <a:gd name="connsiteY142" fmla="*/ 3206338 h 3467595"/>
              <a:gd name="connsiteX143" fmla="*/ 789290 w 4543034"/>
              <a:gd name="connsiteY143" fmla="*/ 3313216 h 3467595"/>
              <a:gd name="connsiteX144" fmla="*/ 813041 w 4543034"/>
              <a:gd name="connsiteY144" fmla="*/ 3384468 h 3467595"/>
              <a:gd name="connsiteX145" fmla="*/ 801165 w 4543034"/>
              <a:gd name="connsiteY145" fmla="*/ 3420094 h 3467595"/>
              <a:gd name="connsiteX146" fmla="*/ 753664 w 4543034"/>
              <a:gd name="connsiteY146" fmla="*/ 3431969 h 3467595"/>
              <a:gd name="connsiteX147" fmla="*/ 718038 w 4543034"/>
              <a:gd name="connsiteY147" fmla="*/ 3443845 h 3467595"/>
              <a:gd name="connsiteX148" fmla="*/ 623036 w 4543034"/>
              <a:gd name="connsiteY148" fmla="*/ 3467595 h 3467595"/>
              <a:gd name="connsiteX149" fmla="*/ 587410 w 4543034"/>
              <a:gd name="connsiteY149" fmla="*/ 3443845 h 3467595"/>
              <a:gd name="connsiteX150" fmla="*/ 516158 w 4543034"/>
              <a:gd name="connsiteY150" fmla="*/ 3336967 h 3467595"/>
              <a:gd name="connsiteX151" fmla="*/ 480532 w 4543034"/>
              <a:gd name="connsiteY151" fmla="*/ 3325091 h 3467595"/>
              <a:gd name="connsiteX152" fmla="*/ 456781 w 4543034"/>
              <a:gd name="connsiteY152" fmla="*/ 3289465 h 3467595"/>
              <a:gd name="connsiteX153" fmla="*/ 421155 w 4543034"/>
              <a:gd name="connsiteY153" fmla="*/ 3277590 h 3467595"/>
              <a:gd name="connsiteX154" fmla="*/ 349903 w 4543034"/>
              <a:gd name="connsiteY154" fmla="*/ 3241964 h 3467595"/>
              <a:gd name="connsiteX155" fmla="*/ 219275 w 4543034"/>
              <a:gd name="connsiteY155" fmla="*/ 3277590 h 3467595"/>
              <a:gd name="connsiteX156" fmla="*/ 195524 w 4543034"/>
              <a:gd name="connsiteY156" fmla="*/ 3313216 h 3467595"/>
              <a:gd name="connsiteX157" fmla="*/ 124272 w 4543034"/>
              <a:gd name="connsiteY157" fmla="*/ 3336967 h 3467595"/>
              <a:gd name="connsiteX158" fmla="*/ 53020 w 4543034"/>
              <a:gd name="connsiteY158" fmla="*/ 3313216 h 3467595"/>
              <a:gd name="connsiteX159" fmla="*/ 17394 w 4543034"/>
              <a:gd name="connsiteY159" fmla="*/ 3301341 h 3467595"/>
              <a:gd name="connsiteX160" fmla="*/ 17394 w 4543034"/>
              <a:gd name="connsiteY160" fmla="*/ 3135086 h 3467595"/>
              <a:gd name="connsiteX161" fmla="*/ 41145 w 4543034"/>
              <a:gd name="connsiteY161" fmla="*/ 3099460 h 3467595"/>
              <a:gd name="connsiteX162" fmla="*/ 76771 w 4543034"/>
              <a:gd name="connsiteY162" fmla="*/ 3087585 h 3467595"/>
              <a:gd name="connsiteX163" fmla="*/ 112397 w 4543034"/>
              <a:gd name="connsiteY163" fmla="*/ 3016333 h 3467595"/>
              <a:gd name="connsiteX164" fmla="*/ 148023 w 4543034"/>
              <a:gd name="connsiteY164" fmla="*/ 3004458 h 3467595"/>
              <a:gd name="connsiteX165" fmla="*/ 409280 w 4543034"/>
              <a:gd name="connsiteY165" fmla="*/ 2980707 h 3467595"/>
              <a:gd name="connsiteX166" fmla="*/ 516158 w 4543034"/>
              <a:gd name="connsiteY166" fmla="*/ 2885704 h 3467595"/>
              <a:gd name="connsiteX167" fmla="*/ 539908 w 4543034"/>
              <a:gd name="connsiteY167" fmla="*/ 2850078 h 3467595"/>
              <a:gd name="connsiteX168" fmla="*/ 611160 w 4543034"/>
              <a:gd name="connsiteY168" fmla="*/ 2826328 h 3467595"/>
              <a:gd name="connsiteX169" fmla="*/ 634911 w 4543034"/>
              <a:gd name="connsiteY169" fmla="*/ 2790702 h 3467595"/>
              <a:gd name="connsiteX170" fmla="*/ 670537 w 4543034"/>
              <a:gd name="connsiteY170" fmla="*/ 2766951 h 3467595"/>
              <a:gd name="connsiteX171" fmla="*/ 694288 w 4543034"/>
              <a:gd name="connsiteY171" fmla="*/ 2695699 h 3467595"/>
              <a:gd name="connsiteX172" fmla="*/ 718038 w 4543034"/>
              <a:gd name="connsiteY172" fmla="*/ 2660073 h 3467595"/>
              <a:gd name="connsiteX173" fmla="*/ 729914 w 4543034"/>
              <a:gd name="connsiteY173" fmla="*/ 2624447 h 3467595"/>
              <a:gd name="connsiteX174" fmla="*/ 765539 w 4543034"/>
              <a:gd name="connsiteY174" fmla="*/ 2612572 h 3467595"/>
              <a:gd name="connsiteX175" fmla="*/ 789290 w 4543034"/>
              <a:gd name="connsiteY175" fmla="*/ 2576946 h 3467595"/>
              <a:gd name="connsiteX176" fmla="*/ 824916 w 4543034"/>
              <a:gd name="connsiteY176" fmla="*/ 2565071 h 3467595"/>
              <a:gd name="connsiteX177" fmla="*/ 872417 w 4543034"/>
              <a:gd name="connsiteY177" fmla="*/ 2493819 h 3467595"/>
              <a:gd name="connsiteX178" fmla="*/ 908043 w 4543034"/>
              <a:gd name="connsiteY178" fmla="*/ 2470068 h 3467595"/>
              <a:gd name="connsiteX179" fmla="*/ 943669 w 4543034"/>
              <a:gd name="connsiteY179" fmla="*/ 2434442 h 3467595"/>
              <a:gd name="connsiteX180" fmla="*/ 979295 w 4543034"/>
              <a:gd name="connsiteY180" fmla="*/ 2398816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4543034" h="3467595">
                <a:moveTo>
                  <a:pt x="979295" y="2398816"/>
                </a:moveTo>
                <a:cubicBezTo>
                  <a:pt x="1001067" y="2384961"/>
                  <a:pt x="1050582" y="2375030"/>
                  <a:pt x="1074298" y="2351315"/>
                </a:cubicBezTo>
                <a:cubicBezTo>
                  <a:pt x="1084390" y="2341223"/>
                  <a:pt x="1090132" y="2327564"/>
                  <a:pt x="1098049" y="2315689"/>
                </a:cubicBezTo>
                <a:cubicBezTo>
                  <a:pt x="1126285" y="2230979"/>
                  <a:pt x="1086247" y="2333392"/>
                  <a:pt x="1145550" y="2244437"/>
                </a:cubicBezTo>
                <a:cubicBezTo>
                  <a:pt x="1152494" y="2234022"/>
                  <a:pt x="1151827" y="2220007"/>
                  <a:pt x="1157425" y="2208811"/>
                </a:cubicBezTo>
                <a:cubicBezTo>
                  <a:pt x="1177217" y="2169227"/>
                  <a:pt x="1181177" y="2173184"/>
                  <a:pt x="1216802" y="2149434"/>
                </a:cubicBezTo>
                <a:cubicBezTo>
                  <a:pt x="1270283" y="1988987"/>
                  <a:pt x="1210565" y="2186857"/>
                  <a:pt x="1252428" y="1935678"/>
                </a:cubicBezTo>
                <a:cubicBezTo>
                  <a:pt x="1256544" y="1910983"/>
                  <a:pt x="1268261" y="1888177"/>
                  <a:pt x="1276178" y="1864426"/>
                </a:cubicBezTo>
                <a:cubicBezTo>
                  <a:pt x="1281339" y="1848942"/>
                  <a:pt x="1284513" y="1832857"/>
                  <a:pt x="1288054" y="1816925"/>
                </a:cubicBezTo>
                <a:cubicBezTo>
                  <a:pt x="1292433" y="1797222"/>
                  <a:pt x="1295034" y="1777130"/>
                  <a:pt x="1299929" y="1757549"/>
                </a:cubicBezTo>
                <a:cubicBezTo>
                  <a:pt x="1302965" y="1745405"/>
                  <a:pt x="1302953" y="1730774"/>
                  <a:pt x="1311804" y="1721923"/>
                </a:cubicBezTo>
                <a:cubicBezTo>
                  <a:pt x="1331988" y="1701739"/>
                  <a:pt x="1383056" y="1674421"/>
                  <a:pt x="1383056" y="1674421"/>
                </a:cubicBezTo>
                <a:cubicBezTo>
                  <a:pt x="1436560" y="1681109"/>
                  <a:pt x="1507222" y="1698406"/>
                  <a:pt x="1561186" y="1674421"/>
                </a:cubicBezTo>
                <a:cubicBezTo>
                  <a:pt x="1574228" y="1668624"/>
                  <a:pt x="1574845" y="1648887"/>
                  <a:pt x="1584937" y="1638795"/>
                </a:cubicBezTo>
                <a:cubicBezTo>
                  <a:pt x="1595029" y="1628703"/>
                  <a:pt x="1608688" y="1622962"/>
                  <a:pt x="1620563" y="1615045"/>
                </a:cubicBezTo>
                <a:lnTo>
                  <a:pt x="1668064" y="1472541"/>
                </a:lnTo>
                <a:cubicBezTo>
                  <a:pt x="1675678" y="1449698"/>
                  <a:pt x="1672325" y="1424132"/>
                  <a:pt x="1679939" y="1401289"/>
                </a:cubicBezTo>
                <a:cubicBezTo>
                  <a:pt x="1684452" y="1387749"/>
                  <a:pt x="1691815" y="1373580"/>
                  <a:pt x="1703690" y="1365663"/>
                </a:cubicBezTo>
                <a:cubicBezTo>
                  <a:pt x="1717270" y="1356610"/>
                  <a:pt x="1734897" y="1354718"/>
                  <a:pt x="1751191" y="1353787"/>
                </a:cubicBezTo>
                <a:cubicBezTo>
                  <a:pt x="1873767" y="1346783"/>
                  <a:pt x="1996614" y="1345870"/>
                  <a:pt x="2119326" y="1341912"/>
                </a:cubicBezTo>
                <a:cubicBezTo>
                  <a:pt x="2246109" y="1320782"/>
                  <a:pt x="2225211" y="1318992"/>
                  <a:pt x="2416210" y="1341912"/>
                </a:cubicBezTo>
                <a:cubicBezTo>
                  <a:pt x="2496829" y="1351586"/>
                  <a:pt x="2469010" y="1362374"/>
                  <a:pt x="2523088" y="1389413"/>
                </a:cubicBezTo>
                <a:cubicBezTo>
                  <a:pt x="2534284" y="1395011"/>
                  <a:pt x="2546839" y="1397330"/>
                  <a:pt x="2558714" y="1401289"/>
                </a:cubicBezTo>
                <a:cubicBezTo>
                  <a:pt x="2649758" y="1397330"/>
                  <a:pt x="2741861" y="1403811"/>
                  <a:pt x="2831846" y="1389413"/>
                </a:cubicBezTo>
                <a:cubicBezTo>
                  <a:pt x="2845939" y="1387158"/>
                  <a:pt x="2853251" y="1367865"/>
                  <a:pt x="2855597" y="1353787"/>
                </a:cubicBezTo>
                <a:cubicBezTo>
                  <a:pt x="2857655" y="1341440"/>
                  <a:pt x="2847680" y="1330037"/>
                  <a:pt x="2843721" y="1318162"/>
                </a:cubicBezTo>
                <a:cubicBezTo>
                  <a:pt x="2873572" y="1228613"/>
                  <a:pt x="2829833" y="1335524"/>
                  <a:pt x="2891223" y="1258785"/>
                </a:cubicBezTo>
                <a:cubicBezTo>
                  <a:pt x="2899043" y="1249010"/>
                  <a:pt x="2896154" y="1233574"/>
                  <a:pt x="2903098" y="1223159"/>
                </a:cubicBezTo>
                <a:cubicBezTo>
                  <a:pt x="2912414" y="1209185"/>
                  <a:pt x="2927973" y="1200435"/>
                  <a:pt x="2938724" y="1187533"/>
                </a:cubicBezTo>
                <a:cubicBezTo>
                  <a:pt x="2947861" y="1176569"/>
                  <a:pt x="2954558" y="1163782"/>
                  <a:pt x="2962475" y="1151907"/>
                </a:cubicBezTo>
                <a:cubicBezTo>
                  <a:pt x="2966433" y="1140032"/>
                  <a:pt x="2966530" y="1126056"/>
                  <a:pt x="2974350" y="1116281"/>
                </a:cubicBezTo>
                <a:cubicBezTo>
                  <a:pt x="2991093" y="1095352"/>
                  <a:pt x="3022132" y="1088478"/>
                  <a:pt x="3045602" y="1080655"/>
                </a:cubicBezTo>
                <a:cubicBezTo>
                  <a:pt x="3083238" y="1024199"/>
                  <a:pt x="3064839" y="1058568"/>
                  <a:pt x="3093103" y="973777"/>
                </a:cubicBezTo>
                <a:cubicBezTo>
                  <a:pt x="3097061" y="961902"/>
                  <a:pt x="3094563" y="945095"/>
                  <a:pt x="3104978" y="938151"/>
                </a:cubicBezTo>
                <a:cubicBezTo>
                  <a:pt x="3151019" y="907456"/>
                  <a:pt x="3127064" y="918913"/>
                  <a:pt x="3176230" y="902525"/>
                </a:cubicBezTo>
                <a:cubicBezTo>
                  <a:pt x="3180189" y="890650"/>
                  <a:pt x="3180286" y="876674"/>
                  <a:pt x="3188106" y="866899"/>
                </a:cubicBezTo>
                <a:cubicBezTo>
                  <a:pt x="3197022" y="855754"/>
                  <a:pt x="3216168" y="855252"/>
                  <a:pt x="3223732" y="843149"/>
                </a:cubicBezTo>
                <a:cubicBezTo>
                  <a:pt x="3237001" y="821919"/>
                  <a:pt x="3247482" y="771897"/>
                  <a:pt x="3247482" y="771897"/>
                </a:cubicBezTo>
                <a:cubicBezTo>
                  <a:pt x="3231678" y="645459"/>
                  <a:pt x="3225779" y="646045"/>
                  <a:pt x="3247482" y="486889"/>
                </a:cubicBezTo>
                <a:cubicBezTo>
                  <a:pt x="3249926" y="468968"/>
                  <a:pt x="3272066" y="398345"/>
                  <a:pt x="3294984" y="380011"/>
                </a:cubicBezTo>
                <a:cubicBezTo>
                  <a:pt x="3304759" y="372191"/>
                  <a:pt x="3318735" y="372094"/>
                  <a:pt x="3330610" y="368136"/>
                </a:cubicBezTo>
                <a:cubicBezTo>
                  <a:pt x="3356873" y="341873"/>
                  <a:pt x="3368797" y="325292"/>
                  <a:pt x="3401862" y="308759"/>
                </a:cubicBezTo>
                <a:cubicBezTo>
                  <a:pt x="3413058" y="303161"/>
                  <a:pt x="3425613" y="300842"/>
                  <a:pt x="3437488" y="296884"/>
                </a:cubicBezTo>
                <a:cubicBezTo>
                  <a:pt x="3445405" y="285009"/>
                  <a:pt x="3454855" y="274023"/>
                  <a:pt x="3461238" y="261258"/>
                </a:cubicBezTo>
                <a:cubicBezTo>
                  <a:pt x="3466836" y="250062"/>
                  <a:pt x="3464263" y="234483"/>
                  <a:pt x="3473114" y="225632"/>
                </a:cubicBezTo>
                <a:cubicBezTo>
                  <a:pt x="3481965" y="216781"/>
                  <a:pt x="3497543" y="219354"/>
                  <a:pt x="3508739" y="213756"/>
                </a:cubicBezTo>
                <a:cubicBezTo>
                  <a:pt x="3521504" y="207373"/>
                  <a:pt x="3532490" y="197923"/>
                  <a:pt x="3544365" y="190006"/>
                </a:cubicBezTo>
                <a:cubicBezTo>
                  <a:pt x="3548324" y="174172"/>
                  <a:pt x="3542960" y="151991"/>
                  <a:pt x="3556241" y="142504"/>
                </a:cubicBezTo>
                <a:cubicBezTo>
                  <a:pt x="3575834" y="128509"/>
                  <a:pt x="3603523" y="132912"/>
                  <a:pt x="3627493" y="130629"/>
                </a:cubicBezTo>
                <a:cubicBezTo>
                  <a:pt x="3686733" y="124987"/>
                  <a:pt x="3746246" y="122712"/>
                  <a:pt x="3805623" y="118754"/>
                </a:cubicBezTo>
                <a:cubicBezTo>
                  <a:pt x="3895874" y="88669"/>
                  <a:pt x="3820253" y="110607"/>
                  <a:pt x="4007503" y="95003"/>
                </a:cubicBezTo>
                <a:cubicBezTo>
                  <a:pt x="4047147" y="91699"/>
                  <a:pt x="4086672" y="87086"/>
                  <a:pt x="4126256" y="83128"/>
                </a:cubicBezTo>
                <a:cubicBezTo>
                  <a:pt x="4150007" y="75211"/>
                  <a:pt x="4189591" y="83128"/>
                  <a:pt x="4197508" y="59377"/>
                </a:cubicBezTo>
                <a:cubicBezTo>
                  <a:pt x="4201467" y="47502"/>
                  <a:pt x="4199198" y="31027"/>
                  <a:pt x="4209384" y="23751"/>
                </a:cubicBezTo>
                <a:cubicBezTo>
                  <a:pt x="4229756" y="9199"/>
                  <a:pt x="4280636" y="0"/>
                  <a:pt x="4280636" y="0"/>
                </a:cubicBezTo>
                <a:cubicBezTo>
                  <a:pt x="4308345" y="3959"/>
                  <a:pt x="4338185" y="508"/>
                  <a:pt x="4363763" y="11876"/>
                </a:cubicBezTo>
                <a:cubicBezTo>
                  <a:pt x="4381780" y="19884"/>
                  <a:pt x="4394120" y="67319"/>
                  <a:pt x="4399389" y="83128"/>
                </a:cubicBezTo>
                <a:cubicBezTo>
                  <a:pt x="4395431" y="134588"/>
                  <a:pt x="4395564" y="186527"/>
                  <a:pt x="4387514" y="237507"/>
                </a:cubicBezTo>
                <a:cubicBezTo>
                  <a:pt x="4383609" y="262236"/>
                  <a:pt x="4363763" y="308759"/>
                  <a:pt x="4363763" y="308759"/>
                </a:cubicBezTo>
                <a:cubicBezTo>
                  <a:pt x="4361589" y="367470"/>
                  <a:pt x="4439513" y="606924"/>
                  <a:pt x="4316262" y="653143"/>
                </a:cubicBezTo>
                <a:cubicBezTo>
                  <a:pt x="4297363" y="660230"/>
                  <a:pt x="4276589" y="660640"/>
                  <a:pt x="4256885" y="665019"/>
                </a:cubicBezTo>
                <a:cubicBezTo>
                  <a:pt x="4240953" y="668560"/>
                  <a:pt x="4225218" y="672936"/>
                  <a:pt x="4209384" y="676894"/>
                </a:cubicBezTo>
                <a:cubicBezTo>
                  <a:pt x="4201467" y="688769"/>
                  <a:pt x="4187209" y="698335"/>
                  <a:pt x="4185633" y="712520"/>
                </a:cubicBezTo>
                <a:cubicBezTo>
                  <a:pt x="4182974" y="736451"/>
                  <a:pt x="4186740" y="762236"/>
                  <a:pt x="4197508" y="783772"/>
                </a:cubicBezTo>
                <a:cubicBezTo>
                  <a:pt x="4203891" y="796538"/>
                  <a:pt x="4219227" y="804314"/>
                  <a:pt x="4233134" y="807523"/>
                </a:cubicBezTo>
                <a:cubicBezTo>
                  <a:pt x="4271897" y="816468"/>
                  <a:pt x="4312303" y="815440"/>
                  <a:pt x="4351888" y="819398"/>
                </a:cubicBezTo>
                <a:cubicBezTo>
                  <a:pt x="4363763" y="823356"/>
                  <a:pt x="4377739" y="823453"/>
                  <a:pt x="4387514" y="831273"/>
                </a:cubicBezTo>
                <a:cubicBezTo>
                  <a:pt x="4415874" y="853961"/>
                  <a:pt x="4408797" y="873841"/>
                  <a:pt x="4423139" y="902525"/>
                </a:cubicBezTo>
                <a:cubicBezTo>
                  <a:pt x="4429522" y="915291"/>
                  <a:pt x="4438973" y="926276"/>
                  <a:pt x="4446890" y="938151"/>
                </a:cubicBezTo>
                <a:lnTo>
                  <a:pt x="4482516" y="1045029"/>
                </a:lnTo>
                <a:cubicBezTo>
                  <a:pt x="4486474" y="1056904"/>
                  <a:pt x="4487447" y="1070240"/>
                  <a:pt x="4494391" y="1080655"/>
                </a:cubicBezTo>
                <a:lnTo>
                  <a:pt x="4518142" y="1116281"/>
                </a:lnTo>
                <a:cubicBezTo>
                  <a:pt x="4534031" y="1163948"/>
                  <a:pt x="4558288" y="1197437"/>
                  <a:pt x="4530017" y="1246910"/>
                </a:cubicBezTo>
                <a:cubicBezTo>
                  <a:pt x="4522936" y="1259302"/>
                  <a:pt x="4506266" y="1262743"/>
                  <a:pt x="4494391" y="1270660"/>
                </a:cubicBezTo>
                <a:cubicBezTo>
                  <a:pt x="4426331" y="1372752"/>
                  <a:pt x="4516953" y="1252612"/>
                  <a:pt x="4435015" y="1318162"/>
                </a:cubicBezTo>
                <a:cubicBezTo>
                  <a:pt x="4358279" y="1379550"/>
                  <a:pt x="4465186" y="1335812"/>
                  <a:pt x="4375638" y="1365663"/>
                </a:cubicBezTo>
                <a:cubicBezTo>
                  <a:pt x="4371680" y="1377538"/>
                  <a:pt x="4363763" y="1388771"/>
                  <a:pt x="4363763" y="1401289"/>
                </a:cubicBezTo>
                <a:cubicBezTo>
                  <a:pt x="4363763" y="1476194"/>
                  <a:pt x="4377297" y="1501268"/>
                  <a:pt x="4399389" y="1567543"/>
                </a:cubicBezTo>
                <a:lnTo>
                  <a:pt x="4423139" y="1638795"/>
                </a:lnTo>
                <a:cubicBezTo>
                  <a:pt x="4429522" y="1657944"/>
                  <a:pt x="4431056" y="1678380"/>
                  <a:pt x="4435015" y="1698172"/>
                </a:cubicBezTo>
                <a:cubicBezTo>
                  <a:pt x="4431056" y="1717964"/>
                  <a:pt x="4437411" y="1743277"/>
                  <a:pt x="4423139" y="1757549"/>
                </a:cubicBezTo>
                <a:cubicBezTo>
                  <a:pt x="4413503" y="1767185"/>
                  <a:pt x="4325911" y="1787793"/>
                  <a:pt x="4304386" y="1793175"/>
                </a:cubicBezTo>
                <a:cubicBezTo>
                  <a:pt x="4268760" y="1789216"/>
                  <a:pt x="4232993" y="1786368"/>
                  <a:pt x="4197508" y="1781299"/>
                </a:cubicBezTo>
                <a:cubicBezTo>
                  <a:pt x="4177527" y="1778445"/>
                  <a:pt x="4158316" y="1769424"/>
                  <a:pt x="4138132" y="1769424"/>
                </a:cubicBezTo>
                <a:cubicBezTo>
                  <a:pt x="4114054" y="1769424"/>
                  <a:pt x="4090631" y="1777341"/>
                  <a:pt x="4066880" y="1781299"/>
                </a:cubicBezTo>
                <a:cubicBezTo>
                  <a:pt x="4019379" y="1777341"/>
                  <a:pt x="3970208" y="1782519"/>
                  <a:pt x="3924376" y="1769424"/>
                </a:cubicBezTo>
                <a:cubicBezTo>
                  <a:pt x="3910653" y="1765503"/>
                  <a:pt x="3911366" y="1743196"/>
                  <a:pt x="3900625" y="1733798"/>
                </a:cubicBezTo>
                <a:cubicBezTo>
                  <a:pt x="3879143" y="1715001"/>
                  <a:pt x="3849557" y="1706481"/>
                  <a:pt x="3829373" y="1686297"/>
                </a:cubicBezTo>
                <a:cubicBezTo>
                  <a:pt x="3817498" y="1674422"/>
                  <a:pt x="3804498" y="1663573"/>
                  <a:pt x="3793747" y="1650671"/>
                </a:cubicBezTo>
                <a:cubicBezTo>
                  <a:pt x="3784610" y="1639707"/>
                  <a:pt x="3782100" y="1622609"/>
                  <a:pt x="3769997" y="1615045"/>
                </a:cubicBezTo>
                <a:cubicBezTo>
                  <a:pt x="3748767" y="1601776"/>
                  <a:pt x="3698745" y="1591294"/>
                  <a:pt x="3698745" y="1591294"/>
                </a:cubicBezTo>
                <a:cubicBezTo>
                  <a:pt x="3690828" y="1603169"/>
                  <a:pt x="3680791" y="1613878"/>
                  <a:pt x="3674994" y="1626920"/>
                </a:cubicBezTo>
                <a:cubicBezTo>
                  <a:pt x="3655028" y="1671843"/>
                  <a:pt x="3650523" y="1738237"/>
                  <a:pt x="3603742" y="1769424"/>
                </a:cubicBezTo>
                <a:cubicBezTo>
                  <a:pt x="3557701" y="1800119"/>
                  <a:pt x="3581656" y="1788662"/>
                  <a:pt x="3532490" y="1805050"/>
                </a:cubicBezTo>
                <a:cubicBezTo>
                  <a:pt x="3520615" y="1797133"/>
                  <a:pt x="3510942" y="1783645"/>
                  <a:pt x="3496864" y="1781299"/>
                </a:cubicBezTo>
                <a:cubicBezTo>
                  <a:pt x="3477199" y="1778022"/>
                  <a:pt x="3438018" y="1808655"/>
                  <a:pt x="3425612" y="1816925"/>
                </a:cubicBezTo>
                <a:lnTo>
                  <a:pt x="3378111" y="1888177"/>
                </a:lnTo>
                <a:cubicBezTo>
                  <a:pt x="3371167" y="1898592"/>
                  <a:pt x="3375087" y="1914952"/>
                  <a:pt x="3366236" y="1923803"/>
                </a:cubicBezTo>
                <a:cubicBezTo>
                  <a:pt x="3357385" y="1932654"/>
                  <a:pt x="3342485" y="1931720"/>
                  <a:pt x="3330610" y="1935678"/>
                </a:cubicBezTo>
                <a:cubicBezTo>
                  <a:pt x="3318735" y="1943595"/>
                  <a:pt x="3308524" y="1954916"/>
                  <a:pt x="3294984" y="1959429"/>
                </a:cubicBezTo>
                <a:cubicBezTo>
                  <a:pt x="3272141" y="1967043"/>
                  <a:pt x="3247422" y="1966997"/>
                  <a:pt x="3223732" y="1971304"/>
                </a:cubicBezTo>
                <a:cubicBezTo>
                  <a:pt x="3203873" y="1974915"/>
                  <a:pt x="3183828" y="1977869"/>
                  <a:pt x="3164355" y="1983180"/>
                </a:cubicBezTo>
                <a:cubicBezTo>
                  <a:pt x="3140202" y="1989767"/>
                  <a:pt x="3116854" y="1999013"/>
                  <a:pt x="3093103" y="2006930"/>
                </a:cubicBezTo>
                <a:lnTo>
                  <a:pt x="3057477" y="2018806"/>
                </a:lnTo>
                <a:cubicBezTo>
                  <a:pt x="3049560" y="2042557"/>
                  <a:pt x="3035391" y="2065078"/>
                  <a:pt x="3033726" y="2090058"/>
                </a:cubicBezTo>
                <a:cubicBezTo>
                  <a:pt x="3029768" y="2149434"/>
                  <a:pt x="3051025" y="2216321"/>
                  <a:pt x="3021851" y="2268187"/>
                </a:cubicBezTo>
                <a:cubicBezTo>
                  <a:pt x="3006205" y="2296002"/>
                  <a:pt x="2958392" y="2275210"/>
                  <a:pt x="2926849" y="2280063"/>
                </a:cubicBezTo>
                <a:cubicBezTo>
                  <a:pt x="2873620" y="2288252"/>
                  <a:pt x="2875196" y="2289364"/>
                  <a:pt x="2831846" y="2303813"/>
                </a:cubicBezTo>
                <a:cubicBezTo>
                  <a:pt x="2750179" y="2358259"/>
                  <a:pt x="2787674" y="2342289"/>
                  <a:pt x="2724968" y="2363190"/>
                </a:cubicBezTo>
                <a:cubicBezTo>
                  <a:pt x="2622868" y="2431257"/>
                  <a:pt x="2752048" y="2349650"/>
                  <a:pt x="2653716" y="2398816"/>
                </a:cubicBezTo>
                <a:cubicBezTo>
                  <a:pt x="2571705" y="2439821"/>
                  <a:pt x="2669450" y="2409727"/>
                  <a:pt x="2570589" y="2434442"/>
                </a:cubicBezTo>
                <a:cubicBezTo>
                  <a:pt x="2558714" y="2442359"/>
                  <a:pt x="2545055" y="2448101"/>
                  <a:pt x="2534963" y="2458193"/>
                </a:cubicBezTo>
                <a:cubicBezTo>
                  <a:pt x="2524871" y="2468285"/>
                  <a:pt x="2520349" y="2482855"/>
                  <a:pt x="2511212" y="2493819"/>
                </a:cubicBezTo>
                <a:cubicBezTo>
                  <a:pt x="2500461" y="2506721"/>
                  <a:pt x="2487461" y="2517570"/>
                  <a:pt x="2475586" y="2529445"/>
                </a:cubicBezTo>
                <a:lnTo>
                  <a:pt x="2439960" y="2636323"/>
                </a:lnTo>
                <a:lnTo>
                  <a:pt x="2428085" y="2671949"/>
                </a:lnTo>
                <a:cubicBezTo>
                  <a:pt x="2414290" y="2851290"/>
                  <a:pt x="2432531" y="2777365"/>
                  <a:pt x="2392459" y="2897580"/>
                </a:cubicBezTo>
                <a:cubicBezTo>
                  <a:pt x="2387946" y="2911120"/>
                  <a:pt x="2368708" y="2913413"/>
                  <a:pt x="2356833" y="2921330"/>
                </a:cubicBezTo>
                <a:cubicBezTo>
                  <a:pt x="2348916" y="2933205"/>
                  <a:pt x="2339465" y="2944190"/>
                  <a:pt x="2333082" y="2956956"/>
                </a:cubicBezTo>
                <a:cubicBezTo>
                  <a:pt x="2283916" y="3055288"/>
                  <a:pt x="2365523" y="2926108"/>
                  <a:pt x="2297456" y="3028208"/>
                </a:cubicBezTo>
                <a:cubicBezTo>
                  <a:pt x="2269193" y="3113000"/>
                  <a:pt x="2287593" y="3078629"/>
                  <a:pt x="2249955" y="3135086"/>
                </a:cubicBezTo>
                <a:lnTo>
                  <a:pt x="2095576" y="3123211"/>
                </a:lnTo>
                <a:cubicBezTo>
                  <a:pt x="1979800" y="3075539"/>
                  <a:pt x="2083998" y="3064131"/>
                  <a:pt x="2036199" y="3016333"/>
                </a:cubicBezTo>
                <a:cubicBezTo>
                  <a:pt x="2027348" y="3007482"/>
                  <a:pt x="2012793" y="3007173"/>
                  <a:pt x="2000573" y="3004458"/>
                </a:cubicBezTo>
                <a:cubicBezTo>
                  <a:pt x="1977068" y="2999235"/>
                  <a:pt x="1953309" y="2994668"/>
                  <a:pt x="1929321" y="2992582"/>
                </a:cubicBezTo>
                <a:cubicBezTo>
                  <a:pt x="1862165" y="2986742"/>
                  <a:pt x="1794734" y="2984665"/>
                  <a:pt x="1727441" y="2980707"/>
                </a:cubicBezTo>
                <a:cubicBezTo>
                  <a:pt x="1719524" y="2968832"/>
                  <a:pt x="1708568" y="2958494"/>
                  <a:pt x="1703690" y="2945081"/>
                </a:cubicBezTo>
                <a:cubicBezTo>
                  <a:pt x="1692535" y="2914404"/>
                  <a:pt x="1707099" y="2868185"/>
                  <a:pt x="1679939" y="2850078"/>
                </a:cubicBezTo>
                <a:lnTo>
                  <a:pt x="1644314" y="2826328"/>
                </a:lnTo>
                <a:cubicBezTo>
                  <a:pt x="1633134" y="2829123"/>
                  <a:pt x="1575125" y="2842334"/>
                  <a:pt x="1561186" y="2850078"/>
                </a:cubicBezTo>
                <a:cubicBezTo>
                  <a:pt x="1536233" y="2863941"/>
                  <a:pt x="1513685" y="2881746"/>
                  <a:pt x="1489934" y="2897580"/>
                </a:cubicBezTo>
                <a:cubicBezTo>
                  <a:pt x="1469103" y="2911467"/>
                  <a:pt x="1418682" y="2921330"/>
                  <a:pt x="1418682" y="2921330"/>
                </a:cubicBezTo>
                <a:cubicBezTo>
                  <a:pt x="1337237" y="2894182"/>
                  <a:pt x="1438336" y="2926245"/>
                  <a:pt x="1323680" y="2897580"/>
                </a:cubicBezTo>
                <a:cubicBezTo>
                  <a:pt x="1311536" y="2894544"/>
                  <a:pt x="1299929" y="2889663"/>
                  <a:pt x="1288054" y="2885704"/>
                </a:cubicBezTo>
                <a:cubicBezTo>
                  <a:pt x="1256386" y="2889663"/>
                  <a:pt x="1224531" y="2892333"/>
                  <a:pt x="1193051" y="2897580"/>
                </a:cubicBezTo>
                <a:cubicBezTo>
                  <a:pt x="1176952" y="2900263"/>
                  <a:pt x="1159130" y="2900402"/>
                  <a:pt x="1145550" y="2909455"/>
                </a:cubicBezTo>
                <a:cubicBezTo>
                  <a:pt x="1133675" y="2917372"/>
                  <a:pt x="1129716" y="2933206"/>
                  <a:pt x="1121799" y="2945081"/>
                </a:cubicBezTo>
                <a:cubicBezTo>
                  <a:pt x="1117841" y="2968832"/>
                  <a:pt x="1120692" y="2994797"/>
                  <a:pt x="1109924" y="3016333"/>
                </a:cubicBezTo>
                <a:cubicBezTo>
                  <a:pt x="1100715" y="3034750"/>
                  <a:pt x="1055534" y="3046339"/>
                  <a:pt x="1038672" y="3051959"/>
                </a:cubicBezTo>
                <a:cubicBezTo>
                  <a:pt x="1001254" y="3076905"/>
                  <a:pt x="1009023" y="3076239"/>
                  <a:pt x="967420" y="3087585"/>
                </a:cubicBezTo>
                <a:cubicBezTo>
                  <a:pt x="935928" y="3096174"/>
                  <a:pt x="872417" y="3111336"/>
                  <a:pt x="872417" y="3111336"/>
                </a:cubicBezTo>
                <a:cubicBezTo>
                  <a:pt x="860542" y="3119253"/>
                  <a:pt x="846189" y="3124345"/>
                  <a:pt x="836791" y="3135086"/>
                </a:cubicBezTo>
                <a:cubicBezTo>
                  <a:pt x="817994" y="3156568"/>
                  <a:pt x="789290" y="3206338"/>
                  <a:pt x="789290" y="3206338"/>
                </a:cubicBezTo>
                <a:cubicBezTo>
                  <a:pt x="771871" y="3258598"/>
                  <a:pt x="771376" y="3241560"/>
                  <a:pt x="789290" y="3313216"/>
                </a:cubicBezTo>
                <a:cubicBezTo>
                  <a:pt x="795362" y="3337504"/>
                  <a:pt x="813041" y="3384468"/>
                  <a:pt x="813041" y="3384468"/>
                </a:cubicBezTo>
                <a:cubicBezTo>
                  <a:pt x="809082" y="3396343"/>
                  <a:pt x="810940" y="3412274"/>
                  <a:pt x="801165" y="3420094"/>
                </a:cubicBezTo>
                <a:cubicBezTo>
                  <a:pt x="788420" y="3430290"/>
                  <a:pt x="769357" y="3427485"/>
                  <a:pt x="753664" y="3431969"/>
                </a:cubicBezTo>
                <a:cubicBezTo>
                  <a:pt x="741628" y="3435408"/>
                  <a:pt x="730182" y="3440809"/>
                  <a:pt x="718038" y="3443845"/>
                </a:cubicBezTo>
                <a:lnTo>
                  <a:pt x="623036" y="3467595"/>
                </a:lnTo>
                <a:cubicBezTo>
                  <a:pt x="611161" y="3459678"/>
                  <a:pt x="596808" y="3454586"/>
                  <a:pt x="587410" y="3443845"/>
                </a:cubicBezTo>
                <a:cubicBezTo>
                  <a:pt x="587400" y="3443834"/>
                  <a:pt x="528037" y="3354787"/>
                  <a:pt x="516158" y="3336967"/>
                </a:cubicBezTo>
                <a:cubicBezTo>
                  <a:pt x="509215" y="3326551"/>
                  <a:pt x="492407" y="3329050"/>
                  <a:pt x="480532" y="3325091"/>
                </a:cubicBezTo>
                <a:cubicBezTo>
                  <a:pt x="472615" y="3313216"/>
                  <a:pt x="467926" y="3298381"/>
                  <a:pt x="456781" y="3289465"/>
                </a:cubicBezTo>
                <a:cubicBezTo>
                  <a:pt x="447006" y="3281645"/>
                  <a:pt x="432351" y="3283188"/>
                  <a:pt x="421155" y="3277590"/>
                </a:cubicBezTo>
                <a:cubicBezTo>
                  <a:pt x="329072" y="3231549"/>
                  <a:pt x="439450" y="3271812"/>
                  <a:pt x="349903" y="3241964"/>
                </a:cubicBezTo>
                <a:cubicBezTo>
                  <a:pt x="293703" y="3248989"/>
                  <a:pt x="257768" y="3239097"/>
                  <a:pt x="219275" y="3277590"/>
                </a:cubicBezTo>
                <a:cubicBezTo>
                  <a:pt x="209183" y="3287682"/>
                  <a:pt x="207627" y="3305652"/>
                  <a:pt x="195524" y="3313216"/>
                </a:cubicBezTo>
                <a:cubicBezTo>
                  <a:pt x="174294" y="3326485"/>
                  <a:pt x="124272" y="3336967"/>
                  <a:pt x="124272" y="3336967"/>
                </a:cubicBezTo>
                <a:lnTo>
                  <a:pt x="53020" y="3313216"/>
                </a:lnTo>
                <a:lnTo>
                  <a:pt x="17394" y="3301341"/>
                </a:lnTo>
                <a:cubicBezTo>
                  <a:pt x="-5230" y="3233466"/>
                  <a:pt x="-6361" y="3245941"/>
                  <a:pt x="17394" y="3135086"/>
                </a:cubicBezTo>
                <a:cubicBezTo>
                  <a:pt x="20384" y="3121130"/>
                  <a:pt x="30000" y="3108376"/>
                  <a:pt x="41145" y="3099460"/>
                </a:cubicBezTo>
                <a:cubicBezTo>
                  <a:pt x="50920" y="3091640"/>
                  <a:pt x="64896" y="3091543"/>
                  <a:pt x="76771" y="3087585"/>
                </a:cubicBezTo>
                <a:cubicBezTo>
                  <a:pt x="84594" y="3064115"/>
                  <a:pt x="91468" y="3033076"/>
                  <a:pt x="112397" y="3016333"/>
                </a:cubicBezTo>
                <a:cubicBezTo>
                  <a:pt x="122172" y="3008513"/>
                  <a:pt x="135707" y="3006697"/>
                  <a:pt x="148023" y="3004458"/>
                </a:cubicBezTo>
                <a:cubicBezTo>
                  <a:pt x="220891" y="2991209"/>
                  <a:pt x="345703" y="2985248"/>
                  <a:pt x="409280" y="2980707"/>
                </a:cubicBezTo>
                <a:cubicBezTo>
                  <a:pt x="472853" y="2938324"/>
                  <a:pt x="434814" y="2967048"/>
                  <a:pt x="516158" y="2885704"/>
                </a:cubicBezTo>
                <a:cubicBezTo>
                  <a:pt x="526250" y="2875612"/>
                  <a:pt x="527805" y="2857642"/>
                  <a:pt x="539908" y="2850078"/>
                </a:cubicBezTo>
                <a:cubicBezTo>
                  <a:pt x="561138" y="2836809"/>
                  <a:pt x="611160" y="2826328"/>
                  <a:pt x="611160" y="2826328"/>
                </a:cubicBezTo>
                <a:cubicBezTo>
                  <a:pt x="619077" y="2814453"/>
                  <a:pt x="624819" y="2800794"/>
                  <a:pt x="634911" y="2790702"/>
                </a:cubicBezTo>
                <a:cubicBezTo>
                  <a:pt x="645003" y="2780610"/>
                  <a:pt x="662973" y="2779054"/>
                  <a:pt x="670537" y="2766951"/>
                </a:cubicBezTo>
                <a:cubicBezTo>
                  <a:pt x="683806" y="2745721"/>
                  <a:pt x="686371" y="2719450"/>
                  <a:pt x="694288" y="2695699"/>
                </a:cubicBezTo>
                <a:cubicBezTo>
                  <a:pt x="698801" y="2682159"/>
                  <a:pt x="711655" y="2672838"/>
                  <a:pt x="718038" y="2660073"/>
                </a:cubicBezTo>
                <a:cubicBezTo>
                  <a:pt x="723636" y="2648877"/>
                  <a:pt x="721063" y="2633298"/>
                  <a:pt x="729914" y="2624447"/>
                </a:cubicBezTo>
                <a:cubicBezTo>
                  <a:pt x="738765" y="2615596"/>
                  <a:pt x="753664" y="2616530"/>
                  <a:pt x="765539" y="2612572"/>
                </a:cubicBezTo>
                <a:cubicBezTo>
                  <a:pt x="773456" y="2600697"/>
                  <a:pt x="778145" y="2585862"/>
                  <a:pt x="789290" y="2576946"/>
                </a:cubicBezTo>
                <a:cubicBezTo>
                  <a:pt x="799065" y="2569126"/>
                  <a:pt x="816065" y="2573922"/>
                  <a:pt x="824916" y="2565071"/>
                </a:cubicBezTo>
                <a:cubicBezTo>
                  <a:pt x="845100" y="2544887"/>
                  <a:pt x="848666" y="2509653"/>
                  <a:pt x="872417" y="2493819"/>
                </a:cubicBezTo>
                <a:cubicBezTo>
                  <a:pt x="884292" y="2485902"/>
                  <a:pt x="897079" y="2479205"/>
                  <a:pt x="908043" y="2470068"/>
                </a:cubicBezTo>
                <a:cubicBezTo>
                  <a:pt x="920945" y="2459317"/>
                  <a:pt x="932918" y="2447344"/>
                  <a:pt x="943669" y="2434442"/>
                </a:cubicBezTo>
                <a:cubicBezTo>
                  <a:pt x="976102" y="2395522"/>
                  <a:pt x="957523" y="2412671"/>
                  <a:pt x="979295" y="239881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23528" y="4293096"/>
            <a:ext cx="8568952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Local </a:t>
            </a:r>
            <a:r>
              <a:rPr lang="en-US" sz="2000" b="1" dirty="0" err="1"/>
              <a:t>centres</a:t>
            </a:r>
            <a:r>
              <a:rPr lang="en-US" sz="2000" b="1" dirty="0"/>
              <a:t> </a:t>
            </a:r>
            <a:r>
              <a:rPr lang="en-US" sz="2000" dirty="0"/>
              <a:t>are required to link with </a:t>
            </a:r>
            <a:r>
              <a:rPr lang="en-US" sz="2000" b="1" dirty="0"/>
              <a:t>local </a:t>
            </a:r>
            <a:r>
              <a:rPr lang="en-US" sz="2000" b="1" dirty="0" err="1"/>
              <a:t>specialities</a:t>
            </a:r>
            <a:r>
              <a:rPr lang="en-US" sz="2000" b="1" dirty="0"/>
              <a:t> </a:t>
            </a:r>
            <a:r>
              <a:rPr lang="en-US" sz="2000" dirty="0"/>
              <a:t>to develop referral pathways </a:t>
            </a:r>
          </a:p>
          <a:p>
            <a:r>
              <a:rPr lang="en-US" sz="2000" dirty="0"/>
              <a:t>(GP’s, </a:t>
            </a:r>
            <a:r>
              <a:rPr lang="en-US" sz="2000" dirty="0" err="1"/>
              <a:t>lymphoedema</a:t>
            </a:r>
            <a:r>
              <a:rPr lang="en-US" sz="2000" dirty="0"/>
              <a:t>, colorectal, gastroenterology, dermatology, </a:t>
            </a:r>
            <a:r>
              <a:rPr lang="en-US" sz="2000" dirty="0" err="1"/>
              <a:t>orthogeraitrics</a:t>
            </a:r>
            <a:r>
              <a:rPr lang="en-US" sz="2000" dirty="0"/>
              <a:t>, continence,  counselling, neurology, breast screening, dieticians, sexual health)</a:t>
            </a:r>
          </a:p>
          <a:p>
            <a:endParaRPr lang="en-US" sz="2000" dirty="0"/>
          </a:p>
          <a:p>
            <a:r>
              <a:rPr lang="en-US" sz="2000" b="1" dirty="0"/>
              <a:t>Regional </a:t>
            </a:r>
            <a:r>
              <a:rPr lang="en-US" sz="2000" b="1" dirty="0" err="1"/>
              <a:t>centres</a:t>
            </a:r>
            <a:r>
              <a:rPr lang="en-US" sz="2000" b="1" dirty="0"/>
              <a:t> </a:t>
            </a:r>
            <a:r>
              <a:rPr lang="en-US" sz="2000" dirty="0"/>
              <a:t>for complex symptoms, specialist surgery, specialist diagnostics</a:t>
            </a:r>
            <a:endParaRPr lang="en-GB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644DA-AC95-60E9-A9A9-4A29021457EE}"/>
              </a:ext>
            </a:extLst>
          </p:cNvPr>
          <p:cNvSpPr txBox="1"/>
          <p:nvPr/>
        </p:nvSpPr>
        <p:spPr>
          <a:xfrm>
            <a:off x="2987824" y="1986079"/>
            <a:ext cx="264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(RT Service Spec 2019)</a:t>
            </a:r>
          </a:p>
        </p:txBody>
      </p:sp>
    </p:spTree>
    <p:extLst>
      <p:ext uri="{BB962C8B-B14F-4D97-AF65-F5344CB8AC3E}">
        <p14:creationId xmlns:p14="http://schemas.microsoft.com/office/powerpoint/2010/main" val="1284455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D6928B1-1D95-45CC-8597-A0D94EC5B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73" y="745958"/>
            <a:ext cx="7344816" cy="564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E08D71B-6E69-4DFF-B5AD-D951DA645517}"/>
              </a:ext>
            </a:extLst>
          </p:cNvPr>
          <p:cNvSpPr/>
          <p:nvPr/>
        </p:nvSpPr>
        <p:spPr>
          <a:xfrm>
            <a:off x="2195736" y="5301208"/>
            <a:ext cx="144016" cy="144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2CDE69-6807-4A89-9456-AC8F4539ACFC}"/>
              </a:ext>
            </a:extLst>
          </p:cNvPr>
          <p:cNvSpPr/>
          <p:nvPr/>
        </p:nvSpPr>
        <p:spPr>
          <a:xfrm>
            <a:off x="4478648" y="4725516"/>
            <a:ext cx="135633" cy="1356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AB74A1-F39E-4148-B626-4919D73CE7D2}"/>
              </a:ext>
            </a:extLst>
          </p:cNvPr>
          <p:cNvSpPr/>
          <p:nvPr/>
        </p:nvSpPr>
        <p:spPr>
          <a:xfrm>
            <a:off x="4546465" y="4293096"/>
            <a:ext cx="135633" cy="1356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7F4C71-C630-424A-987A-E41819B4FA0A}"/>
              </a:ext>
            </a:extLst>
          </p:cNvPr>
          <p:cNvSpPr/>
          <p:nvPr/>
        </p:nvSpPr>
        <p:spPr>
          <a:xfrm>
            <a:off x="3563888" y="4797152"/>
            <a:ext cx="135633" cy="1356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51D09F-A16A-422D-A556-00738EBE80BB}"/>
              </a:ext>
            </a:extLst>
          </p:cNvPr>
          <p:cNvSpPr/>
          <p:nvPr/>
        </p:nvSpPr>
        <p:spPr>
          <a:xfrm>
            <a:off x="5652120" y="3420181"/>
            <a:ext cx="135633" cy="1356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8ABD9E-D13C-4764-9720-76113116C06B}"/>
              </a:ext>
            </a:extLst>
          </p:cNvPr>
          <p:cNvSpPr/>
          <p:nvPr/>
        </p:nvSpPr>
        <p:spPr>
          <a:xfrm>
            <a:off x="7441213" y="1052736"/>
            <a:ext cx="135633" cy="1356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E88C4C-D56D-4EA1-9F1D-5FF3F5F44F05}"/>
              </a:ext>
            </a:extLst>
          </p:cNvPr>
          <p:cNvSpPr/>
          <p:nvPr/>
        </p:nvSpPr>
        <p:spPr>
          <a:xfrm flipH="1">
            <a:off x="6444208" y="1556792"/>
            <a:ext cx="135632" cy="1356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9B1B83-2F7D-4973-ADFF-414980290981}"/>
              </a:ext>
            </a:extLst>
          </p:cNvPr>
          <p:cNvSpPr/>
          <p:nvPr/>
        </p:nvSpPr>
        <p:spPr>
          <a:xfrm>
            <a:off x="6948264" y="1844824"/>
            <a:ext cx="135633" cy="1356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E410C949-DA8E-4D46-B251-DA4587855480}"/>
              </a:ext>
            </a:extLst>
          </p:cNvPr>
          <p:cNvSpPr/>
          <p:nvPr/>
        </p:nvSpPr>
        <p:spPr>
          <a:xfrm>
            <a:off x="1104509" y="954088"/>
            <a:ext cx="6768752" cy="5203450"/>
          </a:xfrm>
          <a:custGeom>
            <a:avLst/>
            <a:gdLst>
              <a:gd name="connsiteX0" fmla="*/ 979295 w 4543034"/>
              <a:gd name="connsiteY0" fmla="*/ 2398816 h 3467595"/>
              <a:gd name="connsiteX1" fmla="*/ 1074298 w 4543034"/>
              <a:gd name="connsiteY1" fmla="*/ 2351315 h 3467595"/>
              <a:gd name="connsiteX2" fmla="*/ 1098049 w 4543034"/>
              <a:gd name="connsiteY2" fmla="*/ 2315689 h 3467595"/>
              <a:gd name="connsiteX3" fmla="*/ 1145550 w 4543034"/>
              <a:gd name="connsiteY3" fmla="*/ 2244437 h 3467595"/>
              <a:gd name="connsiteX4" fmla="*/ 1157425 w 4543034"/>
              <a:gd name="connsiteY4" fmla="*/ 2208811 h 3467595"/>
              <a:gd name="connsiteX5" fmla="*/ 1216802 w 4543034"/>
              <a:gd name="connsiteY5" fmla="*/ 2149434 h 3467595"/>
              <a:gd name="connsiteX6" fmla="*/ 1252428 w 4543034"/>
              <a:gd name="connsiteY6" fmla="*/ 1935678 h 3467595"/>
              <a:gd name="connsiteX7" fmla="*/ 1276178 w 4543034"/>
              <a:gd name="connsiteY7" fmla="*/ 1864426 h 3467595"/>
              <a:gd name="connsiteX8" fmla="*/ 1288054 w 4543034"/>
              <a:gd name="connsiteY8" fmla="*/ 1816925 h 3467595"/>
              <a:gd name="connsiteX9" fmla="*/ 1299929 w 4543034"/>
              <a:gd name="connsiteY9" fmla="*/ 1757549 h 3467595"/>
              <a:gd name="connsiteX10" fmla="*/ 1311804 w 4543034"/>
              <a:gd name="connsiteY10" fmla="*/ 1721923 h 3467595"/>
              <a:gd name="connsiteX11" fmla="*/ 1383056 w 4543034"/>
              <a:gd name="connsiteY11" fmla="*/ 1674421 h 3467595"/>
              <a:gd name="connsiteX12" fmla="*/ 1561186 w 4543034"/>
              <a:gd name="connsiteY12" fmla="*/ 1674421 h 3467595"/>
              <a:gd name="connsiteX13" fmla="*/ 1584937 w 4543034"/>
              <a:gd name="connsiteY13" fmla="*/ 1638795 h 3467595"/>
              <a:gd name="connsiteX14" fmla="*/ 1620563 w 4543034"/>
              <a:gd name="connsiteY14" fmla="*/ 1615045 h 3467595"/>
              <a:gd name="connsiteX15" fmla="*/ 1668064 w 4543034"/>
              <a:gd name="connsiteY15" fmla="*/ 1472541 h 3467595"/>
              <a:gd name="connsiteX16" fmla="*/ 1679939 w 4543034"/>
              <a:gd name="connsiteY16" fmla="*/ 1401289 h 3467595"/>
              <a:gd name="connsiteX17" fmla="*/ 1703690 w 4543034"/>
              <a:gd name="connsiteY17" fmla="*/ 1365663 h 3467595"/>
              <a:gd name="connsiteX18" fmla="*/ 1751191 w 4543034"/>
              <a:gd name="connsiteY18" fmla="*/ 1353787 h 3467595"/>
              <a:gd name="connsiteX19" fmla="*/ 2119326 w 4543034"/>
              <a:gd name="connsiteY19" fmla="*/ 1341912 h 3467595"/>
              <a:gd name="connsiteX20" fmla="*/ 2416210 w 4543034"/>
              <a:gd name="connsiteY20" fmla="*/ 1341912 h 3467595"/>
              <a:gd name="connsiteX21" fmla="*/ 2523088 w 4543034"/>
              <a:gd name="connsiteY21" fmla="*/ 1389413 h 3467595"/>
              <a:gd name="connsiteX22" fmla="*/ 2558714 w 4543034"/>
              <a:gd name="connsiteY22" fmla="*/ 1401289 h 3467595"/>
              <a:gd name="connsiteX23" fmla="*/ 2831846 w 4543034"/>
              <a:gd name="connsiteY23" fmla="*/ 1389413 h 3467595"/>
              <a:gd name="connsiteX24" fmla="*/ 2855597 w 4543034"/>
              <a:gd name="connsiteY24" fmla="*/ 1353787 h 3467595"/>
              <a:gd name="connsiteX25" fmla="*/ 2843721 w 4543034"/>
              <a:gd name="connsiteY25" fmla="*/ 1318162 h 3467595"/>
              <a:gd name="connsiteX26" fmla="*/ 2891223 w 4543034"/>
              <a:gd name="connsiteY26" fmla="*/ 1258785 h 3467595"/>
              <a:gd name="connsiteX27" fmla="*/ 2903098 w 4543034"/>
              <a:gd name="connsiteY27" fmla="*/ 1223159 h 3467595"/>
              <a:gd name="connsiteX28" fmla="*/ 2938724 w 4543034"/>
              <a:gd name="connsiteY28" fmla="*/ 1187533 h 3467595"/>
              <a:gd name="connsiteX29" fmla="*/ 2962475 w 4543034"/>
              <a:gd name="connsiteY29" fmla="*/ 1151907 h 3467595"/>
              <a:gd name="connsiteX30" fmla="*/ 2974350 w 4543034"/>
              <a:gd name="connsiteY30" fmla="*/ 1116281 h 3467595"/>
              <a:gd name="connsiteX31" fmla="*/ 3045602 w 4543034"/>
              <a:gd name="connsiteY31" fmla="*/ 1080655 h 3467595"/>
              <a:gd name="connsiteX32" fmla="*/ 3093103 w 4543034"/>
              <a:gd name="connsiteY32" fmla="*/ 973777 h 3467595"/>
              <a:gd name="connsiteX33" fmla="*/ 3104978 w 4543034"/>
              <a:gd name="connsiteY33" fmla="*/ 938151 h 3467595"/>
              <a:gd name="connsiteX34" fmla="*/ 3176230 w 4543034"/>
              <a:gd name="connsiteY34" fmla="*/ 902525 h 3467595"/>
              <a:gd name="connsiteX35" fmla="*/ 3188106 w 4543034"/>
              <a:gd name="connsiteY35" fmla="*/ 866899 h 3467595"/>
              <a:gd name="connsiteX36" fmla="*/ 3223732 w 4543034"/>
              <a:gd name="connsiteY36" fmla="*/ 843149 h 3467595"/>
              <a:gd name="connsiteX37" fmla="*/ 3247482 w 4543034"/>
              <a:gd name="connsiteY37" fmla="*/ 771897 h 3467595"/>
              <a:gd name="connsiteX38" fmla="*/ 3247482 w 4543034"/>
              <a:gd name="connsiteY38" fmla="*/ 486889 h 3467595"/>
              <a:gd name="connsiteX39" fmla="*/ 3294984 w 4543034"/>
              <a:gd name="connsiteY39" fmla="*/ 380011 h 3467595"/>
              <a:gd name="connsiteX40" fmla="*/ 3330610 w 4543034"/>
              <a:gd name="connsiteY40" fmla="*/ 368136 h 3467595"/>
              <a:gd name="connsiteX41" fmla="*/ 3401862 w 4543034"/>
              <a:gd name="connsiteY41" fmla="*/ 308759 h 3467595"/>
              <a:gd name="connsiteX42" fmla="*/ 3437488 w 4543034"/>
              <a:gd name="connsiteY42" fmla="*/ 296884 h 3467595"/>
              <a:gd name="connsiteX43" fmla="*/ 3461238 w 4543034"/>
              <a:gd name="connsiteY43" fmla="*/ 261258 h 3467595"/>
              <a:gd name="connsiteX44" fmla="*/ 3473114 w 4543034"/>
              <a:gd name="connsiteY44" fmla="*/ 225632 h 3467595"/>
              <a:gd name="connsiteX45" fmla="*/ 3508739 w 4543034"/>
              <a:gd name="connsiteY45" fmla="*/ 213756 h 3467595"/>
              <a:gd name="connsiteX46" fmla="*/ 3544365 w 4543034"/>
              <a:gd name="connsiteY46" fmla="*/ 190006 h 3467595"/>
              <a:gd name="connsiteX47" fmla="*/ 3556241 w 4543034"/>
              <a:gd name="connsiteY47" fmla="*/ 142504 h 3467595"/>
              <a:gd name="connsiteX48" fmla="*/ 3627493 w 4543034"/>
              <a:gd name="connsiteY48" fmla="*/ 130629 h 3467595"/>
              <a:gd name="connsiteX49" fmla="*/ 3805623 w 4543034"/>
              <a:gd name="connsiteY49" fmla="*/ 118754 h 3467595"/>
              <a:gd name="connsiteX50" fmla="*/ 4007503 w 4543034"/>
              <a:gd name="connsiteY50" fmla="*/ 95003 h 3467595"/>
              <a:gd name="connsiteX51" fmla="*/ 4126256 w 4543034"/>
              <a:gd name="connsiteY51" fmla="*/ 83128 h 3467595"/>
              <a:gd name="connsiteX52" fmla="*/ 4197508 w 4543034"/>
              <a:gd name="connsiteY52" fmla="*/ 59377 h 3467595"/>
              <a:gd name="connsiteX53" fmla="*/ 4209384 w 4543034"/>
              <a:gd name="connsiteY53" fmla="*/ 23751 h 3467595"/>
              <a:gd name="connsiteX54" fmla="*/ 4280636 w 4543034"/>
              <a:gd name="connsiteY54" fmla="*/ 0 h 3467595"/>
              <a:gd name="connsiteX55" fmla="*/ 4363763 w 4543034"/>
              <a:gd name="connsiteY55" fmla="*/ 11876 h 3467595"/>
              <a:gd name="connsiteX56" fmla="*/ 4399389 w 4543034"/>
              <a:gd name="connsiteY56" fmla="*/ 83128 h 3467595"/>
              <a:gd name="connsiteX57" fmla="*/ 4387514 w 4543034"/>
              <a:gd name="connsiteY57" fmla="*/ 237507 h 3467595"/>
              <a:gd name="connsiteX58" fmla="*/ 4363763 w 4543034"/>
              <a:gd name="connsiteY58" fmla="*/ 308759 h 3467595"/>
              <a:gd name="connsiteX59" fmla="*/ 4316262 w 4543034"/>
              <a:gd name="connsiteY59" fmla="*/ 653143 h 3467595"/>
              <a:gd name="connsiteX60" fmla="*/ 4256885 w 4543034"/>
              <a:gd name="connsiteY60" fmla="*/ 665019 h 3467595"/>
              <a:gd name="connsiteX61" fmla="*/ 4209384 w 4543034"/>
              <a:gd name="connsiteY61" fmla="*/ 676894 h 3467595"/>
              <a:gd name="connsiteX62" fmla="*/ 4185633 w 4543034"/>
              <a:gd name="connsiteY62" fmla="*/ 712520 h 3467595"/>
              <a:gd name="connsiteX63" fmla="*/ 4197508 w 4543034"/>
              <a:gd name="connsiteY63" fmla="*/ 783772 h 3467595"/>
              <a:gd name="connsiteX64" fmla="*/ 4233134 w 4543034"/>
              <a:gd name="connsiteY64" fmla="*/ 807523 h 3467595"/>
              <a:gd name="connsiteX65" fmla="*/ 4351888 w 4543034"/>
              <a:gd name="connsiteY65" fmla="*/ 819398 h 3467595"/>
              <a:gd name="connsiteX66" fmla="*/ 4387514 w 4543034"/>
              <a:gd name="connsiteY66" fmla="*/ 831273 h 3467595"/>
              <a:gd name="connsiteX67" fmla="*/ 4423139 w 4543034"/>
              <a:gd name="connsiteY67" fmla="*/ 902525 h 3467595"/>
              <a:gd name="connsiteX68" fmla="*/ 4446890 w 4543034"/>
              <a:gd name="connsiteY68" fmla="*/ 938151 h 3467595"/>
              <a:gd name="connsiteX69" fmla="*/ 4482516 w 4543034"/>
              <a:gd name="connsiteY69" fmla="*/ 1045029 h 3467595"/>
              <a:gd name="connsiteX70" fmla="*/ 4494391 w 4543034"/>
              <a:gd name="connsiteY70" fmla="*/ 1080655 h 3467595"/>
              <a:gd name="connsiteX71" fmla="*/ 4518142 w 4543034"/>
              <a:gd name="connsiteY71" fmla="*/ 1116281 h 3467595"/>
              <a:gd name="connsiteX72" fmla="*/ 4530017 w 4543034"/>
              <a:gd name="connsiteY72" fmla="*/ 1246910 h 3467595"/>
              <a:gd name="connsiteX73" fmla="*/ 4494391 w 4543034"/>
              <a:gd name="connsiteY73" fmla="*/ 1270660 h 3467595"/>
              <a:gd name="connsiteX74" fmla="*/ 4435015 w 4543034"/>
              <a:gd name="connsiteY74" fmla="*/ 1318162 h 3467595"/>
              <a:gd name="connsiteX75" fmla="*/ 4375638 w 4543034"/>
              <a:gd name="connsiteY75" fmla="*/ 1365663 h 3467595"/>
              <a:gd name="connsiteX76" fmla="*/ 4363763 w 4543034"/>
              <a:gd name="connsiteY76" fmla="*/ 1401289 h 3467595"/>
              <a:gd name="connsiteX77" fmla="*/ 4399389 w 4543034"/>
              <a:gd name="connsiteY77" fmla="*/ 1567543 h 3467595"/>
              <a:gd name="connsiteX78" fmla="*/ 4423139 w 4543034"/>
              <a:gd name="connsiteY78" fmla="*/ 1638795 h 3467595"/>
              <a:gd name="connsiteX79" fmla="*/ 4435015 w 4543034"/>
              <a:gd name="connsiteY79" fmla="*/ 1698172 h 3467595"/>
              <a:gd name="connsiteX80" fmla="*/ 4423139 w 4543034"/>
              <a:gd name="connsiteY80" fmla="*/ 1757549 h 3467595"/>
              <a:gd name="connsiteX81" fmla="*/ 4304386 w 4543034"/>
              <a:gd name="connsiteY81" fmla="*/ 1793175 h 3467595"/>
              <a:gd name="connsiteX82" fmla="*/ 4197508 w 4543034"/>
              <a:gd name="connsiteY82" fmla="*/ 1781299 h 3467595"/>
              <a:gd name="connsiteX83" fmla="*/ 4138132 w 4543034"/>
              <a:gd name="connsiteY83" fmla="*/ 1769424 h 3467595"/>
              <a:gd name="connsiteX84" fmla="*/ 4066880 w 4543034"/>
              <a:gd name="connsiteY84" fmla="*/ 1781299 h 3467595"/>
              <a:gd name="connsiteX85" fmla="*/ 3924376 w 4543034"/>
              <a:gd name="connsiteY85" fmla="*/ 1769424 h 3467595"/>
              <a:gd name="connsiteX86" fmla="*/ 3900625 w 4543034"/>
              <a:gd name="connsiteY86" fmla="*/ 1733798 h 3467595"/>
              <a:gd name="connsiteX87" fmla="*/ 3829373 w 4543034"/>
              <a:gd name="connsiteY87" fmla="*/ 1686297 h 3467595"/>
              <a:gd name="connsiteX88" fmla="*/ 3793747 w 4543034"/>
              <a:gd name="connsiteY88" fmla="*/ 1650671 h 3467595"/>
              <a:gd name="connsiteX89" fmla="*/ 3769997 w 4543034"/>
              <a:gd name="connsiteY89" fmla="*/ 1615045 h 3467595"/>
              <a:gd name="connsiteX90" fmla="*/ 3698745 w 4543034"/>
              <a:gd name="connsiteY90" fmla="*/ 1591294 h 3467595"/>
              <a:gd name="connsiteX91" fmla="*/ 3674994 w 4543034"/>
              <a:gd name="connsiteY91" fmla="*/ 1626920 h 3467595"/>
              <a:gd name="connsiteX92" fmla="*/ 3603742 w 4543034"/>
              <a:gd name="connsiteY92" fmla="*/ 1769424 h 3467595"/>
              <a:gd name="connsiteX93" fmla="*/ 3532490 w 4543034"/>
              <a:gd name="connsiteY93" fmla="*/ 1805050 h 3467595"/>
              <a:gd name="connsiteX94" fmla="*/ 3496864 w 4543034"/>
              <a:gd name="connsiteY94" fmla="*/ 1781299 h 3467595"/>
              <a:gd name="connsiteX95" fmla="*/ 3425612 w 4543034"/>
              <a:gd name="connsiteY95" fmla="*/ 1816925 h 3467595"/>
              <a:gd name="connsiteX96" fmla="*/ 3378111 w 4543034"/>
              <a:gd name="connsiteY96" fmla="*/ 1888177 h 3467595"/>
              <a:gd name="connsiteX97" fmla="*/ 3366236 w 4543034"/>
              <a:gd name="connsiteY97" fmla="*/ 1923803 h 3467595"/>
              <a:gd name="connsiteX98" fmla="*/ 3330610 w 4543034"/>
              <a:gd name="connsiteY98" fmla="*/ 1935678 h 3467595"/>
              <a:gd name="connsiteX99" fmla="*/ 3294984 w 4543034"/>
              <a:gd name="connsiteY99" fmla="*/ 1959429 h 3467595"/>
              <a:gd name="connsiteX100" fmla="*/ 3223732 w 4543034"/>
              <a:gd name="connsiteY100" fmla="*/ 1971304 h 3467595"/>
              <a:gd name="connsiteX101" fmla="*/ 3164355 w 4543034"/>
              <a:gd name="connsiteY101" fmla="*/ 1983180 h 3467595"/>
              <a:gd name="connsiteX102" fmla="*/ 3093103 w 4543034"/>
              <a:gd name="connsiteY102" fmla="*/ 2006930 h 3467595"/>
              <a:gd name="connsiteX103" fmla="*/ 3057477 w 4543034"/>
              <a:gd name="connsiteY103" fmla="*/ 2018806 h 3467595"/>
              <a:gd name="connsiteX104" fmla="*/ 3033726 w 4543034"/>
              <a:gd name="connsiteY104" fmla="*/ 2090058 h 3467595"/>
              <a:gd name="connsiteX105" fmla="*/ 3021851 w 4543034"/>
              <a:gd name="connsiteY105" fmla="*/ 2268187 h 3467595"/>
              <a:gd name="connsiteX106" fmla="*/ 2926849 w 4543034"/>
              <a:gd name="connsiteY106" fmla="*/ 2280063 h 3467595"/>
              <a:gd name="connsiteX107" fmla="*/ 2831846 w 4543034"/>
              <a:gd name="connsiteY107" fmla="*/ 2303813 h 3467595"/>
              <a:gd name="connsiteX108" fmla="*/ 2724968 w 4543034"/>
              <a:gd name="connsiteY108" fmla="*/ 2363190 h 3467595"/>
              <a:gd name="connsiteX109" fmla="*/ 2653716 w 4543034"/>
              <a:gd name="connsiteY109" fmla="*/ 2398816 h 3467595"/>
              <a:gd name="connsiteX110" fmla="*/ 2570589 w 4543034"/>
              <a:gd name="connsiteY110" fmla="*/ 2434442 h 3467595"/>
              <a:gd name="connsiteX111" fmla="*/ 2534963 w 4543034"/>
              <a:gd name="connsiteY111" fmla="*/ 2458193 h 3467595"/>
              <a:gd name="connsiteX112" fmla="*/ 2511212 w 4543034"/>
              <a:gd name="connsiteY112" fmla="*/ 2493819 h 3467595"/>
              <a:gd name="connsiteX113" fmla="*/ 2475586 w 4543034"/>
              <a:gd name="connsiteY113" fmla="*/ 2529445 h 3467595"/>
              <a:gd name="connsiteX114" fmla="*/ 2439960 w 4543034"/>
              <a:gd name="connsiteY114" fmla="*/ 2636323 h 3467595"/>
              <a:gd name="connsiteX115" fmla="*/ 2428085 w 4543034"/>
              <a:gd name="connsiteY115" fmla="*/ 2671949 h 3467595"/>
              <a:gd name="connsiteX116" fmla="*/ 2392459 w 4543034"/>
              <a:gd name="connsiteY116" fmla="*/ 2897580 h 3467595"/>
              <a:gd name="connsiteX117" fmla="*/ 2356833 w 4543034"/>
              <a:gd name="connsiteY117" fmla="*/ 2921330 h 3467595"/>
              <a:gd name="connsiteX118" fmla="*/ 2333082 w 4543034"/>
              <a:gd name="connsiteY118" fmla="*/ 2956956 h 3467595"/>
              <a:gd name="connsiteX119" fmla="*/ 2297456 w 4543034"/>
              <a:gd name="connsiteY119" fmla="*/ 3028208 h 3467595"/>
              <a:gd name="connsiteX120" fmla="*/ 2249955 w 4543034"/>
              <a:gd name="connsiteY120" fmla="*/ 3135086 h 3467595"/>
              <a:gd name="connsiteX121" fmla="*/ 2095576 w 4543034"/>
              <a:gd name="connsiteY121" fmla="*/ 3123211 h 3467595"/>
              <a:gd name="connsiteX122" fmla="*/ 2036199 w 4543034"/>
              <a:gd name="connsiteY122" fmla="*/ 3016333 h 3467595"/>
              <a:gd name="connsiteX123" fmla="*/ 2000573 w 4543034"/>
              <a:gd name="connsiteY123" fmla="*/ 3004458 h 3467595"/>
              <a:gd name="connsiteX124" fmla="*/ 1929321 w 4543034"/>
              <a:gd name="connsiteY124" fmla="*/ 2992582 h 3467595"/>
              <a:gd name="connsiteX125" fmla="*/ 1727441 w 4543034"/>
              <a:gd name="connsiteY125" fmla="*/ 2980707 h 3467595"/>
              <a:gd name="connsiteX126" fmla="*/ 1703690 w 4543034"/>
              <a:gd name="connsiteY126" fmla="*/ 2945081 h 3467595"/>
              <a:gd name="connsiteX127" fmla="*/ 1679939 w 4543034"/>
              <a:gd name="connsiteY127" fmla="*/ 2850078 h 3467595"/>
              <a:gd name="connsiteX128" fmla="*/ 1644314 w 4543034"/>
              <a:gd name="connsiteY128" fmla="*/ 2826328 h 3467595"/>
              <a:gd name="connsiteX129" fmla="*/ 1561186 w 4543034"/>
              <a:gd name="connsiteY129" fmla="*/ 2850078 h 3467595"/>
              <a:gd name="connsiteX130" fmla="*/ 1489934 w 4543034"/>
              <a:gd name="connsiteY130" fmla="*/ 2897580 h 3467595"/>
              <a:gd name="connsiteX131" fmla="*/ 1418682 w 4543034"/>
              <a:gd name="connsiteY131" fmla="*/ 2921330 h 3467595"/>
              <a:gd name="connsiteX132" fmla="*/ 1323680 w 4543034"/>
              <a:gd name="connsiteY132" fmla="*/ 2897580 h 3467595"/>
              <a:gd name="connsiteX133" fmla="*/ 1288054 w 4543034"/>
              <a:gd name="connsiteY133" fmla="*/ 2885704 h 3467595"/>
              <a:gd name="connsiteX134" fmla="*/ 1193051 w 4543034"/>
              <a:gd name="connsiteY134" fmla="*/ 2897580 h 3467595"/>
              <a:gd name="connsiteX135" fmla="*/ 1145550 w 4543034"/>
              <a:gd name="connsiteY135" fmla="*/ 2909455 h 3467595"/>
              <a:gd name="connsiteX136" fmla="*/ 1121799 w 4543034"/>
              <a:gd name="connsiteY136" fmla="*/ 2945081 h 3467595"/>
              <a:gd name="connsiteX137" fmla="*/ 1109924 w 4543034"/>
              <a:gd name="connsiteY137" fmla="*/ 3016333 h 3467595"/>
              <a:gd name="connsiteX138" fmla="*/ 1038672 w 4543034"/>
              <a:gd name="connsiteY138" fmla="*/ 3051959 h 3467595"/>
              <a:gd name="connsiteX139" fmla="*/ 967420 w 4543034"/>
              <a:gd name="connsiteY139" fmla="*/ 3087585 h 3467595"/>
              <a:gd name="connsiteX140" fmla="*/ 872417 w 4543034"/>
              <a:gd name="connsiteY140" fmla="*/ 3111336 h 3467595"/>
              <a:gd name="connsiteX141" fmla="*/ 836791 w 4543034"/>
              <a:gd name="connsiteY141" fmla="*/ 3135086 h 3467595"/>
              <a:gd name="connsiteX142" fmla="*/ 789290 w 4543034"/>
              <a:gd name="connsiteY142" fmla="*/ 3206338 h 3467595"/>
              <a:gd name="connsiteX143" fmla="*/ 789290 w 4543034"/>
              <a:gd name="connsiteY143" fmla="*/ 3313216 h 3467595"/>
              <a:gd name="connsiteX144" fmla="*/ 813041 w 4543034"/>
              <a:gd name="connsiteY144" fmla="*/ 3384468 h 3467595"/>
              <a:gd name="connsiteX145" fmla="*/ 801165 w 4543034"/>
              <a:gd name="connsiteY145" fmla="*/ 3420094 h 3467595"/>
              <a:gd name="connsiteX146" fmla="*/ 753664 w 4543034"/>
              <a:gd name="connsiteY146" fmla="*/ 3431969 h 3467595"/>
              <a:gd name="connsiteX147" fmla="*/ 718038 w 4543034"/>
              <a:gd name="connsiteY147" fmla="*/ 3443845 h 3467595"/>
              <a:gd name="connsiteX148" fmla="*/ 623036 w 4543034"/>
              <a:gd name="connsiteY148" fmla="*/ 3467595 h 3467595"/>
              <a:gd name="connsiteX149" fmla="*/ 587410 w 4543034"/>
              <a:gd name="connsiteY149" fmla="*/ 3443845 h 3467595"/>
              <a:gd name="connsiteX150" fmla="*/ 516158 w 4543034"/>
              <a:gd name="connsiteY150" fmla="*/ 3336967 h 3467595"/>
              <a:gd name="connsiteX151" fmla="*/ 480532 w 4543034"/>
              <a:gd name="connsiteY151" fmla="*/ 3325091 h 3467595"/>
              <a:gd name="connsiteX152" fmla="*/ 456781 w 4543034"/>
              <a:gd name="connsiteY152" fmla="*/ 3289465 h 3467595"/>
              <a:gd name="connsiteX153" fmla="*/ 421155 w 4543034"/>
              <a:gd name="connsiteY153" fmla="*/ 3277590 h 3467595"/>
              <a:gd name="connsiteX154" fmla="*/ 349903 w 4543034"/>
              <a:gd name="connsiteY154" fmla="*/ 3241964 h 3467595"/>
              <a:gd name="connsiteX155" fmla="*/ 219275 w 4543034"/>
              <a:gd name="connsiteY155" fmla="*/ 3277590 h 3467595"/>
              <a:gd name="connsiteX156" fmla="*/ 195524 w 4543034"/>
              <a:gd name="connsiteY156" fmla="*/ 3313216 h 3467595"/>
              <a:gd name="connsiteX157" fmla="*/ 124272 w 4543034"/>
              <a:gd name="connsiteY157" fmla="*/ 3336967 h 3467595"/>
              <a:gd name="connsiteX158" fmla="*/ 53020 w 4543034"/>
              <a:gd name="connsiteY158" fmla="*/ 3313216 h 3467595"/>
              <a:gd name="connsiteX159" fmla="*/ 17394 w 4543034"/>
              <a:gd name="connsiteY159" fmla="*/ 3301341 h 3467595"/>
              <a:gd name="connsiteX160" fmla="*/ 17394 w 4543034"/>
              <a:gd name="connsiteY160" fmla="*/ 3135086 h 3467595"/>
              <a:gd name="connsiteX161" fmla="*/ 41145 w 4543034"/>
              <a:gd name="connsiteY161" fmla="*/ 3099460 h 3467595"/>
              <a:gd name="connsiteX162" fmla="*/ 76771 w 4543034"/>
              <a:gd name="connsiteY162" fmla="*/ 3087585 h 3467595"/>
              <a:gd name="connsiteX163" fmla="*/ 112397 w 4543034"/>
              <a:gd name="connsiteY163" fmla="*/ 3016333 h 3467595"/>
              <a:gd name="connsiteX164" fmla="*/ 148023 w 4543034"/>
              <a:gd name="connsiteY164" fmla="*/ 3004458 h 3467595"/>
              <a:gd name="connsiteX165" fmla="*/ 409280 w 4543034"/>
              <a:gd name="connsiteY165" fmla="*/ 2980707 h 3467595"/>
              <a:gd name="connsiteX166" fmla="*/ 516158 w 4543034"/>
              <a:gd name="connsiteY166" fmla="*/ 2885704 h 3467595"/>
              <a:gd name="connsiteX167" fmla="*/ 539908 w 4543034"/>
              <a:gd name="connsiteY167" fmla="*/ 2850078 h 3467595"/>
              <a:gd name="connsiteX168" fmla="*/ 611160 w 4543034"/>
              <a:gd name="connsiteY168" fmla="*/ 2826328 h 3467595"/>
              <a:gd name="connsiteX169" fmla="*/ 634911 w 4543034"/>
              <a:gd name="connsiteY169" fmla="*/ 2790702 h 3467595"/>
              <a:gd name="connsiteX170" fmla="*/ 670537 w 4543034"/>
              <a:gd name="connsiteY170" fmla="*/ 2766951 h 3467595"/>
              <a:gd name="connsiteX171" fmla="*/ 694288 w 4543034"/>
              <a:gd name="connsiteY171" fmla="*/ 2695699 h 3467595"/>
              <a:gd name="connsiteX172" fmla="*/ 718038 w 4543034"/>
              <a:gd name="connsiteY172" fmla="*/ 2660073 h 3467595"/>
              <a:gd name="connsiteX173" fmla="*/ 729914 w 4543034"/>
              <a:gd name="connsiteY173" fmla="*/ 2624447 h 3467595"/>
              <a:gd name="connsiteX174" fmla="*/ 765539 w 4543034"/>
              <a:gd name="connsiteY174" fmla="*/ 2612572 h 3467595"/>
              <a:gd name="connsiteX175" fmla="*/ 789290 w 4543034"/>
              <a:gd name="connsiteY175" fmla="*/ 2576946 h 3467595"/>
              <a:gd name="connsiteX176" fmla="*/ 824916 w 4543034"/>
              <a:gd name="connsiteY176" fmla="*/ 2565071 h 3467595"/>
              <a:gd name="connsiteX177" fmla="*/ 872417 w 4543034"/>
              <a:gd name="connsiteY177" fmla="*/ 2493819 h 3467595"/>
              <a:gd name="connsiteX178" fmla="*/ 908043 w 4543034"/>
              <a:gd name="connsiteY178" fmla="*/ 2470068 h 3467595"/>
              <a:gd name="connsiteX179" fmla="*/ 943669 w 4543034"/>
              <a:gd name="connsiteY179" fmla="*/ 2434442 h 3467595"/>
              <a:gd name="connsiteX180" fmla="*/ 979295 w 4543034"/>
              <a:gd name="connsiteY180" fmla="*/ 2398816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4543034" h="3467595">
                <a:moveTo>
                  <a:pt x="979295" y="2398816"/>
                </a:moveTo>
                <a:cubicBezTo>
                  <a:pt x="1001067" y="2384961"/>
                  <a:pt x="1050582" y="2375030"/>
                  <a:pt x="1074298" y="2351315"/>
                </a:cubicBezTo>
                <a:cubicBezTo>
                  <a:pt x="1084390" y="2341223"/>
                  <a:pt x="1090132" y="2327564"/>
                  <a:pt x="1098049" y="2315689"/>
                </a:cubicBezTo>
                <a:cubicBezTo>
                  <a:pt x="1126285" y="2230979"/>
                  <a:pt x="1086247" y="2333392"/>
                  <a:pt x="1145550" y="2244437"/>
                </a:cubicBezTo>
                <a:cubicBezTo>
                  <a:pt x="1152494" y="2234022"/>
                  <a:pt x="1151827" y="2220007"/>
                  <a:pt x="1157425" y="2208811"/>
                </a:cubicBezTo>
                <a:cubicBezTo>
                  <a:pt x="1177217" y="2169227"/>
                  <a:pt x="1181177" y="2173184"/>
                  <a:pt x="1216802" y="2149434"/>
                </a:cubicBezTo>
                <a:cubicBezTo>
                  <a:pt x="1270283" y="1988987"/>
                  <a:pt x="1210565" y="2186857"/>
                  <a:pt x="1252428" y="1935678"/>
                </a:cubicBezTo>
                <a:cubicBezTo>
                  <a:pt x="1256544" y="1910983"/>
                  <a:pt x="1268261" y="1888177"/>
                  <a:pt x="1276178" y="1864426"/>
                </a:cubicBezTo>
                <a:cubicBezTo>
                  <a:pt x="1281339" y="1848942"/>
                  <a:pt x="1284513" y="1832857"/>
                  <a:pt x="1288054" y="1816925"/>
                </a:cubicBezTo>
                <a:cubicBezTo>
                  <a:pt x="1292433" y="1797222"/>
                  <a:pt x="1295034" y="1777130"/>
                  <a:pt x="1299929" y="1757549"/>
                </a:cubicBezTo>
                <a:cubicBezTo>
                  <a:pt x="1302965" y="1745405"/>
                  <a:pt x="1302953" y="1730774"/>
                  <a:pt x="1311804" y="1721923"/>
                </a:cubicBezTo>
                <a:cubicBezTo>
                  <a:pt x="1331988" y="1701739"/>
                  <a:pt x="1383056" y="1674421"/>
                  <a:pt x="1383056" y="1674421"/>
                </a:cubicBezTo>
                <a:cubicBezTo>
                  <a:pt x="1436560" y="1681109"/>
                  <a:pt x="1507222" y="1698406"/>
                  <a:pt x="1561186" y="1674421"/>
                </a:cubicBezTo>
                <a:cubicBezTo>
                  <a:pt x="1574228" y="1668624"/>
                  <a:pt x="1574845" y="1648887"/>
                  <a:pt x="1584937" y="1638795"/>
                </a:cubicBezTo>
                <a:cubicBezTo>
                  <a:pt x="1595029" y="1628703"/>
                  <a:pt x="1608688" y="1622962"/>
                  <a:pt x="1620563" y="1615045"/>
                </a:cubicBezTo>
                <a:lnTo>
                  <a:pt x="1668064" y="1472541"/>
                </a:lnTo>
                <a:cubicBezTo>
                  <a:pt x="1675678" y="1449698"/>
                  <a:pt x="1672325" y="1424132"/>
                  <a:pt x="1679939" y="1401289"/>
                </a:cubicBezTo>
                <a:cubicBezTo>
                  <a:pt x="1684452" y="1387749"/>
                  <a:pt x="1691815" y="1373580"/>
                  <a:pt x="1703690" y="1365663"/>
                </a:cubicBezTo>
                <a:cubicBezTo>
                  <a:pt x="1717270" y="1356610"/>
                  <a:pt x="1734897" y="1354718"/>
                  <a:pt x="1751191" y="1353787"/>
                </a:cubicBezTo>
                <a:cubicBezTo>
                  <a:pt x="1873767" y="1346783"/>
                  <a:pt x="1996614" y="1345870"/>
                  <a:pt x="2119326" y="1341912"/>
                </a:cubicBezTo>
                <a:cubicBezTo>
                  <a:pt x="2246109" y="1320782"/>
                  <a:pt x="2225211" y="1318992"/>
                  <a:pt x="2416210" y="1341912"/>
                </a:cubicBezTo>
                <a:cubicBezTo>
                  <a:pt x="2496829" y="1351586"/>
                  <a:pt x="2469010" y="1362374"/>
                  <a:pt x="2523088" y="1389413"/>
                </a:cubicBezTo>
                <a:cubicBezTo>
                  <a:pt x="2534284" y="1395011"/>
                  <a:pt x="2546839" y="1397330"/>
                  <a:pt x="2558714" y="1401289"/>
                </a:cubicBezTo>
                <a:cubicBezTo>
                  <a:pt x="2649758" y="1397330"/>
                  <a:pt x="2741861" y="1403811"/>
                  <a:pt x="2831846" y="1389413"/>
                </a:cubicBezTo>
                <a:cubicBezTo>
                  <a:pt x="2845939" y="1387158"/>
                  <a:pt x="2853251" y="1367865"/>
                  <a:pt x="2855597" y="1353787"/>
                </a:cubicBezTo>
                <a:cubicBezTo>
                  <a:pt x="2857655" y="1341440"/>
                  <a:pt x="2847680" y="1330037"/>
                  <a:pt x="2843721" y="1318162"/>
                </a:cubicBezTo>
                <a:cubicBezTo>
                  <a:pt x="2873572" y="1228613"/>
                  <a:pt x="2829833" y="1335524"/>
                  <a:pt x="2891223" y="1258785"/>
                </a:cubicBezTo>
                <a:cubicBezTo>
                  <a:pt x="2899043" y="1249010"/>
                  <a:pt x="2896154" y="1233574"/>
                  <a:pt x="2903098" y="1223159"/>
                </a:cubicBezTo>
                <a:cubicBezTo>
                  <a:pt x="2912414" y="1209185"/>
                  <a:pt x="2927973" y="1200435"/>
                  <a:pt x="2938724" y="1187533"/>
                </a:cubicBezTo>
                <a:cubicBezTo>
                  <a:pt x="2947861" y="1176569"/>
                  <a:pt x="2954558" y="1163782"/>
                  <a:pt x="2962475" y="1151907"/>
                </a:cubicBezTo>
                <a:cubicBezTo>
                  <a:pt x="2966433" y="1140032"/>
                  <a:pt x="2966530" y="1126056"/>
                  <a:pt x="2974350" y="1116281"/>
                </a:cubicBezTo>
                <a:cubicBezTo>
                  <a:pt x="2991093" y="1095352"/>
                  <a:pt x="3022132" y="1088478"/>
                  <a:pt x="3045602" y="1080655"/>
                </a:cubicBezTo>
                <a:cubicBezTo>
                  <a:pt x="3083238" y="1024199"/>
                  <a:pt x="3064839" y="1058568"/>
                  <a:pt x="3093103" y="973777"/>
                </a:cubicBezTo>
                <a:cubicBezTo>
                  <a:pt x="3097061" y="961902"/>
                  <a:pt x="3094563" y="945095"/>
                  <a:pt x="3104978" y="938151"/>
                </a:cubicBezTo>
                <a:cubicBezTo>
                  <a:pt x="3151019" y="907456"/>
                  <a:pt x="3127064" y="918913"/>
                  <a:pt x="3176230" y="902525"/>
                </a:cubicBezTo>
                <a:cubicBezTo>
                  <a:pt x="3180189" y="890650"/>
                  <a:pt x="3180286" y="876674"/>
                  <a:pt x="3188106" y="866899"/>
                </a:cubicBezTo>
                <a:cubicBezTo>
                  <a:pt x="3197022" y="855754"/>
                  <a:pt x="3216168" y="855252"/>
                  <a:pt x="3223732" y="843149"/>
                </a:cubicBezTo>
                <a:cubicBezTo>
                  <a:pt x="3237001" y="821919"/>
                  <a:pt x="3247482" y="771897"/>
                  <a:pt x="3247482" y="771897"/>
                </a:cubicBezTo>
                <a:cubicBezTo>
                  <a:pt x="3231678" y="645459"/>
                  <a:pt x="3225779" y="646045"/>
                  <a:pt x="3247482" y="486889"/>
                </a:cubicBezTo>
                <a:cubicBezTo>
                  <a:pt x="3249926" y="468968"/>
                  <a:pt x="3272066" y="398345"/>
                  <a:pt x="3294984" y="380011"/>
                </a:cubicBezTo>
                <a:cubicBezTo>
                  <a:pt x="3304759" y="372191"/>
                  <a:pt x="3318735" y="372094"/>
                  <a:pt x="3330610" y="368136"/>
                </a:cubicBezTo>
                <a:cubicBezTo>
                  <a:pt x="3356873" y="341873"/>
                  <a:pt x="3368797" y="325292"/>
                  <a:pt x="3401862" y="308759"/>
                </a:cubicBezTo>
                <a:cubicBezTo>
                  <a:pt x="3413058" y="303161"/>
                  <a:pt x="3425613" y="300842"/>
                  <a:pt x="3437488" y="296884"/>
                </a:cubicBezTo>
                <a:cubicBezTo>
                  <a:pt x="3445405" y="285009"/>
                  <a:pt x="3454855" y="274023"/>
                  <a:pt x="3461238" y="261258"/>
                </a:cubicBezTo>
                <a:cubicBezTo>
                  <a:pt x="3466836" y="250062"/>
                  <a:pt x="3464263" y="234483"/>
                  <a:pt x="3473114" y="225632"/>
                </a:cubicBezTo>
                <a:cubicBezTo>
                  <a:pt x="3481965" y="216781"/>
                  <a:pt x="3497543" y="219354"/>
                  <a:pt x="3508739" y="213756"/>
                </a:cubicBezTo>
                <a:cubicBezTo>
                  <a:pt x="3521504" y="207373"/>
                  <a:pt x="3532490" y="197923"/>
                  <a:pt x="3544365" y="190006"/>
                </a:cubicBezTo>
                <a:cubicBezTo>
                  <a:pt x="3548324" y="174172"/>
                  <a:pt x="3542960" y="151991"/>
                  <a:pt x="3556241" y="142504"/>
                </a:cubicBezTo>
                <a:cubicBezTo>
                  <a:pt x="3575834" y="128509"/>
                  <a:pt x="3603523" y="132912"/>
                  <a:pt x="3627493" y="130629"/>
                </a:cubicBezTo>
                <a:cubicBezTo>
                  <a:pt x="3686733" y="124987"/>
                  <a:pt x="3746246" y="122712"/>
                  <a:pt x="3805623" y="118754"/>
                </a:cubicBezTo>
                <a:cubicBezTo>
                  <a:pt x="3895874" y="88669"/>
                  <a:pt x="3820253" y="110607"/>
                  <a:pt x="4007503" y="95003"/>
                </a:cubicBezTo>
                <a:cubicBezTo>
                  <a:pt x="4047147" y="91699"/>
                  <a:pt x="4086672" y="87086"/>
                  <a:pt x="4126256" y="83128"/>
                </a:cubicBezTo>
                <a:cubicBezTo>
                  <a:pt x="4150007" y="75211"/>
                  <a:pt x="4189591" y="83128"/>
                  <a:pt x="4197508" y="59377"/>
                </a:cubicBezTo>
                <a:cubicBezTo>
                  <a:pt x="4201467" y="47502"/>
                  <a:pt x="4199198" y="31027"/>
                  <a:pt x="4209384" y="23751"/>
                </a:cubicBezTo>
                <a:cubicBezTo>
                  <a:pt x="4229756" y="9199"/>
                  <a:pt x="4280636" y="0"/>
                  <a:pt x="4280636" y="0"/>
                </a:cubicBezTo>
                <a:cubicBezTo>
                  <a:pt x="4308345" y="3959"/>
                  <a:pt x="4338185" y="508"/>
                  <a:pt x="4363763" y="11876"/>
                </a:cubicBezTo>
                <a:cubicBezTo>
                  <a:pt x="4381780" y="19884"/>
                  <a:pt x="4394120" y="67319"/>
                  <a:pt x="4399389" y="83128"/>
                </a:cubicBezTo>
                <a:cubicBezTo>
                  <a:pt x="4395431" y="134588"/>
                  <a:pt x="4395564" y="186527"/>
                  <a:pt x="4387514" y="237507"/>
                </a:cubicBezTo>
                <a:cubicBezTo>
                  <a:pt x="4383609" y="262236"/>
                  <a:pt x="4363763" y="308759"/>
                  <a:pt x="4363763" y="308759"/>
                </a:cubicBezTo>
                <a:cubicBezTo>
                  <a:pt x="4361589" y="367470"/>
                  <a:pt x="4439513" y="606924"/>
                  <a:pt x="4316262" y="653143"/>
                </a:cubicBezTo>
                <a:cubicBezTo>
                  <a:pt x="4297363" y="660230"/>
                  <a:pt x="4276589" y="660640"/>
                  <a:pt x="4256885" y="665019"/>
                </a:cubicBezTo>
                <a:cubicBezTo>
                  <a:pt x="4240953" y="668560"/>
                  <a:pt x="4225218" y="672936"/>
                  <a:pt x="4209384" y="676894"/>
                </a:cubicBezTo>
                <a:cubicBezTo>
                  <a:pt x="4201467" y="688769"/>
                  <a:pt x="4187209" y="698335"/>
                  <a:pt x="4185633" y="712520"/>
                </a:cubicBezTo>
                <a:cubicBezTo>
                  <a:pt x="4182974" y="736451"/>
                  <a:pt x="4186740" y="762236"/>
                  <a:pt x="4197508" y="783772"/>
                </a:cubicBezTo>
                <a:cubicBezTo>
                  <a:pt x="4203891" y="796538"/>
                  <a:pt x="4219227" y="804314"/>
                  <a:pt x="4233134" y="807523"/>
                </a:cubicBezTo>
                <a:cubicBezTo>
                  <a:pt x="4271897" y="816468"/>
                  <a:pt x="4312303" y="815440"/>
                  <a:pt x="4351888" y="819398"/>
                </a:cubicBezTo>
                <a:cubicBezTo>
                  <a:pt x="4363763" y="823356"/>
                  <a:pt x="4377739" y="823453"/>
                  <a:pt x="4387514" y="831273"/>
                </a:cubicBezTo>
                <a:cubicBezTo>
                  <a:pt x="4415874" y="853961"/>
                  <a:pt x="4408797" y="873841"/>
                  <a:pt x="4423139" y="902525"/>
                </a:cubicBezTo>
                <a:cubicBezTo>
                  <a:pt x="4429522" y="915291"/>
                  <a:pt x="4438973" y="926276"/>
                  <a:pt x="4446890" y="938151"/>
                </a:cubicBezTo>
                <a:lnTo>
                  <a:pt x="4482516" y="1045029"/>
                </a:lnTo>
                <a:cubicBezTo>
                  <a:pt x="4486474" y="1056904"/>
                  <a:pt x="4487447" y="1070240"/>
                  <a:pt x="4494391" y="1080655"/>
                </a:cubicBezTo>
                <a:lnTo>
                  <a:pt x="4518142" y="1116281"/>
                </a:lnTo>
                <a:cubicBezTo>
                  <a:pt x="4534031" y="1163948"/>
                  <a:pt x="4558288" y="1197437"/>
                  <a:pt x="4530017" y="1246910"/>
                </a:cubicBezTo>
                <a:cubicBezTo>
                  <a:pt x="4522936" y="1259302"/>
                  <a:pt x="4506266" y="1262743"/>
                  <a:pt x="4494391" y="1270660"/>
                </a:cubicBezTo>
                <a:cubicBezTo>
                  <a:pt x="4426331" y="1372752"/>
                  <a:pt x="4516953" y="1252612"/>
                  <a:pt x="4435015" y="1318162"/>
                </a:cubicBezTo>
                <a:cubicBezTo>
                  <a:pt x="4358279" y="1379550"/>
                  <a:pt x="4465186" y="1335812"/>
                  <a:pt x="4375638" y="1365663"/>
                </a:cubicBezTo>
                <a:cubicBezTo>
                  <a:pt x="4371680" y="1377538"/>
                  <a:pt x="4363763" y="1388771"/>
                  <a:pt x="4363763" y="1401289"/>
                </a:cubicBezTo>
                <a:cubicBezTo>
                  <a:pt x="4363763" y="1476194"/>
                  <a:pt x="4377297" y="1501268"/>
                  <a:pt x="4399389" y="1567543"/>
                </a:cubicBezTo>
                <a:lnTo>
                  <a:pt x="4423139" y="1638795"/>
                </a:lnTo>
                <a:cubicBezTo>
                  <a:pt x="4429522" y="1657944"/>
                  <a:pt x="4431056" y="1678380"/>
                  <a:pt x="4435015" y="1698172"/>
                </a:cubicBezTo>
                <a:cubicBezTo>
                  <a:pt x="4431056" y="1717964"/>
                  <a:pt x="4437411" y="1743277"/>
                  <a:pt x="4423139" y="1757549"/>
                </a:cubicBezTo>
                <a:cubicBezTo>
                  <a:pt x="4413503" y="1767185"/>
                  <a:pt x="4325911" y="1787793"/>
                  <a:pt x="4304386" y="1793175"/>
                </a:cubicBezTo>
                <a:cubicBezTo>
                  <a:pt x="4268760" y="1789216"/>
                  <a:pt x="4232993" y="1786368"/>
                  <a:pt x="4197508" y="1781299"/>
                </a:cubicBezTo>
                <a:cubicBezTo>
                  <a:pt x="4177527" y="1778445"/>
                  <a:pt x="4158316" y="1769424"/>
                  <a:pt x="4138132" y="1769424"/>
                </a:cubicBezTo>
                <a:cubicBezTo>
                  <a:pt x="4114054" y="1769424"/>
                  <a:pt x="4090631" y="1777341"/>
                  <a:pt x="4066880" y="1781299"/>
                </a:cubicBezTo>
                <a:cubicBezTo>
                  <a:pt x="4019379" y="1777341"/>
                  <a:pt x="3970208" y="1782519"/>
                  <a:pt x="3924376" y="1769424"/>
                </a:cubicBezTo>
                <a:cubicBezTo>
                  <a:pt x="3910653" y="1765503"/>
                  <a:pt x="3911366" y="1743196"/>
                  <a:pt x="3900625" y="1733798"/>
                </a:cubicBezTo>
                <a:cubicBezTo>
                  <a:pt x="3879143" y="1715001"/>
                  <a:pt x="3849557" y="1706481"/>
                  <a:pt x="3829373" y="1686297"/>
                </a:cubicBezTo>
                <a:cubicBezTo>
                  <a:pt x="3817498" y="1674422"/>
                  <a:pt x="3804498" y="1663573"/>
                  <a:pt x="3793747" y="1650671"/>
                </a:cubicBezTo>
                <a:cubicBezTo>
                  <a:pt x="3784610" y="1639707"/>
                  <a:pt x="3782100" y="1622609"/>
                  <a:pt x="3769997" y="1615045"/>
                </a:cubicBezTo>
                <a:cubicBezTo>
                  <a:pt x="3748767" y="1601776"/>
                  <a:pt x="3698745" y="1591294"/>
                  <a:pt x="3698745" y="1591294"/>
                </a:cubicBezTo>
                <a:cubicBezTo>
                  <a:pt x="3690828" y="1603169"/>
                  <a:pt x="3680791" y="1613878"/>
                  <a:pt x="3674994" y="1626920"/>
                </a:cubicBezTo>
                <a:cubicBezTo>
                  <a:pt x="3655028" y="1671843"/>
                  <a:pt x="3650523" y="1738237"/>
                  <a:pt x="3603742" y="1769424"/>
                </a:cubicBezTo>
                <a:cubicBezTo>
                  <a:pt x="3557701" y="1800119"/>
                  <a:pt x="3581656" y="1788662"/>
                  <a:pt x="3532490" y="1805050"/>
                </a:cubicBezTo>
                <a:cubicBezTo>
                  <a:pt x="3520615" y="1797133"/>
                  <a:pt x="3510942" y="1783645"/>
                  <a:pt x="3496864" y="1781299"/>
                </a:cubicBezTo>
                <a:cubicBezTo>
                  <a:pt x="3477199" y="1778022"/>
                  <a:pt x="3438018" y="1808655"/>
                  <a:pt x="3425612" y="1816925"/>
                </a:cubicBezTo>
                <a:lnTo>
                  <a:pt x="3378111" y="1888177"/>
                </a:lnTo>
                <a:cubicBezTo>
                  <a:pt x="3371167" y="1898592"/>
                  <a:pt x="3375087" y="1914952"/>
                  <a:pt x="3366236" y="1923803"/>
                </a:cubicBezTo>
                <a:cubicBezTo>
                  <a:pt x="3357385" y="1932654"/>
                  <a:pt x="3342485" y="1931720"/>
                  <a:pt x="3330610" y="1935678"/>
                </a:cubicBezTo>
                <a:cubicBezTo>
                  <a:pt x="3318735" y="1943595"/>
                  <a:pt x="3308524" y="1954916"/>
                  <a:pt x="3294984" y="1959429"/>
                </a:cubicBezTo>
                <a:cubicBezTo>
                  <a:pt x="3272141" y="1967043"/>
                  <a:pt x="3247422" y="1966997"/>
                  <a:pt x="3223732" y="1971304"/>
                </a:cubicBezTo>
                <a:cubicBezTo>
                  <a:pt x="3203873" y="1974915"/>
                  <a:pt x="3183828" y="1977869"/>
                  <a:pt x="3164355" y="1983180"/>
                </a:cubicBezTo>
                <a:cubicBezTo>
                  <a:pt x="3140202" y="1989767"/>
                  <a:pt x="3116854" y="1999013"/>
                  <a:pt x="3093103" y="2006930"/>
                </a:cubicBezTo>
                <a:lnTo>
                  <a:pt x="3057477" y="2018806"/>
                </a:lnTo>
                <a:cubicBezTo>
                  <a:pt x="3049560" y="2042557"/>
                  <a:pt x="3035391" y="2065078"/>
                  <a:pt x="3033726" y="2090058"/>
                </a:cubicBezTo>
                <a:cubicBezTo>
                  <a:pt x="3029768" y="2149434"/>
                  <a:pt x="3051025" y="2216321"/>
                  <a:pt x="3021851" y="2268187"/>
                </a:cubicBezTo>
                <a:cubicBezTo>
                  <a:pt x="3006205" y="2296002"/>
                  <a:pt x="2958392" y="2275210"/>
                  <a:pt x="2926849" y="2280063"/>
                </a:cubicBezTo>
                <a:cubicBezTo>
                  <a:pt x="2873620" y="2288252"/>
                  <a:pt x="2875196" y="2289364"/>
                  <a:pt x="2831846" y="2303813"/>
                </a:cubicBezTo>
                <a:cubicBezTo>
                  <a:pt x="2750179" y="2358259"/>
                  <a:pt x="2787674" y="2342289"/>
                  <a:pt x="2724968" y="2363190"/>
                </a:cubicBezTo>
                <a:cubicBezTo>
                  <a:pt x="2622868" y="2431257"/>
                  <a:pt x="2752048" y="2349650"/>
                  <a:pt x="2653716" y="2398816"/>
                </a:cubicBezTo>
                <a:cubicBezTo>
                  <a:pt x="2571705" y="2439821"/>
                  <a:pt x="2669450" y="2409727"/>
                  <a:pt x="2570589" y="2434442"/>
                </a:cubicBezTo>
                <a:cubicBezTo>
                  <a:pt x="2558714" y="2442359"/>
                  <a:pt x="2545055" y="2448101"/>
                  <a:pt x="2534963" y="2458193"/>
                </a:cubicBezTo>
                <a:cubicBezTo>
                  <a:pt x="2524871" y="2468285"/>
                  <a:pt x="2520349" y="2482855"/>
                  <a:pt x="2511212" y="2493819"/>
                </a:cubicBezTo>
                <a:cubicBezTo>
                  <a:pt x="2500461" y="2506721"/>
                  <a:pt x="2487461" y="2517570"/>
                  <a:pt x="2475586" y="2529445"/>
                </a:cubicBezTo>
                <a:lnTo>
                  <a:pt x="2439960" y="2636323"/>
                </a:lnTo>
                <a:lnTo>
                  <a:pt x="2428085" y="2671949"/>
                </a:lnTo>
                <a:cubicBezTo>
                  <a:pt x="2414290" y="2851290"/>
                  <a:pt x="2432531" y="2777365"/>
                  <a:pt x="2392459" y="2897580"/>
                </a:cubicBezTo>
                <a:cubicBezTo>
                  <a:pt x="2387946" y="2911120"/>
                  <a:pt x="2368708" y="2913413"/>
                  <a:pt x="2356833" y="2921330"/>
                </a:cubicBezTo>
                <a:cubicBezTo>
                  <a:pt x="2348916" y="2933205"/>
                  <a:pt x="2339465" y="2944190"/>
                  <a:pt x="2333082" y="2956956"/>
                </a:cubicBezTo>
                <a:cubicBezTo>
                  <a:pt x="2283916" y="3055288"/>
                  <a:pt x="2365523" y="2926108"/>
                  <a:pt x="2297456" y="3028208"/>
                </a:cubicBezTo>
                <a:cubicBezTo>
                  <a:pt x="2269193" y="3113000"/>
                  <a:pt x="2287593" y="3078629"/>
                  <a:pt x="2249955" y="3135086"/>
                </a:cubicBezTo>
                <a:lnTo>
                  <a:pt x="2095576" y="3123211"/>
                </a:lnTo>
                <a:cubicBezTo>
                  <a:pt x="1979800" y="3075539"/>
                  <a:pt x="2083998" y="3064131"/>
                  <a:pt x="2036199" y="3016333"/>
                </a:cubicBezTo>
                <a:cubicBezTo>
                  <a:pt x="2027348" y="3007482"/>
                  <a:pt x="2012793" y="3007173"/>
                  <a:pt x="2000573" y="3004458"/>
                </a:cubicBezTo>
                <a:cubicBezTo>
                  <a:pt x="1977068" y="2999235"/>
                  <a:pt x="1953309" y="2994668"/>
                  <a:pt x="1929321" y="2992582"/>
                </a:cubicBezTo>
                <a:cubicBezTo>
                  <a:pt x="1862165" y="2986742"/>
                  <a:pt x="1794734" y="2984665"/>
                  <a:pt x="1727441" y="2980707"/>
                </a:cubicBezTo>
                <a:cubicBezTo>
                  <a:pt x="1719524" y="2968832"/>
                  <a:pt x="1708568" y="2958494"/>
                  <a:pt x="1703690" y="2945081"/>
                </a:cubicBezTo>
                <a:cubicBezTo>
                  <a:pt x="1692535" y="2914404"/>
                  <a:pt x="1707099" y="2868185"/>
                  <a:pt x="1679939" y="2850078"/>
                </a:cubicBezTo>
                <a:lnTo>
                  <a:pt x="1644314" y="2826328"/>
                </a:lnTo>
                <a:cubicBezTo>
                  <a:pt x="1633134" y="2829123"/>
                  <a:pt x="1575125" y="2842334"/>
                  <a:pt x="1561186" y="2850078"/>
                </a:cubicBezTo>
                <a:cubicBezTo>
                  <a:pt x="1536233" y="2863941"/>
                  <a:pt x="1513685" y="2881746"/>
                  <a:pt x="1489934" y="2897580"/>
                </a:cubicBezTo>
                <a:cubicBezTo>
                  <a:pt x="1469103" y="2911467"/>
                  <a:pt x="1418682" y="2921330"/>
                  <a:pt x="1418682" y="2921330"/>
                </a:cubicBezTo>
                <a:cubicBezTo>
                  <a:pt x="1337237" y="2894182"/>
                  <a:pt x="1438336" y="2926245"/>
                  <a:pt x="1323680" y="2897580"/>
                </a:cubicBezTo>
                <a:cubicBezTo>
                  <a:pt x="1311536" y="2894544"/>
                  <a:pt x="1299929" y="2889663"/>
                  <a:pt x="1288054" y="2885704"/>
                </a:cubicBezTo>
                <a:cubicBezTo>
                  <a:pt x="1256386" y="2889663"/>
                  <a:pt x="1224531" y="2892333"/>
                  <a:pt x="1193051" y="2897580"/>
                </a:cubicBezTo>
                <a:cubicBezTo>
                  <a:pt x="1176952" y="2900263"/>
                  <a:pt x="1159130" y="2900402"/>
                  <a:pt x="1145550" y="2909455"/>
                </a:cubicBezTo>
                <a:cubicBezTo>
                  <a:pt x="1133675" y="2917372"/>
                  <a:pt x="1129716" y="2933206"/>
                  <a:pt x="1121799" y="2945081"/>
                </a:cubicBezTo>
                <a:cubicBezTo>
                  <a:pt x="1117841" y="2968832"/>
                  <a:pt x="1120692" y="2994797"/>
                  <a:pt x="1109924" y="3016333"/>
                </a:cubicBezTo>
                <a:cubicBezTo>
                  <a:pt x="1100715" y="3034750"/>
                  <a:pt x="1055534" y="3046339"/>
                  <a:pt x="1038672" y="3051959"/>
                </a:cubicBezTo>
                <a:cubicBezTo>
                  <a:pt x="1001254" y="3076905"/>
                  <a:pt x="1009023" y="3076239"/>
                  <a:pt x="967420" y="3087585"/>
                </a:cubicBezTo>
                <a:cubicBezTo>
                  <a:pt x="935928" y="3096174"/>
                  <a:pt x="872417" y="3111336"/>
                  <a:pt x="872417" y="3111336"/>
                </a:cubicBezTo>
                <a:cubicBezTo>
                  <a:pt x="860542" y="3119253"/>
                  <a:pt x="846189" y="3124345"/>
                  <a:pt x="836791" y="3135086"/>
                </a:cubicBezTo>
                <a:cubicBezTo>
                  <a:pt x="817994" y="3156568"/>
                  <a:pt x="789290" y="3206338"/>
                  <a:pt x="789290" y="3206338"/>
                </a:cubicBezTo>
                <a:cubicBezTo>
                  <a:pt x="771871" y="3258598"/>
                  <a:pt x="771376" y="3241560"/>
                  <a:pt x="789290" y="3313216"/>
                </a:cubicBezTo>
                <a:cubicBezTo>
                  <a:pt x="795362" y="3337504"/>
                  <a:pt x="813041" y="3384468"/>
                  <a:pt x="813041" y="3384468"/>
                </a:cubicBezTo>
                <a:cubicBezTo>
                  <a:pt x="809082" y="3396343"/>
                  <a:pt x="810940" y="3412274"/>
                  <a:pt x="801165" y="3420094"/>
                </a:cubicBezTo>
                <a:cubicBezTo>
                  <a:pt x="788420" y="3430290"/>
                  <a:pt x="769357" y="3427485"/>
                  <a:pt x="753664" y="3431969"/>
                </a:cubicBezTo>
                <a:cubicBezTo>
                  <a:pt x="741628" y="3435408"/>
                  <a:pt x="730182" y="3440809"/>
                  <a:pt x="718038" y="3443845"/>
                </a:cubicBezTo>
                <a:lnTo>
                  <a:pt x="623036" y="3467595"/>
                </a:lnTo>
                <a:cubicBezTo>
                  <a:pt x="611161" y="3459678"/>
                  <a:pt x="596808" y="3454586"/>
                  <a:pt x="587410" y="3443845"/>
                </a:cubicBezTo>
                <a:cubicBezTo>
                  <a:pt x="587400" y="3443834"/>
                  <a:pt x="528037" y="3354787"/>
                  <a:pt x="516158" y="3336967"/>
                </a:cubicBezTo>
                <a:cubicBezTo>
                  <a:pt x="509215" y="3326551"/>
                  <a:pt x="492407" y="3329050"/>
                  <a:pt x="480532" y="3325091"/>
                </a:cubicBezTo>
                <a:cubicBezTo>
                  <a:pt x="472615" y="3313216"/>
                  <a:pt x="467926" y="3298381"/>
                  <a:pt x="456781" y="3289465"/>
                </a:cubicBezTo>
                <a:cubicBezTo>
                  <a:pt x="447006" y="3281645"/>
                  <a:pt x="432351" y="3283188"/>
                  <a:pt x="421155" y="3277590"/>
                </a:cubicBezTo>
                <a:cubicBezTo>
                  <a:pt x="329072" y="3231549"/>
                  <a:pt x="439450" y="3271812"/>
                  <a:pt x="349903" y="3241964"/>
                </a:cubicBezTo>
                <a:cubicBezTo>
                  <a:pt x="293703" y="3248989"/>
                  <a:pt x="257768" y="3239097"/>
                  <a:pt x="219275" y="3277590"/>
                </a:cubicBezTo>
                <a:cubicBezTo>
                  <a:pt x="209183" y="3287682"/>
                  <a:pt x="207627" y="3305652"/>
                  <a:pt x="195524" y="3313216"/>
                </a:cubicBezTo>
                <a:cubicBezTo>
                  <a:pt x="174294" y="3326485"/>
                  <a:pt x="124272" y="3336967"/>
                  <a:pt x="124272" y="3336967"/>
                </a:cubicBezTo>
                <a:lnTo>
                  <a:pt x="53020" y="3313216"/>
                </a:lnTo>
                <a:lnTo>
                  <a:pt x="17394" y="3301341"/>
                </a:lnTo>
                <a:cubicBezTo>
                  <a:pt x="-5230" y="3233466"/>
                  <a:pt x="-6361" y="3245941"/>
                  <a:pt x="17394" y="3135086"/>
                </a:cubicBezTo>
                <a:cubicBezTo>
                  <a:pt x="20384" y="3121130"/>
                  <a:pt x="30000" y="3108376"/>
                  <a:pt x="41145" y="3099460"/>
                </a:cubicBezTo>
                <a:cubicBezTo>
                  <a:pt x="50920" y="3091640"/>
                  <a:pt x="64896" y="3091543"/>
                  <a:pt x="76771" y="3087585"/>
                </a:cubicBezTo>
                <a:cubicBezTo>
                  <a:pt x="84594" y="3064115"/>
                  <a:pt x="91468" y="3033076"/>
                  <a:pt x="112397" y="3016333"/>
                </a:cubicBezTo>
                <a:cubicBezTo>
                  <a:pt x="122172" y="3008513"/>
                  <a:pt x="135707" y="3006697"/>
                  <a:pt x="148023" y="3004458"/>
                </a:cubicBezTo>
                <a:cubicBezTo>
                  <a:pt x="220891" y="2991209"/>
                  <a:pt x="345703" y="2985248"/>
                  <a:pt x="409280" y="2980707"/>
                </a:cubicBezTo>
                <a:cubicBezTo>
                  <a:pt x="472853" y="2938324"/>
                  <a:pt x="434814" y="2967048"/>
                  <a:pt x="516158" y="2885704"/>
                </a:cubicBezTo>
                <a:cubicBezTo>
                  <a:pt x="526250" y="2875612"/>
                  <a:pt x="527805" y="2857642"/>
                  <a:pt x="539908" y="2850078"/>
                </a:cubicBezTo>
                <a:cubicBezTo>
                  <a:pt x="561138" y="2836809"/>
                  <a:pt x="611160" y="2826328"/>
                  <a:pt x="611160" y="2826328"/>
                </a:cubicBezTo>
                <a:cubicBezTo>
                  <a:pt x="619077" y="2814453"/>
                  <a:pt x="624819" y="2800794"/>
                  <a:pt x="634911" y="2790702"/>
                </a:cubicBezTo>
                <a:cubicBezTo>
                  <a:pt x="645003" y="2780610"/>
                  <a:pt x="662973" y="2779054"/>
                  <a:pt x="670537" y="2766951"/>
                </a:cubicBezTo>
                <a:cubicBezTo>
                  <a:pt x="683806" y="2745721"/>
                  <a:pt x="686371" y="2719450"/>
                  <a:pt x="694288" y="2695699"/>
                </a:cubicBezTo>
                <a:cubicBezTo>
                  <a:pt x="698801" y="2682159"/>
                  <a:pt x="711655" y="2672838"/>
                  <a:pt x="718038" y="2660073"/>
                </a:cubicBezTo>
                <a:cubicBezTo>
                  <a:pt x="723636" y="2648877"/>
                  <a:pt x="721063" y="2633298"/>
                  <a:pt x="729914" y="2624447"/>
                </a:cubicBezTo>
                <a:cubicBezTo>
                  <a:pt x="738765" y="2615596"/>
                  <a:pt x="753664" y="2616530"/>
                  <a:pt x="765539" y="2612572"/>
                </a:cubicBezTo>
                <a:cubicBezTo>
                  <a:pt x="773456" y="2600697"/>
                  <a:pt x="778145" y="2585862"/>
                  <a:pt x="789290" y="2576946"/>
                </a:cubicBezTo>
                <a:cubicBezTo>
                  <a:pt x="799065" y="2569126"/>
                  <a:pt x="816065" y="2573922"/>
                  <a:pt x="824916" y="2565071"/>
                </a:cubicBezTo>
                <a:cubicBezTo>
                  <a:pt x="845100" y="2544887"/>
                  <a:pt x="848666" y="2509653"/>
                  <a:pt x="872417" y="2493819"/>
                </a:cubicBezTo>
                <a:cubicBezTo>
                  <a:pt x="884292" y="2485902"/>
                  <a:pt x="897079" y="2479205"/>
                  <a:pt x="908043" y="2470068"/>
                </a:cubicBezTo>
                <a:cubicBezTo>
                  <a:pt x="920945" y="2459317"/>
                  <a:pt x="932918" y="2447344"/>
                  <a:pt x="943669" y="2434442"/>
                </a:cubicBezTo>
                <a:cubicBezTo>
                  <a:pt x="976102" y="2395522"/>
                  <a:pt x="957523" y="2412671"/>
                  <a:pt x="979295" y="239881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0B188E8-5943-4A43-A325-C686AA0A33CA}"/>
              </a:ext>
            </a:extLst>
          </p:cNvPr>
          <p:cNvSpPr/>
          <p:nvPr/>
        </p:nvSpPr>
        <p:spPr>
          <a:xfrm flipH="1">
            <a:off x="5131393" y="5249936"/>
            <a:ext cx="135632" cy="1356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FF00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7C91A5-EC4F-4421-8B6F-692EA37B04BE}"/>
              </a:ext>
            </a:extLst>
          </p:cNvPr>
          <p:cNvSpPr/>
          <p:nvPr/>
        </p:nvSpPr>
        <p:spPr>
          <a:xfrm>
            <a:off x="5131393" y="5536455"/>
            <a:ext cx="135633" cy="1356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E9FED4-B867-4276-BDF1-0D709F39FA16}"/>
              </a:ext>
            </a:extLst>
          </p:cNvPr>
          <p:cNvSpPr/>
          <p:nvPr/>
        </p:nvSpPr>
        <p:spPr>
          <a:xfrm>
            <a:off x="5131393" y="5822974"/>
            <a:ext cx="135633" cy="1356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3BB75C-92A1-4148-8960-A29A86BC5F06}"/>
              </a:ext>
            </a:extLst>
          </p:cNvPr>
          <p:cNvSpPr/>
          <p:nvPr/>
        </p:nvSpPr>
        <p:spPr>
          <a:xfrm flipV="1">
            <a:off x="5148436" y="6074911"/>
            <a:ext cx="135632" cy="1356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6C927D-87FF-4651-A0B4-D786BF4806D5}"/>
              </a:ext>
            </a:extLst>
          </p:cNvPr>
          <p:cNvSpPr txBox="1"/>
          <p:nvPr/>
        </p:nvSpPr>
        <p:spPr>
          <a:xfrm>
            <a:off x="5329100" y="5133086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Macmillan funded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E9625B-F6BD-4DD2-AC8A-C486BC0DE553}"/>
              </a:ext>
            </a:extLst>
          </p:cNvPr>
          <p:cNvSpPr txBox="1"/>
          <p:nvPr/>
        </p:nvSpPr>
        <p:spPr>
          <a:xfrm>
            <a:off x="5344528" y="5435010"/>
            <a:ext cx="232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Part Macmillan funded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180598-6578-4D69-A8F0-45DA67D41BEC}"/>
              </a:ext>
            </a:extLst>
          </p:cNvPr>
          <p:cNvSpPr txBox="1"/>
          <p:nvPr/>
        </p:nvSpPr>
        <p:spPr>
          <a:xfrm>
            <a:off x="5335965" y="5713456"/>
            <a:ext cx="342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Alliance or locally funded 0.4 WTE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AA3461-35BC-466C-B61E-CA7C770A6C1C}"/>
              </a:ext>
            </a:extLst>
          </p:cNvPr>
          <p:cNvSpPr txBox="1"/>
          <p:nvPr/>
        </p:nvSpPr>
        <p:spPr>
          <a:xfrm>
            <a:off x="5329100" y="597972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funding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E1832-3934-A4AC-A960-0E8046AAB7F6}"/>
              </a:ext>
            </a:extLst>
          </p:cNvPr>
          <p:cNvSpPr txBox="1"/>
          <p:nvPr/>
        </p:nvSpPr>
        <p:spPr>
          <a:xfrm>
            <a:off x="445258" y="1923397"/>
            <a:ext cx="288168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Clinical team</a:t>
            </a:r>
          </a:p>
          <a:p>
            <a:r>
              <a:rPr lang="en-GB" dirty="0"/>
              <a:t>8 Radiographers</a:t>
            </a:r>
          </a:p>
          <a:p>
            <a:r>
              <a:rPr lang="en-GB" dirty="0"/>
              <a:t>1 Navigator</a:t>
            </a:r>
          </a:p>
          <a:p>
            <a:endParaRPr lang="en-GB" dirty="0"/>
          </a:p>
          <a:p>
            <a:r>
              <a:rPr lang="en-GB" b="1" dirty="0"/>
              <a:t>Project Team</a:t>
            </a:r>
          </a:p>
          <a:p>
            <a:r>
              <a:rPr lang="en-GB" dirty="0"/>
              <a:t>Steering Group (</a:t>
            </a:r>
            <a:r>
              <a:rPr lang="en-GB" dirty="0" err="1"/>
              <a:t>inc</a:t>
            </a:r>
            <a:r>
              <a:rPr lang="en-GB" dirty="0"/>
              <a:t> patients)</a:t>
            </a:r>
          </a:p>
          <a:p>
            <a:r>
              <a:rPr lang="en-GB" dirty="0"/>
              <a:t>Data analyst </a:t>
            </a:r>
          </a:p>
          <a:p>
            <a:r>
              <a:rPr lang="en-GB" dirty="0"/>
              <a:t>Project managers</a:t>
            </a:r>
          </a:p>
          <a:p>
            <a:r>
              <a:rPr lang="en-GB" dirty="0"/>
              <a:t>Commissioners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95FCA0-37D4-24D2-EC3B-B367F6E9B6E4}"/>
              </a:ext>
            </a:extLst>
          </p:cNvPr>
          <p:cNvSpPr txBox="1"/>
          <p:nvPr/>
        </p:nvSpPr>
        <p:spPr>
          <a:xfrm>
            <a:off x="465377" y="314072"/>
            <a:ext cx="349153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SW RT ODN 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(RT Service Spec 2019)</a:t>
            </a:r>
          </a:p>
          <a:p>
            <a:r>
              <a:rPr lang="en-GB" dirty="0"/>
              <a:t>Macmillan funding </a:t>
            </a:r>
          </a:p>
          <a:p>
            <a:r>
              <a:rPr lang="en-GB" dirty="0"/>
              <a:t>Alliance funding </a:t>
            </a:r>
          </a:p>
          <a:p>
            <a:r>
              <a:rPr lang="en-GB" dirty="0"/>
              <a:t>Local funding</a:t>
            </a:r>
          </a:p>
          <a:p>
            <a:r>
              <a:rPr lang="en-GB" dirty="0"/>
              <a:t>SW CSU (data, costings, evaluation)</a:t>
            </a:r>
          </a:p>
        </p:txBody>
      </p:sp>
    </p:spTree>
    <p:extLst>
      <p:ext uri="{BB962C8B-B14F-4D97-AF65-F5344CB8AC3E}">
        <p14:creationId xmlns:p14="http://schemas.microsoft.com/office/powerpoint/2010/main" val="52623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471592-BE2C-1D1E-8242-4A0D57ADD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079626"/>
              </p:ext>
            </p:extLst>
          </p:nvPr>
        </p:nvGraphicFramePr>
        <p:xfrm>
          <a:off x="318356" y="1556792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7F814AE-F9AA-00C1-0CE8-9DE38696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SWRLES: </a:t>
            </a:r>
            <a:r>
              <a:rPr lang="en-GB" sz="3100" dirty="0">
                <a:solidFill>
                  <a:srgbClr val="00B050"/>
                </a:solidFill>
              </a:rPr>
              <a:t>South West Regional Late Effects Service</a:t>
            </a:r>
          </a:p>
        </p:txBody>
      </p:sp>
    </p:spTree>
    <p:extLst>
      <p:ext uri="{BB962C8B-B14F-4D97-AF65-F5344CB8AC3E}">
        <p14:creationId xmlns:p14="http://schemas.microsoft.com/office/powerpoint/2010/main" val="319676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llout: Line with Accent Bar 11">
            <a:extLst>
              <a:ext uri="{FF2B5EF4-FFF2-40B4-BE49-F238E27FC236}">
                <a16:creationId xmlns:a16="http://schemas.microsoft.com/office/drawing/2014/main" id="{0F61B403-F8A3-1878-616D-4F3E19F0E7F1}"/>
              </a:ext>
            </a:extLst>
          </p:cNvPr>
          <p:cNvSpPr/>
          <p:nvPr/>
        </p:nvSpPr>
        <p:spPr>
          <a:xfrm>
            <a:off x="6685943" y="1077278"/>
            <a:ext cx="1676772" cy="622756"/>
          </a:xfrm>
          <a:prstGeom prst="accentCallout1">
            <a:avLst>
              <a:gd name="adj1" fmla="val 46825"/>
              <a:gd name="adj2" fmla="val -7733"/>
              <a:gd name="adj3" fmla="val 67267"/>
              <a:gd name="adj4" fmla="val -251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2F535-FD9B-E12C-6281-AD3769D0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52B3-FD01-EB0E-BA7F-C0D7158EF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329185"/>
            <a:ext cx="6041468" cy="354296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Key Performance Indicators</a:t>
            </a:r>
          </a:p>
          <a:p>
            <a:pPr lvl="1"/>
            <a:r>
              <a:rPr lang="en-GB" dirty="0"/>
              <a:t>Basic service numbers</a:t>
            </a:r>
          </a:p>
          <a:p>
            <a:pPr lvl="1"/>
            <a:r>
              <a:rPr lang="en-GB" dirty="0"/>
              <a:t>Quality of Life</a:t>
            </a:r>
          </a:p>
          <a:p>
            <a:pPr lvl="1"/>
            <a:r>
              <a:rPr lang="en-GB" dirty="0"/>
              <a:t>Pathways and providers of care</a:t>
            </a:r>
          </a:p>
          <a:p>
            <a:pPr lvl="1"/>
            <a:r>
              <a:rPr lang="en-GB" dirty="0"/>
              <a:t>Outcome measures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Use of primary care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Reporting and recording (SNOMED)</a:t>
            </a:r>
          </a:p>
          <a:p>
            <a:pPr lvl="1"/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eHNA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EB6971-014E-803C-7110-00EB706A2012}"/>
              </a:ext>
            </a:extLst>
          </p:cNvPr>
          <p:cNvGrpSpPr/>
          <p:nvPr/>
        </p:nvGrpSpPr>
        <p:grpSpPr>
          <a:xfrm>
            <a:off x="323528" y="300240"/>
            <a:ext cx="1450503" cy="1411559"/>
            <a:chOff x="4298903" y="2308241"/>
            <a:chExt cx="1959741" cy="1959741"/>
          </a:xfrm>
        </p:grpSpPr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10F7882A-0EA0-7491-DA49-7A40DA3F048F}"/>
                </a:ext>
              </a:extLst>
            </p:cNvPr>
            <p:cNvSpPr/>
            <p:nvPr/>
          </p:nvSpPr>
          <p:spPr>
            <a:xfrm rot="10800000">
              <a:off x="4298903" y="2308241"/>
              <a:ext cx="1959741" cy="1959741"/>
            </a:xfrm>
            <a:prstGeom prst="pieWedg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artial Circle 4">
              <a:extLst>
                <a:ext uri="{FF2B5EF4-FFF2-40B4-BE49-F238E27FC236}">
                  <a16:creationId xmlns:a16="http://schemas.microsoft.com/office/drawing/2014/main" id="{B600F59C-4DBE-D988-A03F-3666F5F1B7D5}"/>
                </a:ext>
              </a:extLst>
            </p:cNvPr>
            <p:cNvSpPr txBox="1"/>
            <p:nvPr/>
          </p:nvSpPr>
          <p:spPr>
            <a:xfrm rot="21600000">
              <a:off x="4298903" y="2308241"/>
              <a:ext cx="1385746" cy="13857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100" kern="1200" dirty="0"/>
                <a:t>Data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C15F3D3-D06A-250F-D0F2-8C3DD3B0199B}"/>
              </a:ext>
            </a:extLst>
          </p:cNvPr>
          <p:cNvSpPr txBox="1"/>
          <p:nvPr/>
        </p:nvSpPr>
        <p:spPr>
          <a:xfrm>
            <a:off x="6775256" y="1006020"/>
            <a:ext cx="171534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Developed with </a:t>
            </a:r>
          </a:p>
          <a:p>
            <a:r>
              <a:rPr lang="en-GB" dirty="0">
                <a:solidFill>
                  <a:schemeClr val="bg1"/>
                </a:solidFill>
              </a:rPr>
              <a:t>commissioners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C4E3E-62A3-93C3-2923-6A0CED1A764B}"/>
              </a:ext>
            </a:extLst>
          </p:cNvPr>
          <p:cNvSpPr txBox="1"/>
          <p:nvPr/>
        </p:nvSpPr>
        <p:spPr>
          <a:xfrm>
            <a:off x="1661512" y="6156506"/>
            <a:ext cx="581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(sustainable services are not funded on anecdotal evidence)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DA9C5-BB65-75CE-C7AA-10A48340AACA}"/>
              </a:ext>
            </a:extLst>
          </p:cNvPr>
          <p:cNvSpPr txBox="1"/>
          <p:nvPr/>
        </p:nvSpPr>
        <p:spPr>
          <a:xfrm>
            <a:off x="1187624" y="5160383"/>
            <a:ext cx="6843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Collecting data and sharing data</a:t>
            </a:r>
          </a:p>
        </p:txBody>
      </p:sp>
    </p:spTree>
    <p:extLst>
      <p:ext uri="{BB962C8B-B14F-4D97-AF65-F5344CB8AC3E}">
        <p14:creationId xmlns:p14="http://schemas.microsoft.com/office/powerpoint/2010/main" val="245315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9397-B8C8-13F9-D4B6-329F9F6A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B050"/>
                </a:solidFill>
              </a:rPr>
              <a:t>SWRLES: Core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7D343-BC46-9CE1-CA09-4EB532042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333333"/>
                </a:solidFill>
                <a:latin typeface="Helvetica Neue"/>
              </a:rPr>
              <a:t>Standardised</a:t>
            </a:r>
            <a:r>
              <a:rPr lang="en-US" sz="2400" dirty="0">
                <a:solidFill>
                  <a:srgbClr val="333333"/>
                </a:solidFill>
                <a:latin typeface="Helvetica Neue"/>
              </a:rPr>
              <a:t> introduction letter (IG ratified)</a:t>
            </a:r>
          </a:p>
          <a:p>
            <a:r>
              <a:rPr lang="en-US" sz="2400" dirty="0">
                <a:solidFill>
                  <a:srgbClr val="333333"/>
                </a:solidFill>
                <a:latin typeface="Helvetica Neue"/>
              </a:rPr>
              <a:t>Referral form</a:t>
            </a:r>
          </a:p>
          <a:p>
            <a:r>
              <a:rPr lang="en-US" sz="2400" dirty="0">
                <a:solidFill>
                  <a:srgbClr val="333333"/>
                </a:solidFill>
                <a:latin typeface="Helvetica Neue"/>
              </a:rPr>
              <a:t>Consultation form</a:t>
            </a:r>
          </a:p>
          <a:p>
            <a:r>
              <a:rPr lang="en-US" sz="2400" dirty="0">
                <a:solidFill>
                  <a:srgbClr val="333333"/>
                </a:solidFill>
                <a:latin typeface="Helvetica Neue"/>
              </a:rPr>
              <a:t>Activity data (appts, phone calls, referral etc.)</a:t>
            </a:r>
          </a:p>
          <a:p>
            <a:r>
              <a:rPr lang="en-US" sz="2400" dirty="0">
                <a:solidFill>
                  <a:srgbClr val="333333"/>
                </a:solidFill>
                <a:latin typeface="Helvetica Neue"/>
              </a:rPr>
              <a:t>Core Outcome Measures</a:t>
            </a:r>
          </a:p>
          <a:p>
            <a:pPr lvl="1"/>
            <a:r>
              <a:rPr lang="en-US" sz="2000" dirty="0" err="1">
                <a:solidFill>
                  <a:srgbClr val="333333"/>
                </a:solidFill>
                <a:latin typeface="Helvetica Neue"/>
              </a:rPr>
              <a:t>Standardised</a:t>
            </a:r>
            <a:r>
              <a:rPr lang="en-US" sz="2000" dirty="0">
                <a:solidFill>
                  <a:srgbClr val="333333"/>
                </a:solidFill>
                <a:latin typeface="Helvetica Neue"/>
              </a:rPr>
              <a:t> set of outcomes that should be measured and reported, as a minimum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  <a:latin typeface="Helvetica Neue"/>
              </a:rPr>
              <a:t>Patient Reported Outcome Measures (PROMS)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  <a:latin typeface="Helvetica Neue"/>
              </a:rPr>
              <a:t>Quality of Life</a:t>
            </a:r>
          </a:p>
          <a:p>
            <a:pPr lvl="1"/>
            <a:endParaRPr lang="en-US" sz="2000" i="1" dirty="0">
              <a:solidFill>
                <a:srgbClr val="333333"/>
              </a:solidFill>
              <a:latin typeface="Helvetica Neue"/>
            </a:endParaRP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A72FA-E586-F03E-C70E-70ADDB4A66DB}"/>
              </a:ext>
            </a:extLst>
          </p:cNvPr>
          <p:cNvSpPr txBox="1"/>
          <p:nvPr/>
        </p:nvSpPr>
        <p:spPr>
          <a:xfrm>
            <a:off x="5076056" y="5157192"/>
            <a:ext cx="3439468" cy="1261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Anonymised data</a:t>
            </a:r>
          </a:p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Sites use a patient code</a:t>
            </a:r>
          </a:p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Postcode</a:t>
            </a:r>
          </a:p>
        </p:txBody>
      </p:sp>
    </p:spTree>
    <p:extLst>
      <p:ext uri="{BB962C8B-B14F-4D97-AF65-F5344CB8AC3E}">
        <p14:creationId xmlns:p14="http://schemas.microsoft.com/office/powerpoint/2010/main" val="399338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06D1BB-DB96-B50A-0C4B-7D52CD2F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51" y="454360"/>
            <a:ext cx="4004770" cy="5921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F49864-0A3F-6BF3-32F6-5280DD53E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47144"/>
            <a:ext cx="4032448" cy="5954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CAF03AA-1015-6D48-95EE-2507C8DABDB5}"/>
              </a:ext>
            </a:extLst>
          </p:cNvPr>
          <p:cNvSpPr/>
          <p:nvPr/>
        </p:nvSpPr>
        <p:spPr>
          <a:xfrm>
            <a:off x="467544" y="3408980"/>
            <a:ext cx="4176464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B50E9F-D283-51C7-EE10-BCD352676218}"/>
              </a:ext>
            </a:extLst>
          </p:cNvPr>
          <p:cNvSpPr/>
          <p:nvPr/>
        </p:nvSpPr>
        <p:spPr>
          <a:xfrm>
            <a:off x="4816557" y="3645023"/>
            <a:ext cx="4176464" cy="2757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6B90D-1BBF-A1C2-F01A-5A3C5C59D6AF}"/>
              </a:ext>
            </a:extLst>
          </p:cNvPr>
          <p:cNvSpPr txBox="1"/>
          <p:nvPr/>
        </p:nvSpPr>
        <p:spPr>
          <a:xfrm>
            <a:off x="6804248" y="6402133"/>
            <a:ext cx="264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(RT Service Spec 2019)</a:t>
            </a:r>
          </a:p>
        </p:txBody>
      </p:sp>
    </p:spTree>
    <p:extLst>
      <p:ext uri="{BB962C8B-B14F-4D97-AF65-F5344CB8AC3E}">
        <p14:creationId xmlns:p14="http://schemas.microsoft.com/office/powerpoint/2010/main" val="198226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B98A7-63B3-AC08-1CB8-A40611FC8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3958864" cy="5733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D610B-F95A-B76B-0519-A72950EC5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300" y="404664"/>
            <a:ext cx="3944908" cy="5877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C52C01-8227-FE98-9CF0-25CEC869FBBA}"/>
              </a:ext>
            </a:extLst>
          </p:cNvPr>
          <p:cNvSpPr/>
          <p:nvPr/>
        </p:nvSpPr>
        <p:spPr>
          <a:xfrm>
            <a:off x="373899" y="4581128"/>
            <a:ext cx="4176464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7829D-CE4E-4211-23A7-6A0443155AF8}"/>
              </a:ext>
            </a:extLst>
          </p:cNvPr>
          <p:cNvSpPr/>
          <p:nvPr/>
        </p:nvSpPr>
        <p:spPr>
          <a:xfrm>
            <a:off x="4648522" y="260648"/>
            <a:ext cx="4176464" cy="6192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55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Curved Right 38">
            <a:extLst>
              <a:ext uri="{FF2B5EF4-FFF2-40B4-BE49-F238E27FC236}">
                <a16:creationId xmlns:a16="http://schemas.microsoft.com/office/drawing/2014/main" id="{04EA8B0C-1456-178C-377F-EA0B1191CF7D}"/>
              </a:ext>
            </a:extLst>
          </p:cNvPr>
          <p:cNvSpPr/>
          <p:nvPr/>
        </p:nvSpPr>
        <p:spPr>
          <a:xfrm>
            <a:off x="503276" y="1933796"/>
            <a:ext cx="1266425" cy="1927252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F2F96-6DFC-85D7-6756-B3FFE2C3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609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Data management</a:t>
            </a:r>
          </a:p>
        </p:txBody>
      </p:sp>
      <p:pic>
        <p:nvPicPr>
          <p:cNvPr id="5" name="Content Placeholder 4" descr="Doctor female with solid fill">
            <a:extLst>
              <a:ext uri="{FF2B5EF4-FFF2-40B4-BE49-F238E27FC236}">
                <a16:creationId xmlns:a16="http://schemas.microsoft.com/office/drawing/2014/main" id="{25324F91-9CC6-B5A0-D1E1-D9DCAE145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0556" y="1620612"/>
            <a:ext cx="626368" cy="626368"/>
          </a:xfrm>
        </p:spPr>
      </p:pic>
      <p:pic>
        <p:nvPicPr>
          <p:cNvPr id="6" name="Content Placeholder 4" descr="Doctor female with solid fill">
            <a:extLst>
              <a:ext uri="{FF2B5EF4-FFF2-40B4-BE49-F238E27FC236}">
                <a16:creationId xmlns:a16="http://schemas.microsoft.com/office/drawing/2014/main" id="{283D710F-348C-50A3-FBF4-004EDF85B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9701" y="1620612"/>
            <a:ext cx="626368" cy="626368"/>
          </a:xfrm>
          <a:prstGeom prst="rect">
            <a:avLst/>
          </a:prstGeom>
        </p:spPr>
      </p:pic>
      <p:pic>
        <p:nvPicPr>
          <p:cNvPr id="7" name="Content Placeholder 4" descr="Doctor female with solid fill">
            <a:extLst>
              <a:ext uri="{FF2B5EF4-FFF2-40B4-BE49-F238E27FC236}">
                <a16:creationId xmlns:a16="http://schemas.microsoft.com/office/drawing/2014/main" id="{E06CEEBD-561C-CB59-26DA-868978357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6316" y="1620612"/>
            <a:ext cx="626368" cy="626368"/>
          </a:xfrm>
          <a:prstGeom prst="rect">
            <a:avLst/>
          </a:prstGeom>
        </p:spPr>
      </p:pic>
      <p:pic>
        <p:nvPicPr>
          <p:cNvPr id="8" name="Content Placeholder 4" descr="Doctor female with solid fill">
            <a:extLst>
              <a:ext uri="{FF2B5EF4-FFF2-40B4-BE49-F238E27FC236}">
                <a16:creationId xmlns:a16="http://schemas.microsoft.com/office/drawing/2014/main" id="{FEA86398-F62E-0896-36A2-9E13339A3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3748" y="1620612"/>
            <a:ext cx="626368" cy="626368"/>
          </a:xfrm>
          <a:prstGeom prst="rect">
            <a:avLst/>
          </a:prstGeom>
        </p:spPr>
      </p:pic>
      <p:pic>
        <p:nvPicPr>
          <p:cNvPr id="9" name="Content Placeholder 4" descr="Doctor female with solid fill">
            <a:extLst>
              <a:ext uri="{FF2B5EF4-FFF2-40B4-BE49-F238E27FC236}">
                <a16:creationId xmlns:a16="http://schemas.microsoft.com/office/drawing/2014/main" id="{C9DFAF4E-DFB6-8080-2685-57C2710B2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1180" y="1627484"/>
            <a:ext cx="626368" cy="626368"/>
          </a:xfrm>
          <a:prstGeom prst="rect">
            <a:avLst/>
          </a:prstGeom>
        </p:spPr>
      </p:pic>
      <p:pic>
        <p:nvPicPr>
          <p:cNvPr id="10" name="Content Placeholder 4" descr="Doctor female with solid fill">
            <a:extLst>
              <a:ext uri="{FF2B5EF4-FFF2-40B4-BE49-F238E27FC236}">
                <a16:creationId xmlns:a16="http://schemas.microsoft.com/office/drawing/2014/main" id="{46BE9BE7-0D4E-F90F-C7DF-504B4D18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2207" y="1627484"/>
            <a:ext cx="626368" cy="626368"/>
          </a:xfrm>
          <a:prstGeom prst="rect">
            <a:avLst/>
          </a:prstGeom>
        </p:spPr>
      </p:pic>
      <p:pic>
        <p:nvPicPr>
          <p:cNvPr id="11" name="Content Placeholder 4" descr="Doctor female with solid fill">
            <a:extLst>
              <a:ext uri="{FF2B5EF4-FFF2-40B4-BE49-F238E27FC236}">
                <a16:creationId xmlns:a16="http://schemas.microsoft.com/office/drawing/2014/main" id="{54150893-8E9C-64C6-B9EF-A415B3A7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4744" y="1646940"/>
            <a:ext cx="626368" cy="626368"/>
          </a:xfrm>
          <a:prstGeom prst="rect">
            <a:avLst/>
          </a:prstGeom>
        </p:spPr>
      </p:pic>
      <p:pic>
        <p:nvPicPr>
          <p:cNvPr id="13" name="Graphic 12" descr="Programmer female with solid fill">
            <a:extLst>
              <a:ext uri="{FF2B5EF4-FFF2-40B4-BE49-F238E27FC236}">
                <a16:creationId xmlns:a16="http://schemas.microsoft.com/office/drawing/2014/main" id="{52BD08F3-14F9-ED3C-79C2-8D9617E56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104" y="2476283"/>
            <a:ext cx="914400" cy="914400"/>
          </a:xfrm>
          <a:prstGeom prst="rect">
            <a:avLst/>
          </a:prstGeom>
        </p:spPr>
      </p:pic>
      <p:pic>
        <p:nvPicPr>
          <p:cNvPr id="15" name="Graphic 14" descr="Statistics with solid fill">
            <a:extLst>
              <a:ext uri="{FF2B5EF4-FFF2-40B4-BE49-F238E27FC236}">
                <a16:creationId xmlns:a16="http://schemas.microsoft.com/office/drawing/2014/main" id="{A24DB85F-10D4-5FF0-BEE3-5B2D5A3BB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9701" y="3438432"/>
            <a:ext cx="626368" cy="626368"/>
          </a:xfrm>
          <a:prstGeom prst="rect">
            <a:avLst/>
          </a:prstGeom>
        </p:spPr>
      </p:pic>
      <p:pic>
        <p:nvPicPr>
          <p:cNvPr id="19" name="Graphic 18" descr="Scatterplot with solid fill">
            <a:extLst>
              <a:ext uri="{FF2B5EF4-FFF2-40B4-BE49-F238E27FC236}">
                <a16:creationId xmlns:a16="http://schemas.microsoft.com/office/drawing/2014/main" id="{4D109A9B-EC61-7279-8EF7-427A67201C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05707" y="3395921"/>
            <a:ext cx="700811" cy="700811"/>
          </a:xfrm>
          <a:prstGeom prst="rect">
            <a:avLst/>
          </a:prstGeom>
        </p:spPr>
      </p:pic>
      <p:pic>
        <p:nvPicPr>
          <p:cNvPr id="21" name="Graphic 20" descr="Linear Graph with solid fill">
            <a:extLst>
              <a:ext uri="{FF2B5EF4-FFF2-40B4-BE49-F238E27FC236}">
                <a16:creationId xmlns:a16="http://schemas.microsoft.com/office/drawing/2014/main" id="{1B673382-16D7-B430-3E2E-13C0C8BD8F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57898" y="3446326"/>
            <a:ext cx="600000" cy="600000"/>
          </a:xfrm>
          <a:prstGeom prst="rect">
            <a:avLst/>
          </a:prstGeom>
        </p:spPr>
      </p:pic>
      <p:pic>
        <p:nvPicPr>
          <p:cNvPr id="23" name="Graphic 22" descr="Exponential Graph with solid fill">
            <a:extLst>
              <a:ext uri="{FF2B5EF4-FFF2-40B4-BE49-F238E27FC236}">
                <a16:creationId xmlns:a16="http://schemas.microsoft.com/office/drawing/2014/main" id="{8E28BEBD-8693-B4A5-2479-FCD701837F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88354" y="3496732"/>
            <a:ext cx="600000" cy="600000"/>
          </a:xfrm>
          <a:prstGeom prst="rect">
            <a:avLst/>
          </a:prstGeom>
        </p:spPr>
      </p:pic>
      <p:pic>
        <p:nvPicPr>
          <p:cNvPr id="25" name="Graphic 24" descr="Presentation with bar chart with solid fill">
            <a:extLst>
              <a:ext uri="{FF2B5EF4-FFF2-40B4-BE49-F238E27FC236}">
                <a16:creationId xmlns:a16="http://schemas.microsoft.com/office/drawing/2014/main" id="{B939B7FE-877B-675D-2C54-86FA191E7E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20753" y="3429000"/>
            <a:ext cx="626368" cy="626368"/>
          </a:xfrm>
          <a:prstGeom prst="rect">
            <a:avLst/>
          </a:prstGeom>
        </p:spPr>
      </p:pic>
      <p:pic>
        <p:nvPicPr>
          <p:cNvPr id="27" name="Graphic 26" descr="Pie chart with solid fill">
            <a:extLst>
              <a:ext uri="{FF2B5EF4-FFF2-40B4-BE49-F238E27FC236}">
                <a16:creationId xmlns:a16="http://schemas.microsoft.com/office/drawing/2014/main" id="{4A4D4F56-F444-C3AA-E8DD-662719E069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58762" y="3434844"/>
            <a:ext cx="539428" cy="539428"/>
          </a:xfrm>
          <a:prstGeom prst="rect">
            <a:avLst/>
          </a:prstGeom>
        </p:spPr>
      </p:pic>
      <p:pic>
        <p:nvPicPr>
          <p:cNvPr id="29" name="Graphic 28" descr="Network with solid fill">
            <a:extLst>
              <a:ext uri="{FF2B5EF4-FFF2-40B4-BE49-F238E27FC236}">
                <a16:creationId xmlns:a16="http://schemas.microsoft.com/office/drawing/2014/main" id="{C4CFD790-7D9A-A884-E295-9B8922AD5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09961" y="3390389"/>
            <a:ext cx="645182" cy="645182"/>
          </a:xfrm>
          <a:prstGeom prst="rect">
            <a:avLst/>
          </a:prstGeom>
        </p:spPr>
      </p:pic>
      <p:pic>
        <p:nvPicPr>
          <p:cNvPr id="31" name="Graphic 30" descr="Brain with solid fill">
            <a:extLst>
              <a:ext uri="{FF2B5EF4-FFF2-40B4-BE49-F238E27FC236}">
                <a16:creationId xmlns:a16="http://schemas.microsoft.com/office/drawing/2014/main" id="{9818C121-3ACA-3F48-82FB-AB5EA365C39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897940" y="5251704"/>
            <a:ext cx="914400" cy="914400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16141436-2CA4-1879-B445-6B49A96414E0}"/>
              </a:ext>
            </a:extLst>
          </p:cNvPr>
          <p:cNvSpPr/>
          <p:nvPr/>
        </p:nvSpPr>
        <p:spPr>
          <a:xfrm rot="5400000">
            <a:off x="1625684" y="2747153"/>
            <a:ext cx="914400" cy="191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D83F382-A5AD-390A-7A4B-5A51109E9D70}"/>
              </a:ext>
            </a:extLst>
          </p:cNvPr>
          <p:cNvSpPr/>
          <p:nvPr/>
        </p:nvSpPr>
        <p:spPr>
          <a:xfrm rot="5400000">
            <a:off x="2441267" y="2736296"/>
            <a:ext cx="914400" cy="191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090AFC92-CC68-1FE5-81F9-3A3156DF2092}"/>
              </a:ext>
            </a:extLst>
          </p:cNvPr>
          <p:cNvSpPr/>
          <p:nvPr/>
        </p:nvSpPr>
        <p:spPr>
          <a:xfrm rot="5400000">
            <a:off x="3252001" y="2725897"/>
            <a:ext cx="914400" cy="191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B30BD67-EFB8-43BD-4506-2FD355B276CC}"/>
              </a:ext>
            </a:extLst>
          </p:cNvPr>
          <p:cNvSpPr/>
          <p:nvPr/>
        </p:nvSpPr>
        <p:spPr>
          <a:xfrm rot="5400000">
            <a:off x="4113166" y="2728744"/>
            <a:ext cx="914400" cy="191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6B9F019-0F12-C9A6-B54A-E871DC47E41F}"/>
              </a:ext>
            </a:extLst>
          </p:cNvPr>
          <p:cNvSpPr/>
          <p:nvPr/>
        </p:nvSpPr>
        <p:spPr>
          <a:xfrm rot="5400000">
            <a:off x="4927163" y="2726714"/>
            <a:ext cx="914400" cy="191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E468B6C8-E69C-100D-FB03-DBE56EE284F7}"/>
              </a:ext>
            </a:extLst>
          </p:cNvPr>
          <p:cNvSpPr/>
          <p:nvPr/>
        </p:nvSpPr>
        <p:spPr>
          <a:xfrm rot="5400000">
            <a:off x="5786802" y="2725897"/>
            <a:ext cx="914400" cy="191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7194A411-095A-E69F-6A81-759D0875E614}"/>
              </a:ext>
            </a:extLst>
          </p:cNvPr>
          <p:cNvSpPr/>
          <p:nvPr/>
        </p:nvSpPr>
        <p:spPr>
          <a:xfrm rot="5400000">
            <a:off x="6600650" y="2736295"/>
            <a:ext cx="914400" cy="191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Callout: Down Arrow 39">
            <a:extLst>
              <a:ext uri="{FF2B5EF4-FFF2-40B4-BE49-F238E27FC236}">
                <a16:creationId xmlns:a16="http://schemas.microsoft.com/office/drawing/2014/main" id="{BAC4C77E-CDCC-2D19-5FED-932BA25B37C3}"/>
              </a:ext>
            </a:extLst>
          </p:cNvPr>
          <p:cNvSpPr/>
          <p:nvPr/>
        </p:nvSpPr>
        <p:spPr>
          <a:xfrm>
            <a:off x="1769701" y="4096732"/>
            <a:ext cx="5383703" cy="114894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13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E19A1B-215C-4958-354E-A58396ECD463}"/>
              </a:ext>
            </a:extLst>
          </p:cNvPr>
          <p:cNvSpPr txBox="1"/>
          <p:nvPr/>
        </p:nvSpPr>
        <p:spPr>
          <a:xfrm>
            <a:off x="7264459" y="1600649"/>
            <a:ext cx="184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Individual sites</a:t>
            </a:r>
          </a:p>
          <a:p>
            <a:r>
              <a:rPr lang="en-GB" dirty="0"/>
              <a:t>Input information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AE9CF3-2454-9F06-4528-B9B790E02F68}"/>
              </a:ext>
            </a:extLst>
          </p:cNvPr>
          <p:cNvSpPr txBox="1"/>
          <p:nvPr/>
        </p:nvSpPr>
        <p:spPr>
          <a:xfrm>
            <a:off x="7259159" y="2376503"/>
            <a:ext cx="1864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 is assessed, </a:t>
            </a:r>
          </a:p>
          <a:p>
            <a:r>
              <a:rPr lang="en-GB" dirty="0"/>
              <a:t>scored, presented</a:t>
            </a:r>
          </a:p>
          <a:p>
            <a:r>
              <a:rPr lang="en-GB" dirty="0"/>
              <a:t>by Navi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9A286F5-782D-BB22-9B1C-2186120CCB78}"/>
              </a:ext>
            </a:extLst>
          </p:cNvPr>
          <p:cNvSpPr txBox="1"/>
          <p:nvPr/>
        </p:nvSpPr>
        <p:spPr>
          <a:xfrm>
            <a:off x="7336329" y="3396897"/>
            <a:ext cx="144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Access their </a:t>
            </a:r>
          </a:p>
          <a:p>
            <a:r>
              <a:rPr lang="en-GB" dirty="0"/>
              <a:t>own site data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158840-C367-DE9B-4628-620E005153C2}"/>
              </a:ext>
            </a:extLst>
          </p:cNvPr>
          <p:cNvSpPr txBox="1"/>
          <p:nvPr/>
        </p:nvSpPr>
        <p:spPr>
          <a:xfrm>
            <a:off x="7153402" y="5145396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 anonymised</a:t>
            </a:r>
          </a:p>
          <a:p>
            <a:r>
              <a:rPr lang="en-GB" dirty="0"/>
              <a:t>Data available to </a:t>
            </a:r>
          </a:p>
          <a:p>
            <a:r>
              <a:rPr lang="en-GB" dirty="0"/>
              <a:t>analyst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B1E1D5C-EDC4-F716-C097-B7EA05AAC2E3}"/>
              </a:ext>
            </a:extLst>
          </p:cNvPr>
          <p:cNvSpPr txBox="1"/>
          <p:nvPr/>
        </p:nvSpPr>
        <p:spPr>
          <a:xfrm>
            <a:off x="2838697" y="6225136"/>
            <a:ext cx="626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Large dataset of useful, core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83666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1287" y="1196752"/>
            <a:ext cx="8228649" cy="1969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4" y="1340768"/>
            <a:ext cx="792088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Why do we need late effects services?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5372" y="2602174"/>
            <a:ext cx="40971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Survivorship is increasing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34" y="3356992"/>
            <a:ext cx="6781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287" y="4761047"/>
            <a:ext cx="8000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LWBC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Personalised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care) initiative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Improved documentation (treatment summaries)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Reduced costs (remote follow up and self management strategies)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Supported patients with general information and signposting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(H&amp;W events, Cancer Support Workers, level 2 psychological training)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has not provided a mechanism to manage long term, life changing symptoms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577" y="4653340"/>
            <a:ext cx="8228649" cy="1969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170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30FA-44DF-C2D7-E544-5D4D7092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00B050"/>
                </a:solidFill>
              </a:rPr>
              <a:t>Core Outcome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17CB-27A5-845B-2E45-C2175ABF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Descriptive stats &amp; qualitative data (referral and consultation forms)</a:t>
            </a:r>
          </a:p>
          <a:p>
            <a:endParaRPr lang="en-GB" dirty="0"/>
          </a:p>
          <a:p>
            <a:r>
              <a:rPr lang="en-GB" dirty="0"/>
              <a:t>Quality of Life</a:t>
            </a:r>
          </a:p>
          <a:p>
            <a:pPr lvl="1"/>
            <a:r>
              <a:rPr lang="en-GB" dirty="0"/>
              <a:t>EORTC QLQ-C30 and EQ 5D 5L</a:t>
            </a:r>
          </a:p>
          <a:p>
            <a:pPr lvl="1"/>
            <a:r>
              <a:rPr lang="en-US" dirty="0">
                <a:hlinkClick r:id="rId2"/>
              </a:rPr>
              <a:t>Cancer-quality-of-life-survey-summary-report-first-data-release.pdf (england.nhs.uk)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Site specific</a:t>
            </a:r>
          </a:p>
          <a:p>
            <a:pPr lvl="1"/>
            <a:r>
              <a:rPr lang="en-GB" dirty="0"/>
              <a:t>EORTC questionnaires - PROMS </a:t>
            </a:r>
          </a:p>
          <a:p>
            <a:pPr lvl="1"/>
            <a:r>
              <a:rPr lang="en-US" dirty="0">
                <a:hlinkClick r:id="rId3"/>
              </a:rPr>
              <a:t>Questionnaires - EORTC - Quality of Life : EORTC – Quality of Life</a:t>
            </a:r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Macmillan 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HNA</a:t>
            </a:r>
          </a:p>
          <a:p>
            <a:pPr lvl="1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Long term condition management</a:t>
            </a:r>
          </a:p>
          <a:p>
            <a:pPr lvl="1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Patient Activation Measure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74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F34CA-4E6A-C9E6-2B4C-3D27F782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78792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rgbClr val="00B050"/>
                </a:solidFill>
              </a:rPr>
              <a:t>EORTC Questionnaires</a:t>
            </a:r>
            <a:br>
              <a:rPr lang="en-GB" dirty="0">
                <a:solidFill>
                  <a:srgbClr val="00B050"/>
                </a:solidFill>
              </a:rPr>
            </a:br>
            <a:r>
              <a:rPr lang="en-GB" sz="2700" dirty="0">
                <a:solidFill>
                  <a:srgbClr val="00B050"/>
                </a:solidFill>
              </a:rPr>
              <a:t>(European Organisation for Research and Treatment of Cancer)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0B71A-EC36-2C9D-E1C2-3E858B664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Produced by evidence review with patient and HCP input</a:t>
            </a:r>
          </a:p>
          <a:p>
            <a:r>
              <a:rPr lang="en-GB" sz="2400" dirty="0"/>
              <a:t>Validated, scorable, population data</a:t>
            </a:r>
          </a:p>
          <a:p>
            <a:r>
              <a:rPr lang="en-GB" sz="2400" dirty="0"/>
              <a:t>Different languages</a:t>
            </a:r>
          </a:p>
          <a:p>
            <a:r>
              <a:rPr lang="en-GB" sz="2400" dirty="0"/>
              <a:t>Data on action levels, minimally important differences</a:t>
            </a:r>
          </a:p>
          <a:p>
            <a:r>
              <a:rPr lang="en-GB" sz="2400" dirty="0"/>
              <a:t>Licensed but free</a:t>
            </a:r>
          </a:p>
          <a:p>
            <a:r>
              <a:rPr lang="en-GB" sz="2400" dirty="0"/>
              <a:t>Many cancer types</a:t>
            </a:r>
          </a:p>
          <a:p>
            <a:r>
              <a:rPr lang="en-GB" sz="2400" dirty="0"/>
              <a:t>Relevant to radiotherapy late effects </a:t>
            </a:r>
          </a:p>
          <a:p>
            <a:r>
              <a:rPr lang="en-US" sz="1400" dirty="0">
                <a:hlinkClick r:id="rId2"/>
              </a:rPr>
              <a:t>Questionnaires - EORTC - Quality of Life : EORTC – Quality of Life</a:t>
            </a:r>
            <a:endParaRPr lang="en-GB" sz="2400" dirty="0"/>
          </a:p>
          <a:p>
            <a:pPr lvl="1"/>
            <a:r>
              <a:rPr lang="en-GB" sz="2000" dirty="0"/>
              <a:t>PR20 radiation proctitis</a:t>
            </a:r>
          </a:p>
          <a:p>
            <a:pPr lvl="1"/>
            <a:r>
              <a:rPr lang="en-GB" sz="2000" dirty="0"/>
              <a:t>H&amp;N43 head and neck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2054 Immune Checkpoint inhibitors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</a:rPr>
              <a:t>Metastatic malignant melanoma (</a:t>
            </a:r>
            <a:r>
              <a:rPr lang="en-GB" sz="2000" dirty="0" err="1">
                <a:solidFill>
                  <a:srgbClr val="FF0000"/>
                </a:solidFill>
              </a:rPr>
              <a:t>irAEs</a:t>
            </a:r>
            <a:r>
              <a:rPr lang="en-GB" sz="2000" dirty="0">
                <a:solidFill>
                  <a:srgbClr val="FF0000"/>
                </a:solidFill>
              </a:rPr>
              <a:t> – immune related adverse events)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98143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51B5E-C53A-9C7F-1C46-83D3A61F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B050"/>
                </a:solidFill>
              </a:rPr>
              <a:t>Further information?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235732-BD74-F573-9E47-DDBD7195B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1988840"/>
            <a:ext cx="3868340" cy="823912"/>
          </a:xfrm>
        </p:spPr>
        <p:txBody>
          <a:bodyPr/>
          <a:lstStyle/>
          <a:p>
            <a:r>
              <a:rPr lang="en-GB" sz="2400" dirty="0"/>
              <a:t>Add whatever will improve your service</a:t>
            </a:r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DF012-1610-90C4-4BF8-46F2FE81F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193203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Bladder diary</a:t>
            </a:r>
          </a:p>
          <a:p>
            <a:r>
              <a:rPr lang="en-GB" dirty="0"/>
              <a:t>Blood tests</a:t>
            </a:r>
          </a:p>
          <a:p>
            <a:r>
              <a:rPr lang="en-GB" dirty="0"/>
              <a:t>Pain measures</a:t>
            </a:r>
          </a:p>
          <a:p>
            <a:r>
              <a:rPr lang="en-GB" dirty="0"/>
              <a:t>Food diaries</a:t>
            </a:r>
          </a:p>
          <a:p>
            <a:r>
              <a:rPr lang="en-GB" dirty="0"/>
              <a:t>Bristol Stool Chart</a:t>
            </a:r>
          </a:p>
          <a:p>
            <a:r>
              <a:rPr lang="en-GB" dirty="0"/>
              <a:t>Range of movement measurements</a:t>
            </a:r>
          </a:p>
          <a:p>
            <a:r>
              <a:rPr lang="en-GB" dirty="0"/>
              <a:t>Fatigue scores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57CE8-6850-E689-7B94-EF9EB2128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836712"/>
            <a:ext cx="3530066" cy="36550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9BE290-7EEA-C053-3D4B-C5951F08C57C}"/>
              </a:ext>
            </a:extLst>
          </p:cNvPr>
          <p:cNvSpPr txBox="1"/>
          <p:nvPr/>
        </p:nvSpPr>
        <p:spPr>
          <a:xfrm>
            <a:off x="629841" y="5251498"/>
            <a:ext cx="8377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This information is not required to be submitted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- it does not add to the core data set</a:t>
            </a:r>
          </a:p>
        </p:txBody>
      </p:sp>
    </p:spTree>
    <p:extLst>
      <p:ext uri="{BB962C8B-B14F-4D97-AF65-F5344CB8AC3E}">
        <p14:creationId xmlns:p14="http://schemas.microsoft.com/office/powerpoint/2010/main" val="3869567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785C-12E3-1C45-F34E-D31E8769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Sharing data - Coding and Primary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4150B-97A3-3D48-D578-BD496E51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Beyond follow-up…</a:t>
            </a:r>
          </a:p>
          <a:p>
            <a:pPr lvl="1"/>
            <a:r>
              <a:rPr lang="en-GB" dirty="0"/>
              <a:t>Primary care</a:t>
            </a:r>
          </a:p>
          <a:p>
            <a:pPr lvl="1"/>
            <a:r>
              <a:rPr lang="en-GB" dirty="0"/>
              <a:t>Treatment not recorded properly</a:t>
            </a:r>
          </a:p>
          <a:p>
            <a:pPr lvl="1"/>
            <a:r>
              <a:rPr lang="en-GB" dirty="0"/>
              <a:t>Could be used to flag potential late effects</a:t>
            </a:r>
          </a:p>
          <a:p>
            <a:r>
              <a:rPr lang="en-GB" dirty="0"/>
              <a:t>SNOMED CT (systemised nomenclature of medicine clinical terms)</a:t>
            </a:r>
          </a:p>
          <a:p>
            <a:pPr lvl="1"/>
            <a:r>
              <a:rPr lang="en-GB" dirty="0"/>
              <a:t>Radiation injury</a:t>
            </a:r>
          </a:p>
          <a:p>
            <a:pPr lvl="1"/>
            <a:r>
              <a:rPr lang="en-GB" dirty="0"/>
              <a:t>Chronic radiation proctitis</a:t>
            </a:r>
          </a:p>
          <a:p>
            <a:pPr lvl="1"/>
            <a:r>
              <a:rPr lang="en-GB" dirty="0"/>
              <a:t>Code diagnosis or symptom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493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C4B0616-EEDE-4F2F-A901-264A07CE77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036957"/>
              </p:ext>
            </p:extLst>
          </p:nvPr>
        </p:nvGraphicFramePr>
        <p:xfrm>
          <a:off x="1004743" y="1131094"/>
          <a:ext cx="4832583" cy="421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074986-B042-4C3E-9F82-D26AD2343A91}"/>
              </a:ext>
            </a:extLst>
          </p:cNvPr>
          <p:cNvSpPr txBox="1"/>
          <p:nvPr/>
        </p:nvSpPr>
        <p:spPr>
          <a:xfrm>
            <a:off x="5686749" y="4445948"/>
            <a:ext cx="319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Patients seen and managed by rad-led service</a:t>
            </a:r>
          </a:p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Resources to help patients self-manage</a:t>
            </a:r>
          </a:p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Resources for GPs to provide basic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7A0CAC-55C3-433D-8755-0B4847756871}"/>
              </a:ext>
            </a:extLst>
          </p:cNvPr>
          <p:cNvSpPr txBox="1"/>
          <p:nvPr/>
        </p:nvSpPr>
        <p:spPr>
          <a:xfrm>
            <a:off x="5333813" y="3236682"/>
            <a:ext cx="2662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Patients seen, referred to local services </a:t>
            </a:r>
          </a:p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Colonoscopy</a:t>
            </a:r>
          </a:p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Bladder instillations</a:t>
            </a:r>
          </a:p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Lymphoedema team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65F60-D0E4-4284-8C36-19A439ABBF99}"/>
              </a:ext>
            </a:extLst>
          </p:cNvPr>
          <p:cNvSpPr txBox="1"/>
          <p:nvPr/>
        </p:nvSpPr>
        <p:spPr>
          <a:xfrm>
            <a:off x="4802393" y="2399723"/>
            <a:ext cx="2889958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Patients seen, referred to regional services</a:t>
            </a:r>
          </a:p>
          <a:p>
            <a:pPr defTabSz="685800"/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Ano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-rectal physiology service , SNS services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4EFED-B7A2-458C-91F8-C2C043231F7F}"/>
              </a:ext>
            </a:extLst>
          </p:cNvPr>
          <p:cNvSpPr txBox="1"/>
          <p:nvPr/>
        </p:nvSpPr>
        <p:spPr>
          <a:xfrm>
            <a:off x="4308617" y="1110384"/>
            <a:ext cx="3830641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Patients seen, referred to national services </a:t>
            </a:r>
          </a:p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CCLERS</a:t>
            </a:r>
          </a:p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National Fatigue service</a:t>
            </a:r>
          </a:p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DDRC </a:t>
            </a:r>
          </a:p>
          <a:p>
            <a:pPr defTabSz="685800"/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National Radiation Cystitis Service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50DB0-1AAA-4C12-AB2E-6ABB5034CAE6}"/>
              </a:ext>
            </a:extLst>
          </p:cNvPr>
          <p:cNvSpPr txBox="1"/>
          <p:nvPr/>
        </p:nvSpPr>
        <p:spPr>
          <a:xfrm>
            <a:off x="201264" y="1064294"/>
            <a:ext cx="254986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Proposed model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Universal, targeted, and specialist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6B08F-C861-442B-864F-EB086E2EE49E}"/>
              </a:ext>
            </a:extLst>
          </p:cNvPr>
          <p:cNvSpPr txBox="1"/>
          <p:nvPr/>
        </p:nvSpPr>
        <p:spPr>
          <a:xfrm>
            <a:off x="162989" y="4446842"/>
            <a:ext cx="11754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Cost effective 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/>
              </a:rPr>
              <a:t>Service?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F05F5B1-0049-45B2-B16E-4BE6898123C6}"/>
              </a:ext>
            </a:extLst>
          </p:cNvPr>
          <p:cNvSpPr/>
          <p:nvPr/>
        </p:nvSpPr>
        <p:spPr>
          <a:xfrm>
            <a:off x="895738" y="4699573"/>
            <a:ext cx="344945" cy="19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04282-DCB8-9A5E-077A-AFEEF3A54AA5}"/>
              </a:ext>
            </a:extLst>
          </p:cNvPr>
          <p:cNvSpPr txBox="1"/>
          <p:nvPr/>
        </p:nvSpPr>
        <p:spPr>
          <a:xfrm>
            <a:off x="235561" y="5947801"/>
            <a:ext cx="8820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/>
              <a:t>Need to show that radiographer-led service is not just a referral/triage service and we can manage a cohort of patients ourselves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27812-C5DC-F571-F9F3-FD3EB1CD3F85}"/>
              </a:ext>
            </a:extLst>
          </p:cNvPr>
          <p:cNvSpPr txBox="1"/>
          <p:nvPr/>
        </p:nvSpPr>
        <p:spPr>
          <a:xfrm>
            <a:off x="163557" y="263868"/>
            <a:ext cx="8136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Building pathways – costing a service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6145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0131-76F3-485E-B7B8-B684C051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Progress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2D57E-1AA4-4BA5-A551-883ECD69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/>
          <a:lstStyle/>
          <a:p>
            <a:r>
              <a:rPr lang="en-GB" b="1" dirty="0"/>
              <a:t>As one region…</a:t>
            </a:r>
          </a:p>
          <a:p>
            <a:pPr lvl="1"/>
            <a:r>
              <a:rPr lang="en-GB" dirty="0"/>
              <a:t>Supported each other</a:t>
            </a:r>
          </a:p>
          <a:p>
            <a:pPr lvl="1"/>
            <a:r>
              <a:rPr lang="en-GB" dirty="0"/>
              <a:t>Discovered new services</a:t>
            </a:r>
          </a:p>
          <a:p>
            <a:pPr lvl="1"/>
            <a:r>
              <a:rPr lang="en-GB" dirty="0"/>
              <a:t>Services are now seeking collaboration and information</a:t>
            </a:r>
          </a:p>
          <a:p>
            <a:pPr lvl="2"/>
            <a:r>
              <a:rPr lang="en-GB" dirty="0"/>
              <a:t>(RT ODNs, oncology menopause, SW IO service)</a:t>
            </a:r>
          </a:p>
          <a:p>
            <a:pPr lvl="1"/>
            <a:r>
              <a:rPr lang="en-GB" dirty="0"/>
              <a:t>Developing SOPs, protocols, information leaflets</a:t>
            </a:r>
          </a:p>
          <a:p>
            <a:pPr lvl="1"/>
            <a:r>
              <a:rPr lang="en-GB" dirty="0"/>
              <a:t>Commissioners are actively seeking data</a:t>
            </a:r>
          </a:p>
          <a:p>
            <a:pPr lvl="1"/>
            <a:r>
              <a:rPr lang="en-GB" dirty="0"/>
              <a:t>All have referrals</a:t>
            </a:r>
          </a:p>
          <a:p>
            <a:pPr lvl="1"/>
            <a:endParaRPr lang="en-GB" dirty="0"/>
          </a:p>
          <a:p>
            <a:pPr lvl="1"/>
            <a:r>
              <a:rPr lang="en-GB" sz="2400" dirty="0"/>
              <a:t>As many regions?...</a:t>
            </a:r>
          </a:p>
          <a:p>
            <a:pPr lvl="2"/>
            <a:r>
              <a:rPr lang="en-GB" sz="2100" dirty="0"/>
              <a:t>Big data</a:t>
            </a:r>
          </a:p>
          <a:p>
            <a:pPr lvl="2"/>
            <a:r>
              <a:rPr lang="en-GB" sz="2100" dirty="0" err="1"/>
              <a:t>ePROMS</a:t>
            </a:r>
            <a:endParaRPr lang="en-GB" sz="2100" dirty="0"/>
          </a:p>
          <a:p>
            <a:pPr lvl="2"/>
            <a:endParaRPr lang="en-GB" sz="2100" dirty="0"/>
          </a:p>
          <a:p>
            <a:pPr lvl="2"/>
            <a:r>
              <a:rPr lang="en-GB" sz="2100" dirty="0"/>
              <a:t>Emphasis on living rather than surviving</a:t>
            </a:r>
          </a:p>
          <a:p>
            <a:pPr lvl="2"/>
            <a:endParaRPr lang="en-GB" sz="2100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79147-7BED-4EA9-8279-77C14CDB0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264" y="3472287"/>
            <a:ext cx="2360086" cy="27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18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E08D71B-6E69-4DFF-B5AD-D951DA645517}"/>
              </a:ext>
            </a:extLst>
          </p:cNvPr>
          <p:cNvSpPr/>
          <p:nvPr/>
        </p:nvSpPr>
        <p:spPr>
          <a:xfrm>
            <a:off x="2434856" y="4693269"/>
            <a:ext cx="95226" cy="9345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E2CDE69-6807-4A89-9456-AC8F4539ACFC}"/>
              </a:ext>
            </a:extLst>
          </p:cNvPr>
          <p:cNvSpPr/>
          <p:nvPr/>
        </p:nvSpPr>
        <p:spPr>
          <a:xfrm>
            <a:off x="3928908" y="4475710"/>
            <a:ext cx="89683" cy="880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AB74A1-F39E-4148-B626-4919D73CE7D2}"/>
              </a:ext>
            </a:extLst>
          </p:cNvPr>
          <p:cNvSpPr/>
          <p:nvPr/>
        </p:nvSpPr>
        <p:spPr>
          <a:xfrm>
            <a:off x="4019032" y="4045197"/>
            <a:ext cx="89683" cy="8801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7F4C71-C630-424A-987A-E41819B4FA0A}"/>
              </a:ext>
            </a:extLst>
          </p:cNvPr>
          <p:cNvSpPr/>
          <p:nvPr/>
        </p:nvSpPr>
        <p:spPr>
          <a:xfrm>
            <a:off x="3298952" y="4261221"/>
            <a:ext cx="89683" cy="880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51D09F-A16A-422D-A556-00738EBE80BB}"/>
              </a:ext>
            </a:extLst>
          </p:cNvPr>
          <p:cNvSpPr/>
          <p:nvPr/>
        </p:nvSpPr>
        <p:spPr>
          <a:xfrm>
            <a:off x="4523088" y="3422354"/>
            <a:ext cx="89683" cy="8801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8ABD9E-D13C-4764-9720-76113116C06B}"/>
              </a:ext>
            </a:extLst>
          </p:cNvPr>
          <p:cNvSpPr/>
          <p:nvPr/>
        </p:nvSpPr>
        <p:spPr>
          <a:xfrm>
            <a:off x="5891240" y="1812949"/>
            <a:ext cx="89683" cy="880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8E88C4C-D56D-4EA1-9F1D-5FF3F5F44F05}"/>
              </a:ext>
            </a:extLst>
          </p:cNvPr>
          <p:cNvSpPr/>
          <p:nvPr/>
        </p:nvSpPr>
        <p:spPr>
          <a:xfrm flipH="1">
            <a:off x="5315176" y="2060585"/>
            <a:ext cx="89682" cy="880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9B1B83-2F7D-4973-ADFF-414980290981}"/>
              </a:ext>
            </a:extLst>
          </p:cNvPr>
          <p:cNvSpPr/>
          <p:nvPr/>
        </p:nvSpPr>
        <p:spPr>
          <a:xfrm>
            <a:off x="5603208" y="2389013"/>
            <a:ext cx="89683" cy="880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E410C949-DA8E-4D46-B251-DA4587855480}"/>
              </a:ext>
            </a:extLst>
          </p:cNvPr>
          <p:cNvSpPr/>
          <p:nvPr/>
        </p:nvSpPr>
        <p:spPr>
          <a:xfrm>
            <a:off x="1735949" y="1740695"/>
            <a:ext cx="4475603" cy="3376610"/>
          </a:xfrm>
          <a:custGeom>
            <a:avLst/>
            <a:gdLst>
              <a:gd name="connsiteX0" fmla="*/ 979295 w 4543034"/>
              <a:gd name="connsiteY0" fmla="*/ 2398816 h 3467595"/>
              <a:gd name="connsiteX1" fmla="*/ 1074298 w 4543034"/>
              <a:gd name="connsiteY1" fmla="*/ 2351315 h 3467595"/>
              <a:gd name="connsiteX2" fmla="*/ 1098049 w 4543034"/>
              <a:gd name="connsiteY2" fmla="*/ 2315689 h 3467595"/>
              <a:gd name="connsiteX3" fmla="*/ 1145550 w 4543034"/>
              <a:gd name="connsiteY3" fmla="*/ 2244437 h 3467595"/>
              <a:gd name="connsiteX4" fmla="*/ 1157425 w 4543034"/>
              <a:gd name="connsiteY4" fmla="*/ 2208811 h 3467595"/>
              <a:gd name="connsiteX5" fmla="*/ 1216802 w 4543034"/>
              <a:gd name="connsiteY5" fmla="*/ 2149434 h 3467595"/>
              <a:gd name="connsiteX6" fmla="*/ 1252428 w 4543034"/>
              <a:gd name="connsiteY6" fmla="*/ 1935678 h 3467595"/>
              <a:gd name="connsiteX7" fmla="*/ 1276178 w 4543034"/>
              <a:gd name="connsiteY7" fmla="*/ 1864426 h 3467595"/>
              <a:gd name="connsiteX8" fmla="*/ 1288054 w 4543034"/>
              <a:gd name="connsiteY8" fmla="*/ 1816925 h 3467595"/>
              <a:gd name="connsiteX9" fmla="*/ 1299929 w 4543034"/>
              <a:gd name="connsiteY9" fmla="*/ 1757549 h 3467595"/>
              <a:gd name="connsiteX10" fmla="*/ 1311804 w 4543034"/>
              <a:gd name="connsiteY10" fmla="*/ 1721923 h 3467595"/>
              <a:gd name="connsiteX11" fmla="*/ 1383056 w 4543034"/>
              <a:gd name="connsiteY11" fmla="*/ 1674421 h 3467595"/>
              <a:gd name="connsiteX12" fmla="*/ 1561186 w 4543034"/>
              <a:gd name="connsiteY12" fmla="*/ 1674421 h 3467595"/>
              <a:gd name="connsiteX13" fmla="*/ 1584937 w 4543034"/>
              <a:gd name="connsiteY13" fmla="*/ 1638795 h 3467595"/>
              <a:gd name="connsiteX14" fmla="*/ 1620563 w 4543034"/>
              <a:gd name="connsiteY14" fmla="*/ 1615045 h 3467595"/>
              <a:gd name="connsiteX15" fmla="*/ 1668064 w 4543034"/>
              <a:gd name="connsiteY15" fmla="*/ 1472541 h 3467595"/>
              <a:gd name="connsiteX16" fmla="*/ 1679939 w 4543034"/>
              <a:gd name="connsiteY16" fmla="*/ 1401289 h 3467595"/>
              <a:gd name="connsiteX17" fmla="*/ 1703690 w 4543034"/>
              <a:gd name="connsiteY17" fmla="*/ 1365663 h 3467595"/>
              <a:gd name="connsiteX18" fmla="*/ 1751191 w 4543034"/>
              <a:gd name="connsiteY18" fmla="*/ 1353787 h 3467595"/>
              <a:gd name="connsiteX19" fmla="*/ 2119326 w 4543034"/>
              <a:gd name="connsiteY19" fmla="*/ 1341912 h 3467595"/>
              <a:gd name="connsiteX20" fmla="*/ 2416210 w 4543034"/>
              <a:gd name="connsiteY20" fmla="*/ 1341912 h 3467595"/>
              <a:gd name="connsiteX21" fmla="*/ 2523088 w 4543034"/>
              <a:gd name="connsiteY21" fmla="*/ 1389413 h 3467595"/>
              <a:gd name="connsiteX22" fmla="*/ 2558714 w 4543034"/>
              <a:gd name="connsiteY22" fmla="*/ 1401289 h 3467595"/>
              <a:gd name="connsiteX23" fmla="*/ 2831846 w 4543034"/>
              <a:gd name="connsiteY23" fmla="*/ 1389413 h 3467595"/>
              <a:gd name="connsiteX24" fmla="*/ 2855597 w 4543034"/>
              <a:gd name="connsiteY24" fmla="*/ 1353787 h 3467595"/>
              <a:gd name="connsiteX25" fmla="*/ 2843721 w 4543034"/>
              <a:gd name="connsiteY25" fmla="*/ 1318162 h 3467595"/>
              <a:gd name="connsiteX26" fmla="*/ 2891223 w 4543034"/>
              <a:gd name="connsiteY26" fmla="*/ 1258785 h 3467595"/>
              <a:gd name="connsiteX27" fmla="*/ 2903098 w 4543034"/>
              <a:gd name="connsiteY27" fmla="*/ 1223159 h 3467595"/>
              <a:gd name="connsiteX28" fmla="*/ 2938724 w 4543034"/>
              <a:gd name="connsiteY28" fmla="*/ 1187533 h 3467595"/>
              <a:gd name="connsiteX29" fmla="*/ 2962475 w 4543034"/>
              <a:gd name="connsiteY29" fmla="*/ 1151907 h 3467595"/>
              <a:gd name="connsiteX30" fmla="*/ 2974350 w 4543034"/>
              <a:gd name="connsiteY30" fmla="*/ 1116281 h 3467595"/>
              <a:gd name="connsiteX31" fmla="*/ 3045602 w 4543034"/>
              <a:gd name="connsiteY31" fmla="*/ 1080655 h 3467595"/>
              <a:gd name="connsiteX32" fmla="*/ 3093103 w 4543034"/>
              <a:gd name="connsiteY32" fmla="*/ 973777 h 3467595"/>
              <a:gd name="connsiteX33" fmla="*/ 3104978 w 4543034"/>
              <a:gd name="connsiteY33" fmla="*/ 938151 h 3467595"/>
              <a:gd name="connsiteX34" fmla="*/ 3176230 w 4543034"/>
              <a:gd name="connsiteY34" fmla="*/ 902525 h 3467595"/>
              <a:gd name="connsiteX35" fmla="*/ 3188106 w 4543034"/>
              <a:gd name="connsiteY35" fmla="*/ 866899 h 3467595"/>
              <a:gd name="connsiteX36" fmla="*/ 3223732 w 4543034"/>
              <a:gd name="connsiteY36" fmla="*/ 843149 h 3467595"/>
              <a:gd name="connsiteX37" fmla="*/ 3247482 w 4543034"/>
              <a:gd name="connsiteY37" fmla="*/ 771897 h 3467595"/>
              <a:gd name="connsiteX38" fmla="*/ 3247482 w 4543034"/>
              <a:gd name="connsiteY38" fmla="*/ 486889 h 3467595"/>
              <a:gd name="connsiteX39" fmla="*/ 3294984 w 4543034"/>
              <a:gd name="connsiteY39" fmla="*/ 380011 h 3467595"/>
              <a:gd name="connsiteX40" fmla="*/ 3330610 w 4543034"/>
              <a:gd name="connsiteY40" fmla="*/ 368136 h 3467595"/>
              <a:gd name="connsiteX41" fmla="*/ 3401862 w 4543034"/>
              <a:gd name="connsiteY41" fmla="*/ 308759 h 3467595"/>
              <a:gd name="connsiteX42" fmla="*/ 3437488 w 4543034"/>
              <a:gd name="connsiteY42" fmla="*/ 296884 h 3467595"/>
              <a:gd name="connsiteX43" fmla="*/ 3461238 w 4543034"/>
              <a:gd name="connsiteY43" fmla="*/ 261258 h 3467595"/>
              <a:gd name="connsiteX44" fmla="*/ 3473114 w 4543034"/>
              <a:gd name="connsiteY44" fmla="*/ 225632 h 3467595"/>
              <a:gd name="connsiteX45" fmla="*/ 3508739 w 4543034"/>
              <a:gd name="connsiteY45" fmla="*/ 213756 h 3467595"/>
              <a:gd name="connsiteX46" fmla="*/ 3544365 w 4543034"/>
              <a:gd name="connsiteY46" fmla="*/ 190006 h 3467595"/>
              <a:gd name="connsiteX47" fmla="*/ 3556241 w 4543034"/>
              <a:gd name="connsiteY47" fmla="*/ 142504 h 3467595"/>
              <a:gd name="connsiteX48" fmla="*/ 3627493 w 4543034"/>
              <a:gd name="connsiteY48" fmla="*/ 130629 h 3467595"/>
              <a:gd name="connsiteX49" fmla="*/ 3805623 w 4543034"/>
              <a:gd name="connsiteY49" fmla="*/ 118754 h 3467595"/>
              <a:gd name="connsiteX50" fmla="*/ 4007503 w 4543034"/>
              <a:gd name="connsiteY50" fmla="*/ 95003 h 3467595"/>
              <a:gd name="connsiteX51" fmla="*/ 4126256 w 4543034"/>
              <a:gd name="connsiteY51" fmla="*/ 83128 h 3467595"/>
              <a:gd name="connsiteX52" fmla="*/ 4197508 w 4543034"/>
              <a:gd name="connsiteY52" fmla="*/ 59377 h 3467595"/>
              <a:gd name="connsiteX53" fmla="*/ 4209384 w 4543034"/>
              <a:gd name="connsiteY53" fmla="*/ 23751 h 3467595"/>
              <a:gd name="connsiteX54" fmla="*/ 4280636 w 4543034"/>
              <a:gd name="connsiteY54" fmla="*/ 0 h 3467595"/>
              <a:gd name="connsiteX55" fmla="*/ 4363763 w 4543034"/>
              <a:gd name="connsiteY55" fmla="*/ 11876 h 3467595"/>
              <a:gd name="connsiteX56" fmla="*/ 4399389 w 4543034"/>
              <a:gd name="connsiteY56" fmla="*/ 83128 h 3467595"/>
              <a:gd name="connsiteX57" fmla="*/ 4387514 w 4543034"/>
              <a:gd name="connsiteY57" fmla="*/ 237507 h 3467595"/>
              <a:gd name="connsiteX58" fmla="*/ 4363763 w 4543034"/>
              <a:gd name="connsiteY58" fmla="*/ 308759 h 3467595"/>
              <a:gd name="connsiteX59" fmla="*/ 4316262 w 4543034"/>
              <a:gd name="connsiteY59" fmla="*/ 653143 h 3467595"/>
              <a:gd name="connsiteX60" fmla="*/ 4256885 w 4543034"/>
              <a:gd name="connsiteY60" fmla="*/ 665019 h 3467595"/>
              <a:gd name="connsiteX61" fmla="*/ 4209384 w 4543034"/>
              <a:gd name="connsiteY61" fmla="*/ 676894 h 3467595"/>
              <a:gd name="connsiteX62" fmla="*/ 4185633 w 4543034"/>
              <a:gd name="connsiteY62" fmla="*/ 712520 h 3467595"/>
              <a:gd name="connsiteX63" fmla="*/ 4197508 w 4543034"/>
              <a:gd name="connsiteY63" fmla="*/ 783772 h 3467595"/>
              <a:gd name="connsiteX64" fmla="*/ 4233134 w 4543034"/>
              <a:gd name="connsiteY64" fmla="*/ 807523 h 3467595"/>
              <a:gd name="connsiteX65" fmla="*/ 4351888 w 4543034"/>
              <a:gd name="connsiteY65" fmla="*/ 819398 h 3467595"/>
              <a:gd name="connsiteX66" fmla="*/ 4387514 w 4543034"/>
              <a:gd name="connsiteY66" fmla="*/ 831273 h 3467595"/>
              <a:gd name="connsiteX67" fmla="*/ 4423139 w 4543034"/>
              <a:gd name="connsiteY67" fmla="*/ 902525 h 3467595"/>
              <a:gd name="connsiteX68" fmla="*/ 4446890 w 4543034"/>
              <a:gd name="connsiteY68" fmla="*/ 938151 h 3467595"/>
              <a:gd name="connsiteX69" fmla="*/ 4482516 w 4543034"/>
              <a:gd name="connsiteY69" fmla="*/ 1045029 h 3467595"/>
              <a:gd name="connsiteX70" fmla="*/ 4494391 w 4543034"/>
              <a:gd name="connsiteY70" fmla="*/ 1080655 h 3467595"/>
              <a:gd name="connsiteX71" fmla="*/ 4518142 w 4543034"/>
              <a:gd name="connsiteY71" fmla="*/ 1116281 h 3467595"/>
              <a:gd name="connsiteX72" fmla="*/ 4530017 w 4543034"/>
              <a:gd name="connsiteY72" fmla="*/ 1246910 h 3467595"/>
              <a:gd name="connsiteX73" fmla="*/ 4494391 w 4543034"/>
              <a:gd name="connsiteY73" fmla="*/ 1270660 h 3467595"/>
              <a:gd name="connsiteX74" fmla="*/ 4435015 w 4543034"/>
              <a:gd name="connsiteY74" fmla="*/ 1318162 h 3467595"/>
              <a:gd name="connsiteX75" fmla="*/ 4375638 w 4543034"/>
              <a:gd name="connsiteY75" fmla="*/ 1365663 h 3467595"/>
              <a:gd name="connsiteX76" fmla="*/ 4363763 w 4543034"/>
              <a:gd name="connsiteY76" fmla="*/ 1401289 h 3467595"/>
              <a:gd name="connsiteX77" fmla="*/ 4399389 w 4543034"/>
              <a:gd name="connsiteY77" fmla="*/ 1567543 h 3467595"/>
              <a:gd name="connsiteX78" fmla="*/ 4423139 w 4543034"/>
              <a:gd name="connsiteY78" fmla="*/ 1638795 h 3467595"/>
              <a:gd name="connsiteX79" fmla="*/ 4435015 w 4543034"/>
              <a:gd name="connsiteY79" fmla="*/ 1698172 h 3467595"/>
              <a:gd name="connsiteX80" fmla="*/ 4423139 w 4543034"/>
              <a:gd name="connsiteY80" fmla="*/ 1757549 h 3467595"/>
              <a:gd name="connsiteX81" fmla="*/ 4304386 w 4543034"/>
              <a:gd name="connsiteY81" fmla="*/ 1793175 h 3467595"/>
              <a:gd name="connsiteX82" fmla="*/ 4197508 w 4543034"/>
              <a:gd name="connsiteY82" fmla="*/ 1781299 h 3467595"/>
              <a:gd name="connsiteX83" fmla="*/ 4138132 w 4543034"/>
              <a:gd name="connsiteY83" fmla="*/ 1769424 h 3467595"/>
              <a:gd name="connsiteX84" fmla="*/ 4066880 w 4543034"/>
              <a:gd name="connsiteY84" fmla="*/ 1781299 h 3467595"/>
              <a:gd name="connsiteX85" fmla="*/ 3924376 w 4543034"/>
              <a:gd name="connsiteY85" fmla="*/ 1769424 h 3467595"/>
              <a:gd name="connsiteX86" fmla="*/ 3900625 w 4543034"/>
              <a:gd name="connsiteY86" fmla="*/ 1733798 h 3467595"/>
              <a:gd name="connsiteX87" fmla="*/ 3829373 w 4543034"/>
              <a:gd name="connsiteY87" fmla="*/ 1686297 h 3467595"/>
              <a:gd name="connsiteX88" fmla="*/ 3793747 w 4543034"/>
              <a:gd name="connsiteY88" fmla="*/ 1650671 h 3467595"/>
              <a:gd name="connsiteX89" fmla="*/ 3769997 w 4543034"/>
              <a:gd name="connsiteY89" fmla="*/ 1615045 h 3467595"/>
              <a:gd name="connsiteX90" fmla="*/ 3698745 w 4543034"/>
              <a:gd name="connsiteY90" fmla="*/ 1591294 h 3467595"/>
              <a:gd name="connsiteX91" fmla="*/ 3674994 w 4543034"/>
              <a:gd name="connsiteY91" fmla="*/ 1626920 h 3467595"/>
              <a:gd name="connsiteX92" fmla="*/ 3603742 w 4543034"/>
              <a:gd name="connsiteY92" fmla="*/ 1769424 h 3467595"/>
              <a:gd name="connsiteX93" fmla="*/ 3532490 w 4543034"/>
              <a:gd name="connsiteY93" fmla="*/ 1805050 h 3467595"/>
              <a:gd name="connsiteX94" fmla="*/ 3496864 w 4543034"/>
              <a:gd name="connsiteY94" fmla="*/ 1781299 h 3467595"/>
              <a:gd name="connsiteX95" fmla="*/ 3425612 w 4543034"/>
              <a:gd name="connsiteY95" fmla="*/ 1816925 h 3467595"/>
              <a:gd name="connsiteX96" fmla="*/ 3378111 w 4543034"/>
              <a:gd name="connsiteY96" fmla="*/ 1888177 h 3467595"/>
              <a:gd name="connsiteX97" fmla="*/ 3366236 w 4543034"/>
              <a:gd name="connsiteY97" fmla="*/ 1923803 h 3467595"/>
              <a:gd name="connsiteX98" fmla="*/ 3330610 w 4543034"/>
              <a:gd name="connsiteY98" fmla="*/ 1935678 h 3467595"/>
              <a:gd name="connsiteX99" fmla="*/ 3294984 w 4543034"/>
              <a:gd name="connsiteY99" fmla="*/ 1959429 h 3467595"/>
              <a:gd name="connsiteX100" fmla="*/ 3223732 w 4543034"/>
              <a:gd name="connsiteY100" fmla="*/ 1971304 h 3467595"/>
              <a:gd name="connsiteX101" fmla="*/ 3164355 w 4543034"/>
              <a:gd name="connsiteY101" fmla="*/ 1983180 h 3467595"/>
              <a:gd name="connsiteX102" fmla="*/ 3093103 w 4543034"/>
              <a:gd name="connsiteY102" fmla="*/ 2006930 h 3467595"/>
              <a:gd name="connsiteX103" fmla="*/ 3057477 w 4543034"/>
              <a:gd name="connsiteY103" fmla="*/ 2018806 h 3467595"/>
              <a:gd name="connsiteX104" fmla="*/ 3033726 w 4543034"/>
              <a:gd name="connsiteY104" fmla="*/ 2090058 h 3467595"/>
              <a:gd name="connsiteX105" fmla="*/ 3021851 w 4543034"/>
              <a:gd name="connsiteY105" fmla="*/ 2268187 h 3467595"/>
              <a:gd name="connsiteX106" fmla="*/ 2926849 w 4543034"/>
              <a:gd name="connsiteY106" fmla="*/ 2280063 h 3467595"/>
              <a:gd name="connsiteX107" fmla="*/ 2831846 w 4543034"/>
              <a:gd name="connsiteY107" fmla="*/ 2303813 h 3467595"/>
              <a:gd name="connsiteX108" fmla="*/ 2724968 w 4543034"/>
              <a:gd name="connsiteY108" fmla="*/ 2363190 h 3467595"/>
              <a:gd name="connsiteX109" fmla="*/ 2653716 w 4543034"/>
              <a:gd name="connsiteY109" fmla="*/ 2398816 h 3467595"/>
              <a:gd name="connsiteX110" fmla="*/ 2570589 w 4543034"/>
              <a:gd name="connsiteY110" fmla="*/ 2434442 h 3467595"/>
              <a:gd name="connsiteX111" fmla="*/ 2534963 w 4543034"/>
              <a:gd name="connsiteY111" fmla="*/ 2458193 h 3467595"/>
              <a:gd name="connsiteX112" fmla="*/ 2511212 w 4543034"/>
              <a:gd name="connsiteY112" fmla="*/ 2493819 h 3467595"/>
              <a:gd name="connsiteX113" fmla="*/ 2475586 w 4543034"/>
              <a:gd name="connsiteY113" fmla="*/ 2529445 h 3467595"/>
              <a:gd name="connsiteX114" fmla="*/ 2439960 w 4543034"/>
              <a:gd name="connsiteY114" fmla="*/ 2636323 h 3467595"/>
              <a:gd name="connsiteX115" fmla="*/ 2428085 w 4543034"/>
              <a:gd name="connsiteY115" fmla="*/ 2671949 h 3467595"/>
              <a:gd name="connsiteX116" fmla="*/ 2392459 w 4543034"/>
              <a:gd name="connsiteY116" fmla="*/ 2897580 h 3467595"/>
              <a:gd name="connsiteX117" fmla="*/ 2356833 w 4543034"/>
              <a:gd name="connsiteY117" fmla="*/ 2921330 h 3467595"/>
              <a:gd name="connsiteX118" fmla="*/ 2333082 w 4543034"/>
              <a:gd name="connsiteY118" fmla="*/ 2956956 h 3467595"/>
              <a:gd name="connsiteX119" fmla="*/ 2297456 w 4543034"/>
              <a:gd name="connsiteY119" fmla="*/ 3028208 h 3467595"/>
              <a:gd name="connsiteX120" fmla="*/ 2249955 w 4543034"/>
              <a:gd name="connsiteY120" fmla="*/ 3135086 h 3467595"/>
              <a:gd name="connsiteX121" fmla="*/ 2095576 w 4543034"/>
              <a:gd name="connsiteY121" fmla="*/ 3123211 h 3467595"/>
              <a:gd name="connsiteX122" fmla="*/ 2036199 w 4543034"/>
              <a:gd name="connsiteY122" fmla="*/ 3016333 h 3467595"/>
              <a:gd name="connsiteX123" fmla="*/ 2000573 w 4543034"/>
              <a:gd name="connsiteY123" fmla="*/ 3004458 h 3467595"/>
              <a:gd name="connsiteX124" fmla="*/ 1929321 w 4543034"/>
              <a:gd name="connsiteY124" fmla="*/ 2992582 h 3467595"/>
              <a:gd name="connsiteX125" fmla="*/ 1727441 w 4543034"/>
              <a:gd name="connsiteY125" fmla="*/ 2980707 h 3467595"/>
              <a:gd name="connsiteX126" fmla="*/ 1703690 w 4543034"/>
              <a:gd name="connsiteY126" fmla="*/ 2945081 h 3467595"/>
              <a:gd name="connsiteX127" fmla="*/ 1679939 w 4543034"/>
              <a:gd name="connsiteY127" fmla="*/ 2850078 h 3467595"/>
              <a:gd name="connsiteX128" fmla="*/ 1644314 w 4543034"/>
              <a:gd name="connsiteY128" fmla="*/ 2826328 h 3467595"/>
              <a:gd name="connsiteX129" fmla="*/ 1561186 w 4543034"/>
              <a:gd name="connsiteY129" fmla="*/ 2850078 h 3467595"/>
              <a:gd name="connsiteX130" fmla="*/ 1489934 w 4543034"/>
              <a:gd name="connsiteY130" fmla="*/ 2897580 h 3467595"/>
              <a:gd name="connsiteX131" fmla="*/ 1418682 w 4543034"/>
              <a:gd name="connsiteY131" fmla="*/ 2921330 h 3467595"/>
              <a:gd name="connsiteX132" fmla="*/ 1323680 w 4543034"/>
              <a:gd name="connsiteY132" fmla="*/ 2897580 h 3467595"/>
              <a:gd name="connsiteX133" fmla="*/ 1288054 w 4543034"/>
              <a:gd name="connsiteY133" fmla="*/ 2885704 h 3467595"/>
              <a:gd name="connsiteX134" fmla="*/ 1193051 w 4543034"/>
              <a:gd name="connsiteY134" fmla="*/ 2897580 h 3467595"/>
              <a:gd name="connsiteX135" fmla="*/ 1145550 w 4543034"/>
              <a:gd name="connsiteY135" fmla="*/ 2909455 h 3467595"/>
              <a:gd name="connsiteX136" fmla="*/ 1121799 w 4543034"/>
              <a:gd name="connsiteY136" fmla="*/ 2945081 h 3467595"/>
              <a:gd name="connsiteX137" fmla="*/ 1109924 w 4543034"/>
              <a:gd name="connsiteY137" fmla="*/ 3016333 h 3467595"/>
              <a:gd name="connsiteX138" fmla="*/ 1038672 w 4543034"/>
              <a:gd name="connsiteY138" fmla="*/ 3051959 h 3467595"/>
              <a:gd name="connsiteX139" fmla="*/ 967420 w 4543034"/>
              <a:gd name="connsiteY139" fmla="*/ 3087585 h 3467595"/>
              <a:gd name="connsiteX140" fmla="*/ 872417 w 4543034"/>
              <a:gd name="connsiteY140" fmla="*/ 3111336 h 3467595"/>
              <a:gd name="connsiteX141" fmla="*/ 836791 w 4543034"/>
              <a:gd name="connsiteY141" fmla="*/ 3135086 h 3467595"/>
              <a:gd name="connsiteX142" fmla="*/ 789290 w 4543034"/>
              <a:gd name="connsiteY142" fmla="*/ 3206338 h 3467595"/>
              <a:gd name="connsiteX143" fmla="*/ 789290 w 4543034"/>
              <a:gd name="connsiteY143" fmla="*/ 3313216 h 3467595"/>
              <a:gd name="connsiteX144" fmla="*/ 813041 w 4543034"/>
              <a:gd name="connsiteY144" fmla="*/ 3384468 h 3467595"/>
              <a:gd name="connsiteX145" fmla="*/ 801165 w 4543034"/>
              <a:gd name="connsiteY145" fmla="*/ 3420094 h 3467595"/>
              <a:gd name="connsiteX146" fmla="*/ 753664 w 4543034"/>
              <a:gd name="connsiteY146" fmla="*/ 3431969 h 3467595"/>
              <a:gd name="connsiteX147" fmla="*/ 718038 w 4543034"/>
              <a:gd name="connsiteY147" fmla="*/ 3443845 h 3467595"/>
              <a:gd name="connsiteX148" fmla="*/ 623036 w 4543034"/>
              <a:gd name="connsiteY148" fmla="*/ 3467595 h 3467595"/>
              <a:gd name="connsiteX149" fmla="*/ 587410 w 4543034"/>
              <a:gd name="connsiteY149" fmla="*/ 3443845 h 3467595"/>
              <a:gd name="connsiteX150" fmla="*/ 516158 w 4543034"/>
              <a:gd name="connsiteY150" fmla="*/ 3336967 h 3467595"/>
              <a:gd name="connsiteX151" fmla="*/ 480532 w 4543034"/>
              <a:gd name="connsiteY151" fmla="*/ 3325091 h 3467595"/>
              <a:gd name="connsiteX152" fmla="*/ 456781 w 4543034"/>
              <a:gd name="connsiteY152" fmla="*/ 3289465 h 3467595"/>
              <a:gd name="connsiteX153" fmla="*/ 421155 w 4543034"/>
              <a:gd name="connsiteY153" fmla="*/ 3277590 h 3467595"/>
              <a:gd name="connsiteX154" fmla="*/ 349903 w 4543034"/>
              <a:gd name="connsiteY154" fmla="*/ 3241964 h 3467595"/>
              <a:gd name="connsiteX155" fmla="*/ 219275 w 4543034"/>
              <a:gd name="connsiteY155" fmla="*/ 3277590 h 3467595"/>
              <a:gd name="connsiteX156" fmla="*/ 195524 w 4543034"/>
              <a:gd name="connsiteY156" fmla="*/ 3313216 h 3467595"/>
              <a:gd name="connsiteX157" fmla="*/ 124272 w 4543034"/>
              <a:gd name="connsiteY157" fmla="*/ 3336967 h 3467595"/>
              <a:gd name="connsiteX158" fmla="*/ 53020 w 4543034"/>
              <a:gd name="connsiteY158" fmla="*/ 3313216 h 3467595"/>
              <a:gd name="connsiteX159" fmla="*/ 17394 w 4543034"/>
              <a:gd name="connsiteY159" fmla="*/ 3301341 h 3467595"/>
              <a:gd name="connsiteX160" fmla="*/ 17394 w 4543034"/>
              <a:gd name="connsiteY160" fmla="*/ 3135086 h 3467595"/>
              <a:gd name="connsiteX161" fmla="*/ 41145 w 4543034"/>
              <a:gd name="connsiteY161" fmla="*/ 3099460 h 3467595"/>
              <a:gd name="connsiteX162" fmla="*/ 76771 w 4543034"/>
              <a:gd name="connsiteY162" fmla="*/ 3087585 h 3467595"/>
              <a:gd name="connsiteX163" fmla="*/ 112397 w 4543034"/>
              <a:gd name="connsiteY163" fmla="*/ 3016333 h 3467595"/>
              <a:gd name="connsiteX164" fmla="*/ 148023 w 4543034"/>
              <a:gd name="connsiteY164" fmla="*/ 3004458 h 3467595"/>
              <a:gd name="connsiteX165" fmla="*/ 409280 w 4543034"/>
              <a:gd name="connsiteY165" fmla="*/ 2980707 h 3467595"/>
              <a:gd name="connsiteX166" fmla="*/ 516158 w 4543034"/>
              <a:gd name="connsiteY166" fmla="*/ 2885704 h 3467595"/>
              <a:gd name="connsiteX167" fmla="*/ 539908 w 4543034"/>
              <a:gd name="connsiteY167" fmla="*/ 2850078 h 3467595"/>
              <a:gd name="connsiteX168" fmla="*/ 611160 w 4543034"/>
              <a:gd name="connsiteY168" fmla="*/ 2826328 h 3467595"/>
              <a:gd name="connsiteX169" fmla="*/ 634911 w 4543034"/>
              <a:gd name="connsiteY169" fmla="*/ 2790702 h 3467595"/>
              <a:gd name="connsiteX170" fmla="*/ 670537 w 4543034"/>
              <a:gd name="connsiteY170" fmla="*/ 2766951 h 3467595"/>
              <a:gd name="connsiteX171" fmla="*/ 694288 w 4543034"/>
              <a:gd name="connsiteY171" fmla="*/ 2695699 h 3467595"/>
              <a:gd name="connsiteX172" fmla="*/ 718038 w 4543034"/>
              <a:gd name="connsiteY172" fmla="*/ 2660073 h 3467595"/>
              <a:gd name="connsiteX173" fmla="*/ 729914 w 4543034"/>
              <a:gd name="connsiteY173" fmla="*/ 2624447 h 3467595"/>
              <a:gd name="connsiteX174" fmla="*/ 765539 w 4543034"/>
              <a:gd name="connsiteY174" fmla="*/ 2612572 h 3467595"/>
              <a:gd name="connsiteX175" fmla="*/ 789290 w 4543034"/>
              <a:gd name="connsiteY175" fmla="*/ 2576946 h 3467595"/>
              <a:gd name="connsiteX176" fmla="*/ 824916 w 4543034"/>
              <a:gd name="connsiteY176" fmla="*/ 2565071 h 3467595"/>
              <a:gd name="connsiteX177" fmla="*/ 872417 w 4543034"/>
              <a:gd name="connsiteY177" fmla="*/ 2493819 h 3467595"/>
              <a:gd name="connsiteX178" fmla="*/ 908043 w 4543034"/>
              <a:gd name="connsiteY178" fmla="*/ 2470068 h 3467595"/>
              <a:gd name="connsiteX179" fmla="*/ 943669 w 4543034"/>
              <a:gd name="connsiteY179" fmla="*/ 2434442 h 3467595"/>
              <a:gd name="connsiteX180" fmla="*/ 979295 w 4543034"/>
              <a:gd name="connsiteY180" fmla="*/ 2398816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4543034" h="3467595">
                <a:moveTo>
                  <a:pt x="979295" y="2398816"/>
                </a:moveTo>
                <a:cubicBezTo>
                  <a:pt x="1001067" y="2384961"/>
                  <a:pt x="1050582" y="2375030"/>
                  <a:pt x="1074298" y="2351315"/>
                </a:cubicBezTo>
                <a:cubicBezTo>
                  <a:pt x="1084390" y="2341223"/>
                  <a:pt x="1090132" y="2327564"/>
                  <a:pt x="1098049" y="2315689"/>
                </a:cubicBezTo>
                <a:cubicBezTo>
                  <a:pt x="1126285" y="2230979"/>
                  <a:pt x="1086247" y="2333392"/>
                  <a:pt x="1145550" y="2244437"/>
                </a:cubicBezTo>
                <a:cubicBezTo>
                  <a:pt x="1152494" y="2234022"/>
                  <a:pt x="1151827" y="2220007"/>
                  <a:pt x="1157425" y="2208811"/>
                </a:cubicBezTo>
                <a:cubicBezTo>
                  <a:pt x="1177217" y="2169227"/>
                  <a:pt x="1181177" y="2173184"/>
                  <a:pt x="1216802" y="2149434"/>
                </a:cubicBezTo>
                <a:cubicBezTo>
                  <a:pt x="1270283" y="1988987"/>
                  <a:pt x="1210565" y="2186857"/>
                  <a:pt x="1252428" y="1935678"/>
                </a:cubicBezTo>
                <a:cubicBezTo>
                  <a:pt x="1256544" y="1910983"/>
                  <a:pt x="1268261" y="1888177"/>
                  <a:pt x="1276178" y="1864426"/>
                </a:cubicBezTo>
                <a:cubicBezTo>
                  <a:pt x="1281339" y="1848942"/>
                  <a:pt x="1284513" y="1832857"/>
                  <a:pt x="1288054" y="1816925"/>
                </a:cubicBezTo>
                <a:cubicBezTo>
                  <a:pt x="1292433" y="1797222"/>
                  <a:pt x="1295034" y="1777130"/>
                  <a:pt x="1299929" y="1757549"/>
                </a:cubicBezTo>
                <a:cubicBezTo>
                  <a:pt x="1302965" y="1745405"/>
                  <a:pt x="1302953" y="1730774"/>
                  <a:pt x="1311804" y="1721923"/>
                </a:cubicBezTo>
                <a:cubicBezTo>
                  <a:pt x="1331988" y="1701739"/>
                  <a:pt x="1383056" y="1674421"/>
                  <a:pt x="1383056" y="1674421"/>
                </a:cubicBezTo>
                <a:cubicBezTo>
                  <a:pt x="1436560" y="1681109"/>
                  <a:pt x="1507222" y="1698406"/>
                  <a:pt x="1561186" y="1674421"/>
                </a:cubicBezTo>
                <a:cubicBezTo>
                  <a:pt x="1574228" y="1668624"/>
                  <a:pt x="1574845" y="1648887"/>
                  <a:pt x="1584937" y="1638795"/>
                </a:cubicBezTo>
                <a:cubicBezTo>
                  <a:pt x="1595029" y="1628703"/>
                  <a:pt x="1608688" y="1622962"/>
                  <a:pt x="1620563" y="1615045"/>
                </a:cubicBezTo>
                <a:lnTo>
                  <a:pt x="1668064" y="1472541"/>
                </a:lnTo>
                <a:cubicBezTo>
                  <a:pt x="1675678" y="1449698"/>
                  <a:pt x="1672325" y="1424132"/>
                  <a:pt x="1679939" y="1401289"/>
                </a:cubicBezTo>
                <a:cubicBezTo>
                  <a:pt x="1684452" y="1387749"/>
                  <a:pt x="1691815" y="1373580"/>
                  <a:pt x="1703690" y="1365663"/>
                </a:cubicBezTo>
                <a:cubicBezTo>
                  <a:pt x="1717270" y="1356610"/>
                  <a:pt x="1734897" y="1354718"/>
                  <a:pt x="1751191" y="1353787"/>
                </a:cubicBezTo>
                <a:cubicBezTo>
                  <a:pt x="1873767" y="1346783"/>
                  <a:pt x="1996614" y="1345870"/>
                  <a:pt x="2119326" y="1341912"/>
                </a:cubicBezTo>
                <a:cubicBezTo>
                  <a:pt x="2246109" y="1320782"/>
                  <a:pt x="2225211" y="1318992"/>
                  <a:pt x="2416210" y="1341912"/>
                </a:cubicBezTo>
                <a:cubicBezTo>
                  <a:pt x="2496829" y="1351586"/>
                  <a:pt x="2469010" y="1362374"/>
                  <a:pt x="2523088" y="1389413"/>
                </a:cubicBezTo>
                <a:cubicBezTo>
                  <a:pt x="2534284" y="1395011"/>
                  <a:pt x="2546839" y="1397330"/>
                  <a:pt x="2558714" y="1401289"/>
                </a:cubicBezTo>
                <a:cubicBezTo>
                  <a:pt x="2649758" y="1397330"/>
                  <a:pt x="2741861" y="1403811"/>
                  <a:pt x="2831846" y="1389413"/>
                </a:cubicBezTo>
                <a:cubicBezTo>
                  <a:pt x="2845939" y="1387158"/>
                  <a:pt x="2853251" y="1367865"/>
                  <a:pt x="2855597" y="1353787"/>
                </a:cubicBezTo>
                <a:cubicBezTo>
                  <a:pt x="2857655" y="1341440"/>
                  <a:pt x="2847680" y="1330037"/>
                  <a:pt x="2843721" y="1318162"/>
                </a:cubicBezTo>
                <a:cubicBezTo>
                  <a:pt x="2873572" y="1228613"/>
                  <a:pt x="2829833" y="1335524"/>
                  <a:pt x="2891223" y="1258785"/>
                </a:cubicBezTo>
                <a:cubicBezTo>
                  <a:pt x="2899043" y="1249010"/>
                  <a:pt x="2896154" y="1233574"/>
                  <a:pt x="2903098" y="1223159"/>
                </a:cubicBezTo>
                <a:cubicBezTo>
                  <a:pt x="2912414" y="1209185"/>
                  <a:pt x="2927973" y="1200435"/>
                  <a:pt x="2938724" y="1187533"/>
                </a:cubicBezTo>
                <a:cubicBezTo>
                  <a:pt x="2947861" y="1176569"/>
                  <a:pt x="2954558" y="1163782"/>
                  <a:pt x="2962475" y="1151907"/>
                </a:cubicBezTo>
                <a:cubicBezTo>
                  <a:pt x="2966433" y="1140032"/>
                  <a:pt x="2966530" y="1126056"/>
                  <a:pt x="2974350" y="1116281"/>
                </a:cubicBezTo>
                <a:cubicBezTo>
                  <a:pt x="2991093" y="1095352"/>
                  <a:pt x="3022132" y="1088478"/>
                  <a:pt x="3045602" y="1080655"/>
                </a:cubicBezTo>
                <a:cubicBezTo>
                  <a:pt x="3083238" y="1024199"/>
                  <a:pt x="3064839" y="1058568"/>
                  <a:pt x="3093103" y="973777"/>
                </a:cubicBezTo>
                <a:cubicBezTo>
                  <a:pt x="3097061" y="961902"/>
                  <a:pt x="3094563" y="945095"/>
                  <a:pt x="3104978" y="938151"/>
                </a:cubicBezTo>
                <a:cubicBezTo>
                  <a:pt x="3151019" y="907456"/>
                  <a:pt x="3127064" y="918913"/>
                  <a:pt x="3176230" y="902525"/>
                </a:cubicBezTo>
                <a:cubicBezTo>
                  <a:pt x="3180189" y="890650"/>
                  <a:pt x="3180286" y="876674"/>
                  <a:pt x="3188106" y="866899"/>
                </a:cubicBezTo>
                <a:cubicBezTo>
                  <a:pt x="3197022" y="855754"/>
                  <a:pt x="3216168" y="855252"/>
                  <a:pt x="3223732" y="843149"/>
                </a:cubicBezTo>
                <a:cubicBezTo>
                  <a:pt x="3237001" y="821919"/>
                  <a:pt x="3247482" y="771897"/>
                  <a:pt x="3247482" y="771897"/>
                </a:cubicBezTo>
                <a:cubicBezTo>
                  <a:pt x="3231678" y="645459"/>
                  <a:pt x="3225779" y="646045"/>
                  <a:pt x="3247482" y="486889"/>
                </a:cubicBezTo>
                <a:cubicBezTo>
                  <a:pt x="3249926" y="468968"/>
                  <a:pt x="3272066" y="398345"/>
                  <a:pt x="3294984" y="380011"/>
                </a:cubicBezTo>
                <a:cubicBezTo>
                  <a:pt x="3304759" y="372191"/>
                  <a:pt x="3318735" y="372094"/>
                  <a:pt x="3330610" y="368136"/>
                </a:cubicBezTo>
                <a:cubicBezTo>
                  <a:pt x="3356873" y="341873"/>
                  <a:pt x="3368797" y="325292"/>
                  <a:pt x="3401862" y="308759"/>
                </a:cubicBezTo>
                <a:cubicBezTo>
                  <a:pt x="3413058" y="303161"/>
                  <a:pt x="3425613" y="300842"/>
                  <a:pt x="3437488" y="296884"/>
                </a:cubicBezTo>
                <a:cubicBezTo>
                  <a:pt x="3445405" y="285009"/>
                  <a:pt x="3454855" y="274023"/>
                  <a:pt x="3461238" y="261258"/>
                </a:cubicBezTo>
                <a:cubicBezTo>
                  <a:pt x="3466836" y="250062"/>
                  <a:pt x="3464263" y="234483"/>
                  <a:pt x="3473114" y="225632"/>
                </a:cubicBezTo>
                <a:cubicBezTo>
                  <a:pt x="3481965" y="216781"/>
                  <a:pt x="3497543" y="219354"/>
                  <a:pt x="3508739" y="213756"/>
                </a:cubicBezTo>
                <a:cubicBezTo>
                  <a:pt x="3521504" y="207373"/>
                  <a:pt x="3532490" y="197923"/>
                  <a:pt x="3544365" y="190006"/>
                </a:cubicBezTo>
                <a:cubicBezTo>
                  <a:pt x="3548324" y="174172"/>
                  <a:pt x="3542960" y="151991"/>
                  <a:pt x="3556241" y="142504"/>
                </a:cubicBezTo>
                <a:cubicBezTo>
                  <a:pt x="3575834" y="128509"/>
                  <a:pt x="3603523" y="132912"/>
                  <a:pt x="3627493" y="130629"/>
                </a:cubicBezTo>
                <a:cubicBezTo>
                  <a:pt x="3686733" y="124987"/>
                  <a:pt x="3746246" y="122712"/>
                  <a:pt x="3805623" y="118754"/>
                </a:cubicBezTo>
                <a:cubicBezTo>
                  <a:pt x="3895874" y="88669"/>
                  <a:pt x="3820253" y="110607"/>
                  <a:pt x="4007503" y="95003"/>
                </a:cubicBezTo>
                <a:cubicBezTo>
                  <a:pt x="4047147" y="91699"/>
                  <a:pt x="4086672" y="87086"/>
                  <a:pt x="4126256" y="83128"/>
                </a:cubicBezTo>
                <a:cubicBezTo>
                  <a:pt x="4150007" y="75211"/>
                  <a:pt x="4189591" y="83128"/>
                  <a:pt x="4197508" y="59377"/>
                </a:cubicBezTo>
                <a:cubicBezTo>
                  <a:pt x="4201467" y="47502"/>
                  <a:pt x="4199198" y="31027"/>
                  <a:pt x="4209384" y="23751"/>
                </a:cubicBezTo>
                <a:cubicBezTo>
                  <a:pt x="4229756" y="9199"/>
                  <a:pt x="4280636" y="0"/>
                  <a:pt x="4280636" y="0"/>
                </a:cubicBezTo>
                <a:cubicBezTo>
                  <a:pt x="4308345" y="3959"/>
                  <a:pt x="4338185" y="508"/>
                  <a:pt x="4363763" y="11876"/>
                </a:cubicBezTo>
                <a:cubicBezTo>
                  <a:pt x="4381780" y="19884"/>
                  <a:pt x="4394120" y="67319"/>
                  <a:pt x="4399389" y="83128"/>
                </a:cubicBezTo>
                <a:cubicBezTo>
                  <a:pt x="4395431" y="134588"/>
                  <a:pt x="4395564" y="186527"/>
                  <a:pt x="4387514" y="237507"/>
                </a:cubicBezTo>
                <a:cubicBezTo>
                  <a:pt x="4383609" y="262236"/>
                  <a:pt x="4363763" y="308759"/>
                  <a:pt x="4363763" y="308759"/>
                </a:cubicBezTo>
                <a:cubicBezTo>
                  <a:pt x="4361589" y="367470"/>
                  <a:pt x="4439513" y="606924"/>
                  <a:pt x="4316262" y="653143"/>
                </a:cubicBezTo>
                <a:cubicBezTo>
                  <a:pt x="4297363" y="660230"/>
                  <a:pt x="4276589" y="660640"/>
                  <a:pt x="4256885" y="665019"/>
                </a:cubicBezTo>
                <a:cubicBezTo>
                  <a:pt x="4240953" y="668560"/>
                  <a:pt x="4225218" y="672936"/>
                  <a:pt x="4209384" y="676894"/>
                </a:cubicBezTo>
                <a:cubicBezTo>
                  <a:pt x="4201467" y="688769"/>
                  <a:pt x="4187209" y="698335"/>
                  <a:pt x="4185633" y="712520"/>
                </a:cubicBezTo>
                <a:cubicBezTo>
                  <a:pt x="4182974" y="736451"/>
                  <a:pt x="4186740" y="762236"/>
                  <a:pt x="4197508" y="783772"/>
                </a:cubicBezTo>
                <a:cubicBezTo>
                  <a:pt x="4203891" y="796538"/>
                  <a:pt x="4219227" y="804314"/>
                  <a:pt x="4233134" y="807523"/>
                </a:cubicBezTo>
                <a:cubicBezTo>
                  <a:pt x="4271897" y="816468"/>
                  <a:pt x="4312303" y="815440"/>
                  <a:pt x="4351888" y="819398"/>
                </a:cubicBezTo>
                <a:cubicBezTo>
                  <a:pt x="4363763" y="823356"/>
                  <a:pt x="4377739" y="823453"/>
                  <a:pt x="4387514" y="831273"/>
                </a:cubicBezTo>
                <a:cubicBezTo>
                  <a:pt x="4415874" y="853961"/>
                  <a:pt x="4408797" y="873841"/>
                  <a:pt x="4423139" y="902525"/>
                </a:cubicBezTo>
                <a:cubicBezTo>
                  <a:pt x="4429522" y="915291"/>
                  <a:pt x="4438973" y="926276"/>
                  <a:pt x="4446890" y="938151"/>
                </a:cubicBezTo>
                <a:lnTo>
                  <a:pt x="4482516" y="1045029"/>
                </a:lnTo>
                <a:cubicBezTo>
                  <a:pt x="4486474" y="1056904"/>
                  <a:pt x="4487447" y="1070240"/>
                  <a:pt x="4494391" y="1080655"/>
                </a:cubicBezTo>
                <a:lnTo>
                  <a:pt x="4518142" y="1116281"/>
                </a:lnTo>
                <a:cubicBezTo>
                  <a:pt x="4534031" y="1163948"/>
                  <a:pt x="4558288" y="1197437"/>
                  <a:pt x="4530017" y="1246910"/>
                </a:cubicBezTo>
                <a:cubicBezTo>
                  <a:pt x="4522936" y="1259302"/>
                  <a:pt x="4506266" y="1262743"/>
                  <a:pt x="4494391" y="1270660"/>
                </a:cubicBezTo>
                <a:cubicBezTo>
                  <a:pt x="4426331" y="1372752"/>
                  <a:pt x="4516953" y="1252612"/>
                  <a:pt x="4435015" y="1318162"/>
                </a:cubicBezTo>
                <a:cubicBezTo>
                  <a:pt x="4358279" y="1379550"/>
                  <a:pt x="4465186" y="1335812"/>
                  <a:pt x="4375638" y="1365663"/>
                </a:cubicBezTo>
                <a:cubicBezTo>
                  <a:pt x="4371680" y="1377538"/>
                  <a:pt x="4363763" y="1388771"/>
                  <a:pt x="4363763" y="1401289"/>
                </a:cubicBezTo>
                <a:cubicBezTo>
                  <a:pt x="4363763" y="1476194"/>
                  <a:pt x="4377297" y="1501268"/>
                  <a:pt x="4399389" y="1567543"/>
                </a:cubicBezTo>
                <a:lnTo>
                  <a:pt x="4423139" y="1638795"/>
                </a:lnTo>
                <a:cubicBezTo>
                  <a:pt x="4429522" y="1657944"/>
                  <a:pt x="4431056" y="1678380"/>
                  <a:pt x="4435015" y="1698172"/>
                </a:cubicBezTo>
                <a:cubicBezTo>
                  <a:pt x="4431056" y="1717964"/>
                  <a:pt x="4437411" y="1743277"/>
                  <a:pt x="4423139" y="1757549"/>
                </a:cubicBezTo>
                <a:cubicBezTo>
                  <a:pt x="4413503" y="1767185"/>
                  <a:pt x="4325911" y="1787793"/>
                  <a:pt x="4304386" y="1793175"/>
                </a:cubicBezTo>
                <a:cubicBezTo>
                  <a:pt x="4268760" y="1789216"/>
                  <a:pt x="4232993" y="1786368"/>
                  <a:pt x="4197508" y="1781299"/>
                </a:cubicBezTo>
                <a:cubicBezTo>
                  <a:pt x="4177527" y="1778445"/>
                  <a:pt x="4158316" y="1769424"/>
                  <a:pt x="4138132" y="1769424"/>
                </a:cubicBezTo>
                <a:cubicBezTo>
                  <a:pt x="4114054" y="1769424"/>
                  <a:pt x="4090631" y="1777341"/>
                  <a:pt x="4066880" y="1781299"/>
                </a:cubicBezTo>
                <a:cubicBezTo>
                  <a:pt x="4019379" y="1777341"/>
                  <a:pt x="3970208" y="1782519"/>
                  <a:pt x="3924376" y="1769424"/>
                </a:cubicBezTo>
                <a:cubicBezTo>
                  <a:pt x="3910653" y="1765503"/>
                  <a:pt x="3911366" y="1743196"/>
                  <a:pt x="3900625" y="1733798"/>
                </a:cubicBezTo>
                <a:cubicBezTo>
                  <a:pt x="3879143" y="1715001"/>
                  <a:pt x="3849557" y="1706481"/>
                  <a:pt x="3829373" y="1686297"/>
                </a:cubicBezTo>
                <a:cubicBezTo>
                  <a:pt x="3817498" y="1674422"/>
                  <a:pt x="3804498" y="1663573"/>
                  <a:pt x="3793747" y="1650671"/>
                </a:cubicBezTo>
                <a:cubicBezTo>
                  <a:pt x="3784610" y="1639707"/>
                  <a:pt x="3782100" y="1622609"/>
                  <a:pt x="3769997" y="1615045"/>
                </a:cubicBezTo>
                <a:cubicBezTo>
                  <a:pt x="3748767" y="1601776"/>
                  <a:pt x="3698745" y="1591294"/>
                  <a:pt x="3698745" y="1591294"/>
                </a:cubicBezTo>
                <a:cubicBezTo>
                  <a:pt x="3690828" y="1603169"/>
                  <a:pt x="3680791" y="1613878"/>
                  <a:pt x="3674994" y="1626920"/>
                </a:cubicBezTo>
                <a:cubicBezTo>
                  <a:pt x="3655028" y="1671843"/>
                  <a:pt x="3650523" y="1738237"/>
                  <a:pt x="3603742" y="1769424"/>
                </a:cubicBezTo>
                <a:cubicBezTo>
                  <a:pt x="3557701" y="1800119"/>
                  <a:pt x="3581656" y="1788662"/>
                  <a:pt x="3532490" y="1805050"/>
                </a:cubicBezTo>
                <a:cubicBezTo>
                  <a:pt x="3520615" y="1797133"/>
                  <a:pt x="3510942" y="1783645"/>
                  <a:pt x="3496864" y="1781299"/>
                </a:cubicBezTo>
                <a:cubicBezTo>
                  <a:pt x="3477199" y="1778022"/>
                  <a:pt x="3438018" y="1808655"/>
                  <a:pt x="3425612" y="1816925"/>
                </a:cubicBezTo>
                <a:lnTo>
                  <a:pt x="3378111" y="1888177"/>
                </a:lnTo>
                <a:cubicBezTo>
                  <a:pt x="3371167" y="1898592"/>
                  <a:pt x="3375087" y="1914952"/>
                  <a:pt x="3366236" y="1923803"/>
                </a:cubicBezTo>
                <a:cubicBezTo>
                  <a:pt x="3357385" y="1932654"/>
                  <a:pt x="3342485" y="1931720"/>
                  <a:pt x="3330610" y="1935678"/>
                </a:cubicBezTo>
                <a:cubicBezTo>
                  <a:pt x="3318735" y="1943595"/>
                  <a:pt x="3308524" y="1954916"/>
                  <a:pt x="3294984" y="1959429"/>
                </a:cubicBezTo>
                <a:cubicBezTo>
                  <a:pt x="3272141" y="1967043"/>
                  <a:pt x="3247422" y="1966997"/>
                  <a:pt x="3223732" y="1971304"/>
                </a:cubicBezTo>
                <a:cubicBezTo>
                  <a:pt x="3203873" y="1974915"/>
                  <a:pt x="3183828" y="1977869"/>
                  <a:pt x="3164355" y="1983180"/>
                </a:cubicBezTo>
                <a:cubicBezTo>
                  <a:pt x="3140202" y="1989767"/>
                  <a:pt x="3116854" y="1999013"/>
                  <a:pt x="3093103" y="2006930"/>
                </a:cubicBezTo>
                <a:lnTo>
                  <a:pt x="3057477" y="2018806"/>
                </a:lnTo>
                <a:cubicBezTo>
                  <a:pt x="3049560" y="2042557"/>
                  <a:pt x="3035391" y="2065078"/>
                  <a:pt x="3033726" y="2090058"/>
                </a:cubicBezTo>
                <a:cubicBezTo>
                  <a:pt x="3029768" y="2149434"/>
                  <a:pt x="3051025" y="2216321"/>
                  <a:pt x="3021851" y="2268187"/>
                </a:cubicBezTo>
                <a:cubicBezTo>
                  <a:pt x="3006205" y="2296002"/>
                  <a:pt x="2958392" y="2275210"/>
                  <a:pt x="2926849" y="2280063"/>
                </a:cubicBezTo>
                <a:cubicBezTo>
                  <a:pt x="2873620" y="2288252"/>
                  <a:pt x="2875196" y="2289364"/>
                  <a:pt x="2831846" y="2303813"/>
                </a:cubicBezTo>
                <a:cubicBezTo>
                  <a:pt x="2750179" y="2358259"/>
                  <a:pt x="2787674" y="2342289"/>
                  <a:pt x="2724968" y="2363190"/>
                </a:cubicBezTo>
                <a:cubicBezTo>
                  <a:pt x="2622868" y="2431257"/>
                  <a:pt x="2752048" y="2349650"/>
                  <a:pt x="2653716" y="2398816"/>
                </a:cubicBezTo>
                <a:cubicBezTo>
                  <a:pt x="2571705" y="2439821"/>
                  <a:pt x="2669450" y="2409727"/>
                  <a:pt x="2570589" y="2434442"/>
                </a:cubicBezTo>
                <a:cubicBezTo>
                  <a:pt x="2558714" y="2442359"/>
                  <a:pt x="2545055" y="2448101"/>
                  <a:pt x="2534963" y="2458193"/>
                </a:cubicBezTo>
                <a:cubicBezTo>
                  <a:pt x="2524871" y="2468285"/>
                  <a:pt x="2520349" y="2482855"/>
                  <a:pt x="2511212" y="2493819"/>
                </a:cubicBezTo>
                <a:cubicBezTo>
                  <a:pt x="2500461" y="2506721"/>
                  <a:pt x="2487461" y="2517570"/>
                  <a:pt x="2475586" y="2529445"/>
                </a:cubicBezTo>
                <a:lnTo>
                  <a:pt x="2439960" y="2636323"/>
                </a:lnTo>
                <a:lnTo>
                  <a:pt x="2428085" y="2671949"/>
                </a:lnTo>
                <a:cubicBezTo>
                  <a:pt x="2414290" y="2851290"/>
                  <a:pt x="2432531" y="2777365"/>
                  <a:pt x="2392459" y="2897580"/>
                </a:cubicBezTo>
                <a:cubicBezTo>
                  <a:pt x="2387946" y="2911120"/>
                  <a:pt x="2368708" y="2913413"/>
                  <a:pt x="2356833" y="2921330"/>
                </a:cubicBezTo>
                <a:cubicBezTo>
                  <a:pt x="2348916" y="2933205"/>
                  <a:pt x="2339465" y="2944190"/>
                  <a:pt x="2333082" y="2956956"/>
                </a:cubicBezTo>
                <a:cubicBezTo>
                  <a:pt x="2283916" y="3055288"/>
                  <a:pt x="2365523" y="2926108"/>
                  <a:pt x="2297456" y="3028208"/>
                </a:cubicBezTo>
                <a:cubicBezTo>
                  <a:pt x="2269193" y="3113000"/>
                  <a:pt x="2287593" y="3078629"/>
                  <a:pt x="2249955" y="3135086"/>
                </a:cubicBezTo>
                <a:lnTo>
                  <a:pt x="2095576" y="3123211"/>
                </a:lnTo>
                <a:cubicBezTo>
                  <a:pt x="1979800" y="3075539"/>
                  <a:pt x="2083998" y="3064131"/>
                  <a:pt x="2036199" y="3016333"/>
                </a:cubicBezTo>
                <a:cubicBezTo>
                  <a:pt x="2027348" y="3007482"/>
                  <a:pt x="2012793" y="3007173"/>
                  <a:pt x="2000573" y="3004458"/>
                </a:cubicBezTo>
                <a:cubicBezTo>
                  <a:pt x="1977068" y="2999235"/>
                  <a:pt x="1953309" y="2994668"/>
                  <a:pt x="1929321" y="2992582"/>
                </a:cubicBezTo>
                <a:cubicBezTo>
                  <a:pt x="1862165" y="2986742"/>
                  <a:pt x="1794734" y="2984665"/>
                  <a:pt x="1727441" y="2980707"/>
                </a:cubicBezTo>
                <a:cubicBezTo>
                  <a:pt x="1719524" y="2968832"/>
                  <a:pt x="1708568" y="2958494"/>
                  <a:pt x="1703690" y="2945081"/>
                </a:cubicBezTo>
                <a:cubicBezTo>
                  <a:pt x="1692535" y="2914404"/>
                  <a:pt x="1707099" y="2868185"/>
                  <a:pt x="1679939" y="2850078"/>
                </a:cubicBezTo>
                <a:lnTo>
                  <a:pt x="1644314" y="2826328"/>
                </a:lnTo>
                <a:cubicBezTo>
                  <a:pt x="1633134" y="2829123"/>
                  <a:pt x="1575125" y="2842334"/>
                  <a:pt x="1561186" y="2850078"/>
                </a:cubicBezTo>
                <a:cubicBezTo>
                  <a:pt x="1536233" y="2863941"/>
                  <a:pt x="1513685" y="2881746"/>
                  <a:pt x="1489934" y="2897580"/>
                </a:cubicBezTo>
                <a:cubicBezTo>
                  <a:pt x="1469103" y="2911467"/>
                  <a:pt x="1418682" y="2921330"/>
                  <a:pt x="1418682" y="2921330"/>
                </a:cubicBezTo>
                <a:cubicBezTo>
                  <a:pt x="1337237" y="2894182"/>
                  <a:pt x="1438336" y="2926245"/>
                  <a:pt x="1323680" y="2897580"/>
                </a:cubicBezTo>
                <a:cubicBezTo>
                  <a:pt x="1311536" y="2894544"/>
                  <a:pt x="1299929" y="2889663"/>
                  <a:pt x="1288054" y="2885704"/>
                </a:cubicBezTo>
                <a:cubicBezTo>
                  <a:pt x="1256386" y="2889663"/>
                  <a:pt x="1224531" y="2892333"/>
                  <a:pt x="1193051" y="2897580"/>
                </a:cubicBezTo>
                <a:cubicBezTo>
                  <a:pt x="1176952" y="2900263"/>
                  <a:pt x="1159130" y="2900402"/>
                  <a:pt x="1145550" y="2909455"/>
                </a:cubicBezTo>
                <a:cubicBezTo>
                  <a:pt x="1133675" y="2917372"/>
                  <a:pt x="1129716" y="2933206"/>
                  <a:pt x="1121799" y="2945081"/>
                </a:cubicBezTo>
                <a:cubicBezTo>
                  <a:pt x="1117841" y="2968832"/>
                  <a:pt x="1120692" y="2994797"/>
                  <a:pt x="1109924" y="3016333"/>
                </a:cubicBezTo>
                <a:cubicBezTo>
                  <a:pt x="1100715" y="3034750"/>
                  <a:pt x="1055534" y="3046339"/>
                  <a:pt x="1038672" y="3051959"/>
                </a:cubicBezTo>
                <a:cubicBezTo>
                  <a:pt x="1001254" y="3076905"/>
                  <a:pt x="1009023" y="3076239"/>
                  <a:pt x="967420" y="3087585"/>
                </a:cubicBezTo>
                <a:cubicBezTo>
                  <a:pt x="935928" y="3096174"/>
                  <a:pt x="872417" y="3111336"/>
                  <a:pt x="872417" y="3111336"/>
                </a:cubicBezTo>
                <a:cubicBezTo>
                  <a:pt x="860542" y="3119253"/>
                  <a:pt x="846189" y="3124345"/>
                  <a:pt x="836791" y="3135086"/>
                </a:cubicBezTo>
                <a:cubicBezTo>
                  <a:pt x="817994" y="3156568"/>
                  <a:pt x="789290" y="3206338"/>
                  <a:pt x="789290" y="3206338"/>
                </a:cubicBezTo>
                <a:cubicBezTo>
                  <a:pt x="771871" y="3258598"/>
                  <a:pt x="771376" y="3241560"/>
                  <a:pt x="789290" y="3313216"/>
                </a:cubicBezTo>
                <a:cubicBezTo>
                  <a:pt x="795362" y="3337504"/>
                  <a:pt x="813041" y="3384468"/>
                  <a:pt x="813041" y="3384468"/>
                </a:cubicBezTo>
                <a:cubicBezTo>
                  <a:pt x="809082" y="3396343"/>
                  <a:pt x="810940" y="3412274"/>
                  <a:pt x="801165" y="3420094"/>
                </a:cubicBezTo>
                <a:cubicBezTo>
                  <a:pt x="788420" y="3430290"/>
                  <a:pt x="769357" y="3427485"/>
                  <a:pt x="753664" y="3431969"/>
                </a:cubicBezTo>
                <a:cubicBezTo>
                  <a:pt x="741628" y="3435408"/>
                  <a:pt x="730182" y="3440809"/>
                  <a:pt x="718038" y="3443845"/>
                </a:cubicBezTo>
                <a:lnTo>
                  <a:pt x="623036" y="3467595"/>
                </a:lnTo>
                <a:cubicBezTo>
                  <a:pt x="611161" y="3459678"/>
                  <a:pt x="596808" y="3454586"/>
                  <a:pt x="587410" y="3443845"/>
                </a:cubicBezTo>
                <a:cubicBezTo>
                  <a:pt x="587400" y="3443834"/>
                  <a:pt x="528037" y="3354787"/>
                  <a:pt x="516158" y="3336967"/>
                </a:cubicBezTo>
                <a:cubicBezTo>
                  <a:pt x="509215" y="3326551"/>
                  <a:pt x="492407" y="3329050"/>
                  <a:pt x="480532" y="3325091"/>
                </a:cubicBezTo>
                <a:cubicBezTo>
                  <a:pt x="472615" y="3313216"/>
                  <a:pt x="467926" y="3298381"/>
                  <a:pt x="456781" y="3289465"/>
                </a:cubicBezTo>
                <a:cubicBezTo>
                  <a:pt x="447006" y="3281645"/>
                  <a:pt x="432351" y="3283188"/>
                  <a:pt x="421155" y="3277590"/>
                </a:cubicBezTo>
                <a:cubicBezTo>
                  <a:pt x="329072" y="3231549"/>
                  <a:pt x="439450" y="3271812"/>
                  <a:pt x="349903" y="3241964"/>
                </a:cubicBezTo>
                <a:cubicBezTo>
                  <a:pt x="293703" y="3248989"/>
                  <a:pt x="257768" y="3239097"/>
                  <a:pt x="219275" y="3277590"/>
                </a:cubicBezTo>
                <a:cubicBezTo>
                  <a:pt x="209183" y="3287682"/>
                  <a:pt x="207627" y="3305652"/>
                  <a:pt x="195524" y="3313216"/>
                </a:cubicBezTo>
                <a:cubicBezTo>
                  <a:pt x="174294" y="3326485"/>
                  <a:pt x="124272" y="3336967"/>
                  <a:pt x="124272" y="3336967"/>
                </a:cubicBezTo>
                <a:lnTo>
                  <a:pt x="53020" y="3313216"/>
                </a:lnTo>
                <a:lnTo>
                  <a:pt x="17394" y="3301341"/>
                </a:lnTo>
                <a:cubicBezTo>
                  <a:pt x="-5230" y="3233466"/>
                  <a:pt x="-6361" y="3245941"/>
                  <a:pt x="17394" y="3135086"/>
                </a:cubicBezTo>
                <a:cubicBezTo>
                  <a:pt x="20384" y="3121130"/>
                  <a:pt x="30000" y="3108376"/>
                  <a:pt x="41145" y="3099460"/>
                </a:cubicBezTo>
                <a:cubicBezTo>
                  <a:pt x="50920" y="3091640"/>
                  <a:pt x="64896" y="3091543"/>
                  <a:pt x="76771" y="3087585"/>
                </a:cubicBezTo>
                <a:cubicBezTo>
                  <a:pt x="84594" y="3064115"/>
                  <a:pt x="91468" y="3033076"/>
                  <a:pt x="112397" y="3016333"/>
                </a:cubicBezTo>
                <a:cubicBezTo>
                  <a:pt x="122172" y="3008513"/>
                  <a:pt x="135707" y="3006697"/>
                  <a:pt x="148023" y="3004458"/>
                </a:cubicBezTo>
                <a:cubicBezTo>
                  <a:pt x="220891" y="2991209"/>
                  <a:pt x="345703" y="2985248"/>
                  <a:pt x="409280" y="2980707"/>
                </a:cubicBezTo>
                <a:cubicBezTo>
                  <a:pt x="472853" y="2938324"/>
                  <a:pt x="434814" y="2967048"/>
                  <a:pt x="516158" y="2885704"/>
                </a:cubicBezTo>
                <a:cubicBezTo>
                  <a:pt x="526250" y="2875612"/>
                  <a:pt x="527805" y="2857642"/>
                  <a:pt x="539908" y="2850078"/>
                </a:cubicBezTo>
                <a:cubicBezTo>
                  <a:pt x="561138" y="2836809"/>
                  <a:pt x="611160" y="2826328"/>
                  <a:pt x="611160" y="2826328"/>
                </a:cubicBezTo>
                <a:cubicBezTo>
                  <a:pt x="619077" y="2814453"/>
                  <a:pt x="624819" y="2800794"/>
                  <a:pt x="634911" y="2790702"/>
                </a:cubicBezTo>
                <a:cubicBezTo>
                  <a:pt x="645003" y="2780610"/>
                  <a:pt x="662973" y="2779054"/>
                  <a:pt x="670537" y="2766951"/>
                </a:cubicBezTo>
                <a:cubicBezTo>
                  <a:pt x="683806" y="2745721"/>
                  <a:pt x="686371" y="2719450"/>
                  <a:pt x="694288" y="2695699"/>
                </a:cubicBezTo>
                <a:cubicBezTo>
                  <a:pt x="698801" y="2682159"/>
                  <a:pt x="711655" y="2672838"/>
                  <a:pt x="718038" y="2660073"/>
                </a:cubicBezTo>
                <a:cubicBezTo>
                  <a:pt x="723636" y="2648877"/>
                  <a:pt x="721063" y="2633298"/>
                  <a:pt x="729914" y="2624447"/>
                </a:cubicBezTo>
                <a:cubicBezTo>
                  <a:pt x="738765" y="2615596"/>
                  <a:pt x="753664" y="2616530"/>
                  <a:pt x="765539" y="2612572"/>
                </a:cubicBezTo>
                <a:cubicBezTo>
                  <a:pt x="773456" y="2600697"/>
                  <a:pt x="778145" y="2585862"/>
                  <a:pt x="789290" y="2576946"/>
                </a:cubicBezTo>
                <a:cubicBezTo>
                  <a:pt x="799065" y="2569126"/>
                  <a:pt x="816065" y="2573922"/>
                  <a:pt x="824916" y="2565071"/>
                </a:cubicBezTo>
                <a:cubicBezTo>
                  <a:pt x="845100" y="2544887"/>
                  <a:pt x="848666" y="2509653"/>
                  <a:pt x="872417" y="2493819"/>
                </a:cubicBezTo>
                <a:cubicBezTo>
                  <a:pt x="884292" y="2485902"/>
                  <a:pt x="897079" y="2479205"/>
                  <a:pt x="908043" y="2470068"/>
                </a:cubicBezTo>
                <a:cubicBezTo>
                  <a:pt x="920945" y="2459317"/>
                  <a:pt x="932918" y="2447344"/>
                  <a:pt x="943669" y="2434442"/>
                </a:cubicBezTo>
                <a:cubicBezTo>
                  <a:pt x="976102" y="2395522"/>
                  <a:pt x="957523" y="2412671"/>
                  <a:pt x="979295" y="239881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0B8B5F-7835-4BFA-8CE8-448506819945}"/>
              </a:ext>
            </a:extLst>
          </p:cNvPr>
          <p:cNvSpPr txBox="1"/>
          <p:nvPr/>
        </p:nvSpPr>
        <p:spPr>
          <a:xfrm>
            <a:off x="5315176" y="3707811"/>
            <a:ext cx="3840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Taunton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Lisa Durrant, Vicki Hands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RTLateEffects@SomersetFT.nhs.uk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Michele Chirossel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(regional navigator)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Michele.Chirossel@somersetft.nhs.uk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3D0B9F-5391-48F6-B96B-03CAC44C1A5E}"/>
              </a:ext>
            </a:extLst>
          </p:cNvPr>
          <p:cNvSpPr txBox="1"/>
          <p:nvPr/>
        </p:nvSpPr>
        <p:spPr>
          <a:xfrm>
            <a:off x="6107605" y="1726769"/>
            <a:ext cx="2962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Hazel Clarke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Ruh-tr.RTlateEffects@nhs.net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F66207-3230-4E11-9B0C-820382980EE3}"/>
              </a:ext>
            </a:extLst>
          </p:cNvPr>
          <p:cNvSpPr txBox="1"/>
          <p:nvPr/>
        </p:nvSpPr>
        <p:spPr>
          <a:xfrm>
            <a:off x="6107605" y="241700"/>
            <a:ext cx="2899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Cheltenham &amp; Gloucester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Samantha Bostock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Samantha.Bostock@nhs.net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44A1D5-8B89-438D-9B23-016B81195426}"/>
              </a:ext>
            </a:extLst>
          </p:cNvPr>
          <p:cNvSpPr txBox="1"/>
          <p:nvPr/>
        </p:nvSpPr>
        <p:spPr>
          <a:xfrm>
            <a:off x="3181670" y="640645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Bristol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Zoe Walker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lateeffects@uhbw.nhs.uk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235A19-28CB-41C2-BFC2-C4B3BCF1B9EB}"/>
              </a:ext>
            </a:extLst>
          </p:cNvPr>
          <p:cNvSpPr txBox="1"/>
          <p:nvPr/>
        </p:nvSpPr>
        <p:spPr>
          <a:xfrm>
            <a:off x="299954" y="497606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Emma Crozier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Emma.crozier1@nhs.net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1CDC54-FA1B-4785-A5EE-266C4860CB07}"/>
              </a:ext>
            </a:extLst>
          </p:cNvPr>
          <p:cNvSpPr txBox="1"/>
          <p:nvPr/>
        </p:nvSpPr>
        <p:spPr>
          <a:xfrm>
            <a:off x="1325229" y="2061121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Alexandra Board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A.Board@nhs.net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FC3F7-5564-4D81-A7EA-3F2F2C91EFF6}"/>
              </a:ext>
            </a:extLst>
          </p:cNvPr>
          <p:cNvSpPr txBox="1"/>
          <p:nvPr/>
        </p:nvSpPr>
        <p:spPr>
          <a:xfrm>
            <a:off x="3226944" y="520144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Torquay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Suzanne Hill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Suzanne.hill@nhs.net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7B42F241-234C-4590-BD9E-B2A05BECE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7" y="437482"/>
            <a:ext cx="2085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132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126" y="3861048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B050"/>
                </a:solidFill>
              </a:rPr>
            </a:br>
            <a:br>
              <a:rPr lang="en-GB" dirty="0">
                <a:solidFill>
                  <a:srgbClr val="00B050"/>
                </a:solidFill>
              </a:rPr>
            </a:br>
            <a:r>
              <a:rPr lang="en-GB" sz="3600" dirty="0">
                <a:solidFill>
                  <a:srgbClr val="00B050"/>
                </a:solidFill>
              </a:rPr>
              <a:t>Beacon Late Effects Service</a:t>
            </a:r>
            <a:br>
              <a:rPr lang="en-GB" sz="2200" dirty="0">
                <a:solidFill>
                  <a:srgbClr val="00B050"/>
                </a:solidFill>
              </a:rPr>
            </a:br>
            <a:r>
              <a:rPr lang="en-GB" sz="2200" dirty="0">
                <a:solidFill>
                  <a:srgbClr val="00B050"/>
                </a:solidFill>
                <a:hlinkClick r:id="rId2"/>
              </a:rPr>
              <a:t>lisa.durrant@somersetFT.nhs.uk</a:t>
            </a:r>
            <a:br>
              <a:rPr lang="en-GB" sz="2200" dirty="0">
                <a:solidFill>
                  <a:srgbClr val="00B050"/>
                </a:solidFill>
              </a:rPr>
            </a:br>
            <a:r>
              <a:rPr lang="en-GB" sz="2200" dirty="0">
                <a:solidFill>
                  <a:srgbClr val="00B050"/>
                </a:solidFill>
              </a:rPr>
              <a:t>01823 342933</a:t>
            </a:r>
            <a:br>
              <a:rPr lang="en-GB" sz="2200" dirty="0">
                <a:solidFill>
                  <a:srgbClr val="00B050"/>
                </a:solidFill>
              </a:rPr>
            </a:br>
            <a:r>
              <a:rPr lang="en-GB" sz="2200" dirty="0">
                <a:solidFill>
                  <a:srgbClr val="00B0F0"/>
                </a:solidFill>
              </a:rPr>
              <a:t>@</a:t>
            </a:r>
            <a:r>
              <a:rPr lang="en-GB" sz="2200" dirty="0" err="1">
                <a:solidFill>
                  <a:srgbClr val="00B0F0"/>
                </a:solidFill>
              </a:rPr>
              <a:t>DrLisaDurrant</a:t>
            </a:r>
            <a:br>
              <a:rPr lang="en-GB" dirty="0"/>
            </a:b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65" y="476672"/>
            <a:ext cx="5400600" cy="326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39062"/>
            <a:ext cx="20859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514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391387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BE44-7C10-43D3-5B42-4E833D7B3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Consequences of treatment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8CE609-E6A7-F22B-A840-8952F3DA3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844824"/>
            <a:ext cx="4115203" cy="4525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64B8C-0CF3-E9E7-676B-2719177E5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44" y="188640"/>
            <a:ext cx="1565155" cy="1872208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F183850-7FED-42B2-E86E-1CC425E97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579" y="2759835"/>
            <a:ext cx="1368152" cy="15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3A67F1A-5717-1444-AEFA-15518C021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44" y="2759835"/>
            <a:ext cx="1584176" cy="21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D9BF3-381A-1872-BE41-1E26A4859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210" y="4458499"/>
            <a:ext cx="1640837" cy="1589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E8575B-15A3-750B-B8DE-6F097EB1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7497" y="5044344"/>
            <a:ext cx="1538323" cy="10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7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What does Beacon Late Effects service offer?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721499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GB" b="1" dirty="0"/>
              <a:t>Clinical expertise:</a:t>
            </a:r>
          </a:p>
          <a:p>
            <a:pPr marL="0" lvl="1" indent="0">
              <a:buNone/>
            </a:pPr>
            <a:r>
              <a:rPr lang="en-GB" sz="2000" dirty="0"/>
              <a:t>Management and support for patients with long term radiotherapy related symptoms.  Single point of contact for patients to access the correct resources.  Source of expertise for other HCPs</a:t>
            </a:r>
          </a:p>
          <a:p>
            <a:pPr marL="0" lvl="1" indent="0">
              <a:buNone/>
            </a:pPr>
            <a:endParaRPr lang="en-GB" sz="2000" dirty="0"/>
          </a:p>
          <a:p>
            <a:pPr marL="0" lvl="1" indent="0">
              <a:buNone/>
            </a:pPr>
            <a:r>
              <a:rPr lang="en-US" b="1" dirty="0"/>
              <a:t>Service development &amp; research:</a:t>
            </a:r>
          </a:p>
          <a:p>
            <a:pPr marL="0" lvl="1" indent="0">
              <a:buNone/>
            </a:pPr>
            <a:r>
              <a:rPr lang="en-US" sz="2000" dirty="0"/>
              <a:t>Building links with non-cancer services, developing pathways, working with CCG and community services, developing novel &amp; sustainable solutions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b="1" dirty="0"/>
              <a:t>Education, training and development:</a:t>
            </a:r>
          </a:p>
          <a:p>
            <a:pPr marL="0" lvl="1" indent="0">
              <a:buNone/>
            </a:pPr>
            <a:r>
              <a:rPr lang="en-US" sz="2000" dirty="0"/>
              <a:t>Support for new services, providing training and sharing best practice, teaching, webinars etc.</a:t>
            </a:r>
          </a:p>
          <a:p>
            <a:pPr marL="0" lvl="1" indent="0">
              <a:buNone/>
            </a:pPr>
            <a:endParaRPr lang="en-US" sz="2000" dirty="0"/>
          </a:p>
          <a:p>
            <a:pPr marL="0" lvl="1" indent="0">
              <a:buNone/>
            </a:pPr>
            <a:r>
              <a:rPr lang="en-US" b="1" dirty="0"/>
              <a:t>Professional leadership &amp; consultancy:</a:t>
            </a:r>
          </a:p>
          <a:p>
            <a:pPr marL="0" lvl="1" indent="0">
              <a:buNone/>
            </a:pPr>
            <a:r>
              <a:rPr lang="en-US" sz="2000" dirty="0" err="1"/>
              <a:t>SoR</a:t>
            </a:r>
            <a:r>
              <a:rPr lang="en-US" sz="2000" dirty="0"/>
              <a:t> special interest group for late effects, contributing to national guidelines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06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24" y="1268760"/>
            <a:ext cx="43243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What can a local service achieve?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5902"/>
            <a:ext cx="7571184" cy="5472608"/>
          </a:xfrm>
        </p:spPr>
        <p:txBody>
          <a:bodyPr>
            <a:normAutofit/>
          </a:bodyPr>
          <a:lstStyle/>
          <a:p>
            <a:r>
              <a:rPr lang="en-GB" sz="2800" dirty="0"/>
              <a:t>Improve outcomes for patients (reduce symptoms, improve function, QoL) </a:t>
            </a:r>
          </a:p>
          <a:p>
            <a:r>
              <a:rPr lang="en-US" sz="2800" dirty="0"/>
              <a:t>Provide excellent patient care</a:t>
            </a:r>
          </a:p>
          <a:p>
            <a:r>
              <a:rPr lang="en-GB" sz="2800" dirty="0"/>
              <a:t>Promote and support self management </a:t>
            </a:r>
            <a:endParaRPr lang="en-US" sz="2800" dirty="0"/>
          </a:p>
          <a:p>
            <a:r>
              <a:rPr lang="en-GB" sz="2800" dirty="0"/>
              <a:t>Prevent inappropriate referrals</a:t>
            </a:r>
          </a:p>
          <a:p>
            <a:r>
              <a:rPr lang="en-US" sz="2800" dirty="0"/>
              <a:t>Prevent referrals in circles</a:t>
            </a:r>
          </a:p>
          <a:p>
            <a:r>
              <a:rPr lang="en-US" sz="2800" dirty="0"/>
              <a:t>Reduce appointment costs</a:t>
            </a:r>
          </a:p>
          <a:p>
            <a:r>
              <a:rPr lang="en-GB" sz="2800" dirty="0"/>
              <a:t>Provide quality data </a:t>
            </a:r>
          </a:p>
          <a:p>
            <a:endParaRPr lang="en-GB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372200" y="5498479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06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9504-7EE8-494C-836F-5F247175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…but 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00B050"/>
                </a:solidFill>
              </a:rPr>
              <a:t>local service cannot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C7CA5-EC22-41AD-BD87-B3C80F429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Care and support for everyone!</a:t>
            </a:r>
          </a:p>
          <a:p>
            <a:pPr lvl="1"/>
            <a:r>
              <a:rPr lang="en-GB" dirty="0"/>
              <a:t>Out of area patients</a:t>
            </a:r>
          </a:p>
          <a:p>
            <a:pPr lvl="1"/>
            <a:r>
              <a:rPr lang="en-GB" dirty="0"/>
              <a:t>Referral to patients local services</a:t>
            </a:r>
          </a:p>
          <a:p>
            <a:pPr lvl="1"/>
            <a:r>
              <a:rPr lang="en-GB" dirty="0"/>
              <a:t>Responsibility for out of area patients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Data to underpin other services</a:t>
            </a:r>
          </a:p>
          <a:p>
            <a:r>
              <a:rPr lang="en-GB" dirty="0"/>
              <a:t>Broad research base </a:t>
            </a:r>
          </a:p>
          <a:p>
            <a:pPr lvl="1"/>
            <a:r>
              <a:rPr lang="en-GB" dirty="0"/>
              <a:t>access to large patient numbers</a:t>
            </a:r>
          </a:p>
          <a:p>
            <a:r>
              <a:rPr lang="en-GB" dirty="0"/>
              <a:t>Universal expertise </a:t>
            </a:r>
          </a:p>
          <a:p>
            <a:pPr lvl="1"/>
            <a:r>
              <a:rPr lang="en-GB" dirty="0"/>
              <a:t>one person can not be an expert in everything.  Late effects cover all anatomical sites, all diagnoses, multiple treatment types etc.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32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95BB-F148-8BE1-E9B4-5606966C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Leaving it too 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20723-7467-1A13-9A03-253D0E36F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Radiotherapy services have been set up with no shared planning or strategy</a:t>
            </a:r>
          </a:p>
          <a:p>
            <a:pPr lvl="1"/>
            <a:r>
              <a:rPr lang="en-GB" dirty="0"/>
              <a:t>Patients develop complex symptoms</a:t>
            </a:r>
          </a:p>
          <a:p>
            <a:pPr lvl="1"/>
            <a:r>
              <a:rPr lang="en-GB" dirty="0"/>
              <a:t>Where do responsibility lie?</a:t>
            </a:r>
          </a:p>
          <a:p>
            <a:pPr lvl="2"/>
            <a:r>
              <a:rPr lang="en-GB" dirty="0"/>
              <a:t>Cancer patients without cancer</a:t>
            </a:r>
          </a:p>
          <a:p>
            <a:pPr lvl="1"/>
            <a:r>
              <a:rPr lang="en-GB" dirty="0"/>
              <a:t>Lack of (meaningful) data</a:t>
            </a:r>
          </a:p>
          <a:p>
            <a:pPr lvl="1"/>
            <a:r>
              <a:rPr lang="en-GB" dirty="0"/>
              <a:t>Lack of consensus on terminology</a:t>
            </a:r>
          </a:p>
          <a:p>
            <a:pPr lvl="1"/>
            <a:r>
              <a:rPr lang="en-GB" dirty="0"/>
              <a:t>Lack of evidence, guidance and trials</a:t>
            </a:r>
          </a:p>
          <a:p>
            <a:pPr lvl="1"/>
            <a:r>
              <a:rPr lang="en-GB" dirty="0"/>
              <a:t>Problems with commissioning and funding</a:t>
            </a:r>
          </a:p>
          <a:p>
            <a:pPr lvl="1"/>
            <a:r>
              <a:rPr lang="en-GB" dirty="0"/>
              <a:t>Reliance on short term charity funding</a:t>
            </a:r>
          </a:p>
          <a:p>
            <a:pPr lvl="1"/>
            <a:r>
              <a:rPr lang="en-GB" dirty="0"/>
              <a:t>Inequity in service provision</a:t>
            </a:r>
          </a:p>
          <a:p>
            <a:pPr lvl="1"/>
            <a:r>
              <a:rPr lang="en-GB" dirty="0"/>
              <a:t>Retrospective services for legacy patients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D9939-4ABB-2C7C-7E27-B5725661D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726" y="2060848"/>
            <a:ext cx="187472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4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97" y="116632"/>
            <a:ext cx="8712968" cy="634082"/>
          </a:xfrm>
        </p:spPr>
        <p:txBody>
          <a:bodyPr>
            <a:normAutofit/>
          </a:bodyPr>
          <a:lstStyle/>
          <a:p>
            <a:r>
              <a:rPr lang="en-GB" sz="3200" dirty="0"/>
              <a:t>Managing radiation late effects – models of care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95" y="1035704"/>
            <a:ext cx="6689965" cy="523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38178" y="873586"/>
            <a:ext cx="209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Personalised treatment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0319" y="3835344"/>
            <a:ext cx="200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Personalised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aftercare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5943" y="5904669"/>
            <a:ext cx="218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Personalised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7343" y="4464440"/>
            <a:ext cx="6819240" cy="1922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63" y="1196751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offer no late effects support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663" y="2817802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few offer retrospective  late effects support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63" y="4530948"/>
            <a:ext cx="1461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can work together to offer prospective late effects management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1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FBC2C6C8-3CDD-0A76-AF9C-5C91F8DDC1CB}"/>
              </a:ext>
            </a:extLst>
          </p:cNvPr>
          <p:cNvSpPr/>
          <p:nvPr/>
        </p:nvSpPr>
        <p:spPr>
          <a:xfrm>
            <a:off x="3851920" y="1309841"/>
            <a:ext cx="4616454" cy="151063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78A07-B56D-93DE-54B4-0D3BD02A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00B050"/>
                </a:solidFill>
              </a:rPr>
              <a:t>Collecting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803F-DDA6-8FAB-75BC-B1C90D40D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333333"/>
                </a:solidFill>
                <a:latin typeface="Helvetica Neue"/>
              </a:rPr>
              <a:t>Currently lack of consensus</a:t>
            </a:r>
          </a:p>
          <a:p>
            <a:pPr lvl="1"/>
            <a:r>
              <a:rPr lang="en-US" sz="1400" i="1" dirty="0">
                <a:solidFill>
                  <a:srgbClr val="333333"/>
                </a:solidFill>
                <a:latin typeface="Helvetica Neue"/>
              </a:rPr>
              <a:t>Lack of terminology</a:t>
            </a:r>
          </a:p>
          <a:p>
            <a:pPr lvl="1"/>
            <a:r>
              <a:rPr lang="en-US" sz="1400" i="1" dirty="0">
                <a:solidFill>
                  <a:srgbClr val="333333"/>
                </a:solidFill>
                <a:latin typeface="Helvetica Neue"/>
              </a:rPr>
              <a:t>Lack of diagnosis</a:t>
            </a:r>
          </a:p>
          <a:p>
            <a:pPr lvl="1"/>
            <a:r>
              <a:rPr lang="en-US" sz="1400" i="1" dirty="0">
                <a:solidFill>
                  <a:srgbClr val="333333"/>
                </a:solidFill>
                <a:latin typeface="Helvetica Neue"/>
              </a:rPr>
              <a:t>Lack of reporting</a:t>
            </a:r>
          </a:p>
          <a:p>
            <a:pPr lvl="1"/>
            <a:r>
              <a:rPr lang="en-US" sz="1400" i="1" dirty="0">
                <a:solidFill>
                  <a:srgbClr val="333333"/>
                </a:solidFill>
                <a:latin typeface="Helvetica Neue"/>
              </a:rPr>
              <a:t>Lack of outcome measures</a:t>
            </a:r>
          </a:p>
          <a:p>
            <a:pPr lvl="1"/>
            <a:r>
              <a:rPr lang="en-US" sz="1400" i="1" dirty="0">
                <a:solidFill>
                  <a:srgbClr val="333333"/>
                </a:solidFill>
                <a:latin typeface="Helvetica Neue"/>
              </a:rPr>
              <a:t>Lack of </a:t>
            </a:r>
            <a:r>
              <a:rPr lang="en-US" sz="1400" i="1" dirty="0" err="1">
                <a:solidFill>
                  <a:srgbClr val="333333"/>
                </a:solidFill>
                <a:latin typeface="Helvetica Neue"/>
              </a:rPr>
              <a:t>standardisation</a:t>
            </a:r>
            <a:endParaRPr lang="en-US" sz="1400" i="1" dirty="0">
              <a:solidFill>
                <a:srgbClr val="333333"/>
              </a:solidFill>
              <a:latin typeface="Helvetica Neue"/>
            </a:endParaRPr>
          </a:p>
          <a:p>
            <a:pPr lvl="1"/>
            <a:endParaRPr lang="en-US" sz="1400" i="1" dirty="0">
              <a:solidFill>
                <a:srgbClr val="333333"/>
              </a:solidFill>
              <a:latin typeface="Helvetica Neue"/>
            </a:endParaRPr>
          </a:p>
          <a:p>
            <a:pPr lvl="1"/>
            <a:endParaRPr lang="en-US" sz="1400" i="1" dirty="0">
              <a:solidFill>
                <a:srgbClr val="333333"/>
              </a:solidFill>
              <a:latin typeface="Helvetica Neue"/>
            </a:endParaRPr>
          </a:p>
          <a:p>
            <a:pPr lvl="1"/>
            <a:endParaRPr lang="en-US" sz="1400" i="1" dirty="0">
              <a:solidFill>
                <a:srgbClr val="333333"/>
              </a:solidFill>
              <a:latin typeface="Helvetica Neue"/>
            </a:endParaRPr>
          </a:p>
          <a:p>
            <a:pPr lvl="1"/>
            <a:endParaRPr lang="en-US" sz="1400" i="1" dirty="0">
              <a:solidFill>
                <a:srgbClr val="333333"/>
              </a:solidFill>
              <a:latin typeface="Helvetica Neue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333333"/>
                </a:solidFill>
                <a:latin typeface="Helvetica Neue"/>
              </a:rPr>
              <a:t>PRDA Best Practice Pathway: Incidence and Prevalence</a:t>
            </a:r>
          </a:p>
          <a:p>
            <a:r>
              <a:rPr lang="en-US" sz="1800" dirty="0">
                <a:solidFill>
                  <a:srgbClr val="333333"/>
                </a:solidFill>
                <a:latin typeface="Helvetica Neue"/>
              </a:rPr>
              <a:t>Gastro 2- 20%, 11%, 59%, 45%</a:t>
            </a:r>
          </a:p>
          <a:p>
            <a:r>
              <a:rPr lang="en-US" sz="1800" dirty="0">
                <a:solidFill>
                  <a:srgbClr val="333333"/>
                </a:solidFill>
                <a:latin typeface="Helvetica Neue"/>
              </a:rPr>
              <a:t>Urinary 3.7- 52%</a:t>
            </a:r>
          </a:p>
          <a:p>
            <a:r>
              <a:rPr lang="en-US" sz="1800" dirty="0">
                <a:solidFill>
                  <a:srgbClr val="333333"/>
                </a:solidFill>
                <a:latin typeface="Helvetica Neue"/>
              </a:rPr>
              <a:t>Pain 1/3, many moderate to severe and unmanageable</a:t>
            </a:r>
          </a:p>
          <a:p>
            <a:r>
              <a:rPr lang="en-US" sz="1800" dirty="0">
                <a:solidFill>
                  <a:srgbClr val="333333"/>
                </a:solidFill>
                <a:latin typeface="Helvetica Neue"/>
              </a:rPr>
              <a:t>Sexual difficulties females 24%, 80%</a:t>
            </a:r>
          </a:p>
          <a:p>
            <a:r>
              <a:rPr lang="en-US" sz="1800" dirty="0">
                <a:solidFill>
                  <a:srgbClr val="333333"/>
                </a:solidFill>
                <a:latin typeface="Helvetica Neue"/>
              </a:rPr>
              <a:t>Sexual difficulties males at least 50%, 67-85%, 5-51%</a:t>
            </a:r>
          </a:p>
          <a:p>
            <a:r>
              <a:rPr lang="en-US" sz="1800" dirty="0">
                <a:solidFill>
                  <a:srgbClr val="333333"/>
                </a:solidFill>
                <a:latin typeface="Helvetica Neue"/>
              </a:rPr>
              <a:t>Lymphoedema, not understood</a:t>
            </a:r>
          </a:p>
          <a:p>
            <a:r>
              <a:rPr lang="en-US" sz="1800" dirty="0">
                <a:solidFill>
                  <a:srgbClr val="333333"/>
                </a:solidFill>
                <a:latin typeface="Helvetica Neue"/>
              </a:rPr>
              <a:t>Bone 4- 20%</a:t>
            </a:r>
          </a:p>
          <a:p>
            <a:endParaRPr lang="en-US" sz="1800" i="1" dirty="0">
              <a:solidFill>
                <a:srgbClr val="333333"/>
              </a:solidFill>
              <a:latin typeface="Helvetica Neue"/>
            </a:endParaRPr>
          </a:p>
          <a:p>
            <a:endParaRPr lang="en-US" sz="1000" i="1" dirty="0">
              <a:solidFill>
                <a:srgbClr val="333333"/>
              </a:solidFill>
              <a:latin typeface="Helvetica Neue"/>
            </a:endParaRPr>
          </a:p>
          <a:p>
            <a:endParaRPr lang="en-US" sz="1800" i="1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6" name="Graphic 5" descr="Thought outline">
            <a:extLst>
              <a:ext uri="{FF2B5EF4-FFF2-40B4-BE49-F238E27FC236}">
                <a16:creationId xmlns:a16="http://schemas.microsoft.com/office/drawing/2014/main" id="{4FE92A4D-47DD-896B-9F1B-AE8CB604A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974" y="2518431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1C3539-DD56-E79D-6D87-25CB3FBBB4E7}"/>
              </a:ext>
            </a:extLst>
          </p:cNvPr>
          <p:cNvSpPr txBox="1"/>
          <p:nvPr/>
        </p:nvSpPr>
        <p:spPr>
          <a:xfrm>
            <a:off x="4598365" y="1464994"/>
            <a:ext cx="3870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many people have late effects?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their symptoms?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was treated?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are they managed?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28377F-7002-8815-FEAC-2B760CFC9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22" y="3194732"/>
            <a:ext cx="2324100" cy="695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3C0D2D-487B-9325-B95D-581ED8897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6" y="4802726"/>
            <a:ext cx="1728192" cy="17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31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1743</Words>
  <Application>Microsoft Office PowerPoint</Application>
  <PresentationFormat>On-screen Show (4:3)</PresentationFormat>
  <Paragraphs>365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Helvetica Neue</vt:lpstr>
      <vt:lpstr>Office Theme</vt:lpstr>
      <vt:lpstr>1_Office Theme</vt:lpstr>
      <vt:lpstr> South West Radiotherapy Late  Effects Service </vt:lpstr>
      <vt:lpstr>Why do we need late effects services?</vt:lpstr>
      <vt:lpstr>Consequences of treatment</vt:lpstr>
      <vt:lpstr>What does Beacon Late Effects service offer?</vt:lpstr>
      <vt:lpstr>What can a local service achieve?</vt:lpstr>
      <vt:lpstr>…but a local service cannot achieve?</vt:lpstr>
      <vt:lpstr>Leaving it too late</vt:lpstr>
      <vt:lpstr>Managing radiation late effects – models of care</vt:lpstr>
      <vt:lpstr>Collecting data</vt:lpstr>
      <vt:lpstr>Scale of the problem?</vt:lpstr>
      <vt:lpstr>What could a regional service achieve?</vt:lpstr>
      <vt:lpstr>Regional model</vt:lpstr>
      <vt:lpstr>PowerPoint Presentation</vt:lpstr>
      <vt:lpstr>SWRLES: South West Regional Late Effects Service</vt:lpstr>
      <vt:lpstr> </vt:lpstr>
      <vt:lpstr>SWRLES: Core Data</vt:lpstr>
      <vt:lpstr>PowerPoint Presentation</vt:lpstr>
      <vt:lpstr>PowerPoint Presentation</vt:lpstr>
      <vt:lpstr>Data management</vt:lpstr>
      <vt:lpstr>Core Outcome Set</vt:lpstr>
      <vt:lpstr>EORTC Questionnaires (European Organisation for Research and Treatment of Cancer)</vt:lpstr>
      <vt:lpstr>Further information?</vt:lpstr>
      <vt:lpstr>Sharing data - Coding and Primary Care</vt:lpstr>
      <vt:lpstr>PowerPoint Presentation</vt:lpstr>
      <vt:lpstr>Progress to date</vt:lpstr>
      <vt:lpstr>PowerPoint Presentation</vt:lpstr>
      <vt:lpstr>  Beacon Late Effects Service lisa.durrant@somersetFT.nhs.uk 01823 342933 @DrLisaDurrant </vt:lpstr>
    </vt:vector>
  </TitlesOfParts>
  <Company>Taunton and Somerset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late effects</dc:title>
  <dc:creator>User name</dc:creator>
  <cp:lastModifiedBy>Helen Dunderdale</cp:lastModifiedBy>
  <cp:revision>277</cp:revision>
  <dcterms:created xsi:type="dcterms:W3CDTF">2018-11-14T09:03:18Z</dcterms:created>
  <dcterms:modified xsi:type="dcterms:W3CDTF">2022-12-05T15:28:32Z</dcterms:modified>
</cp:coreProperties>
</file>