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5_DB84DFD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authors.xml><?xml version="1.0" encoding="utf-8"?>
<p188:authorLst xmlns:a="http://schemas.openxmlformats.org/drawingml/2006/main" xmlns:r="http://schemas.openxmlformats.org/officeDocument/2006/relationships" xmlns:p188="http://schemas.microsoft.com/office/powerpoint/2018/8/main">
  <p188:author id="{932EAEBE-1C77-6836-6B1A-78F9B0104B4E}" name="Helen Dunderdale" initials="HD" userId="S::Helen.Dunderdale@uhbw.nhs.uk::18a57383-fa13-4764-88a8-9272bfc7f4a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modernComment_105_DB84DFD2.xml><?xml version="1.0" encoding="utf-8"?>
<p188:cmLst xmlns:a="http://schemas.openxmlformats.org/drawingml/2006/main" xmlns:r="http://schemas.openxmlformats.org/officeDocument/2006/relationships" xmlns:p188="http://schemas.microsoft.com/office/powerpoint/2018/8/main">
  <p188:cm id="{B7087BE7-5D68-488F-B819-E33AC69CD547}" authorId="{932EAEBE-1C77-6836-6B1A-78F9B0104B4E}" created="2022-11-30T10:55:04.505">
    <pc:sldMkLst xmlns:pc="http://schemas.microsoft.com/office/powerpoint/2013/main/command">
      <pc:docMk/>
      <pc:sldMk cId="3682918354" sldId="261"/>
    </pc:sldMkLst>
    <p188:txBody>
      <a:bodyPr/>
      <a:lstStyle/>
      <a:p>
        <a:r>
          <a:rPr lang="en-GB"/>
          <a:t>Should Pharmacists be invited</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0BD2-E192-871F-9FE9-2B6745A97F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B26C05C-6C91-3912-1567-5EE7EE037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9319EF-7F85-7B87-ECB6-46B5477FF3AB}"/>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5" name="Footer Placeholder 4">
            <a:extLst>
              <a:ext uri="{FF2B5EF4-FFF2-40B4-BE49-F238E27FC236}">
                <a16:creationId xmlns:a16="http://schemas.microsoft.com/office/drawing/2014/main" id="{50EC3D1F-81C1-9BB4-3D65-F20E5371A3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744060-724C-A357-B6EE-1FED202980BF}"/>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125808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EB9D-492A-C821-394F-F65EC2B06E7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4535EC5-43D9-2147-0A2F-F4C21C574C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34C72-580A-0A30-76CE-D9341CECBA06}"/>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5" name="Footer Placeholder 4">
            <a:extLst>
              <a:ext uri="{FF2B5EF4-FFF2-40B4-BE49-F238E27FC236}">
                <a16:creationId xmlns:a16="http://schemas.microsoft.com/office/drawing/2014/main" id="{A2FD73F8-CF14-47FA-1F0C-F9CE4DC02A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4BC1D0-FCDF-AE4C-500C-7BFECEE8034E}"/>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1560060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B1D965-704A-9BD9-A4B2-C00FB9D21E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533314-3305-1E1C-3EFE-1CAFCC299C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78F077-D8F8-31ED-1636-49C7CDD915B7}"/>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5" name="Footer Placeholder 4">
            <a:extLst>
              <a:ext uri="{FF2B5EF4-FFF2-40B4-BE49-F238E27FC236}">
                <a16:creationId xmlns:a16="http://schemas.microsoft.com/office/drawing/2014/main" id="{5D150952-7A81-2F47-87E6-43765E78A9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118D53-A32D-DA90-3C57-858A9508B1A7}"/>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354905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7D49B-4202-0DBF-C57F-9674B07275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671E7D-A829-19DF-A148-FB11018131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6F60D6-D111-45A6-568A-B062809CA97B}"/>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5" name="Footer Placeholder 4">
            <a:extLst>
              <a:ext uri="{FF2B5EF4-FFF2-40B4-BE49-F238E27FC236}">
                <a16:creationId xmlns:a16="http://schemas.microsoft.com/office/drawing/2014/main" id="{48F0C30F-2F5C-0D1B-F5EF-BD3BCDEA78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601624-6C97-6278-8DB1-09C6BE49FF8A}"/>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264262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BE934-6BF5-9BD8-C6EC-760CE61426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A46BB6-7AEB-05A3-A916-659A1E6AA8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77BF48-CC80-C530-20F2-187BC9054BB1}"/>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5" name="Footer Placeholder 4">
            <a:extLst>
              <a:ext uri="{FF2B5EF4-FFF2-40B4-BE49-F238E27FC236}">
                <a16:creationId xmlns:a16="http://schemas.microsoft.com/office/drawing/2014/main" id="{16B029A6-A6F9-49EA-9FD5-EADDC2B448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1B0F2A-65AF-7347-F0B3-761252D65345}"/>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4149279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D23EF-E73E-4168-891D-AE60D50648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6CFE5A-731E-FBFE-A9FF-B2AA210C06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448215-7131-64B8-31CF-6C221FFDFE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437C14-22FF-04F7-2D9B-7E05337E4E86}"/>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6" name="Footer Placeholder 5">
            <a:extLst>
              <a:ext uri="{FF2B5EF4-FFF2-40B4-BE49-F238E27FC236}">
                <a16:creationId xmlns:a16="http://schemas.microsoft.com/office/drawing/2014/main" id="{26683C21-077C-1DDE-54B9-F36333CCD4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1DBB4F-C1E8-F657-BA40-850409C4484C}"/>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78904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BC9A9-226C-66D0-CB34-E97DC2FC7F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F4BE08-993B-CD01-7907-7FADA6DB6E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4FDAD5-4DA5-5599-6EF2-BC602BD093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A0BC09-177C-C98A-2E16-10E7288285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645A79-8679-2422-5636-FF88098C72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4890392-3DB3-67D4-99B7-AD9E0C5A553E}"/>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8" name="Footer Placeholder 7">
            <a:extLst>
              <a:ext uri="{FF2B5EF4-FFF2-40B4-BE49-F238E27FC236}">
                <a16:creationId xmlns:a16="http://schemas.microsoft.com/office/drawing/2014/main" id="{BACDAD38-762F-717A-F5B4-39B45847FC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5DBC1D-965F-EA2D-C588-5D6046887F1D}"/>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217001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C5B5-C324-7D65-B8CC-212FB78D56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DAF061-F780-5C07-ED4C-5B863CD2A29F}"/>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4" name="Footer Placeholder 3">
            <a:extLst>
              <a:ext uri="{FF2B5EF4-FFF2-40B4-BE49-F238E27FC236}">
                <a16:creationId xmlns:a16="http://schemas.microsoft.com/office/drawing/2014/main" id="{9F6A8BF7-B1A0-8594-FE8F-65E3D9D381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EF3A16-8718-1FB9-3685-53F78B0F7842}"/>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366240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8806AE-ADFE-2186-F95A-DE559F5BE0F6}"/>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3" name="Footer Placeholder 2">
            <a:extLst>
              <a:ext uri="{FF2B5EF4-FFF2-40B4-BE49-F238E27FC236}">
                <a16:creationId xmlns:a16="http://schemas.microsoft.com/office/drawing/2014/main" id="{1A50EF16-6C84-12FC-8CC4-B6F56DED097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2F0BE8-5243-9A82-31D7-6A7D61022753}"/>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426037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EA125-6A37-91BE-1252-22A327B5A9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E8FEE7-0158-D593-731C-3CF6955B08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130E9B-DBDF-C2CB-1405-B62F40C7F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5DB4C-541D-8ACA-7D29-E4A961FD8BD7}"/>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6" name="Footer Placeholder 5">
            <a:extLst>
              <a:ext uri="{FF2B5EF4-FFF2-40B4-BE49-F238E27FC236}">
                <a16:creationId xmlns:a16="http://schemas.microsoft.com/office/drawing/2014/main" id="{FB88648A-467D-94E9-1AFD-9125990FEB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223D1A-4596-83B2-D820-B44376ACB116}"/>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378098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7DEEA-BC1C-C215-3A04-ACC06A9507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02FBA55-B5FC-8931-369F-F55885B218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C7D4B3-B28E-BAEA-C3D3-6B87DF12DA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3C6DD4-029C-D724-FEF5-EF4BEFAFA7EA}"/>
              </a:ext>
            </a:extLst>
          </p:cNvPr>
          <p:cNvSpPr>
            <a:spLocks noGrp="1"/>
          </p:cNvSpPr>
          <p:nvPr>
            <p:ph type="dt" sz="half" idx="10"/>
          </p:nvPr>
        </p:nvSpPr>
        <p:spPr/>
        <p:txBody>
          <a:bodyPr/>
          <a:lstStyle/>
          <a:p>
            <a:fld id="{216F3718-E0BF-4E3B-B4DE-76F782BD63DE}" type="datetimeFigureOut">
              <a:rPr lang="en-GB" smtClean="0"/>
              <a:t>30/11/2022</a:t>
            </a:fld>
            <a:endParaRPr lang="en-GB"/>
          </a:p>
        </p:txBody>
      </p:sp>
      <p:sp>
        <p:nvSpPr>
          <p:cNvPr id="6" name="Footer Placeholder 5">
            <a:extLst>
              <a:ext uri="{FF2B5EF4-FFF2-40B4-BE49-F238E27FC236}">
                <a16:creationId xmlns:a16="http://schemas.microsoft.com/office/drawing/2014/main" id="{18742162-69D8-B671-2556-9C99C2AEEE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D28EF3-4D9B-0853-A4AD-1A5916BE4801}"/>
              </a:ext>
            </a:extLst>
          </p:cNvPr>
          <p:cNvSpPr>
            <a:spLocks noGrp="1"/>
          </p:cNvSpPr>
          <p:nvPr>
            <p:ph type="sldNum" sz="quarter" idx="12"/>
          </p:nvPr>
        </p:nvSpPr>
        <p:spPr/>
        <p:txBody>
          <a:bodyPr/>
          <a:lstStyle/>
          <a:p>
            <a:fld id="{3432346D-7207-4B31-A814-EA954AF09D80}" type="slidenum">
              <a:rPr lang="en-GB" smtClean="0"/>
              <a:t>‹#›</a:t>
            </a:fld>
            <a:endParaRPr lang="en-GB"/>
          </a:p>
        </p:txBody>
      </p:sp>
    </p:spTree>
    <p:extLst>
      <p:ext uri="{BB962C8B-B14F-4D97-AF65-F5344CB8AC3E}">
        <p14:creationId xmlns:p14="http://schemas.microsoft.com/office/powerpoint/2010/main" val="380122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07BB3C-BE93-18BB-C2D9-12E7A0650A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99CC91-8E2D-D70F-0337-A8391787A5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6D112A-49EF-5FAE-6343-06FE87EE26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F3718-E0BF-4E3B-B4DE-76F782BD63DE}" type="datetimeFigureOut">
              <a:rPr lang="en-GB" smtClean="0"/>
              <a:t>30/11/2022</a:t>
            </a:fld>
            <a:endParaRPr lang="en-GB"/>
          </a:p>
        </p:txBody>
      </p:sp>
      <p:sp>
        <p:nvSpPr>
          <p:cNvPr id="5" name="Footer Placeholder 4">
            <a:extLst>
              <a:ext uri="{FF2B5EF4-FFF2-40B4-BE49-F238E27FC236}">
                <a16:creationId xmlns:a16="http://schemas.microsoft.com/office/drawing/2014/main" id="{9195314C-FF5E-22E2-8C56-D983C4DD54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344872-4164-60FF-77BB-D161E9427F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346D-7207-4B31-A814-EA954AF09D80}" type="slidenum">
              <a:rPr lang="en-GB" smtClean="0"/>
              <a:t>‹#›</a:t>
            </a:fld>
            <a:endParaRPr lang="en-GB"/>
          </a:p>
        </p:txBody>
      </p:sp>
    </p:spTree>
    <p:extLst>
      <p:ext uri="{BB962C8B-B14F-4D97-AF65-F5344CB8AC3E}">
        <p14:creationId xmlns:p14="http://schemas.microsoft.com/office/powerpoint/2010/main" val="1737625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5_DB84DFD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9D3C-9F54-3A05-7B62-D162A77981DF}"/>
              </a:ext>
            </a:extLst>
          </p:cNvPr>
          <p:cNvSpPr>
            <a:spLocks noGrp="1"/>
          </p:cNvSpPr>
          <p:nvPr>
            <p:ph type="ctrTitle"/>
          </p:nvPr>
        </p:nvSpPr>
        <p:spPr/>
        <p:txBody>
          <a:bodyPr>
            <a:normAutofit fontScale="90000"/>
          </a:bodyPr>
          <a:lstStyle/>
          <a:p>
            <a:br>
              <a:rPr lang="en-GB" dirty="0"/>
            </a:br>
            <a:r>
              <a:rPr lang="en-GB" b="1" dirty="0"/>
              <a:t>SWIG Draft Terms of Reference</a:t>
            </a:r>
          </a:p>
        </p:txBody>
      </p:sp>
      <p:sp>
        <p:nvSpPr>
          <p:cNvPr id="3" name="Subtitle 2">
            <a:extLst>
              <a:ext uri="{FF2B5EF4-FFF2-40B4-BE49-F238E27FC236}">
                <a16:creationId xmlns:a16="http://schemas.microsoft.com/office/drawing/2014/main" id="{F0D0FAC2-E0C9-437C-D96F-747FC4E94814}"/>
              </a:ext>
            </a:extLst>
          </p:cNvPr>
          <p:cNvSpPr>
            <a:spLocks noGrp="1"/>
          </p:cNvSpPr>
          <p:nvPr>
            <p:ph type="subTitle" idx="1"/>
          </p:nvPr>
        </p:nvSpPr>
        <p:spPr/>
        <p:txBody>
          <a:bodyPr/>
          <a:lstStyle/>
          <a:p>
            <a:endParaRPr lang="en-GB" dirty="0"/>
          </a:p>
          <a:p>
            <a:r>
              <a:rPr lang="en-GB" sz="2800" b="1" dirty="0"/>
              <a:t>30</a:t>
            </a:r>
            <a:r>
              <a:rPr lang="en-GB" sz="2800" b="1" baseline="30000" dirty="0"/>
              <a:t>th</a:t>
            </a:r>
            <a:r>
              <a:rPr lang="en-GB" sz="2800" b="1" dirty="0"/>
              <a:t> November 2022</a:t>
            </a:r>
          </a:p>
        </p:txBody>
      </p:sp>
      <p:pic>
        <p:nvPicPr>
          <p:cNvPr id="4" name="Picture 3">
            <a:extLst>
              <a:ext uri="{FF2B5EF4-FFF2-40B4-BE49-F238E27FC236}">
                <a16:creationId xmlns:a16="http://schemas.microsoft.com/office/drawing/2014/main" id="{25B9E748-BD33-9E37-B766-C78FBF3DE0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39360" y="1014730"/>
            <a:ext cx="1940560" cy="1271270"/>
          </a:xfrm>
          <a:prstGeom prst="rect">
            <a:avLst/>
          </a:prstGeom>
          <a:noFill/>
        </p:spPr>
      </p:pic>
    </p:spTree>
    <p:extLst>
      <p:ext uri="{BB962C8B-B14F-4D97-AF65-F5344CB8AC3E}">
        <p14:creationId xmlns:p14="http://schemas.microsoft.com/office/powerpoint/2010/main" val="121289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9D5E-96A5-FB64-63D6-3971CDD47D80}"/>
              </a:ext>
            </a:extLst>
          </p:cNvPr>
          <p:cNvSpPr>
            <a:spLocks noGrp="1"/>
          </p:cNvSpPr>
          <p:nvPr>
            <p:ph type="title"/>
          </p:nvPr>
        </p:nvSpPr>
        <p:spPr/>
        <p:txBody>
          <a:bodyPr/>
          <a:lstStyle/>
          <a:p>
            <a:pPr algn="ctr"/>
            <a:r>
              <a:rPr lang="en-GB" b="1" dirty="0"/>
              <a:t>Frequency</a:t>
            </a:r>
          </a:p>
        </p:txBody>
      </p:sp>
      <p:sp>
        <p:nvSpPr>
          <p:cNvPr id="3" name="Content Placeholder 2">
            <a:extLst>
              <a:ext uri="{FF2B5EF4-FFF2-40B4-BE49-F238E27FC236}">
                <a16:creationId xmlns:a16="http://schemas.microsoft.com/office/drawing/2014/main" id="{17176262-3139-1871-96FF-809C5614A605}"/>
              </a:ext>
            </a:extLst>
          </p:cNvPr>
          <p:cNvSpPr>
            <a:spLocks noGrp="1"/>
          </p:cNvSpPr>
          <p:nvPr>
            <p:ph idx="1"/>
          </p:nvPr>
        </p:nvSpPr>
        <p:spPr/>
        <p:txBody>
          <a:bodyPr/>
          <a:lstStyle/>
          <a:p>
            <a:endParaRPr lang="en-GB" dirty="0"/>
          </a:p>
          <a:p>
            <a:endParaRPr lang="en-GB" dirty="0"/>
          </a:p>
          <a:p>
            <a:r>
              <a:rPr lang="en-GB" dirty="0"/>
              <a:t>The South West Immunotherapy Group (SWIG) will meet twice a year and ad hoc as required.</a:t>
            </a:r>
          </a:p>
        </p:txBody>
      </p:sp>
    </p:spTree>
    <p:extLst>
      <p:ext uri="{BB962C8B-B14F-4D97-AF65-F5344CB8AC3E}">
        <p14:creationId xmlns:p14="http://schemas.microsoft.com/office/powerpoint/2010/main" val="405064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74E12-F465-B964-B473-57D374119313}"/>
              </a:ext>
            </a:extLst>
          </p:cNvPr>
          <p:cNvSpPr>
            <a:spLocks noGrp="1"/>
          </p:cNvSpPr>
          <p:nvPr>
            <p:ph type="title"/>
          </p:nvPr>
        </p:nvSpPr>
        <p:spPr/>
        <p:txBody>
          <a:bodyPr/>
          <a:lstStyle/>
          <a:p>
            <a:pPr algn="ctr"/>
            <a:r>
              <a:rPr lang="en-GB" b="1" dirty="0"/>
              <a:t>Webpage</a:t>
            </a:r>
          </a:p>
        </p:txBody>
      </p:sp>
      <p:sp>
        <p:nvSpPr>
          <p:cNvPr id="3" name="Content Placeholder 2">
            <a:extLst>
              <a:ext uri="{FF2B5EF4-FFF2-40B4-BE49-F238E27FC236}">
                <a16:creationId xmlns:a16="http://schemas.microsoft.com/office/drawing/2014/main" id="{D352A0A7-A5D5-2F54-C887-05FD3CB4FB4A}"/>
              </a:ext>
            </a:extLst>
          </p:cNvPr>
          <p:cNvSpPr>
            <a:spLocks noGrp="1"/>
          </p:cNvSpPr>
          <p:nvPr>
            <p:ph idx="1"/>
          </p:nvPr>
        </p:nvSpPr>
        <p:spPr/>
        <p:txBody>
          <a:bodyPr/>
          <a:lstStyle/>
          <a:p>
            <a:endParaRPr lang="en-GB" dirty="0"/>
          </a:p>
          <a:p>
            <a:endParaRPr lang="en-GB" dirty="0"/>
          </a:p>
          <a:p>
            <a:r>
              <a:rPr lang="en-GB" dirty="0"/>
              <a:t>https://www.swagcanceralliance.nhs.uk/cag-cancer-alliance-clinical-advisory-groups/systemic-anti-cancer-therapies-clinical-advisory-group/south-west-immunotherapy-clinical-advisory-group/</a:t>
            </a:r>
          </a:p>
        </p:txBody>
      </p:sp>
    </p:spTree>
    <p:extLst>
      <p:ext uri="{BB962C8B-B14F-4D97-AF65-F5344CB8AC3E}">
        <p14:creationId xmlns:p14="http://schemas.microsoft.com/office/powerpoint/2010/main" val="373055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8933E-7343-53EF-B107-2172FDA73E31}"/>
              </a:ext>
            </a:extLst>
          </p:cNvPr>
          <p:cNvSpPr>
            <a:spLocks noGrp="1"/>
          </p:cNvSpPr>
          <p:nvPr>
            <p:ph type="title"/>
          </p:nvPr>
        </p:nvSpPr>
        <p:spPr/>
        <p:txBody>
          <a:bodyPr/>
          <a:lstStyle/>
          <a:p>
            <a:pPr algn="ctr"/>
            <a:r>
              <a:rPr lang="en-GB" b="1" dirty="0"/>
              <a:t>Statement of Purpose</a:t>
            </a:r>
          </a:p>
        </p:txBody>
      </p:sp>
      <p:sp>
        <p:nvSpPr>
          <p:cNvPr id="3" name="Content Placeholder 2">
            <a:extLst>
              <a:ext uri="{FF2B5EF4-FFF2-40B4-BE49-F238E27FC236}">
                <a16:creationId xmlns:a16="http://schemas.microsoft.com/office/drawing/2014/main" id="{FC3E7BDE-ABFB-DBCD-06B3-E6865AF13926}"/>
              </a:ext>
            </a:extLst>
          </p:cNvPr>
          <p:cNvSpPr>
            <a:spLocks noGrp="1"/>
          </p:cNvSpPr>
          <p:nvPr>
            <p:ph idx="1"/>
          </p:nvPr>
        </p:nvSpPr>
        <p:spPr/>
        <p:txBody>
          <a:bodyPr/>
          <a:lstStyle/>
          <a:p>
            <a:endParaRPr lang="en-GB" dirty="0">
              <a:effectLst/>
              <a:latin typeface="Calibri" panose="020F0502020204030204" pitchFamily="34" charset="0"/>
              <a:ea typeface="Calibri" panose="020F0502020204030204" pitchFamily="34" charset="0"/>
              <a:cs typeface="Calibri" panose="020F0502020204030204" pitchFamily="34" charset="0"/>
            </a:endParaRPr>
          </a:p>
          <a:p>
            <a:r>
              <a:rPr lang="en-GB" dirty="0">
                <a:effectLst/>
                <a:latin typeface="Calibri" panose="020F0502020204030204" pitchFamily="34" charset="0"/>
                <a:ea typeface="Calibri" panose="020F0502020204030204" pitchFamily="34" charset="0"/>
                <a:cs typeface="Calibri" panose="020F0502020204030204" pitchFamily="34" charset="0"/>
              </a:rPr>
              <a:t>The South West Immunotherapy Clinical Advisory Group (SWIG) endeavours to deliver equity of access to the best medical practice for our patient population. </a:t>
            </a:r>
          </a:p>
          <a:p>
            <a:endParaRPr lang="en-GB" dirty="0">
              <a:latin typeface="Calibri" panose="020F0502020204030204" pitchFamily="34" charset="0"/>
              <a:ea typeface="Calibri" panose="020F0502020204030204" pitchFamily="34" charset="0"/>
              <a:cs typeface="Calibri" panose="020F0502020204030204" pitchFamily="34" charset="0"/>
            </a:endParaRPr>
          </a:p>
          <a:p>
            <a:r>
              <a:rPr lang="en-GB" dirty="0">
                <a:effectLst/>
                <a:latin typeface="Calibri" panose="020F0502020204030204" pitchFamily="34" charset="0"/>
                <a:ea typeface="Calibri" panose="020F0502020204030204" pitchFamily="34" charset="0"/>
                <a:cs typeface="Calibri" panose="020F0502020204030204" pitchFamily="34" charset="0"/>
              </a:rPr>
              <a:t>The essential priorities of SWIG are to provide a service that is safe, high quality, efficient and promotes positive patient experience.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21280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C838-43ED-ED44-3B55-D1892541FF2A}"/>
              </a:ext>
            </a:extLst>
          </p:cNvPr>
          <p:cNvSpPr>
            <a:spLocks noGrp="1"/>
          </p:cNvSpPr>
          <p:nvPr>
            <p:ph type="title"/>
          </p:nvPr>
        </p:nvSpPr>
        <p:spPr/>
        <p:txBody>
          <a:bodyPr/>
          <a:lstStyle/>
          <a:p>
            <a:pPr algn="ctr"/>
            <a:r>
              <a:rPr lang="en-GB" b="1" dirty="0"/>
              <a:t>Context</a:t>
            </a:r>
          </a:p>
        </p:txBody>
      </p:sp>
      <p:sp>
        <p:nvSpPr>
          <p:cNvPr id="3" name="Content Placeholder 2">
            <a:extLst>
              <a:ext uri="{FF2B5EF4-FFF2-40B4-BE49-F238E27FC236}">
                <a16:creationId xmlns:a16="http://schemas.microsoft.com/office/drawing/2014/main" id="{F2A3B973-426E-3885-4B18-44802AD51F57}"/>
              </a:ext>
            </a:extLst>
          </p:cNvPr>
          <p:cNvSpPr>
            <a:spLocks noGrp="1"/>
          </p:cNvSpPr>
          <p:nvPr>
            <p:ph idx="1"/>
          </p:nvPr>
        </p:nvSpPr>
        <p:spPr/>
        <p:txBody>
          <a:bodyPr/>
          <a:lstStyle/>
          <a:p>
            <a:endParaRPr lang="en-GB" dirty="0"/>
          </a:p>
          <a:p>
            <a:endParaRPr lang="en-GB" dirty="0"/>
          </a:p>
          <a:p>
            <a:r>
              <a:rPr lang="en-GB" dirty="0"/>
              <a:t>Due to the rapid development of immuno-oncology (IO) services, it was decided, after consultation with regional clinical colleagues and SWAG, Peninsula and Velindre Management Teams, that a formal Clinical Advisory Group focused on Immuno-oncology was required; the inaugural meeting was held in March 2022. </a:t>
            </a:r>
          </a:p>
        </p:txBody>
      </p:sp>
    </p:spTree>
    <p:extLst>
      <p:ext uri="{BB962C8B-B14F-4D97-AF65-F5344CB8AC3E}">
        <p14:creationId xmlns:p14="http://schemas.microsoft.com/office/powerpoint/2010/main" val="141077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AE5AC-9508-1EDD-2B3D-A96ED096C1B5}"/>
              </a:ext>
            </a:extLst>
          </p:cNvPr>
          <p:cNvSpPr>
            <a:spLocks noGrp="1"/>
          </p:cNvSpPr>
          <p:nvPr>
            <p:ph type="title"/>
          </p:nvPr>
        </p:nvSpPr>
        <p:spPr>
          <a:xfrm>
            <a:off x="838200" y="-196850"/>
            <a:ext cx="10515600" cy="835025"/>
          </a:xfrm>
        </p:spPr>
        <p:txBody>
          <a:bodyPr/>
          <a:lstStyle/>
          <a:p>
            <a:pPr algn="ctr"/>
            <a:r>
              <a:rPr lang="en-GB" b="1" dirty="0"/>
              <a:t>Structure and Responsibilities</a:t>
            </a:r>
          </a:p>
        </p:txBody>
      </p:sp>
      <p:sp>
        <p:nvSpPr>
          <p:cNvPr id="3" name="Content Placeholder 2">
            <a:extLst>
              <a:ext uri="{FF2B5EF4-FFF2-40B4-BE49-F238E27FC236}">
                <a16:creationId xmlns:a16="http://schemas.microsoft.com/office/drawing/2014/main" id="{AF5E1267-D925-DF40-82BF-6AF9CFE07C34}"/>
              </a:ext>
            </a:extLst>
          </p:cNvPr>
          <p:cNvSpPr>
            <a:spLocks noGrp="1"/>
          </p:cNvSpPr>
          <p:nvPr>
            <p:ph idx="1"/>
          </p:nvPr>
        </p:nvSpPr>
        <p:spPr>
          <a:xfrm>
            <a:off x="838200" y="495300"/>
            <a:ext cx="10515600" cy="6362700"/>
          </a:xfrm>
        </p:spPr>
        <p:txBody>
          <a:bodyPr>
            <a:normAutofit/>
          </a:bodyPr>
          <a:lstStyle/>
          <a:p>
            <a:pPr marL="0" indent="0">
              <a:lnSpc>
                <a:spcPct val="115000"/>
              </a:lnSpc>
              <a:spcAft>
                <a:spcPts val="10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The agenda will include topics appropriate for </a:t>
            </a:r>
            <a:r>
              <a:rPr lang="en-GB" sz="1800" b="1" dirty="0">
                <a:effectLst/>
                <a:latin typeface="Calibri" panose="020F0502020204030204" pitchFamily="34" charset="0"/>
                <a:ea typeface="Calibri" panose="020F0502020204030204" pitchFamily="34" charset="0"/>
                <a:cs typeface="Calibri" panose="020F0502020204030204" pitchFamily="34" charset="0"/>
              </a:rPr>
              <a:t>regional action </a:t>
            </a:r>
            <a:r>
              <a:rPr lang="en-GB" sz="1800" dirty="0">
                <a:effectLst/>
                <a:latin typeface="Calibri" panose="020F0502020204030204" pitchFamily="34" charset="0"/>
                <a:ea typeface="Calibri" panose="020F0502020204030204" pitchFamily="34" charset="0"/>
                <a:cs typeface="Calibri" panose="020F0502020204030204" pitchFamily="34" charset="0"/>
              </a:rPr>
              <a:t>and ensure that there is no duplication with the National IO forum: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Provision of the opportunity for IO Clinical Teams in provider organisations to meet together to discuss issues affecting the South West IO Services, collaborate and support each other in providing the best services for patients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Coordinate Specialist IO Peer Support (SIPS)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Share Best Practice, for example business cases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Avoid duplication of work wherever possible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Organise regional complex/other MDT meetings as appropriate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Coordinate patient care pathways to ensure equitable access across the region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Provision of local training and GP education events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Formation of Late Effects services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Coordinate research by provision of a regional list of IO clinical trials to encourage cross site referrals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Recommend consensus views on regional issues that can be fed back to provider Trusts and/or the Cancer Alliance.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782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C4A62-EBA5-F188-0F65-F37390EE6FA5}"/>
              </a:ext>
            </a:extLst>
          </p:cNvPr>
          <p:cNvSpPr>
            <a:spLocks noGrp="1"/>
          </p:cNvSpPr>
          <p:nvPr>
            <p:ph type="title"/>
          </p:nvPr>
        </p:nvSpPr>
        <p:spPr>
          <a:xfrm>
            <a:off x="838200" y="1"/>
            <a:ext cx="10515600" cy="819149"/>
          </a:xfrm>
        </p:spPr>
        <p:txBody>
          <a:bodyPr/>
          <a:lstStyle/>
          <a:p>
            <a:pPr algn="ctr"/>
            <a:r>
              <a:rPr lang="en-GB" b="1" dirty="0"/>
              <a:t>Membership</a:t>
            </a:r>
          </a:p>
        </p:txBody>
      </p:sp>
      <p:sp>
        <p:nvSpPr>
          <p:cNvPr id="3" name="Content Placeholder 2">
            <a:extLst>
              <a:ext uri="{FF2B5EF4-FFF2-40B4-BE49-F238E27FC236}">
                <a16:creationId xmlns:a16="http://schemas.microsoft.com/office/drawing/2014/main" id="{8E5C95F5-F5E6-5CAD-2377-705255F50D67}"/>
              </a:ext>
            </a:extLst>
          </p:cNvPr>
          <p:cNvSpPr>
            <a:spLocks noGrp="1"/>
          </p:cNvSpPr>
          <p:nvPr>
            <p:ph idx="1"/>
          </p:nvPr>
        </p:nvSpPr>
        <p:spPr>
          <a:xfrm>
            <a:off x="838200" y="733425"/>
            <a:ext cx="10515600" cy="6124574"/>
          </a:xfrm>
        </p:spPr>
        <p:txBody>
          <a:bodyPr>
            <a:normAutofit/>
          </a:bodyPr>
          <a:lstStyle/>
          <a:p>
            <a:pPr marL="0" indent="0">
              <a:buNone/>
            </a:pPr>
            <a:r>
              <a:rPr lang="en-GB" dirty="0"/>
              <a:t>Clinical Chair</a:t>
            </a:r>
          </a:p>
          <a:p>
            <a:r>
              <a:rPr lang="en-GB" dirty="0"/>
              <a:t>Immunotherapy Oncologist representative from each Trust:</a:t>
            </a:r>
          </a:p>
          <a:p>
            <a:pPr lvl="1"/>
            <a:r>
              <a:rPr lang="en-GB" dirty="0"/>
              <a:t>Gloucestershire Royal Hospitals NHS Foundation Trust</a:t>
            </a:r>
          </a:p>
          <a:p>
            <a:pPr lvl="1"/>
            <a:r>
              <a:rPr lang="en-GB" dirty="0"/>
              <a:t>North Bristol NHS Trust</a:t>
            </a:r>
          </a:p>
          <a:p>
            <a:pPr lvl="1"/>
            <a:r>
              <a:rPr lang="en-GB" dirty="0"/>
              <a:t>North Devon and Exeter NHS Foundation Trust</a:t>
            </a:r>
          </a:p>
          <a:p>
            <a:pPr lvl="1"/>
            <a:r>
              <a:rPr lang="en-GB" dirty="0"/>
              <a:t>Plymouth Hospitals NHS Trust</a:t>
            </a:r>
          </a:p>
          <a:p>
            <a:pPr lvl="1"/>
            <a:r>
              <a:rPr lang="en-GB" dirty="0"/>
              <a:t>Royal United Hospital Bath NHS Foundation Trust</a:t>
            </a:r>
          </a:p>
          <a:p>
            <a:pPr lvl="1"/>
            <a:r>
              <a:rPr lang="en-GB" dirty="0"/>
              <a:t>Royal Cornwall Hospitals NHS Foundation Trust</a:t>
            </a:r>
          </a:p>
          <a:p>
            <a:pPr lvl="1"/>
            <a:r>
              <a:rPr lang="en-GB" dirty="0"/>
              <a:t>Somerset Foundation Trust</a:t>
            </a:r>
          </a:p>
          <a:p>
            <a:pPr lvl="1"/>
            <a:r>
              <a:rPr lang="en-GB" dirty="0"/>
              <a:t>Torbay and South Devon NHS Foundation Trust</a:t>
            </a:r>
          </a:p>
          <a:p>
            <a:pPr lvl="1"/>
            <a:r>
              <a:rPr lang="en-GB" dirty="0"/>
              <a:t>University Hospitals Bristol and Weston NHS Foundation Trust</a:t>
            </a:r>
          </a:p>
          <a:p>
            <a:pPr lvl="1"/>
            <a:r>
              <a:rPr lang="en-GB" dirty="0"/>
              <a:t>Velindre University NHS Trust</a:t>
            </a:r>
          </a:p>
          <a:p>
            <a:pPr lvl="1"/>
            <a:r>
              <a:rPr lang="en-GB" dirty="0"/>
              <a:t>Yeovil District NHS Foundation Trust.</a:t>
            </a:r>
          </a:p>
          <a:p>
            <a:r>
              <a:rPr lang="en-GB" dirty="0"/>
              <a:t>Immunotherapy Nurse representative from each Trust (as above)</a:t>
            </a:r>
          </a:p>
          <a:p>
            <a:endParaRPr lang="en-GB" dirty="0"/>
          </a:p>
        </p:txBody>
      </p:sp>
    </p:spTree>
    <p:extLst>
      <p:ext uri="{BB962C8B-B14F-4D97-AF65-F5344CB8AC3E}">
        <p14:creationId xmlns:p14="http://schemas.microsoft.com/office/powerpoint/2010/main" val="517058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50868-7658-8BEE-E156-2BA1CB56133E}"/>
              </a:ext>
            </a:extLst>
          </p:cNvPr>
          <p:cNvSpPr>
            <a:spLocks noGrp="1"/>
          </p:cNvSpPr>
          <p:nvPr>
            <p:ph type="title"/>
          </p:nvPr>
        </p:nvSpPr>
        <p:spPr>
          <a:xfrm>
            <a:off x="866775" y="0"/>
            <a:ext cx="10515600" cy="681037"/>
          </a:xfrm>
        </p:spPr>
        <p:txBody>
          <a:bodyPr>
            <a:normAutofit fontScale="90000"/>
          </a:bodyPr>
          <a:lstStyle/>
          <a:p>
            <a:pPr algn="ctr"/>
            <a:r>
              <a:rPr lang="en-GB" b="1" dirty="0"/>
              <a:t>Membership continued</a:t>
            </a:r>
          </a:p>
        </p:txBody>
      </p:sp>
      <p:sp>
        <p:nvSpPr>
          <p:cNvPr id="3" name="Content Placeholder 2">
            <a:extLst>
              <a:ext uri="{FF2B5EF4-FFF2-40B4-BE49-F238E27FC236}">
                <a16:creationId xmlns:a16="http://schemas.microsoft.com/office/drawing/2014/main" id="{17CB5672-B5D7-4677-3D0F-167B16DB9285}"/>
              </a:ext>
            </a:extLst>
          </p:cNvPr>
          <p:cNvSpPr>
            <a:spLocks noGrp="1"/>
          </p:cNvSpPr>
          <p:nvPr>
            <p:ph idx="1"/>
          </p:nvPr>
        </p:nvSpPr>
        <p:spPr>
          <a:xfrm>
            <a:off x="838200" y="681036"/>
            <a:ext cx="10515600" cy="6081713"/>
          </a:xfrm>
        </p:spPr>
        <p:txBody>
          <a:bodyPr>
            <a:normAutofit lnSpcReduction="10000"/>
          </a:bodyPr>
          <a:lstStyle/>
          <a:p>
            <a:r>
              <a:rPr lang="en-GB" dirty="0"/>
              <a:t>Medical Specialists with an interest in immunotherapy toxicity representing each Trust:</a:t>
            </a:r>
          </a:p>
          <a:p>
            <a:pPr lvl="1"/>
            <a:r>
              <a:rPr lang="en-GB" dirty="0"/>
              <a:t>Endocrinology</a:t>
            </a:r>
          </a:p>
          <a:p>
            <a:pPr lvl="1"/>
            <a:r>
              <a:rPr lang="en-GB" dirty="0"/>
              <a:t>Cardiology</a:t>
            </a:r>
          </a:p>
          <a:p>
            <a:pPr lvl="1"/>
            <a:r>
              <a:rPr lang="en-GB" dirty="0"/>
              <a:t>Dermatology</a:t>
            </a:r>
          </a:p>
          <a:p>
            <a:pPr lvl="1"/>
            <a:r>
              <a:rPr lang="en-GB" dirty="0"/>
              <a:t>Gastro/Hepatology</a:t>
            </a:r>
          </a:p>
          <a:p>
            <a:pPr lvl="1"/>
            <a:r>
              <a:rPr lang="en-GB" dirty="0"/>
              <a:t>Nephrology</a:t>
            </a:r>
          </a:p>
          <a:p>
            <a:pPr lvl="1"/>
            <a:r>
              <a:rPr lang="en-GB" dirty="0"/>
              <a:t>Neurology</a:t>
            </a:r>
          </a:p>
          <a:p>
            <a:pPr lvl="1"/>
            <a:r>
              <a:rPr lang="en-GB" dirty="0"/>
              <a:t>Respiratory</a:t>
            </a:r>
          </a:p>
          <a:p>
            <a:pPr lvl="1"/>
            <a:r>
              <a:rPr lang="en-GB" dirty="0"/>
              <a:t>Rheumatology.</a:t>
            </a:r>
          </a:p>
          <a:p>
            <a:r>
              <a:rPr lang="en-GB" dirty="0"/>
              <a:t>Administrative support from the CAG Support Service</a:t>
            </a:r>
          </a:p>
          <a:p>
            <a:r>
              <a:rPr lang="en-GB" dirty="0"/>
              <a:t>Nominated network group member responsible for users’ issues and information for patients / carers (Cancer Clinical Advisory Group Manager)</a:t>
            </a:r>
          </a:p>
          <a:p>
            <a:r>
              <a:rPr lang="en-GB" dirty="0">
                <a:highlight>
                  <a:srgbClr val="00FFFF"/>
                </a:highlight>
              </a:rPr>
              <a:t>Nominated network group member responsible for clinical trial recruitment function.</a:t>
            </a:r>
          </a:p>
          <a:p>
            <a:endParaRPr lang="en-GB" dirty="0"/>
          </a:p>
        </p:txBody>
      </p:sp>
    </p:spTree>
    <p:extLst>
      <p:ext uri="{BB962C8B-B14F-4D97-AF65-F5344CB8AC3E}">
        <p14:creationId xmlns:p14="http://schemas.microsoft.com/office/powerpoint/2010/main" val="3682918354"/>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9215-AAFC-C0E9-6A4F-89711F3D697B}"/>
              </a:ext>
            </a:extLst>
          </p:cNvPr>
          <p:cNvSpPr>
            <a:spLocks noGrp="1"/>
          </p:cNvSpPr>
          <p:nvPr>
            <p:ph type="title"/>
          </p:nvPr>
        </p:nvSpPr>
        <p:spPr/>
        <p:txBody>
          <a:bodyPr/>
          <a:lstStyle/>
          <a:p>
            <a:pPr algn="ctr"/>
            <a:r>
              <a:rPr lang="en-GB" b="1" dirty="0"/>
              <a:t>Quoracy</a:t>
            </a:r>
          </a:p>
        </p:txBody>
      </p:sp>
      <p:sp>
        <p:nvSpPr>
          <p:cNvPr id="3" name="Content Placeholder 2">
            <a:extLst>
              <a:ext uri="{FF2B5EF4-FFF2-40B4-BE49-F238E27FC236}">
                <a16:creationId xmlns:a16="http://schemas.microsoft.com/office/drawing/2014/main" id="{BEDA6E1A-C477-E669-62AD-9E70A2D79C3E}"/>
              </a:ext>
            </a:extLst>
          </p:cNvPr>
          <p:cNvSpPr>
            <a:spLocks noGrp="1"/>
          </p:cNvSpPr>
          <p:nvPr>
            <p:ph idx="1"/>
          </p:nvPr>
        </p:nvSpPr>
        <p:spPr/>
        <p:txBody>
          <a:bodyPr/>
          <a:lstStyle/>
          <a:p>
            <a:endParaRPr lang="en-GB" dirty="0"/>
          </a:p>
          <a:p>
            <a:r>
              <a:rPr lang="en-GB" dirty="0"/>
              <a:t>The meeting will be quorate when at least one member from each Trust is present. The meeting may convene when at least </a:t>
            </a:r>
            <a:r>
              <a:rPr lang="en-GB" dirty="0">
                <a:highlight>
                  <a:srgbClr val="00FFFF"/>
                </a:highlight>
              </a:rPr>
              <a:t>xxx</a:t>
            </a:r>
            <a:r>
              <a:rPr lang="en-GB" dirty="0"/>
              <a:t> out of the </a:t>
            </a:r>
            <a:r>
              <a:rPr lang="en-GB" dirty="0">
                <a:highlight>
                  <a:srgbClr val="00FFFF"/>
                </a:highlight>
              </a:rPr>
              <a:t>xxx (11)?</a:t>
            </a:r>
            <a:r>
              <a:rPr lang="en-GB" dirty="0"/>
              <a:t> Trusts are represented, but any decisions must be validated by the non-represented Trusts via email prior to implementation.</a:t>
            </a:r>
          </a:p>
        </p:txBody>
      </p:sp>
    </p:spTree>
    <p:extLst>
      <p:ext uri="{BB962C8B-B14F-4D97-AF65-F5344CB8AC3E}">
        <p14:creationId xmlns:p14="http://schemas.microsoft.com/office/powerpoint/2010/main" val="1576667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8E2B-38C5-7363-BD6B-609CE7F6FA41}"/>
              </a:ext>
            </a:extLst>
          </p:cNvPr>
          <p:cNvSpPr>
            <a:spLocks noGrp="1"/>
          </p:cNvSpPr>
          <p:nvPr>
            <p:ph type="title"/>
          </p:nvPr>
        </p:nvSpPr>
        <p:spPr/>
        <p:txBody>
          <a:bodyPr/>
          <a:lstStyle/>
          <a:p>
            <a:pPr algn="ctr"/>
            <a:r>
              <a:rPr lang="en-GB" b="1" dirty="0"/>
              <a:t>Accountability</a:t>
            </a:r>
          </a:p>
        </p:txBody>
      </p:sp>
      <p:sp>
        <p:nvSpPr>
          <p:cNvPr id="3" name="Content Placeholder 2">
            <a:extLst>
              <a:ext uri="{FF2B5EF4-FFF2-40B4-BE49-F238E27FC236}">
                <a16:creationId xmlns:a16="http://schemas.microsoft.com/office/drawing/2014/main" id="{4FE9D14F-B57E-5EF8-49B4-33230ED39D8F}"/>
              </a:ext>
            </a:extLst>
          </p:cNvPr>
          <p:cNvSpPr>
            <a:spLocks noGrp="1"/>
          </p:cNvSpPr>
          <p:nvPr>
            <p:ph idx="1"/>
          </p:nvPr>
        </p:nvSpPr>
        <p:spPr/>
        <p:txBody>
          <a:bodyPr/>
          <a:lstStyle/>
          <a:p>
            <a:r>
              <a:rPr lang="en-GB" dirty="0"/>
              <a:t>The Cancer Clinical Advisory Group Manager will report operational issues that cannot be resolved with existing resources to the SWAG and Peninsula Cancer Operational Group and strategic issues to the SWAG and Peninsula Cancer Alliance Board or the Provider Cancer Lead and Medical Directors by exception, as required by the issues currently being discussed.  </a:t>
            </a:r>
          </a:p>
          <a:p>
            <a:endParaRPr lang="en-GB" dirty="0"/>
          </a:p>
          <a:p>
            <a:r>
              <a:rPr lang="en-GB" dirty="0"/>
              <a:t>The SWIG Chair and other members of the group will be invited to COG and CA Board meetings when relevant subject matters are due to be discussed.</a:t>
            </a:r>
          </a:p>
        </p:txBody>
      </p:sp>
    </p:spTree>
    <p:extLst>
      <p:ext uri="{BB962C8B-B14F-4D97-AF65-F5344CB8AC3E}">
        <p14:creationId xmlns:p14="http://schemas.microsoft.com/office/powerpoint/2010/main" val="111948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A037F-E178-17E2-774F-447861715587}"/>
              </a:ext>
            </a:extLst>
          </p:cNvPr>
          <p:cNvSpPr>
            <a:spLocks noGrp="1"/>
          </p:cNvSpPr>
          <p:nvPr>
            <p:ph type="title"/>
          </p:nvPr>
        </p:nvSpPr>
        <p:spPr/>
        <p:txBody>
          <a:bodyPr/>
          <a:lstStyle/>
          <a:p>
            <a:pPr algn="ctr"/>
            <a:r>
              <a:rPr lang="en-GB" b="1" dirty="0"/>
              <a:t>Management</a:t>
            </a:r>
          </a:p>
        </p:txBody>
      </p:sp>
      <p:sp>
        <p:nvSpPr>
          <p:cNvPr id="3" name="Content Placeholder 2">
            <a:extLst>
              <a:ext uri="{FF2B5EF4-FFF2-40B4-BE49-F238E27FC236}">
                <a16:creationId xmlns:a16="http://schemas.microsoft.com/office/drawing/2014/main" id="{4FF565C8-AD1E-4299-15D6-68022FCE22F0}"/>
              </a:ext>
            </a:extLst>
          </p:cNvPr>
          <p:cNvSpPr>
            <a:spLocks noGrp="1"/>
          </p:cNvSpPr>
          <p:nvPr>
            <p:ph idx="1"/>
          </p:nvPr>
        </p:nvSpPr>
        <p:spPr/>
        <p:txBody>
          <a:bodyPr/>
          <a:lstStyle/>
          <a:p>
            <a:r>
              <a:rPr lang="en-GB" dirty="0"/>
              <a:t>The Clinical Chair will be responsible for preparing an agenda in consultation with members of the Group via email, with administrative support from the CAG Support Service, and for inviting any external guests, or agreeing requests from external guests to attend. The agenda will be circulated a week ahead of the meeting. </a:t>
            </a:r>
          </a:p>
          <a:p>
            <a:endParaRPr lang="en-GB" dirty="0"/>
          </a:p>
          <a:p>
            <a:r>
              <a:rPr lang="en-GB" dirty="0"/>
              <a:t>A report and action tracker will be produced collaboratively by the CAG Administrative Coordinator, CAG Manager and Chair, and circulated via email prior to the next meeting.</a:t>
            </a:r>
          </a:p>
          <a:p>
            <a:endParaRPr lang="en-GB" dirty="0"/>
          </a:p>
        </p:txBody>
      </p:sp>
    </p:spTree>
    <p:extLst>
      <p:ext uri="{BB962C8B-B14F-4D97-AF65-F5344CB8AC3E}">
        <p14:creationId xmlns:p14="http://schemas.microsoft.com/office/powerpoint/2010/main" val="479053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678</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Symbol</vt:lpstr>
      <vt:lpstr>Office Theme</vt:lpstr>
      <vt:lpstr> SWIG Draft Terms of Reference</vt:lpstr>
      <vt:lpstr>Statement of Purpose</vt:lpstr>
      <vt:lpstr>Context</vt:lpstr>
      <vt:lpstr>Structure and Responsibilities</vt:lpstr>
      <vt:lpstr>Membership</vt:lpstr>
      <vt:lpstr>Membership continued</vt:lpstr>
      <vt:lpstr>Quoracy</vt:lpstr>
      <vt:lpstr>Accountability</vt:lpstr>
      <vt:lpstr>Management</vt:lpstr>
      <vt:lpstr>Frequency</vt:lpstr>
      <vt:lpstr>Webpage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SWIG Terms of Reference</dc:title>
  <dc:creator>Helen Dunderdale</dc:creator>
  <cp:lastModifiedBy>Helen Dunderdale</cp:lastModifiedBy>
  <cp:revision>3</cp:revision>
  <dcterms:created xsi:type="dcterms:W3CDTF">2022-11-30T10:29:20Z</dcterms:created>
  <dcterms:modified xsi:type="dcterms:W3CDTF">2022-11-30T13:55:16Z</dcterms:modified>
</cp:coreProperties>
</file>