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2" r:id="rId4"/>
    <p:sldId id="259" r:id="rId5"/>
    <p:sldId id="263" r:id="rId6"/>
    <p:sldId id="258" r:id="rId7"/>
    <p:sldId id="261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EB8"/>
    <a:srgbClr val="01A9CE"/>
    <a:srgbClr val="00A9CE"/>
    <a:srgbClr val="7686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311" autoAdjust="0"/>
  </p:normalViewPr>
  <p:slideViewPr>
    <p:cSldViewPr>
      <p:cViewPr varScale="1">
        <p:scale>
          <a:sx n="72" d="100"/>
          <a:sy n="72" d="100"/>
        </p:scale>
        <p:origin x="1120" y="4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B3D0B8-BEFD-4E8E-8792-C4697D159C9D}" type="datetimeFigureOut">
              <a:rPr lang="en-GB" smtClean="0"/>
              <a:t>11/05/2023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28C5AE-DFB9-425E-89E7-F16A0777E0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9059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So what do we mean by mainstreaming. We are referring to the process of consenting patients who have been found to have a error in their MMR/BRAF/MLH1 promotor </a:t>
            </a:r>
            <a:r>
              <a:rPr lang="en-GB" dirty="0" err="1"/>
              <a:t>methalation</a:t>
            </a:r>
            <a:r>
              <a:rPr lang="en-GB" dirty="0"/>
              <a:t>, to germ line testing. Once results known patients will then be referred to genetics accordingly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28C5AE-DFB9-425E-89E7-F16A0777E08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68102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We have an updated graph with the number of dates that it takes from the diagnosis of cancer to the diagnosis of Lynch syndrome from the NDRS (National Disease Registration Service)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28C5AE-DFB9-425E-89E7-F16A0777E08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5449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C196-E959-4D11-8A96-B6C5273E0881}" type="datetimeFigureOut">
              <a:rPr lang="en-GB" smtClean="0"/>
              <a:t>11/05/2023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5D27C-34DE-436E-8895-52ACADC97D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766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C196-E959-4D11-8A96-B6C5273E0881}" type="datetimeFigureOut">
              <a:rPr lang="en-GB" smtClean="0"/>
              <a:t>11/05/2023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5D27C-34DE-436E-8895-52ACADC97D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9941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C196-E959-4D11-8A96-B6C5273E0881}" type="datetimeFigureOut">
              <a:rPr lang="en-GB" smtClean="0"/>
              <a:t>11/05/2023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5D27C-34DE-436E-8895-52ACADC97D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2776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C196-E959-4D11-8A96-B6C5273E0881}" type="datetimeFigureOut">
              <a:rPr lang="en-GB" smtClean="0"/>
              <a:t>11/05/2023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5D27C-34DE-436E-8895-52ACADC97D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8656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C196-E959-4D11-8A96-B6C5273E0881}" type="datetimeFigureOut">
              <a:rPr lang="en-GB" smtClean="0"/>
              <a:t>11/05/2023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5D27C-34DE-436E-8895-52ACADC97D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8609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C196-E959-4D11-8A96-B6C5273E0881}" type="datetimeFigureOut">
              <a:rPr lang="en-GB" smtClean="0"/>
              <a:t>11/05/2023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5D27C-34DE-436E-8895-52ACADC97D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0130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C196-E959-4D11-8A96-B6C5273E0881}" type="datetimeFigureOut">
              <a:rPr lang="en-GB" smtClean="0"/>
              <a:t>11/05/2023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5D27C-34DE-436E-8895-52ACADC97D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710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C196-E959-4D11-8A96-B6C5273E0881}" type="datetimeFigureOut">
              <a:rPr lang="en-GB" smtClean="0"/>
              <a:t>11/05/2023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5D27C-34DE-436E-8895-52ACADC97D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7682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C196-E959-4D11-8A96-B6C5273E0881}" type="datetimeFigureOut">
              <a:rPr lang="en-GB" smtClean="0"/>
              <a:t>11/05/2023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5D27C-34DE-436E-8895-52ACADC97D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793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C196-E959-4D11-8A96-B6C5273E0881}" type="datetimeFigureOut">
              <a:rPr lang="en-GB" smtClean="0"/>
              <a:t>11/05/2023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5D27C-34DE-436E-8895-52ACADC97D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088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C196-E959-4D11-8A96-B6C5273E0881}" type="datetimeFigureOut">
              <a:rPr lang="en-GB" smtClean="0"/>
              <a:t>11/05/2023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5D27C-34DE-436E-8895-52ACADC97D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598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CC196-E959-4D11-8A96-B6C5273E0881}" type="datetimeFigureOut">
              <a:rPr lang="en-GB" smtClean="0"/>
              <a:t>11/05/2023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75D27C-34DE-436E-8895-52ACADC97D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4618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Sarah.brook2@nbt.nh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95736" y="2067694"/>
            <a:ext cx="61926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Mainstreaming</a:t>
            </a:r>
          </a:p>
          <a:p>
            <a:r>
              <a:rPr lang="en-GB" sz="2400" b="1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Sarah John</a:t>
            </a:r>
          </a:p>
          <a:p>
            <a:r>
              <a:rPr lang="en-GB" sz="2400" b="1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Lynch Nurse Facilitator SWGMSA</a:t>
            </a:r>
          </a:p>
        </p:txBody>
      </p:sp>
    </p:spTree>
    <p:extLst>
      <p:ext uri="{BB962C8B-B14F-4D97-AF65-F5344CB8AC3E}">
        <p14:creationId xmlns:p14="http://schemas.microsoft.com/office/powerpoint/2010/main" val="829901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1203598"/>
            <a:ext cx="828092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‘Mainstreaming’ refers to the shift of genomic testing away from the Clinical Genetics to other clinics and specialities.</a:t>
            </a:r>
          </a:p>
          <a:p>
            <a:r>
              <a:rPr lang="en-GB" sz="2800" dirty="0"/>
              <a:t>Within the Lynch Syndrome testing pathway, this means healthcare professionals in cancer MDTs become directly involved in consenting patients for germline genetic testing and communicating the results.</a:t>
            </a:r>
          </a:p>
        </p:txBody>
      </p:sp>
    </p:spTree>
    <p:extLst>
      <p:ext uri="{BB962C8B-B14F-4D97-AF65-F5344CB8AC3E}">
        <p14:creationId xmlns:p14="http://schemas.microsoft.com/office/powerpoint/2010/main" val="4274381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339502"/>
            <a:ext cx="59046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NDRS data for length of time to diagnosis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3528" y="1518411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>
              <a:solidFill>
                <a:srgbClr val="76869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E0FA441-86BF-D3E7-51D3-926B8FBB48F0}"/>
              </a:ext>
            </a:extLst>
          </p:cNvPr>
          <p:cNvSpPr txBox="1"/>
          <p:nvPr/>
        </p:nvSpPr>
        <p:spPr>
          <a:xfrm>
            <a:off x="323528" y="1491630"/>
            <a:ext cx="8352928" cy="2952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>
              <a:solidFill>
                <a:srgbClr val="76869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 descr="A picture containing text, diagram, screenshot, plot&#10;&#10;Description automatically generated">
            <a:extLst>
              <a:ext uri="{FF2B5EF4-FFF2-40B4-BE49-F238E27FC236}">
                <a16:creationId xmlns:a16="http://schemas.microsoft.com/office/drawing/2014/main" id="{7FE46D9A-8351-2DD7-961C-939ED8AE0E4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347614"/>
            <a:ext cx="7200799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5323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1" y="1275606"/>
            <a:ext cx="7776864" cy="3456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4800" b="1" dirty="0">
              <a:solidFill>
                <a:srgbClr val="005EB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77ED850-A581-4D2A-2DC9-16F5804E7B34}"/>
              </a:ext>
            </a:extLst>
          </p:cNvPr>
          <p:cNvSpPr txBox="1"/>
          <p:nvPr/>
        </p:nvSpPr>
        <p:spPr>
          <a:xfrm>
            <a:off x="971601" y="1275606"/>
            <a:ext cx="7776864" cy="3456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4800" b="1" dirty="0">
              <a:solidFill>
                <a:srgbClr val="005EB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CF0A16E-92D4-0D8D-4BB5-79189F4CA1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9672" y="1563638"/>
            <a:ext cx="6696744" cy="302433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8E74367-BBC7-24B2-DEF4-A1A2129BF8BB}"/>
              </a:ext>
            </a:extLst>
          </p:cNvPr>
          <p:cNvSpPr txBox="1"/>
          <p:nvPr/>
        </p:nvSpPr>
        <p:spPr>
          <a:xfrm>
            <a:off x="1403648" y="771550"/>
            <a:ext cx="48245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005EB8"/>
                </a:solidFill>
              </a:rPr>
              <a:t>Why Mainstream</a:t>
            </a:r>
          </a:p>
        </p:txBody>
      </p:sp>
    </p:spTree>
    <p:extLst>
      <p:ext uri="{BB962C8B-B14F-4D97-AF65-F5344CB8AC3E}">
        <p14:creationId xmlns:p14="http://schemas.microsoft.com/office/powerpoint/2010/main" val="2320512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602AA-4B5F-B9F8-CF66-F8CA38BCB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>
                <a:solidFill>
                  <a:srgbClr val="005EB8"/>
                </a:solidFill>
              </a:rPr>
              <a:t>Mainstream Training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DFBE1D0-02C5-A711-F433-E6D0C2A0D9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99592" y="1200150"/>
            <a:ext cx="7128792" cy="3394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1422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4427984" y="1203598"/>
            <a:ext cx="4536504" cy="3816424"/>
          </a:xfrm>
          <a:prstGeom prst="roundRect">
            <a:avLst/>
          </a:prstGeom>
          <a:noFill/>
          <a:ln w="38100">
            <a:solidFill>
              <a:srgbClr val="00A9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8"/>
          <p:cNvSpPr/>
          <p:nvPr/>
        </p:nvSpPr>
        <p:spPr>
          <a:xfrm>
            <a:off x="165428" y="1203598"/>
            <a:ext cx="4104456" cy="3816424"/>
          </a:xfrm>
          <a:prstGeom prst="roundRect">
            <a:avLst/>
          </a:prstGeom>
          <a:noFill/>
          <a:ln w="38100">
            <a:solidFill>
              <a:srgbClr val="00A9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6741241" y="2927144"/>
            <a:ext cx="9181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7686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Image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29F3166-4175-B88A-9CEB-D3D0FD57BF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07495" y="1563638"/>
            <a:ext cx="4284985" cy="324507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5D615BB-D905-B28E-A5EF-C664950798C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7368" y="1422050"/>
            <a:ext cx="3700576" cy="31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70053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7704" y="1635646"/>
            <a:ext cx="67594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Contacts: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07704" y="2499742"/>
            <a:ext cx="555387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7686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Sarah John</a:t>
            </a:r>
          </a:p>
          <a:p>
            <a:r>
              <a:rPr lang="en-GB" sz="2800" dirty="0">
                <a:solidFill>
                  <a:srgbClr val="768692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Sarah.brook2@nbt.nhs</a:t>
            </a:r>
            <a:endParaRPr lang="en-GB" sz="2800" dirty="0">
              <a:solidFill>
                <a:srgbClr val="76869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800" dirty="0">
                <a:solidFill>
                  <a:srgbClr val="7686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Siobhan John</a:t>
            </a:r>
          </a:p>
          <a:p>
            <a:r>
              <a:rPr lang="en-GB" sz="2800" u="sng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siobhan.john@nhs.net</a:t>
            </a:r>
          </a:p>
        </p:txBody>
      </p:sp>
    </p:spTree>
    <p:extLst>
      <p:ext uri="{BB962C8B-B14F-4D97-AF65-F5344CB8AC3E}">
        <p14:creationId xmlns:p14="http://schemas.microsoft.com/office/powerpoint/2010/main" val="612045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</TotalTime>
  <Words>177</Words>
  <Application>Microsoft Office PowerPoint</Application>
  <PresentationFormat>On-screen Show (16:9)</PresentationFormat>
  <Paragraphs>19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Mainstream Training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Allen-Prewett, Hannah</dc:creator>
  <cp:lastModifiedBy>Helen Dunderdale</cp:lastModifiedBy>
  <cp:revision>12</cp:revision>
  <dcterms:created xsi:type="dcterms:W3CDTF">2021-11-01T14:11:46Z</dcterms:created>
  <dcterms:modified xsi:type="dcterms:W3CDTF">2023-05-11T13:46:27Z</dcterms:modified>
</cp:coreProperties>
</file>