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9" r:id="rId3"/>
    <p:sldId id="257" r:id="rId4"/>
    <p:sldId id="258" r:id="rId5"/>
    <p:sldId id="260" r:id="rId6"/>
    <p:sldId id="261"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542" autoAdjust="0"/>
  </p:normalViewPr>
  <p:slideViewPr>
    <p:cSldViewPr snapToGrid="0">
      <p:cViewPr varScale="1">
        <p:scale>
          <a:sx n="56" d="100"/>
          <a:sy n="56" d="100"/>
        </p:scale>
        <p:origin x="1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7851D1-ABE3-44E7-A5CD-A391CD8A72AE}" type="datetimeFigureOut">
              <a:rPr lang="en-GB" smtClean="0"/>
              <a:t>11/05/2023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2A594-4C0C-4462-995F-2CD28B25E7EB}" type="slidenum">
              <a:rPr lang="en-GB" smtClean="0"/>
              <a:t>‹#›</a:t>
            </a:fld>
            <a:endParaRPr lang="en-GB"/>
          </a:p>
        </p:txBody>
      </p:sp>
    </p:spTree>
    <p:extLst>
      <p:ext uri="{BB962C8B-B14F-4D97-AF65-F5344CB8AC3E}">
        <p14:creationId xmlns:p14="http://schemas.microsoft.com/office/powerpoint/2010/main" val="3312347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Total </a:t>
            </a:r>
            <a:r>
              <a:rPr lang="en-GB" dirty="0" err="1"/>
              <a:t>qFIT</a:t>
            </a:r>
            <a:r>
              <a:rPr lang="en-GB" dirty="0"/>
              <a:t> requests have now started breaking the 10,000 tests per month.</a:t>
            </a:r>
          </a:p>
          <a:p>
            <a:endParaRPr lang="en-GB" dirty="0"/>
          </a:p>
          <a:p>
            <a:r>
              <a:rPr lang="en-GB" dirty="0"/>
              <a:t>April 2023 was 9089 tests</a:t>
            </a:r>
          </a:p>
        </p:txBody>
      </p:sp>
      <p:sp>
        <p:nvSpPr>
          <p:cNvPr id="4" name="Slide Number Placeholder 3"/>
          <p:cNvSpPr>
            <a:spLocks noGrp="1"/>
          </p:cNvSpPr>
          <p:nvPr>
            <p:ph type="sldNum" sz="quarter" idx="5"/>
          </p:nvPr>
        </p:nvSpPr>
        <p:spPr/>
        <p:txBody>
          <a:bodyPr/>
          <a:lstStyle/>
          <a:p>
            <a:fld id="{8672A594-4C0C-4462-995F-2CD28B25E7EB}" type="slidenum">
              <a:rPr lang="en-GB" smtClean="0"/>
              <a:t>1</a:t>
            </a:fld>
            <a:endParaRPr lang="en-GB"/>
          </a:p>
        </p:txBody>
      </p:sp>
    </p:spTree>
    <p:extLst>
      <p:ext uri="{BB962C8B-B14F-4D97-AF65-F5344CB8AC3E}">
        <p14:creationId xmlns:p14="http://schemas.microsoft.com/office/powerpoint/2010/main" val="50272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July 2022, criteria for requests were adjusted in line with new BSG guidelines.  Residual requesting using older criteria is from paper request forms that are being phased out. Therefore, requests for:</a:t>
            </a:r>
          </a:p>
          <a:p>
            <a:r>
              <a:rPr lang="en-GB" dirty="0"/>
              <a:t>1) Change in bowel habit (age &gt;40 y) 2) iron / non-iron deficiency anaemia 3) symptoms but are low risk (age &gt;18 y) should all eventually disappear.</a:t>
            </a:r>
          </a:p>
        </p:txBody>
      </p:sp>
      <p:sp>
        <p:nvSpPr>
          <p:cNvPr id="4" name="Slide Number Placeholder 3"/>
          <p:cNvSpPr>
            <a:spLocks noGrp="1"/>
          </p:cNvSpPr>
          <p:nvPr>
            <p:ph type="sldNum" sz="quarter" idx="5"/>
          </p:nvPr>
        </p:nvSpPr>
        <p:spPr/>
        <p:txBody>
          <a:bodyPr/>
          <a:lstStyle/>
          <a:p>
            <a:fld id="{8672A594-4C0C-4462-995F-2CD28B25E7EB}" type="slidenum">
              <a:rPr lang="en-GB" smtClean="0"/>
              <a:t>12</a:t>
            </a:fld>
            <a:endParaRPr lang="en-GB"/>
          </a:p>
        </p:txBody>
      </p:sp>
    </p:spTree>
    <p:extLst>
      <p:ext uri="{BB962C8B-B14F-4D97-AF65-F5344CB8AC3E}">
        <p14:creationId xmlns:p14="http://schemas.microsoft.com/office/powerpoint/2010/main" val="56497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this does not include </a:t>
            </a:r>
            <a:r>
              <a:rPr lang="en-GB" dirty="0" err="1"/>
              <a:t>NPEx</a:t>
            </a:r>
            <a:r>
              <a:rPr lang="en-GB" dirty="0"/>
              <a:t> requests received from other laboratories and therefore this is an underestimate of the total number of GP requests</a:t>
            </a:r>
          </a:p>
          <a:p>
            <a:endParaRPr lang="en-GB" dirty="0"/>
          </a:p>
          <a:p>
            <a:r>
              <a:rPr lang="en-GB" dirty="0"/>
              <a:t>April 2023 = 7094 tests</a:t>
            </a:r>
          </a:p>
        </p:txBody>
      </p:sp>
      <p:sp>
        <p:nvSpPr>
          <p:cNvPr id="4" name="Slide Number Placeholder 3"/>
          <p:cNvSpPr>
            <a:spLocks noGrp="1"/>
          </p:cNvSpPr>
          <p:nvPr>
            <p:ph type="sldNum" sz="quarter" idx="5"/>
          </p:nvPr>
        </p:nvSpPr>
        <p:spPr/>
        <p:txBody>
          <a:bodyPr/>
          <a:lstStyle/>
          <a:p>
            <a:fld id="{8672A594-4C0C-4462-995F-2CD28B25E7EB}" type="slidenum">
              <a:rPr lang="en-GB" smtClean="0"/>
              <a:t>2</a:t>
            </a:fld>
            <a:endParaRPr lang="en-GB"/>
          </a:p>
        </p:txBody>
      </p:sp>
    </p:spTree>
    <p:extLst>
      <p:ext uri="{BB962C8B-B14F-4D97-AF65-F5344CB8AC3E}">
        <p14:creationId xmlns:p14="http://schemas.microsoft.com/office/powerpoint/2010/main" val="2206876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~20% of requests are received via </a:t>
            </a:r>
            <a:r>
              <a:rPr lang="en-GB" dirty="0" err="1"/>
              <a:t>NPEx</a:t>
            </a:r>
            <a:r>
              <a:rPr lang="en-GB" dirty="0"/>
              <a:t> links from other Trusts pathology laboratories (primarily Gloucester), these will be a mixture of both GP and inpatients requests and therefore skews the rest of the data.</a:t>
            </a:r>
          </a:p>
          <a:p>
            <a:endParaRPr lang="en-GB" dirty="0"/>
          </a:p>
          <a:p>
            <a:r>
              <a:rPr lang="en-GB" dirty="0" err="1"/>
              <a:t>NPEx</a:t>
            </a:r>
            <a:r>
              <a:rPr lang="en-GB" dirty="0"/>
              <a:t> requests for April 2023 = 1954</a:t>
            </a:r>
          </a:p>
        </p:txBody>
      </p:sp>
      <p:sp>
        <p:nvSpPr>
          <p:cNvPr id="4" name="Slide Number Placeholder 3"/>
          <p:cNvSpPr>
            <a:spLocks noGrp="1"/>
          </p:cNvSpPr>
          <p:nvPr>
            <p:ph type="sldNum" sz="quarter" idx="5"/>
          </p:nvPr>
        </p:nvSpPr>
        <p:spPr/>
        <p:txBody>
          <a:bodyPr/>
          <a:lstStyle/>
          <a:p>
            <a:fld id="{8672A594-4C0C-4462-995F-2CD28B25E7EB}" type="slidenum">
              <a:rPr lang="en-GB" smtClean="0"/>
              <a:t>3</a:t>
            </a:fld>
            <a:endParaRPr lang="en-GB"/>
          </a:p>
        </p:txBody>
      </p:sp>
    </p:spTree>
    <p:extLst>
      <p:ext uri="{BB962C8B-B14F-4D97-AF65-F5344CB8AC3E}">
        <p14:creationId xmlns:p14="http://schemas.microsoft.com/office/powerpoint/2010/main" val="3162511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Other requests include day case, emergency, external, inpatient, outpatient and private requests. Currently &lt;100 requests per month.</a:t>
            </a:r>
          </a:p>
          <a:p>
            <a:endParaRPr lang="en-GB" dirty="0"/>
          </a:p>
          <a:p>
            <a:r>
              <a:rPr lang="en-GB" dirty="0"/>
              <a:t>Other requests April 2023 = 41</a:t>
            </a:r>
          </a:p>
        </p:txBody>
      </p:sp>
      <p:sp>
        <p:nvSpPr>
          <p:cNvPr id="4" name="Slide Number Placeholder 3"/>
          <p:cNvSpPr>
            <a:spLocks noGrp="1"/>
          </p:cNvSpPr>
          <p:nvPr>
            <p:ph type="sldNum" sz="quarter" idx="5"/>
          </p:nvPr>
        </p:nvSpPr>
        <p:spPr/>
        <p:txBody>
          <a:bodyPr/>
          <a:lstStyle/>
          <a:p>
            <a:fld id="{8672A594-4C0C-4462-995F-2CD28B25E7EB}" type="slidenum">
              <a:rPr lang="en-GB" smtClean="0"/>
              <a:t>4</a:t>
            </a:fld>
            <a:endParaRPr lang="en-GB"/>
          </a:p>
        </p:txBody>
      </p:sp>
    </p:spTree>
    <p:extLst>
      <p:ext uri="{BB962C8B-B14F-4D97-AF65-F5344CB8AC3E}">
        <p14:creationId xmlns:p14="http://schemas.microsoft.com/office/powerpoint/2010/main" val="33428920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positive for all requests</a:t>
            </a:r>
          </a:p>
          <a:p>
            <a:endParaRPr lang="en-GB" dirty="0"/>
          </a:p>
          <a:p>
            <a:r>
              <a:rPr lang="en-GB" dirty="0"/>
              <a:t>April 2023 – 17.9% +</a:t>
            </a:r>
          </a:p>
        </p:txBody>
      </p:sp>
      <p:sp>
        <p:nvSpPr>
          <p:cNvPr id="4" name="Slide Number Placeholder 3"/>
          <p:cNvSpPr>
            <a:spLocks noGrp="1"/>
          </p:cNvSpPr>
          <p:nvPr>
            <p:ph type="sldNum" sz="quarter" idx="5"/>
          </p:nvPr>
        </p:nvSpPr>
        <p:spPr/>
        <p:txBody>
          <a:bodyPr/>
          <a:lstStyle/>
          <a:p>
            <a:fld id="{8672A594-4C0C-4462-995F-2CD28B25E7EB}" type="slidenum">
              <a:rPr lang="en-GB" smtClean="0"/>
              <a:t>6</a:t>
            </a:fld>
            <a:endParaRPr lang="en-GB"/>
          </a:p>
        </p:txBody>
      </p:sp>
    </p:spTree>
    <p:extLst>
      <p:ext uri="{BB962C8B-B14F-4D97-AF65-F5344CB8AC3E}">
        <p14:creationId xmlns:p14="http://schemas.microsoft.com/office/powerpoint/2010/main" val="179330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positive for GP requests not including </a:t>
            </a:r>
            <a:r>
              <a:rPr lang="en-GB" dirty="0" err="1"/>
              <a:t>NPEx</a:t>
            </a:r>
            <a:r>
              <a:rPr lang="en-GB" dirty="0"/>
              <a:t> requests</a:t>
            </a:r>
          </a:p>
          <a:p>
            <a:endParaRPr lang="en-GB" dirty="0"/>
          </a:p>
          <a:p>
            <a:r>
              <a:rPr lang="en-GB" dirty="0"/>
              <a:t>April 2023 – 17.5% +</a:t>
            </a:r>
          </a:p>
        </p:txBody>
      </p:sp>
      <p:sp>
        <p:nvSpPr>
          <p:cNvPr id="4" name="Slide Number Placeholder 3"/>
          <p:cNvSpPr>
            <a:spLocks noGrp="1"/>
          </p:cNvSpPr>
          <p:nvPr>
            <p:ph type="sldNum" sz="quarter" idx="5"/>
          </p:nvPr>
        </p:nvSpPr>
        <p:spPr/>
        <p:txBody>
          <a:bodyPr/>
          <a:lstStyle/>
          <a:p>
            <a:fld id="{8672A594-4C0C-4462-995F-2CD28B25E7EB}" type="slidenum">
              <a:rPr lang="en-GB" smtClean="0"/>
              <a:t>7</a:t>
            </a:fld>
            <a:endParaRPr lang="en-GB"/>
          </a:p>
        </p:txBody>
      </p:sp>
    </p:spTree>
    <p:extLst>
      <p:ext uri="{BB962C8B-B14F-4D97-AF65-F5344CB8AC3E}">
        <p14:creationId xmlns:p14="http://schemas.microsoft.com/office/powerpoint/2010/main" val="2397182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positive for </a:t>
            </a:r>
            <a:r>
              <a:rPr lang="en-GB" dirty="0" err="1"/>
              <a:t>NPEx</a:t>
            </a:r>
            <a:r>
              <a:rPr lang="en-GB" dirty="0"/>
              <a:t> requests</a:t>
            </a:r>
          </a:p>
          <a:p>
            <a:endParaRPr lang="en-GB" dirty="0"/>
          </a:p>
          <a:p>
            <a:r>
              <a:rPr lang="en-GB" dirty="0"/>
              <a:t>April 2023 – 20.0% +</a:t>
            </a:r>
          </a:p>
        </p:txBody>
      </p:sp>
      <p:sp>
        <p:nvSpPr>
          <p:cNvPr id="4" name="Slide Number Placeholder 3"/>
          <p:cNvSpPr>
            <a:spLocks noGrp="1"/>
          </p:cNvSpPr>
          <p:nvPr>
            <p:ph type="sldNum" sz="quarter" idx="5"/>
          </p:nvPr>
        </p:nvSpPr>
        <p:spPr/>
        <p:txBody>
          <a:bodyPr/>
          <a:lstStyle/>
          <a:p>
            <a:fld id="{8672A594-4C0C-4462-995F-2CD28B25E7EB}" type="slidenum">
              <a:rPr lang="en-GB" smtClean="0"/>
              <a:t>8</a:t>
            </a:fld>
            <a:endParaRPr lang="en-GB"/>
          </a:p>
        </p:txBody>
      </p:sp>
    </p:spTree>
    <p:extLst>
      <p:ext uri="{BB962C8B-B14F-4D97-AF65-F5344CB8AC3E}">
        <p14:creationId xmlns:p14="http://schemas.microsoft.com/office/powerpoint/2010/main" val="1207677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positive for other requests</a:t>
            </a:r>
          </a:p>
          <a:p>
            <a:endParaRPr lang="en-GB" dirty="0"/>
          </a:p>
          <a:p>
            <a:r>
              <a:rPr lang="en-GB" dirty="0"/>
              <a:t>April 2023 – 12.2% +</a:t>
            </a:r>
          </a:p>
        </p:txBody>
      </p:sp>
      <p:sp>
        <p:nvSpPr>
          <p:cNvPr id="4" name="Slide Number Placeholder 3"/>
          <p:cNvSpPr>
            <a:spLocks noGrp="1"/>
          </p:cNvSpPr>
          <p:nvPr>
            <p:ph type="sldNum" sz="quarter" idx="5"/>
          </p:nvPr>
        </p:nvSpPr>
        <p:spPr/>
        <p:txBody>
          <a:bodyPr/>
          <a:lstStyle/>
          <a:p>
            <a:fld id="{8672A594-4C0C-4462-995F-2CD28B25E7EB}" type="slidenum">
              <a:rPr lang="en-GB" smtClean="0"/>
              <a:t>9</a:t>
            </a:fld>
            <a:endParaRPr lang="en-GB"/>
          </a:p>
        </p:txBody>
      </p:sp>
    </p:spTree>
    <p:extLst>
      <p:ext uri="{BB962C8B-B14F-4D97-AF65-F5344CB8AC3E}">
        <p14:creationId xmlns:p14="http://schemas.microsoft.com/office/powerpoint/2010/main" val="3751553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72A594-4C0C-4462-995F-2CD28B25E7EB}" type="slidenum">
              <a:rPr lang="en-GB" smtClean="0"/>
              <a:t>10</a:t>
            </a:fld>
            <a:endParaRPr lang="en-GB"/>
          </a:p>
        </p:txBody>
      </p:sp>
    </p:spTree>
    <p:extLst>
      <p:ext uri="{BB962C8B-B14F-4D97-AF65-F5344CB8AC3E}">
        <p14:creationId xmlns:p14="http://schemas.microsoft.com/office/powerpoint/2010/main" val="517662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7C7A9A-95D5-414D-B7CA-5737D90D660D}" type="datetimeFigureOut">
              <a:rPr lang="en-GB" smtClean="0"/>
              <a:t>11/05/2023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225806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C7A9A-95D5-414D-B7CA-5737D90D660D}" type="datetimeFigureOut">
              <a:rPr lang="en-GB" smtClean="0"/>
              <a:t>11/05/2023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77493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C7A9A-95D5-414D-B7CA-5737D90D660D}" type="datetimeFigureOut">
              <a:rPr lang="en-GB" smtClean="0"/>
              <a:t>11/05/2023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4158213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7C7A9A-95D5-414D-B7CA-5737D90D660D}" type="datetimeFigureOut">
              <a:rPr lang="en-GB" smtClean="0"/>
              <a:t>11/05/2023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2963818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7C7A9A-95D5-414D-B7CA-5737D90D660D}" type="datetimeFigureOut">
              <a:rPr lang="en-GB" smtClean="0"/>
              <a:t>11/05/2023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303107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C7C7A9A-95D5-414D-B7CA-5737D90D660D}" type="datetimeFigureOut">
              <a:rPr lang="en-GB" smtClean="0"/>
              <a:t>11/05/2023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2716439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7C7A9A-95D5-414D-B7CA-5737D90D660D}" type="datetimeFigureOut">
              <a:rPr lang="en-GB" smtClean="0"/>
              <a:t>11/05/2023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303424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C7C7A9A-95D5-414D-B7CA-5737D90D660D}" type="datetimeFigureOut">
              <a:rPr lang="en-GB" smtClean="0"/>
              <a:t>11/05/2023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199440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C7A9A-95D5-414D-B7CA-5737D90D660D}" type="datetimeFigureOut">
              <a:rPr lang="en-GB" smtClean="0"/>
              <a:t>11/05/2023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320464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7C7A9A-95D5-414D-B7CA-5737D90D660D}" type="datetimeFigureOut">
              <a:rPr lang="en-GB" smtClean="0"/>
              <a:t>11/05/2023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182524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7C7A9A-95D5-414D-B7CA-5737D90D660D}" type="datetimeFigureOut">
              <a:rPr lang="en-GB" smtClean="0"/>
              <a:t>11/05/2023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80514C-8989-4E00-9CA8-A3EEEEADB2D9}" type="slidenum">
              <a:rPr lang="en-GB" smtClean="0"/>
              <a:t>‹#›</a:t>
            </a:fld>
            <a:endParaRPr lang="en-GB"/>
          </a:p>
        </p:txBody>
      </p:sp>
    </p:spTree>
    <p:extLst>
      <p:ext uri="{BB962C8B-B14F-4D97-AF65-F5344CB8AC3E}">
        <p14:creationId xmlns:p14="http://schemas.microsoft.com/office/powerpoint/2010/main" val="204134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C7A9A-95D5-414D-B7CA-5737D90D660D}" type="datetimeFigureOut">
              <a:rPr lang="en-GB" smtClean="0"/>
              <a:t>11/05/2023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0514C-8989-4E00-9CA8-A3EEEEADB2D9}" type="slidenum">
              <a:rPr lang="en-GB" smtClean="0"/>
              <a:t>‹#›</a:t>
            </a:fld>
            <a:endParaRPr lang="en-GB"/>
          </a:p>
        </p:txBody>
      </p:sp>
    </p:spTree>
    <p:extLst>
      <p:ext uri="{BB962C8B-B14F-4D97-AF65-F5344CB8AC3E}">
        <p14:creationId xmlns:p14="http://schemas.microsoft.com/office/powerpoint/2010/main" val="2661165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46CD8B8-3727-941E-DB88-926E415CD4F4}"/>
              </a:ext>
            </a:extLst>
          </p:cNvPr>
          <p:cNvPicPr>
            <a:picLocks noChangeAspect="1"/>
          </p:cNvPicPr>
          <p:nvPr/>
        </p:nvPicPr>
        <p:blipFill>
          <a:blip r:embed="rId3"/>
          <a:stretch>
            <a:fillRect/>
          </a:stretch>
        </p:blipFill>
        <p:spPr>
          <a:xfrm>
            <a:off x="372867" y="1285794"/>
            <a:ext cx="8398265" cy="4066382"/>
          </a:xfrm>
          <a:prstGeom prst="rect">
            <a:avLst/>
          </a:prstGeom>
        </p:spPr>
      </p:pic>
      <p:sp>
        <p:nvSpPr>
          <p:cNvPr id="5" name="TextBox 4">
            <a:extLst>
              <a:ext uri="{FF2B5EF4-FFF2-40B4-BE49-F238E27FC236}">
                <a16:creationId xmlns:a16="http://schemas.microsoft.com/office/drawing/2014/main" id="{A4051E07-1735-680B-5304-B0F8D4C13632}"/>
              </a:ext>
            </a:extLst>
          </p:cNvPr>
          <p:cNvSpPr txBox="1"/>
          <p:nvPr/>
        </p:nvSpPr>
        <p:spPr>
          <a:xfrm>
            <a:off x="2743200" y="263951"/>
            <a:ext cx="3374798" cy="584775"/>
          </a:xfrm>
          <a:prstGeom prst="rect">
            <a:avLst/>
          </a:prstGeom>
          <a:noFill/>
        </p:spPr>
        <p:txBody>
          <a:bodyPr wrap="square" rtlCol="0">
            <a:spAutoFit/>
          </a:bodyPr>
          <a:lstStyle/>
          <a:p>
            <a:r>
              <a:rPr lang="en-GB" sz="3200" dirty="0"/>
              <a:t>All </a:t>
            </a:r>
            <a:r>
              <a:rPr lang="en-GB" sz="3200" dirty="0" err="1"/>
              <a:t>qFIT</a:t>
            </a:r>
            <a:r>
              <a:rPr lang="en-GB" sz="3200" dirty="0"/>
              <a:t> Requests</a:t>
            </a:r>
          </a:p>
        </p:txBody>
      </p:sp>
    </p:spTree>
    <p:extLst>
      <p:ext uri="{BB962C8B-B14F-4D97-AF65-F5344CB8AC3E}">
        <p14:creationId xmlns:p14="http://schemas.microsoft.com/office/powerpoint/2010/main" val="8969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D630349-A6A7-9B51-7173-5B2A94D9C476}"/>
              </a:ext>
            </a:extLst>
          </p:cNvPr>
          <p:cNvSpPr txBox="1"/>
          <p:nvPr/>
        </p:nvSpPr>
        <p:spPr>
          <a:xfrm>
            <a:off x="688157" y="603316"/>
            <a:ext cx="7565010" cy="584775"/>
          </a:xfrm>
          <a:prstGeom prst="rect">
            <a:avLst/>
          </a:prstGeom>
          <a:noFill/>
        </p:spPr>
        <p:txBody>
          <a:bodyPr wrap="square" rtlCol="0">
            <a:spAutoFit/>
          </a:bodyPr>
          <a:lstStyle/>
          <a:p>
            <a:r>
              <a:rPr lang="en-GB" sz="3200" dirty="0"/>
              <a:t>GP </a:t>
            </a:r>
            <a:r>
              <a:rPr lang="en-GB" sz="3200" dirty="0" err="1"/>
              <a:t>qFIT</a:t>
            </a:r>
            <a:r>
              <a:rPr lang="en-GB" sz="3200" dirty="0"/>
              <a:t> % positive by age: 2021, 2022, 2023</a:t>
            </a:r>
          </a:p>
        </p:txBody>
      </p:sp>
      <p:graphicFrame>
        <p:nvGraphicFramePr>
          <p:cNvPr id="3" name="Table 2">
            <a:extLst>
              <a:ext uri="{FF2B5EF4-FFF2-40B4-BE49-F238E27FC236}">
                <a16:creationId xmlns:a16="http://schemas.microsoft.com/office/drawing/2014/main" id="{9C48FF43-5FE7-6801-B29C-9668E46E2C43}"/>
              </a:ext>
            </a:extLst>
          </p:cNvPr>
          <p:cNvGraphicFramePr>
            <a:graphicFrameLocks noGrp="1"/>
          </p:cNvGraphicFramePr>
          <p:nvPr>
            <p:extLst>
              <p:ext uri="{D42A27DB-BD31-4B8C-83A1-F6EECF244321}">
                <p14:modId xmlns:p14="http://schemas.microsoft.com/office/powerpoint/2010/main" val="1163247666"/>
              </p:ext>
            </p:extLst>
          </p:nvPr>
        </p:nvGraphicFramePr>
        <p:xfrm>
          <a:off x="810969" y="1938984"/>
          <a:ext cx="7442198" cy="3238500"/>
        </p:xfrm>
        <a:graphic>
          <a:graphicData uri="http://schemas.openxmlformats.org/drawingml/2006/table">
            <a:tbl>
              <a:tblPr/>
              <a:tblGrid>
                <a:gridCol w="748056">
                  <a:extLst>
                    <a:ext uri="{9D8B030D-6E8A-4147-A177-3AD203B41FA5}">
                      <a16:colId xmlns:a16="http://schemas.microsoft.com/office/drawing/2014/main" val="2527471790"/>
                    </a:ext>
                  </a:extLst>
                </a:gridCol>
                <a:gridCol w="402799">
                  <a:extLst>
                    <a:ext uri="{9D8B030D-6E8A-4147-A177-3AD203B41FA5}">
                      <a16:colId xmlns:a16="http://schemas.microsoft.com/office/drawing/2014/main" val="3793245899"/>
                    </a:ext>
                  </a:extLst>
                </a:gridCol>
                <a:gridCol w="335666">
                  <a:extLst>
                    <a:ext uri="{9D8B030D-6E8A-4147-A177-3AD203B41FA5}">
                      <a16:colId xmlns:a16="http://schemas.microsoft.com/office/drawing/2014/main" val="208922761"/>
                    </a:ext>
                  </a:extLst>
                </a:gridCol>
                <a:gridCol w="575428">
                  <a:extLst>
                    <a:ext uri="{9D8B030D-6E8A-4147-A177-3AD203B41FA5}">
                      <a16:colId xmlns:a16="http://schemas.microsoft.com/office/drawing/2014/main" val="1938157325"/>
                    </a:ext>
                  </a:extLst>
                </a:gridCol>
                <a:gridCol w="613790">
                  <a:extLst>
                    <a:ext uri="{9D8B030D-6E8A-4147-A177-3AD203B41FA5}">
                      <a16:colId xmlns:a16="http://schemas.microsoft.com/office/drawing/2014/main" val="544597445"/>
                    </a:ext>
                  </a:extLst>
                </a:gridCol>
                <a:gridCol w="748056">
                  <a:extLst>
                    <a:ext uri="{9D8B030D-6E8A-4147-A177-3AD203B41FA5}">
                      <a16:colId xmlns:a16="http://schemas.microsoft.com/office/drawing/2014/main" val="2760040662"/>
                    </a:ext>
                  </a:extLst>
                </a:gridCol>
                <a:gridCol w="402799">
                  <a:extLst>
                    <a:ext uri="{9D8B030D-6E8A-4147-A177-3AD203B41FA5}">
                      <a16:colId xmlns:a16="http://schemas.microsoft.com/office/drawing/2014/main" val="3980376783"/>
                    </a:ext>
                  </a:extLst>
                </a:gridCol>
                <a:gridCol w="402799">
                  <a:extLst>
                    <a:ext uri="{9D8B030D-6E8A-4147-A177-3AD203B41FA5}">
                      <a16:colId xmlns:a16="http://schemas.microsoft.com/office/drawing/2014/main" val="2675883159"/>
                    </a:ext>
                  </a:extLst>
                </a:gridCol>
                <a:gridCol w="517885">
                  <a:extLst>
                    <a:ext uri="{9D8B030D-6E8A-4147-A177-3AD203B41FA5}">
                      <a16:colId xmlns:a16="http://schemas.microsoft.com/office/drawing/2014/main" val="3926638608"/>
                    </a:ext>
                  </a:extLst>
                </a:gridCol>
                <a:gridCol w="613790">
                  <a:extLst>
                    <a:ext uri="{9D8B030D-6E8A-4147-A177-3AD203B41FA5}">
                      <a16:colId xmlns:a16="http://schemas.microsoft.com/office/drawing/2014/main" val="3720662154"/>
                    </a:ext>
                  </a:extLst>
                </a:gridCol>
                <a:gridCol w="748056">
                  <a:extLst>
                    <a:ext uri="{9D8B030D-6E8A-4147-A177-3AD203B41FA5}">
                      <a16:colId xmlns:a16="http://schemas.microsoft.com/office/drawing/2014/main" val="1829284016"/>
                    </a:ext>
                  </a:extLst>
                </a:gridCol>
                <a:gridCol w="402799">
                  <a:extLst>
                    <a:ext uri="{9D8B030D-6E8A-4147-A177-3AD203B41FA5}">
                      <a16:colId xmlns:a16="http://schemas.microsoft.com/office/drawing/2014/main" val="4240451786"/>
                    </a:ext>
                  </a:extLst>
                </a:gridCol>
                <a:gridCol w="335666">
                  <a:extLst>
                    <a:ext uri="{9D8B030D-6E8A-4147-A177-3AD203B41FA5}">
                      <a16:colId xmlns:a16="http://schemas.microsoft.com/office/drawing/2014/main" val="1943330173"/>
                    </a:ext>
                  </a:extLst>
                </a:gridCol>
                <a:gridCol w="594609">
                  <a:extLst>
                    <a:ext uri="{9D8B030D-6E8A-4147-A177-3AD203B41FA5}">
                      <a16:colId xmlns:a16="http://schemas.microsoft.com/office/drawing/2014/main" val="1708649456"/>
                    </a:ext>
                  </a:extLst>
                </a:gridCol>
              </a:tblGrid>
              <a:tr h="190500">
                <a:tc gridSpan="4">
                  <a:txBody>
                    <a:bodyPr/>
                    <a:lstStyle/>
                    <a:p>
                      <a:pPr algn="ctr" fontAlgn="b"/>
                      <a:r>
                        <a:rPr lang="en-GB" sz="1100" b="0" i="0" u="none" strike="noStrike">
                          <a:solidFill>
                            <a:srgbClr val="000000"/>
                          </a:solidFill>
                          <a:effectLst/>
                          <a:latin typeface="Calibri" panose="020F0502020204030204" pitchFamily="34" charset="0"/>
                        </a:rPr>
                        <a:t>2021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en-GB" sz="1100" b="0" i="0" u="none" strike="noStrike">
                          <a:solidFill>
                            <a:srgbClr val="000000"/>
                          </a:solidFill>
                          <a:effectLst/>
                          <a:latin typeface="Calibri" panose="020F0502020204030204" pitchFamily="34" charset="0"/>
                        </a:rPr>
                        <a:t>2022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en-GB" sz="1100" b="0" i="0" u="none" strike="noStrike">
                          <a:solidFill>
                            <a:srgbClr val="000000"/>
                          </a:solidFill>
                          <a:effectLst/>
                          <a:latin typeface="Calibri" panose="020F0502020204030204" pitchFamily="34" charset="0"/>
                        </a:rPr>
                        <a:t>2023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71145984"/>
                  </a:ext>
                </a:extLst>
              </a:tr>
              <a:tr h="190500">
                <a:tc>
                  <a:txBody>
                    <a:bodyPr/>
                    <a:lstStyle/>
                    <a:p>
                      <a:pPr algn="ctr" fontAlgn="b"/>
                      <a:r>
                        <a:rPr lang="en-GB" sz="1100" b="0" i="0" u="none" strike="noStrike">
                          <a:solidFill>
                            <a:srgbClr val="000000"/>
                          </a:solidFill>
                          <a:effectLst/>
                          <a:latin typeface="Calibri" panose="020F0502020204030204" pitchFamily="34" charset="0"/>
                        </a:rPr>
                        <a:t>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 +ve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 +ve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GB" sz="1100" b="0" i="0" u="none" strike="noStrike">
                          <a:solidFill>
                            <a:srgbClr val="000000"/>
                          </a:solidFill>
                          <a:effectLst/>
                          <a:latin typeface="Calibri" panose="020F0502020204030204" pitchFamily="34" charset="0"/>
                        </a:rPr>
                        <a:t>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GB" sz="1100" b="0" i="0" u="none" strike="noStrike">
                          <a:solidFill>
                            <a:srgbClr val="000000"/>
                          </a:solidFill>
                          <a:effectLst/>
                          <a:latin typeface="Calibri" panose="020F0502020204030204" pitchFamily="34" charset="0"/>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ctr" fontAlgn="b"/>
                      <a:r>
                        <a:rPr lang="en-GB" sz="1100" b="0" i="0" u="none" strike="noStrike">
                          <a:solidFill>
                            <a:srgbClr val="000000"/>
                          </a:solidFill>
                          <a:effectLst/>
                          <a:latin typeface="Calibri" panose="020F0502020204030204" pitchFamily="34" charset="0"/>
                        </a:rPr>
                        <a:t>% +ve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799500838"/>
                  </a:ext>
                </a:extLst>
              </a:tr>
              <a:tr h="190500">
                <a:tc>
                  <a:txBody>
                    <a:bodyPr/>
                    <a:lstStyle/>
                    <a:p>
                      <a:pPr algn="l" fontAlgn="b"/>
                      <a:r>
                        <a:rPr lang="en-GB" sz="1100" b="0" i="0" u="none" strike="noStrike">
                          <a:solidFill>
                            <a:srgbClr val="000000"/>
                          </a:solidFill>
                          <a:effectLst/>
                          <a:latin typeface="Calibri" panose="020F0502020204030204" pitchFamily="34" charset="0"/>
                        </a:rPr>
                        <a:t>10-19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10-19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10-19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8118369"/>
                  </a:ext>
                </a:extLst>
              </a:tr>
              <a:tr h="190500">
                <a:tc>
                  <a:txBody>
                    <a:bodyPr/>
                    <a:lstStyle/>
                    <a:p>
                      <a:pPr algn="l" fontAlgn="b"/>
                      <a:r>
                        <a:rPr lang="en-GB" sz="1100" b="0" i="0" u="none" strike="noStrike">
                          <a:solidFill>
                            <a:srgbClr val="000000"/>
                          </a:solidFill>
                          <a:effectLst/>
                          <a:latin typeface="Calibri" panose="020F0502020204030204" pitchFamily="34" charset="0"/>
                        </a:rPr>
                        <a:t>20-29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598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20-29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1613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20-29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882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6202742"/>
                  </a:ext>
                </a:extLst>
              </a:tr>
              <a:tr h="190500">
                <a:tc>
                  <a:txBody>
                    <a:bodyPr/>
                    <a:lstStyle/>
                    <a:p>
                      <a:pPr algn="l" fontAlgn="b"/>
                      <a:r>
                        <a:rPr lang="en-GB" sz="1100" b="0" i="0" u="none" strike="noStrike">
                          <a:solidFill>
                            <a:srgbClr val="000000"/>
                          </a:solidFill>
                          <a:effectLst/>
                          <a:latin typeface="Calibri" panose="020F0502020204030204" pitchFamily="34" charset="0"/>
                        </a:rPr>
                        <a:t>30-39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1933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30-39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4352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457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30-39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2174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2210330"/>
                  </a:ext>
                </a:extLst>
              </a:tr>
              <a:tr h="190500">
                <a:tc>
                  <a:txBody>
                    <a:bodyPr/>
                    <a:lstStyle/>
                    <a:p>
                      <a:pPr algn="l" fontAlgn="b"/>
                      <a:r>
                        <a:rPr lang="en-GB" sz="1100" b="0" i="0" u="none" strike="noStrike">
                          <a:solidFill>
                            <a:srgbClr val="000000"/>
                          </a:solidFill>
                          <a:effectLst/>
                          <a:latin typeface="Calibri" panose="020F0502020204030204" pitchFamily="34" charset="0"/>
                        </a:rPr>
                        <a:t>40-49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4500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471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40-49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7991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40-49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3759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503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1492141"/>
                  </a:ext>
                </a:extLst>
              </a:tr>
              <a:tr h="190500">
                <a:tc>
                  <a:txBody>
                    <a:bodyPr/>
                    <a:lstStyle/>
                    <a:p>
                      <a:pPr algn="l" fontAlgn="b"/>
                      <a:r>
                        <a:rPr lang="en-GB" sz="1100" b="0" i="0" u="none" strike="noStrike">
                          <a:solidFill>
                            <a:srgbClr val="000000"/>
                          </a:solidFill>
                          <a:effectLst/>
                          <a:latin typeface="Calibri" panose="020F0502020204030204" pitchFamily="34" charset="0"/>
                        </a:rPr>
                        <a:t>50-59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9561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1062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50-59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13625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1646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50-59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5799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806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53008"/>
                  </a:ext>
                </a:extLst>
              </a:tr>
              <a:tr h="190500">
                <a:tc>
                  <a:txBody>
                    <a:bodyPr/>
                    <a:lstStyle/>
                    <a:p>
                      <a:pPr algn="l" fontAlgn="b"/>
                      <a:r>
                        <a:rPr lang="en-GB" sz="1100" b="0" i="0" u="none" strike="noStrike">
                          <a:solidFill>
                            <a:srgbClr val="000000"/>
                          </a:solidFill>
                          <a:effectLst/>
                          <a:latin typeface="Calibri" panose="020F0502020204030204" pitchFamily="34" charset="0"/>
                        </a:rPr>
                        <a:t>60-69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9183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1349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60-69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13334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1890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60-69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6099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1016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2853873"/>
                  </a:ext>
                </a:extLst>
              </a:tr>
              <a:tr h="190500">
                <a:tc>
                  <a:txBody>
                    <a:bodyPr/>
                    <a:lstStyle/>
                    <a:p>
                      <a:pPr algn="l" fontAlgn="b"/>
                      <a:r>
                        <a:rPr lang="en-GB" sz="1100" b="0" i="0" u="none" strike="noStrike">
                          <a:solidFill>
                            <a:srgbClr val="000000"/>
                          </a:solidFill>
                          <a:effectLst/>
                          <a:latin typeface="Calibri" panose="020F0502020204030204" pitchFamily="34" charset="0"/>
                        </a:rPr>
                        <a:t>70-79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11950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70-79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16705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3064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70-79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7233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1549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796543"/>
                  </a:ext>
                </a:extLst>
              </a:tr>
              <a:tr h="190500">
                <a:tc>
                  <a:txBody>
                    <a:bodyPr/>
                    <a:lstStyle/>
                    <a:p>
                      <a:pPr algn="l" fontAlgn="b"/>
                      <a:r>
                        <a:rPr lang="en-GB" sz="1100" b="0" i="0" u="none" strike="noStrike">
                          <a:solidFill>
                            <a:srgbClr val="000000"/>
                          </a:solidFill>
                          <a:effectLst/>
                          <a:latin typeface="Calibri" panose="020F0502020204030204" pitchFamily="34" charset="0"/>
                        </a:rPr>
                        <a:t>80-89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7547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1809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80-89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11011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2595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80-89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4820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1233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8772440"/>
                  </a:ext>
                </a:extLst>
              </a:tr>
              <a:tr h="190500">
                <a:tc>
                  <a:txBody>
                    <a:bodyPr/>
                    <a:lstStyle/>
                    <a:p>
                      <a:pPr algn="l" fontAlgn="b"/>
                      <a:r>
                        <a:rPr lang="en-GB" sz="1100" b="0" i="0" u="none" strike="noStrike">
                          <a:solidFill>
                            <a:srgbClr val="000000"/>
                          </a:solidFill>
                          <a:effectLst/>
                          <a:latin typeface="Calibri" panose="020F0502020204030204" pitchFamily="34" charset="0"/>
                        </a:rPr>
                        <a:t>90-99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1204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90-99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1807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542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90-99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812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0952428"/>
                  </a:ext>
                </a:extLst>
              </a:tr>
              <a:tr h="190500">
                <a:tc>
                  <a:txBody>
                    <a:bodyPr/>
                    <a:lstStyle/>
                    <a:p>
                      <a:pPr algn="l" fontAlgn="b"/>
                      <a:r>
                        <a:rPr lang="en-GB" sz="1100" b="0" i="0" u="none" strike="noStrike">
                          <a:solidFill>
                            <a:srgbClr val="000000"/>
                          </a:solidFill>
                          <a:effectLst/>
                          <a:latin typeface="Calibri" panose="020F0502020204030204" pitchFamily="34" charset="0"/>
                        </a:rPr>
                        <a:t>100-109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100-109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100-109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537987"/>
                  </a:ext>
                </a:extLst>
              </a:tr>
              <a:tr h="190500">
                <a:tc>
                  <a:txBody>
                    <a:bodyPr/>
                    <a:lstStyle/>
                    <a:p>
                      <a:pPr algn="l" fontAlgn="b"/>
                      <a:r>
                        <a:rPr lang="en-GB" sz="1100" b="0" i="0" u="none" strike="noStrike">
                          <a:solidFill>
                            <a:srgbClr val="000000"/>
                          </a:solidFill>
                          <a:effectLst/>
                          <a:latin typeface="Calibri" panose="020F0502020204030204" pitchFamily="34" charset="0"/>
                        </a:rPr>
                        <a:t>Grand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46540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GB" sz="1100" b="0" i="0" u="none" strike="noStrike">
                          <a:solidFill>
                            <a:srgbClr val="000000"/>
                          </a:solidFill>
                          <a:effectLst/>
                          <a:latin typeface="Calibri" panose="020F0502020204030204" pitchFamily="34" charset="0"/>
                        </a:rPr>
                        <a:t>7592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GB" sz="1100" b="0"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Grand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70584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GB" sz="1100" b="0" i="0" u="none" strike="noStrike">
                          <a:solidFill>
                            <a:srgbClr val="000000"/>
                          </a:solidFill>
                          <a:effectLst/>
                          <a:latin typeface="Calibri" panose="020F0502020204030204" pitchFamily="34" charset="0"/>
                        </a:rPr>
                        <a:t>11248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GB" sz="1100" b="0" i="0" u="none" strike="noStrike">
                          <a:solidFill>
                            <a:srgbClr val="000000"/>
                          </a:solidFill>
                          <a:effectLst/>
                          <a:latin typeface="Calibri" panose="020F050202020403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effectLst/>
                          <a:latin typeface="Calibri" panose="020F0502020204030204" pitchFamily="34" charset="0"/>
                        </a:rPr>
                        <a:t>Grand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31646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GB" sz="1100" b="0" i="0" u="none" strike="noStrike">
                          <a:solidFill>
                            <a:srgbClr val="000000"/>
                          </a:solidFill>
                          <a:effectLst/>
                          <a:latin typeface="Calibri" panose="020F0502020204030204" pitchFamily="34" charset="0"/>
                        </a:rPr>
                        <a:t>5804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tc>
                  <a:txBody>
                    <a:bodyPr/>
                    <a:lstStyle/>
                    <a:p>
                      <a:pPr algn="r" fontAlgn="b"/>
                      <a:r>
                        <a:rPr lang="en-GB" sz="11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08E"/>
                    </a:solidFill>
                  </a:tcPr>
                </a:tc>
                <a:extLst>
                  <a:ext uri="{0D108BD9-81ED-4DB2-BD59-A6C34878D82A}">
                    <a16:rowId xmlns:a16="http://schemas.microsoft.com/office/drawing/2014/main" val="2196002097"/>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67792247"/>
                  </a:ext>
                </a:extLst>
              </a:tr>
              <a:tr h="190500">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905702201"/>
                  </a:ext>
                </a:extLst>
              </a:tr>
              <a:tr h="190500">
                <a:tc gridSpan="4">
                  <a:txBody>
                    <a:bodyPr/>
                    <a:lstStyle/>
                    <a:p>
                      <a:pPr algn="l" fontAlgn="b"/>
                      <a:r>
                        <a:rPr lang="en-GB" sz="1100" b="0" i="0" u="none" strike="noStrike">
                          <a:solidFill>
                            <a:srgbClr val="000000"/>
                          </a:solidFill>
                          <a:effectLst/>
                          <a:latin typeface="Calibri" panose="020F0502020204030204" pitchFamily="34" charset="0"/>
                        </a:rPr>
                        <a:t>% Tests performed under 50 years</a:t>
                      </a: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4">
                  <a:txBody>
                    <a:bodyPr/>
                    <a:lstStyle/>
                    <a:p>
                      <a:pPr algn="l" fontAlgn="b"/>
                      <a:r>
                        <a:rPr lang="en-GB" sz="1100" b="0" i="0" u="none" strike="noStrike">
                          <a:solidFill>
                            <a:srgbClr val="000000"/>
                          </a:solidFill>
                          <a:effectLst/>
                          <a:latin typeface="Calibri" panose="020F0502020204030204" pitchFamily="34" charset="0"/>
                        </a:rPr>
                        <a:t>% Tests performed under 50 years</a:t>
                      </a: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4">
                  <a:txBody>
                    <a:bodyPr/>
                    <a:lstStyle/>
                    <a:p>
                      <a:pPr algn="l" fontAlgn="b"/>
                      <a:r>
                        <a:rPr lang="en-GB" sz="1100" b="0" i="0" u="none" strike="noStrike">
                          <a:solidFill>
                            <a:srgbClr val="000000"/>
                          </a:solidFill>
                          <a:effectLst/>
                          <a:latin typeface="Calibri" panose="020F0502020204030204" pitchFamily="34" charset="0"/>
                        </a:rPr>
                        <a:t>% Tests performed under 50 years</a:t>
                      </a:r>
                    </a:p>
                  </a:txBody>
                  <a:tcPr marL="9525" marR="9525" marT="9525"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50279040"/>
                  </a:ext>
                </a:extLst>
              </a:tr>
              <a:tr h="190500">
                <a:tc>
                  <a:txBody>
                    <a:bodyPr/>
                    <a:lstStyle/>
                    <a:p>
                      <a:pPr algn="r" fontAlgn="b"/>
                      <a:r>
                        <a:rPr lang="en-GB" sz="1100" b="1" i="0" u="none" strike="noStrike">
                          <a:solidFill>
                            <a:srgbClr val="000000"/>
                          </a:solidFill>
                          <a:effectLst/>
                          <a:latin typeface="Calibri" panose="020F0502020204030204" pitchFamily="34" charset="0"/>
                        </a:rPr>
                        <a:t>15%</a:t>
                      </a: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GB" sz="1100" b="1" i="0" u="none" strike="noStrike">
                          <a:solidFill>
                            <a:srgbClr val="000000"/>
                          </a:solidFill>
                          <a:effectLst/>
                          <a:latin typeface="Calibri" panose="020F0502020204030204" pitchFamily="34" charset="0"/>
                        </a:rPr>
                        <a:t>20%</a:t>
                      </a: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GB" sz="1100" b="1" i="0" u="none" strike="noStrike">
                          <a:solidFill>
                            <a:srgbClr val="000000"/>
                          </a:solidFill>
                          <a:effectLst/>
                          <a:latin typeface="Calibri" panose="020F0502020204030204" pitchFamily="34" charset="0"/>
                        </a:rPr>
                        <a:t>22%</a:t>
                      </a: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45302767"/>
                  </a:ext>
                </a:extLst>
              </a:tr>
            </a:tbl>
          </a:graphicData>
        </a:graphic>
      </p:graphicFrame>
    </p:spTree>
    <p:extLst>
      <p:ext uri="{BB962C8B-B14F-4D97-AF65-F5344CB8AC3E}">
        <p14:creationId xmlns:p14="http://schemas.microsoft.com/office/powerpoint/2010/main" val="76821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11E9A9C-866B-6479-A4BD-E07AF0B376F7}"/>
              </a:ext>
            </a:extLst>
          </p:cNvPr>
          <p:cNvPicPr>
            <a:picLocks noChangeAspect="1"/>
          </p:cNvPicPr>
          <p:nvPr/>
        </p:nvPicPr>
        <p:blipFill>
          <a:blip r:embed="rId2"/>
          <a:stretch>
            <a:fillRect/>
          </a:stretch>
        </p:blipFill>
        <p:spPr>
          <a:xfrm>
            <a:off x="673013" y="1281114"/>
            <a:ext cx="8009785" cy="4676626"/>
          </a:xfrm>
          <a:prstGeom prst="rect">
            <a:avLst/>
          </a:prstGeom>
        </p:spPr>
      </p:pic>
      <p:sp>
        <p:nvSpPr>
          <p:cNvPr id="3" name="TextBox 2">
            <a:extLst>
              <a:ext uri="{FF2B5EF4-FFF2-40B4-BE49-F238E27FC236}">
                <a16:creationId xmlns:a16="http://schemas.microsoft.com/office/drawing/2014/main" id="{9F745A75-A009-6AB1-64E1-BAEEC060EED1}"/>
              </a:ext>
            </a:extLst>
          </p:cNvPr>
          <p:cNvSpPr txBox="1"/>
          <p:nvPr/>
        </p:nvSpPr>
        <p:spPr>
          <a:xfrm>
            <a:off x="789495" y="216817"/>
            <a:ext cx="7565010" cy="584775"/>
          </a:xfrm>
          <a:prstGeom prst="rect">
            <a:avLst/>
          </a:prstGeom>
          <a:noFill/>
        </p:spPr>
        <p:txBody>
          <a:bodyPr wrap="square" rtlCol="0">
            <a:spAutoFit/>
          </a:bodyPr>
          <a:lstStyle/>
          <a:p>
            <a:r>
              <a:rPr lang="en-GB" sz="3200" dirty="0"/>
              <a:t>GP % of patients tested &lt;50 years since 2018</a:t>
            </a:r>
          </a:p>
        </p:txBody>
      </p:sp>
    </p:spTree>
    <p:extLst>
      <p:ext uri="{BB962C8B-B14F-4D97-AF65-F5344CB8AC3E}">
        <p14:creationId xmlns:p14="http://schemas.microsoft.com/office/powerpoint/2010/main" val="3509313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4C040BF-5735-DE11-0B69-BA4EBABB9912}"/>
              </a:ext>
            </a:extLst>
          </p:cNvPr>
          <p:cNvPicPr>
            <a:picLocks noChangeAspect="1"/>
          </p:cNvPicPr>
          <p:nvPr/>
        </p:nvPicPr>
        <p:blipFill>
          <a:blip r:embed="rId3"/>
          <a:stretch>
            <a:fillRect/>
          </a:stretch>
        </p:blipFill>
        <p:spPr>
          <a:xfrm>
            <a:off x="70876" y="1956178"/>
            <a:ext cx="9002247" cy="3219138"/>
          </a:xfrm>
          <a:prstGeom prst="rect">
            <a:avLst/>
          </a:prstGeom>
        </p:spPr>
      </p:pic>
      <p:sp>
        <p:nvSpPr>
          <p:cNvPr id="4" name="TextBox 3">
            <a:extLst>
              <a:ext uri="{FF2B5EF4-FFF2-40B4-BE49-F238E27FC236}">
                <a16:creationId xmlns:a16="http://schemas.microsoft.com/office/drawing/2014/main" id="{724899F6-8530-04F4-B6D8-8339EDD5B8C1}"/>
              </a:ext>
            </a:extLst>
          </p:cNvPr>
          <p:cNvSpPr txBox="1"/>
          <p:nvPr/>
        </p:nvSpPr>
        <p:spPr>
          <a:xfrm>
            <a:off x="789495" y="216817"/>
            <a:ext cx="7565010" cy="584775"/>
          </a:xfrm>
          <a:prstGeom prst="rect">
            <a:avLst/>
          </a:prstGeom>
          <a:noFill/>
        </p:spPr>
        <p:txBody>
          <a:bodyPr wrap="square" rtlCol="0">
            <a:spAutoFit/>
          </a:bodyPr>
          <a:lstStyle/>
          <a:p>
            <a:r>
              <a:rPr lang="en-GB" sz="3200" dirty="0"/>
              <a:t>Requests by criteria: note change in Q2 2022</a:t>
            </a:r>
          </a:p>
        </p:txBody>
      </p:sp>
      <p:sp>
        <p:nvSpPr>
          <p:cNvPr id="5" name="Rectangle 4">
            <a:extLst>
              <a:ext uri="{FF2B5EF4-FFF2-40B4-BE49-F238E27FC236}">
                <a16:creationId xmlns:a16="http://schemas.microsoft.com/office/drawing/2014/main" id="{4CE6C41D-E150-701A-49C3-B07805C39659}"/>
              </a:ext>
            </a:extLst>
          </p:cNvPr>
          <p:cNvSpPr/>
          <p:nvPr/>
        </p:nvSpPr>
        <p:spPr>
          <a:xfrm>
            <a:off x="5486400" y="2366128"/>
            <a:ext cx="1140643" cy="1998482"/>
          </a:xfrm>
          <a:prstGeom prst="rect">
            <a:avLst/>
          </a:prstGeom>
          <a:noFill/>
          <a:ln w="25400">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21932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A20DD6E-E6F7-AA29-8CFC-C9D77A742496}"/>
              </a:ext>
            </a:extLst>
          </p:cNvPr>
          <p:cNvPicPr>
            <a:picLocks noChangeAspect="1"/>
          </p:cNvPicPr>
          <p:nvPr/>
        </p:nvPicPr>
        <p:blipFill>
          <a:blip r:embed="rId3"/>
          <a:stretch>
            <a:fillRect/>
          </a:stretch>
        </p:blipFill>
        <p:spPr>
          <a:xfrm>
            <a:off x="284453" y="900765"/>
            <a:ext cx="8575094" cy="4152001"/>
          </a:xfrm>
          <a:prstGeom prst="rect">
            <a:avLst/>
          </a:prstGeom>
        </p:spPr>
      </p:pic>
      <p:sp>
        <p:nvSpPr>
          <p:cNvPr id="3" name="TextBox 2">
            <a:extLst>
              <a:ext uri="{FF2B5EF4-FFF2-40B4-BE49-F238E27FC236}">
                <a16:creationId xmlns:a16="http://schemas.microsoft.com/office/drawing/2014/main" id="{04F9DEA7-D767-DC0C-AA4B-A9F8783CA66D}"/>
              </a:ext>
            </a:extLst>
          </p:cNvPr>
          <p:cNvSpPr txBox="1"/>
          <p:nvPr/>
        </p:nvSpPr>
        <p:spPr>
          <a:xfrm>
            <a:off x="527901" y="131976"/>
            <a:ext cx="7748833" cy="584775"/>
          </a:xfrm>
          <a:prstGeom prst="rect">
            <a:avLst/>
          </a:prstGeom>
          <a:noFill/>
        </p:spPr>
        <p:txBody>
          <a:bodyPr wrap="square" rtlCol="0">
            <a:spAutoFit/>
          </a:bodyPr>
          <a:lstStyle/>
          <a:p>
            <a:r>
              <a:rPr lang="en-GB" sz="3200" dirty="0"/>
              <a:t>GP </a:t>
            </a:r>
            <a:r>
              <a:rPr lang="en-GB" sz="3200" dirty="0" err="1"/>
              <a:t>qFIT</a:t>
            </a:r>
            <a:r>
              <a:rPr lang="en-GB" sz="3200" dirty="0"/>
              <a:t> Requests (not including GHFT </a:t>
            </a:r>
            <a:r>
              <a:rPr lang="en-GB" sz="3200" dirty="0" err="1"/>
              <a:t>NPEx</a:t>
            </a:r>
            <a:r>
              <a:rPr lang="en-GB" sz="3200" dirty="0"/>
              <a:t>)</a:t>
            </a:r>
          </a:p>
        </p:txBody>
      </p:sp>
    </p:spTree>
    <p:extLst>
      <p:ext uri="{BB962C8B-B14F-4D97-AF65-F5344CB8AC3E}">
        <p14:creationId xmlns:p14="http://schemas.microsoft.com/office/powerpoint/2010/main" val="256304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B126A4A-285D-98C2-04C4-2D0026BE3D62}"/>
              </a:ext>
            </a:extLst>
          </p:cNvPr>
          <p:cNvPicPr>
            <a:picLocks noChangeAspect="1"/>
          </p:cNvPicPr>
          <p:nvPr/>
        </p:nvPicPr>
        <p:blipFill>
          <a:blip r:embed="rId3"/>
          <a:stretch>
            <a:fillRect/>
          </a:stretch>
        </p:blipFill>
        <p:spPr>
          <a:xfrm>
            <a:off x="257536" y="976179"/>
            <a:ext cx="8652972" cy="4189709"/>
          </a:xfrm>
          <a:prstGeom prst="rect">
            <a:avLst/>
          </a:prstGeom>
        </p:spPr>
      </p:pic>
      <p:sp>
        <p:nvSpPr>
          <p:cNvPr id="3" name="TextBox 2">
            <a:extLst>
              <a:ext uri="{FF2B5EF4-FFF2-40B4-BE49-F238E27FC236}">
                <a16:creationId xmlns:a16="http://schemas.microsoft.com/office/drawing/2014/main" id="{16425951-3199-D16F-6D86-D02565D36323}"/>
              </a:ext>
            </a:extLst>
          </p:cNvPr>
          <p:cNvSpPr txBox="1"/>
          <p:nvPr/>
        </p:nvSpPr>
        <p:spPr>
          <a:xfrm>
            <a:off x="386499" y="69768"/>
            <a:ext cx="8524009" cy="830997"/>
          </a:xfrm>
          <a:prstGeom prst="rect">
            <a:avLst/>
          </a:prstGeom>
          <a:noFill/>
        </p:spPr>
        <p:txBody>
          <a:bodyPr wrap="square" rtlCol="0">
            <a:spAutoFit/>
          </a:bodyPr>
          <a:lstStyle/>
          <a:p>
            <a:r>
              <a:rPr lang="en-GB" sz="2400" dirty="0" err="1"/>
              <a:t>NPEx</a:t>
            </a:r>
            <a:r>
              <a:rPr lang="en-GB" sz="2400" dirty="0"/>
              <a:t> </a:t>
            </a:r>
            <a:r>
              <a:rPr lang="en-GB" sz="2400" dirty="0" err="1"/>
              <a:t>qFIT</a:t>
            </a:r>
            <a:r>
              <a:rPr lang="en-GB" sz="2400" dirty="0"/>
              <a:t> Requests (mostly GHFT, includes both primary and secondary care requests)</a:t>
            </a:r>
          </a:p>
        </p:txBody>
      </p:sp>
    </p:spTree>
    <p:extLst>
      <p:ext uri="{BB962C8B-B14F-4D97-AF65-F5344CB8AC3E}">
        <p14:creationId xmlns:p14="http://schemas.microsoft.com/office/powerpoint/2010/main" val="3470552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6B9F0A0-6938-67A2-F4A2-11506DE917B4}"/>
              </a:ext>
            </a:extLst>
          </p:cNvPr>
          <p:cNvSpPr txBox="1"/>
          <p:nvPr/>
        </p:nvSpPr>
        <p:spPr>
          <a:xfrm>
            <a:off x="2224726" y="282805"/>
            <a:ext cx="4223208" cy="584775"/>
          </a:xfrm>
          <a:prstGeom prst="rect">
            <a:avLst/>
          </a:prstGeom>
          <a:noFill/>
        </p:spPr>
        <p:txBody>
          <a:bodyPr wrap="square" rtlCol="0">
            <a:spAutoFit/>
          </a:bodyPr>
          <a:lstStyle/>
          <a:p>
            <a:r>
              <a:rPr lang="en-GB" sz="3200" dirty="0"/>
              <a:t>“other” </a:t>
            </a:r>
            <a:r>
              <a:rPr lang="en-GB" sz="3200" dirty="0" err="1"/>
              <a:t>qFIT</a:t>
            </a:r>
            <a:r>
              <a:rPr lang="en-GB" sz="3200" dirty="0"/>
              <a:t> Requests</a:t>
            </a:r>
          </a:p>
        </p:txBody>
      </p:sp>
      <p:pic>
        <p:nvPicPr>
          <p:cNvPr id="3" name="Picture 2">
            <a:extLst>
              <a:ext uri="{FF2B5EF4-FFF2-40B4-BE49-F238E27FC236}">
                <a16:creationId xmlns:a16="http://schemas.microsoft.com/office/drawing/2014/main" id="{9B10F59A-535A-AC6E-FEDD-C03A3F232CDB}"/>
              </a:ext>
            </a:extLst>
          </p:cNvPr>
          <p:cNvPicPr>
            <a:picLocks noChangeAspect="1"/>
          </p:cNvPicPr>
          <p:nvPr/>
        </p:nvPicPr>
        <p:blipFill>
          <a:blip r:embed="rId3"/>
          <a:stretch>
            <a:fillRect/>
          </a:stretch>
        </p:blipFill>
        <p:spPr>
          <a:xfrm>
            <a:off x="370659" y="1070447"/>
            <a:ext cx="7971553" cy="3859771"/>
          </a:xfrm>
          <a:prstGeom prst="rect">
            <a:avLst/>
          </a:prstGeom>
        </p:spPr>
      </p:pic>
    </p:spTree>
    <p:extLst>
      <p:ext uri="{BB962C8B-B14F-4D97-AF65-F5344CB8AC3E}">
        <p14:creationId xmlns:p14="http://schemas.microsoft.com/office/powerpoint/2010/main" val="96499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713EF3-A0B3-E1B6-9D14-A8B3A58F36C7}"/>
              </a:ext>
            </a:extLst>
          </p:cNvPr>
          <p:cNvSpPr txBox="1"/>
          <p:nvPr/>
        </p:nvSpPr>
        <p:spPr>
          <a:xfrm>
            <a:off x="2224726" y="282805"/>
            <a:ext cx="4223208" cy="584775"/>
          </a:xfrm>
          <a:prstGeom prst="rect">
            <a:avLst/>
          </a:prstGeom>
          <a:noFill/>
        </p:spPr>
        <p:txBody>
          <a:bodyPr wrap="square" rtlCol="0">
            <a:spAutoFit/>
          </a:bodyPr>
          <a:lstStyle/>
          <a:p>
            <a:r>
              <a:rPr lang="en-GB" sz="3200" dirty="0" err="1"/>
              <a:t>qFIT</a:t>
            </a:r>
            <a:r>
              <a:rPr lang="en-GB" sz="3200" dirty="0"/>
              <a:t> Request summary</a:t>
            </a:r>
          </a:p>
        </p:txBody>
      </p:sp>
      <p:pic>
        <p:nvPicPr>
          <p:cNvPr id="3" name="Picture 2">
            <a:extLst>
              <a:ext uri="{FF2B5EF4-FFF2-40B4-BE49-F238E27FC236}">
                <a16:creationId xmlns:a16="http://schemas.microsoft.com/office/drawing/2014/main" id="{E5169253-4746-6DC4-5CD6-AE54F0BD562B}"/>
              </a:ext>
            </a:extLst>
          </p:cNvPr>
          <p:cNvPicPr>
            <a:picLocks noChangeAspect="1"/>
          </p:cNvPicPr>
          <p:nvPr/>
        </p:nvPicPr>
        <p:blipFill>
          <a:blip r:embed="rId2"/>
          <a:stretch>
            <a:fillRect/>
          </a:stretch>
        </p:blipFill>
        <p:spPr>
          <a:xfrm>
            <a:off x="231272" y="1219008"/>
            <a:ext cx="8681456" cy="4419983"/>
          </a:xfrm>
          <a:prstGeom prst="rect">
            <a:avLst/>
          </a:prstGeom>
        </p:spPr>
      </p:pic>
    </p:spTree>
    <p:extLst>
      <p:ext uri="{BB962C8B-B14F-4D97-AF65-F5344CB8AC3E}">
        <p14:creationId xmlns:p14="http://schemas.microsoft.com/office/powerpoint/2010/main" val="78956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8D9937-97FE-D2DD-1CB7-62B6C418ED17}"/>
              </a:ext>
            </a:extLst>
          </p:cNvPr>
          <p:cNvSpPr txBox="1"/>
          <p:nvPr/>
        </p:nvSpPr>
        <p:spPr>
          <a:xfrm>
            <a:off x="2460396" y="339366"/>
            <a:ext cx="4223208" cy="584775"/>
          </a:xfrm>
          <a:prstGeom prst="rect">
            <a:avLst/>
          </a:prstGeom>
          <a:noFill/>
        </p:spPr>
        <p:txBody>
          <a:bodyPr wrap="square" rtlCol="0">
            <a:spAutoFit/>
          </a:bodyPr>
          <a:lstStyle/>
          <a:p>
            <a:r>
              <a:rPr lang="en-GB" sz="3200" dirty="0" err="1"/>
              <a:t>qFIT</a:t>
            </a:r>
            <a:r>
              <a:rPr lang="en-GB" sz="3200" dirty="0"/>
              <a:t> % Positive (All)</a:t>
            </a:r>
          </a:p>
        </p:txBody>
      </p:sp>
      <p:pic>
        <p:nvPicPr>
          <p:cNvPr id="3" name="Picture 2">
            <a:extLst>
              <a:ext uri="{FF2B5EF4-FFF2-40B4-BE49-F238E27FC236}">
                <a16:creationId xmlns:a16="http://schemas.microsoft.com/office/drawing/2014/main" id="{4C92EADF-6E93-593B-BB5A-906E2B06FD34}"/>
              </a:ext>
            </a:extLst>
          </p:cNvPr>
          <p:cNvPicPr>
            <a:picLocks noChangeAspect="1"/>
          </p:cNvPicPr>
          <p:nvPr/>
        </p:nvPicPr>
        <p:blipFill>
          <a:blip r:embed="rId3"/>
          <a:stretch>
            <a:fillRect/>
          </a:stretch>
        </p:blipFill>
        <p:spPr>
          <a:xfrm>
            <a:off x="627296" y="1356474"/>
            <a:ext cx="7889408" cy="3328647"/>
          </a:xfrm>
          <a:prstGeom prst="rect">
            <a:avLst/>
          </a:prstGeom>
        </p:spPr>
      </p:pic>
    </p:spTree>
    <p:extLst>
      <p:ext uri="{BB962C8B-B14F-4D97-AF65-F5344CB8AC3E}">
        <p14:creationId xmlns:p14="http://schemas.microsoft.com/office/powerpoint/2010/main" val="178751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8D9937-97FE-D2DD-1CB7-62B6C418ED17}"/>
              </a:ext>
            </a:extLst>
          </p:cNvPr>
          <p:cNvSpPr txBox="1"/>
          <p:nvPr/>
        </p:nvSpPr>
        <p:spPr>
          <a:xfrm>
            <a:off x="1211344" y="367646"/>
            <a:ext cx="6721311" cy="584775"/>
          </a:xfrm>
          <a:prstGeom prst="rect">
            <a:avLst/>
          </a:prstGeom>
          <a:noFill/>
        </p:spPr>
        <p:txBody>
          <a:bodyPr wrap="square" rtlCol="0">
            <a:spAutoFit/>
          </a:bodyPr>
          <a:lstStyle/>
          <a:p>
            <a:r>
              <a:rPr lang="en-GB" sz="3200" dirty="0" err="1"/>
              <a:t>qFIT</a:t>
            </a:r>
            <a:r>
              <a:rPr lang="en-GB" sz="3200" dirty="0"/>
              <a:t> % Positive GP (not including </a:t>
            </a:r>
            <a:r>
              <a:rPr lang="en-GB" sz="3200" dirty="0" err="1"/>
              <a:t>NPEx</a:t>
            </a:r>
            <a:r>
              <a:rPr lang="en-GB" sz="3200" dirty="0"/>
              <a:t>)</a:t>
            </a:r>
          </a:p>
        </p:txBody>
      </p:sp>
      <p:pic>
        <p:nvPicPr>
          <p:cNvPr id="5" name="Picture 4">
            <a:extLst>
              <a:ext uri="{FF2B5EF4-FFF2-40B4-BE49-F238E27FC236}">
                <a16:creationId xmlns:a16="http://schemas.microsoft.com/office/drawing/2014/main" id="{8CD4407C-DF3D-F8B1-A3F7-CBBDAFA34BE6}"/>
              </a:ext>
            </a:extLst>
          </p:cNvPr>
          <p:cNvPicPr>
            <a:picLocks noChangeAspect="1"/>
          </p:cNvPicPr>
          <p:nvPr/>
        </p:nvPicPr>
        <p:blipFill>
          <a:blip r:embed="rId3"/>
          <a:stretch>
            <a:fillRect/>
          </a:stretch>
        </p:blipFill>
        <p:spPr>
          <a:xfrm>
            <a:off x="287791" y="1375328"/>
            <a:ext cx="8559698" cy="3611451"/>
          </a:xfrm>
          <a:prstGeom prst="rect">
            <a:avLst/>
          </a:prstGeom>
        </p:spPr>
      </p:pic>
    </p:spTree>
    <p:extLst>
      <p:ext uri="{BB962C8B-B14F-4D97-AF65-F5344CB8AC3E}">
        <p14:creationId xmlns:p14="http://schemas.microsoft.com/office/powerpoint/2010/main" val="377694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8D9937-97FE-D2DD-1CB7-62B6C418ED17}"/>
              </a:ext>
            </a:extLst>
          </p:cNvPr>
          <p:cNvSpPr txBox="1"/>
          <p:nvPr/>
        </p:nvSpPr>
        <p:spPr>
          <a:xfrm>
            <a:off x="1211344" y="367646"/>
            <a:ext cx="6721311" cy="584775"/>
          </a:xfrm>
          <a:prstGeom prst="rect">
            <a:avLst/>
          </a:prstGeom>
          <a:noFill/>
        </p:spPr>
        <p:txBody>
          <a:bodyPr wrap="square" rtlCol="0">
            <a:spAutoFit/>
          </a:bodyPr>
          <a:lstStyle/>
          <a:p>
            <a:r>
              <a:rPr lang="en-GB" sz="3200" dirty="0" err="1"/>
              <a:t>qFIT</a:t>
            </a:r>
            <a:r>
              <a:rPr lang="en-GB" sz="3200" dirty="0"/>
              <a:t> % Positive </a:t>
            </a:r>
            <a:r>
              <a:rPr lang="en-GB" sz="3200" dirty="0" err="1"/>
              <a:t>NPEx</a:t>
            </a:r>
            <a:endParaRPr lang="en-GB" sz="3200" dirty="0"/>
          </a:p>
        </p:txBody>
      </p:sp>
      <p:pic>
        <p:nvPicPr>
          <p:cNvPr id="3" name="Picture 2">
            <a:extLst>
              <a:ext uri="{FF2B5EF4-FFF2-40B4-BE49-F238E27FC236}">
                <a16:creationId xmlns:a16="http://schemas.microsoft.com/office/drawing/2014/main" id="{2B816FF8-0EA3-642D-8A7D-8B7C666B16CD}"/>
              </a:ext>
            </a:extLst>
          </p:cNvPr>
          <p:cNvPicPr>
            <a:picLocks noChangeAspect="1"/>
          </p:cNvPicPr>
          <p:nvPr/>
        </p:nvPicPr>
        <p:blipFill>
          <a:blip r:embed="rId3"/>
          <a:stretch>
            <a:fillRect/>
          </a:stretch>
        </p:blipFill>
        <p:spPr>
          <a:xfrm>
            <a:off x="202949" y="1497876"/>
            <a:ext cx="8470329" cy="3573745"/>
          </a:xfrm>
          <a:prstGeom prst="rect">
            <a:avLst/>
          </a:prstGeom>
        </p:spPr>
      </p:pic>
    </p:spTree>
    <p:extLst>
      <p:ext uri="{BB962C8B-B14F-4D97-AF65-F5344CB8AC3E}">
        <p14:creationId xmlns:p14="http://schemas.microsoft.com/office/powerpoint/2010/main" val="4151221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8D9937-97FE-D2DD-1CB7-62B6C418ED17}"/>
              </a:ext>
            </a:extLst>
          </p:cNvPr>
          <p:cNvSpPr txBox="1"/>
          <p:nvPr/>
        </p:nvSpPr>
        <p:spPr>
          <a:xfrm>
            <a:off x="367646" y="367646"/>
            <a:ext cx="7565010" cy="584775"/>
          </a:xfrm>
          <a:prstGeom prst="rect">
            <a:avLst/>
          </a:prstGeom>
          <a:noFill/>
        </p:spPr>
        <p:txBody>
          <a:bodyPr wrap="square" rtlCol="0">
            <a:spAutoFit/>
          </a:bodyPr>
          <a:lstStyle/>
          <a:p>
            <a:r>
              <a:rPr lang="en-GB" sz="3200" dirty="0" err="1"/>
              <a:t>qFIT</a:t>
            </a:r>
            <a:r>
              <a:rPr lang="en-GB" sz="3200" dirty="0"/>
              <a:t> % Positive “other” (minus GP and </a:t>
            </a:r>
            <a:r>
              <a:rPr lang="en-GB" sz="3200" dirty="0" err="1"/>
              <a:t>NPEx</a:t>
            </a:r>
            <a:r>
              <a:rPr lang="en-GB" sz="3200" dirty="0"/>
              <a:t>)</a:t>
            </a:r>
          </a:p>
        </p:txBody>
      </p:sp>
      <p:pic>
        <p:nvPicPr>
          <p:cNvPr id="4" name="Picture 3">
            <a:extLst>
              <a:ext uri="{FF2B5EF4-FFF2-40B4-BE49-F238E27FC236}">
                <a16:creationId xmlns:a16="http://schemas.microsoft.com/office/drawing/2014/main" id="{DDFF6FDE-5B13-F899-8993-32100A992FAF}"/>
              </a:ext>
            </a:extLst>
          </p:cNvPr>
          <p:cNvPicPr>
            <a:picLocks noChangeAspect="1"/>
          </p:cNvPicPr>
          <p:nvPr/>
        </p:nvPicPr>
        <p:blipFill>
          <a:blip r:embed="rId3"/>
          <a:stretch>
            <a:fillRect/>
          </a:stretch>
        </p:blipFill>
        <p:spPr>
          <a:xfrm>
            <a:off x="367646" y="1563864"/>
            <a:ext cx="8403298" cy="3545464"/>
          </a:xfrm>
          <a:prstGeom prst="rect">
            <a:avLst/>
          </a:prstGeom>
        </p:spPr>
      </p:pic>
    </p:spTree>
    <p:extLst>
      <p:ext uri="{BB962C8B-B14F-4D97-AF65-F5344CB8AC3E}">
        <p14:creationId xmlns:p14="http://schemas.microsoft.com/office/powerpoint/2010/main" val="10708628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TotalTime>
  <Words>567</Words>
  <Application>Microsoft Office PowerPoint</Application>
  <PresentationFormat>On-screen Show (4:3)</PresentationFormat>
  <Paragraphs>201</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Heaps</dc:creator>
  <cp:lastModifiedBy>Helen Dunderdale</cp:lastModifiedBy>
  <cp:revision>2</cp:revision>
  <dcterms:created xsi:type="dcterms:W3CDTF">2023-05-09T14:49:59Z</dcterms:created>
  <dcterms:modified xsi:type="dcterms:W3CDTF">2023-05-11T10:36:18Z</dcterms:modified>
</cp:coreProperties>
</file>