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6858000" cy="9144000"/>
  <p:embeddedFontLs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9654D8-69AC-4798-BF19-3F1FC1B1594C}">
  <a:tblStyle styleId="{0B9654D8-69AC-4798-BF19-3F1FC1B1594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5.xml"/><Relationship Id="rId22" Type="http://schemas.openxmlformats.org/officeDocument/2006/relationships/font" Target="fonts/Lato-boldItalic.fntdata"/><Relationship Id="rId10" Type="http://schemas.openxmlformats.org/officeDocument/2006/relationships/slide" Target="slides/slide4.xml"/><Relationship Id="rId21" Type="http://schemas.openxmlformats.org/officeDocument/2006/relationships/font" Target="fonts/Lato-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Lato-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0" name="Google Shape;90;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de001a51d8_0_13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de001a51d8_0_1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g1de001a51d8_0_13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0ab85bb635_0_8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g10ab85bb635_0_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5" name="Google Shape;18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e02880cca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gde02880cc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54ffdc8288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g154ffdc8288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3987970e2e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9" name="Google Shape;119;g13987970e2e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e02880cca_0_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gde02880cca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de02880cca_0_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gde02880cca_0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de001a51d8_0_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de001a51d8_0_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g1de001a51d8_0_1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de001a51d8_0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de001a51d8_0_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1de001a51d8_0_31: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de001a51d8_0_4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de001a51d8_0_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1de001a51d8_0_4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5.png"/><Relationship Id="rId4" Type="http://schemas.openxmlformats.org/officeDocument/2006/relationships/image" Target="../media/image9.png"/><Relationship Id="rId5" Type="http://schemas.openxmlformats.org/officeDocument/2006/relationships/image" Target="../media/image12.png"/><Relationship Id="rId6"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5.png"/><Relationship Id="rId4" Type="http://schemas.openxmlformats.org/officeDocument/2006/relationships/image" Target="../media/image4.png"/><Relationship Id="rId5" Type="http://schemas.openxmlformats.org/officeDocument/2006/relationships/image" Target="../media/image10.png"/><Relationship Id="rId6"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 Id="rId3" Type="http://schemas.openxmlformats.org/officeDocument/2006/relationships/image" Target="../media/image15.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5.png"/><Relationship Id="rId4" Type="http://schemas.openxmlformats.org/officeDocument/2006/relationships/image" Target="../media/image14.png"/><Relationship Id="rId5" Type="http://schemas.openxmlformats.org/officeDocument/2006/relationships/image" Target="../media/image20.png"/><Relationship Id="rId6"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 Id="rId3" Type="http://schemas.openxmlformats.org/officeDocument/2006/relationships/image" Target="../media/image15.png"/><Relationship Id="rId4" Type="http://schemas.openxmlformats.org/officeDocument/2006/relationships/image" Target="../media/image22.png"/><Relationship Id="rId5" Type="http://schemas.openxmlformats.org/officeDocument/2006/relationships/image" Target="../media/image26.png"/><Relationship Id="rId6"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1.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5.png"/><Relationship Id="rId4" Type="http://schemas.openxmlformats.org/officeDocument/2006/relationships/image" Target="../media/image14.png"/><Relationship Id="rId5" Type="http://schemas.openxmlformats.org/officeDocument/2006/relationships/image" Target="../media/image23.png"/><Relationship Id="rId6" Type="http://schemas.openxmlformats.org/officeDocument/2006/relationships/image" Target="../media/image2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5.png"/><Relationship Id="rId4" Type="http://schemas.openxmlformats.org/officeDocument/2006/relationships/image" Target="../media/image9.png"/><Relationship Id="rId5" Type="http://schemas.openxmlformats.org/officeDocument/2006/relationships/image" Target="../media/image12.png"/><Relationship Id="rId6"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17" name="Google Shape;17;p2"/>
          <p:cNvPicPr preferRelativeResize="0"/>
          <p:nvPr/>
        </p:nvPicPr>
        <p:blipFill rotWithShape="1">
          <a:blip r:embed="rId3">
            <a:alphaModFix/>
          </a:blip>
          <a:srcRect b="-36684" l="0" r="6600" t="3"/>
          <a:stretch/>
        </p:blipFill>
        <p:spPr>
          <a:xfrm>
            <a:off x="436034" y="858109"/>
            <a:ext cx="11387159" cy="45719"/>
          </a:xfrm>
          <a:prstGeom prst="rect">
            <a:avLst/>
          </a:prstGeom>
          <a:noFill/>
          <a:ln>
            <a:noFill/>
          </a:ln>
        </p:spPr>
      </p:pic>
      <p:pic>
        <p:nvPicPr>
          <p:cNvPr id="18" name="Google Shape;18;p2"/>
          <p:cNvPicPr preferRelativeResize="0"/>
          <p:nvPr/>
        </p:nvPicPr>
        <p:blipFill rotWithShape="1">
          <a:blip r:embed="rId4">
            <a:alphaModFix/>
          </a:blip>
          <a:srcRect b="23513" l="35446" r="0" t="0"/>
          <a:stretch/>
        </p:blipFill>
        <p:spPr>
          <a:xfrm>
            <a:off x="0" y="4799507"/>
            <a:ext cx="1737360" cy="2058494"/>
          </a:xfrm>
          <a:prstGeom prst="rect">
            <a:avLst/>
          </a:prstGeom>
          <a:noFill/>
          <a:ln>
            <a:noFill/>
          </a:ln>
        </p:spPr>
      </p:pic>
      <p:pic>
        <p:nvPicPr>
          <p:cNvPr id="19" name="Google Shape;19;p2"/>
          <p:cNvPicPr preferRelativeResize="0"/>
          <p:nvPr/>
        </p:nvPicPr>
        <p:blipFill rotWithShape="1">
          <a:blip r:embed="rId5">
            <a:alphaModFix/>
          </a:blip>
          <a:srcRect b="0" l="0" r="0" t="0"/>
          <a:stretch/>
        </p:blipFill>
        <p:spPr>
          <a:xfrm rot="-5400000">
            <a:off x="10239223" y="1795994"/>
            <a:ext cx="1579199" cy="1184400"/>
          </a:xfrm>
          <a:prstGeom prst="rect">
            <a:avLst/>
          </a:prstGeom>
          <a:noFill/>
          <a:ln>
            <a:noFill/>
          </a:ln>
        </p:spPr>
      </p:pic>
      <p:sp>
        <p:nvSpPr>
          <p:cNvPr id="20" name="Google Shape;20;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524000" y="3986194"/>
            <a:ext cx="9144000" cy="1271606"/>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3" name="Google Shape;23;p2"/>
          <p:cNvSpPr txBox="1"/>
          <p:nvPr/>
        </p:nvSpPr>
        <p:spPr>
          <a:xfrm>
            <a:off x="873760" y="-538480"/>
            <a:ext cx="184731"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id="24" name="Google Shape;24;p2"/>
          <p:cNvPicPr preferRelativeResize="0"/>
          <p:nvPr/>
        </p:nvPicPr>
        <p:blipFill rotWithShape="1">
          <a:blip r:embed="rId6">
            <a:alphaModFix/>
          </a:blip>
          <a:srcRect b="0" l="0" r="0" t="0"/>
          <a:stretch/>
        </p:blipFill>
        <p:spPr>
          <a:xfrm>
            <a:off x="238501" y="102202"/>
            <a:ext cx="4209297" cy="80162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5" name="Shape 25"/>
        <p:cNvGrpSpPr/>
        <p:nvPr/>
      </p:nvGrpSpPr>
      <p:grpSpPr>
        <a:xfrm>
          <a:off x="0" y="0"/>
          <a:ext cx="0" cy="0"/>
          <a:chOff x="0" y="0"/>
          <a:chExt cx="0" cy="0"/>
        </a:xfrm>
      </p:grpSpPr>
      <p:pic>
        <p:nvPicPr>
          <p:cNvPr id="26" name="Google Shape;26;p3"/>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27" name="Google Shape;27;p3"/>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pic>
        <p:nvPicPr>
          <p:cNvPr id="28" name="Google Shape;28;p3"/>
          <p:cNvPicPr preferRelativeResize="0"/>
          <p:nvPr/>
        </p:nvPicPr>
        <p:blipFill rotWithShape="1">
          <a:blip r:embed="rId4">
            <a:alphaModFix/>
          </a:blip>
          <a:srcRect b="33143" l="8151" r="0" t="0"/>
          <a:stretch/>
        </p:blipFill>
        <p:spPr>
          <a:xfrm>
            <a:off x="1" y="4480660"/>
            <a:ext cx="3091180" cy="2377341"/>
          </a:xfrm>
          <a:prstGeom prst="rect">
            <a:avLst/>
          </a:prstGeom>
          <a:noFill/>
          <a:ln>
            <a:noFill/>
          </a:ln>
        </p:spPr>
      </p:pic>
      <p:pic>
        <p:nvPicPr>
          <p:cNvPr id="29" name="Google Shape;29;p3"/>
          <p:cNvPicPr preferRelativeResize="0"/>
          <p:nvPr/>
        </p:nvPicPr>
        <p:blipFill rotWithShape="1">
          <a:blip r:embed="rId5">
            <a:alphaModFix/>
          </a:blip>
          <a:srcRect b="0" l="0" r="0" t="0"/>
          <a:stretch/>
        </p:blipFill>
        <p:spPr>
          <a:xfrm>
            <a:off x="10445751" y="1519647"/>
            <a:ext cx="1155700" cy="927100"/>
          </a:xfrm>
          <a:prstGeom prst="rect">
            <a:avLst/>
          </a:prstGeom>
          <a:noFill/>
          <a:ln>
            <a:noFill/>
          </a:ln>
        </p:spPr>
      </p:pic>
      <p:sp>
        <p:nvSpPr>
          <p:cNvPr id="30" name="Google Shape;30;p3"/>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32" name="Google Shape;32;p3"/>
          <p:cNvPicPr preferRelativeResize="0"/>
          <p:nvPr/>
        </p:nvPicPr>
        <p:blipFill rotWithShape="1">
          <a:blip r:embed="rId6">
            <a:alphaModFix/>
          </a:blip>
          <a:srcRect b="0" l="0" r="0" t="0"/>
          <a:stretch/>
        </p:blipFill>
        <p:spPr>
          <a:xfrm>
            <a:off x="209926" y="113026"/>
            <a:ext cx="4209297" cy="80162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Section Header">
  <p:cSld name="2_Section Header">
    <p:spTree>
      <p:nvGrpSpPr>
        <p:cNvPr id="33" name="Shape 33"/>
        <p:cNvGrpSpPr/>
        <p:nvPr/>
      </p:nvGrpSpPr>
      <p:grpSpPr>
        <a:xfrm>
          <a:off x="0" y="0"/>
          <a:ext cx="0" cy="0"/>
          <a:chOff x="0" y="0"/>
          <a:chExt cx="0" cy="0"/>
        </a:xfrm>
      </p:grpSpPr>
      <p:pic>
        <p:nvPicPr>
          <p:cNvPr id="34" name="Google Shape;34;p4"/>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35" name="Google Shape;35;p4"/>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sp>
        <p:nvSpPr>
          <p:cNvPr id="36" name="Google Shape;36;p4"/>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38" name="Google Shape;38;p4"/>
          <p:cNvPicPr preferRelativeResize="0"/>
          <p:nvPr/>
        </p:nvPicPr>
        <p:blipFill rotWithShape="1">
          <a:blip r:embed="rId4">
            <a:alphaModFix/>
          </a:blip>
          <a:srcRect b="22345" l="34054" r="0" t="0"/>
          <a:stretch/>
        </p:blipFill>
        <p:spPr>
          <a:xfrm>
            <a:off x="0" y="4812138"/>
            <a:ext cx="1737360" cy="2045862"/>
          </a:xfrm>
          <a:prstGeom prst="rect">
            <a:avLst/>
          </a:prstGeom>
          <a:noFill/>
          <a:ln>
            <a:noFill/>
          </a:ln>
        </p:spPr>
      </p:pic>
      <p:pic>
        <p:nvPicPr>
          <p:cNvPr id="39" name="Google Shape;39;p4"/>
          <p:cNvPicPr preferRelativeResize="0"/>
          <p:nvPr/>
        </p:nvPicPr>
        <p:blipFill rotWithShape="1">
          <a:blip r:embed="rId5">
            <a:alphaModFix/>
          </a:blip>
          <a:srcRect b="0" l="0" r="0" t="0"/>
          <a:stretch/>
        </p:blipFill>
        <p:spPr>
          <a:xfrm rot="-5400000">
            <a:off x="10129459" y="1714918"/>
            <a:ext cx="1579205" cy="1184404"/>
          </a:xfrm>
          <a:prstGeom prst="rect">
            <a:avLst/>
          </a:prstGeom>
          <a:noFill/>
          <a:ln>
            <a:noFill/>
          </a:ln>
        </p:spPr>
      </p:pic>
      <p:pic>
        <p:nvPicPr>
          <p:cNvPr id="40" name="Google Shape;40;p4"/>
          <p:cNvPicPr preferRelativeResize="0"/>
          <p:nvPr/>
        </p:nvPicPr>
        <p:blipFill rotWithShape="1">
          <a:blip r:embed="rId6">
            <a:alphaModFix/>
          </a:blip>
          <a:srcRect b="0" l="0" r="0" t="0"/>
          <a:stretch/>
        </p:blipFill>
        <p:spPr>
          <a:xfrm>
            <a:off x="209926" y="113026"/>
            <a:ext cx="4209297" cy="80162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1" name="Shape 41"/>
        <p:cNvGrpSpPr/>
        <p:nvPr/>
      </p:nvGrpSpPr>
      <p:grpSpPr>
        <a:xfrm>
          <a:off x="0" y="0"/>
          <a:ext cx="0" cy="0"/>
          <a:chOff x="0" y="0"/>
          <a:chExt cx="0" cy="0"/>
        </a:xfrm>
      </p:grpSpPr>
      <p:sp>
        <p:nvSpPr>
          <p:cNvPr id="42" name="Google Shape;42;p5"/>
          <p:cNvSpPr txBox="1"/>
          <p:nvPr>
            <p:ph type="title"/>
          </p:nvPr>
        </p:nvSpPr>
        <p:spPr>
          <a:xfrm>
            <a:off x="838200" y="365127"/>
            <a:ext cx="10515600" cy="86546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93E72"/>
              </a:buClr>
              <a:buSzPts val="3200"/>
              <a:buFont typeface="Arial"/>
              <a:buNone/>
              <a:defRPr sz="32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
          <p:cNvSpPr txBox="1"/>
          <p:nvPr>
            <p:ph idx="1" type="body"/>
          </p:nvPr>
        </p:nvSpPr>
        <p:spPr>
          <a:xfrm>
            <a:off x="838200" y="1535065"/>
            <a:ext cx="10515600" cy="4256453"/>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000"/>
              </a:spcBef>
              <a:spcAft>
                <a:spcPts val="0"/>
              </a:spcAft>
              <a:buClr>
                <a:srgbClr val="193E72"/>
              </a:buClr>
              <a:buSzPts val="2400"/>
              <a:buChar char="•"/>
              <a:defRPr sz="2400">
                <a:solidFill>
                  <a:srgbClr val="193E72"/>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5"/>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45" name="Google Shape;45;p5"/>
          <p:cNvPicPr preferRelativeResize="0"/>
          <p:nvPr/>
        </p:nvPicPr>
        <p:blipFill rotWithShape="1">
          <a:blip r:embed="rId2">
            <a:alphaModFix/>
          </a:blip>
          <a:srcRect b="0" l="0" r="0" t="0"/>
          <a:stretch/>
        </p:blipFill>
        <p:spPr>
          <a:xfrm>
            <a:off x="400051" y="6030393"/>
            <a:ext cx="3628846" cy="691084"/>
          </a:xfrm>
          <a:prstGeom prst="rect">
            <a:avLst/>
          </a:prstGeom>
          <a:noFill/>
          <a:ln>
            <a:noFill/>
          </a:ln>
        </p:spPr>
      </p:pic>
      <p:pic>
        <p:nvPicPr>
          <p:cNvPr id="46" name="Google Shape;46;p5"/>
          <p:cNvPicPr preferRelativeResize="0"/>
          <p:nvPr/>
        </p:nvPicPr>
        <p:blipFill rotWithShape="1">
          <a:blip r:embed="rId3">
            <a:alphaModFix/>
          </a:blip>
          <a:srcRect b="-142996" l="0" r="8043" t="5"/>
          <a:stretch/>
        </p:blipFill>
        <p:spPr>
          <a:xfrm>
            <a:off x="400051" y="6070928"/>
            <a:ext cx="11056823" cy="6011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47" name="Shape 47"/>
        <p:cNvGrpSpPr/>
        <p:nvPr/>
      </p:nvGrpSpPr>
      <p:grpSpPr>
        <a:xfrm>
          <a:off x="0" y="0"/>
          <a:ext cx="0" cy="0"/>
          <a:chOff x="0" y="0"/>
          <a:chExt cx="0" cy="0"/>
        </a:xfrm>
      </p:grpSpPr>
      <p:pic>
        <p:nvPicPr>
          <p:cNvPr id="48" name="Google Shape;48;p6"/>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49" name="Google Shape;49;p6"/>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pic>
        <p:nvPicPr>
          <p:cNvPr id="50" name="Google Shape;50;p6"/>
          <p:cNvPicPr preferRelativeResize="0"/>
          <p:nvPr/>
        </p:nvPicPr>
        <p:blipFill rotWithShape="1">
          <a:blip r:embed="rId4">
            <a:alphaModFix/>
          </a:blip>
          <a:srcRect b="0" l="0" r="0" t="0"/>
          <a:stretch/>
        </p:blipFill>
        <p:spPr>
          <a:xfrm>
            <a:off x="402422" y="318527"/>
            <a:ext cx="3196167" cy="368789"/>
          </a:xfrm>
          <a:prstGeom prst="rect">
            <a:avLst/>
          </a:prstGeom>
          <a:noFill/>
          <a:ln>
            <a:noFill/>
          </a:ln>
        </p:spPr>
      </p:pic>
      <p:sp>
        <p:nvSpPr>
          <p:cNvPr id="51" name="Google Shape;51;p6"/>
          <p:cNvSpPr txBox="1"/>
          <p:nvPr>
            <p:ph type="title"/>
          </p:nvPr>
        </p:nvSpPr>
        <p:spPr>
          <a:xfrm>
            <a:off x="838200" y="2562303"/>
            <a:ext cx="915924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53" name="Google Shape;53;p6"/>
          <p:cNvPicPr preferRelativeResize="0"/>
          <p:nvPr/>
        </p:nvPicPr>
        <p:blipFill rotWithShape="1">
          <a:blip r:embed="rId5">
            <a:alphaModFix/>
          </a:blip>
          <a:srcRect b="0" l="0" r="0" t="0"/>
          <a:stretch/>
        </p:blipFill>
        <p:spPr>
          <a:xfrm rot="-9311719">
            <a:off x="10164502" y="1227960"/>
            <a:ext cx="1342276" cy="1285674"/>
          </a:xfrm>
          <a:prstGeom prst="rect">
            <a:avLst/>
          </a:prstGeom>
          <a:noFill/>
          <a:ln>
            <a:noFill/>
          </a:ln>
        </p:spPr>
      </p:pic>
      <p:pic>
        <p:nvPicPr>
          <p:cNvPr id="54" name="Google Shape;54;p6"/>
          <p:cNvPicPr preferRelativeResize="0"/>
          <p:nvPr/>
        </p:nvPicPr>
        <p:blipFill rotWithShape="1">
          <a:blip r:embed="rId6">
            <a:alphaModFix/>
          </a:blip>
          <a:srcRect b="33143" l="8151" r="0" t="0"/>
          <a:stretch/>
        </p:blipFill>
        <p:spPr>
          <a:xfrm>
            <a:off x="1" y="4480660"/>
            <a:ext cx="3091180" cy="237734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5" name="Shape 55"/>
        <p:cNvGrpSpPr/>
        <p:nvPr/>
      </p:nvGrpSpPr>
      <p:grpSpPr>
        <a:xfrm>
          <a:off x="0" y="0"/>
          <a:ext cx="0" cy="0"/>
          <a:chOff x="0" y="0"/>
          <a:chExt cx="0" cy="0"/>
        </a:xfrm>
      </p:grpSpPr>
      <p:pic>
        <p:nvPicPr>
          <p:cNvPr id="56" name="Google Shape;56;p7"/>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57" name="Google Shape;57;p7"/>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pic>
        <p:nvPicPr>
          <p:cNvPr id="58" name="Google Shape;58;p7"/>
          <p:cNvPicPr preferRelativeResize="0"/>
          <p:nvPr/>
        </p:nvPicPr>
        <p:blipFill rotWithShape="1">
          <a:blip r:embed="rId4">
            <a:alphaModFix/>
          </a:blip>
          <a:srcRect b="21459" l="24255" r="0" t="0"/>
          <a:stretch/>
        </p:blipFill>
        <p:spPr>
          <a:xfrm>
            <a:off x="0" y="4015298"/>
            <a:ext cx="2780030" cy="2842702"/>
          </a:xfrm>
          <a:prstGeom prst="rect">
            <a:avLst/>
          </a:prstGeom>
          <a:noFill/>
          <a:ln>
            <a:noFill/>
          </a:ln>
        </p:spPr>
      </p:pic>
      <p:pic>
        <p:nvPicPr>
          <p:cNvPr id="59" name="Google Shape;59;p7"/>
          <p:cNvPicPr preferRelativeResize="0"/>
          <p:nvPr/>
        </p:nvPicPr>
        <p:blipFill rotWithShape="1">
          <a:blip r:embed="rId5">
            <a:alphaModFix/>
          </a:blip>
          <a:srcRect b="0" l="0" r="0" t="0"/>
          <a:stretch/>
        </p:blipFill>
        <p:spPr>
          <a:xfrm rot="1782855">
            <a:off x="10190480" y="1552292"/>
            <a:ext cx="1351280" cy="675640"/>
          </a:xfrm>
          <a:prstGeom prst="rect">
            <a:avLst/>
          </a:prstGeom>
          <a:noFill/>
          <a:ln>
            <a:noFill/>
          </a:ln>
        </p:spPr>
      </p:pic>
      <p:sp>
        <p:nvSpPr>
          <p:cNvPr id="60" name="Google Shape;60;p7"/>
          <p:cNvSpPr txBox="1"/>
          <p:nvPr>
            <p:ph type="title"/>
          </p:nvPr>
        </p:nvSpPr>
        <p:spPr>
          <a:xfrm>
            <a:off x="838200" y="2555273"/>
            <a:ext cx="915924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62" name="Google Shape;62;p7"/>
          <p:cNvPicPr preferRelativeResize="0"/>
          <p:nvPr/>
        </p:nvPicPr>
        <p:blipFill rotWithShape="1">
          <a:blip r:embed="rId6">
            <a:alphaModFix/>
          </a:blip>
          <a:srcRect b="0" l="0" r="0" t="0"/>
          <a:stretch/>
        </p:blipFill>
        <p:spPr>
          <a:xfrm>
            <a:off x="209926" y="113026"/>
            <a:ext cx="4209297" cy="80162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63" name="Shape 63"/>
        <p:cNvGrpSpPr/>
        <p:nvPr/>
      </p:nvGrpSpPr>
      <p:grpSpPr>
        <a:xfrm>
          <a:off x="0" y="0"/>
          <a:ext cx="0" cy="0"/>
          <a:chOff x="0" y="0"/>
          <a:chExt cx="0" cy="0"/>
        </a:xfrm>
      </p:grpSpPr>
      <p:pic>
        <p:nvPicPr>
          <p:cNvPr id="64" name="Google Shape;64;p8"/>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65" name="Google Shape;65;p8"/>
          <p:cNvSpPr txBox="1"/>
          <p:nvPr>
            <p:ph type="title"/>
          </p:nvPr>
        </p:nvSpPr>
        <p:spPr>
          <a:xfrm>
            <a:off x="838200" y="365127"/>
            <a:ext cx="10515600" cy="86546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8"/>
          <p:cNvSpPr txBox="1"/>
          <p:nvPr>
            <p:ph idx="1" type="body"/>
          </p:nvPr>
        </p:nvSpPr>
        <p:spPr>
          <a:xfrm>
            <a:off x="838200" y="1535065"/>
            <a:ext cx="10515600" cy="4256453"/>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000"/>
              </a:spcBef>
              <a:spcAft>
                <a:spcPts val="0"/>
              </a:spcAft>
              <a:buClr>
                <a:schemeClr val="lt1"/>
              </a:buClr>
              <a:buSzPts val="2400"/>
              <a:buChar char="•"/>
              <a:defRPr sz="2400">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8"/>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68" name="Google Shape;68;p8"/>
          <p:cNvPicPr preferRelativeResize="0"/>
          <p:nvPr/>
        </p:nvPicPr>
        <p:blipFill rotWithShape="1">
          <a:blip r:embed="rId3">
            <a:alphaModFix/>
          </a:blip>
          <a:srcRect b="-142996" l="0" r="8043" t="5"/>
          <a:stretch/>
        </p:blipFill>
        <p:spPr>
          <a:xfrm>
            <a:off x="400051" y="6070928"/>
            <a:ext cx="11056823" cy="60118"/>
          </a:xfrm>
          <a:prstGeom prst="rect">
            <a:avLst/>
          </a:prstGeom>
          <a:noFill/>
          <a:ln>
            <a:noFill/>
          </a:ln>
        </p:spPr>
      </p:pic>
      <p:pic>
        <p:nvPicPr>
          <p:cNvPr id="69" name="Google Shape;69;p8"/>
          <p:cNvPicPr preferRelativeResize="0"/>
          <p:nvPr/>
        </p:nvPicPr>
        <p:blipFill rotWithShape="1">
          <a:blip r:embed="rId4">
            <a:alphaModFix/>
          </a:blip>
          <a:srcRect b="0" l="0" r="0" t="0"/>
          <a:stretch/>
        </p:blipFill>
        <p:spPr>
          <a:xfrm>
            <a:off x="190875" y="6016955"/>
            <a:ext cx="4209297" cy="80162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70" name="Shape 70"/>
        <p:cNvGrpSpPr/>
        <p:nvPr/>
      </p:nvGrpSpPr>
      <p:grpSpPr>
        <a:xfrm>
          <a:off x="0" y="0"/>
          <a:ext cx="0" cy="0"/>
          <a:chOff x="0" y="0"/>
          <a:chExt cx="0" cy="0"/>
        </a:xfrm>
      </p:grpSpPr>
      <p:pic>
        <p:nvPicPr>
          <p:cNvPr id="71" name="Google Shape;71;p9"/>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72" name="Google Shape;72;p9"/>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sp>
        <p:nvSpPr>
          <p:cNvPr id="73" name="Google Shape;73;p9"/>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9"/>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75" name="Google Shape;75;p9"/>
          <p:cNvPicPr preferRelativeResize="0"/>
          <p:nvPr/>
        </p:nvPicPr>
        <p:blipFill rotWithShape="1">
          <a:blip r:embed="rId4">
            <a:alphaModFix/>
          </a:blip>
          <a:srcRect b="0" l="0" r="0" t="0"/>
          <a:stretch/>
        </p:blipFill>
        <p:spPr>
          <a:xfrm>
            <a:off x="402422" y="318527"/>
            <a:ext cx="3196167" cy="368789"/>
          </a:xfrm>
          <a:prstGeom prst="rect">
            <a:avLst/>
          </a:prstGeom>
          <a:noFill/>
          <a:ln>
            <a:noFill/>
          </a:ln>
        </p:spPr>
      </p:pic>
      <p:pic>
        <p:nvPicPr>
          <p:cNvPr id="76" name="Google Shape;76;p9"/>
          <p:cNvPicPr preferRelativeResize="0"/>
          <p:nvPr/>
        </p:nvPicPr>
        <p:blipFill rotWithShape="1">
          <a:blip r:embed="rId5">
            <a:alphaModFix/>
          </a:blip>
          <a:srcRect b="0" l="0" r="0" t="0"/>
          <a:stretch/>
        </p:blipFill>
        <p:spPr>
          <a:xfrm rot="1927307">
            <a:off x="10464018" y="1601144"/>
            <a:ext cx="1081455" cy="540728"/>
          </a:xfrm>
          <a:prstGeom prst="rect">
            <a:avLst/>
          </a:prstGeom>
          <a:noFill/>
          <a:ln>
            <a:noFill/>
          </a:ln>
        </p:spPr>
      </p:pic>
      <p:pic>
        <p:nvPicPr>
          <p:cNvPr id="77" name="Google Shape;77;p9"/>
          <p:cNvPicPr preferRelativeResize="0"/>
          <p:nvPr/>
        </p:nvPicPr>
        <p:blipFill rotWithShape="1">
          <a:blip r:embed="rId6">
            <a:alphaModFix/>
          </a:blip>
          <a:srcRect b="0" l="0" r="0" t="0"/>
          <a:stretch/>
        </p:blipFill>
        <p:spPr>
          <a:xfrm>
            <a:off x="0" y="5141460"/>
            <a:ext cx="2582984" cy="171654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78" name="Shape 78"/>
        <p:cNvGrpSpPr/>
        <p:nvPr/>
      </p:nvGrpSpPr>
      <p:grpSpPr>
        <a:xfrm>
          <a:off x="0" y="0"/>
          <a:ext cx="0" cy="0"/>
          <a:chOff x="0" y="0"/>
          <a:chExt cx="0" cy="0"/>
        </a:xfrm>
      </p:grpSpPr>
      <p:pic>
        <p:nvPicPr>
          <p:cNvPr id="79" name="Google Shape;79;p10"/>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80" name="Google Shape;80;p10"/>
          <p:cNvPicPr preferRelativeResize="0"/>
          <p:nvPr/>
        </p:nvPicPr>
        <p:blipFill rotWithShape="1">
          <a:blip r:embed="rId3">
            <a:alphaModFix/>
          </a:blip>
          <a:srcRect b="-36684" l="0" r="6600" t="3"/>
          <a:stretch/>
        </p:blipFill>
        <p:spPr>
          <a:xfrm>
            <a:off x="436034" y="858109"/>
            <a:ext cx="11387159" cy="45719"/>
          </a:xfrm>
          <a:prstGeom prst="rect">
            <a:avLst/>
          </a:prstGeom>
          <a:noFill/>
          <a:ln>
            <a:noFill/>
          </a:ln>
        </p:spPr>
      </p:pic>
      <p:pic>
        <p:nvPicPr>
          <p:cNvPr id="81" name="Google Shape;81;p10"/>
          <p:cNvPicPr preferRelativeResize="0"/>
          <p:nvPr/>
        </p:nvPicPr>
        <p:blipFill rotWithShape="1">
          <a:blip r:embed="rId4">
            <a:alphaModFix/>
          </a:blip>
          <a:srcRect b="23513" l="35446" r="0" t="0"/>
          <a:stretch/>
        </p:blipFill>
        <p:spPr>
          <a:xfrm>
            <a:off x="0" y="4799507"/>
            <a:ext cx="1737360" cy="2058494"/>
          </a:xfrm>
          <a:prstGeom prst="rect">
            <a:avLst/>
          </a:prstGeom>
          <a:noFill/>
          <a:ln>
            <a:noFill/>
          </a:ln>
        </p:spPr>
      </p:pic>
      <p:pic>
        <p:nvPicPr>
          <p:cNvPr id="82" name="Google Shape;82;p10"/>
          <p:cNvPicPr preferRelativeResize="0"/>
          <p:nvPr/>
        </p:nvPicPr>
        <p:blipFill rotWithShape="1">
          <a:blip r:embed="rId5">
            <a:alphaModFix/>
          </a:blip>
          <a:srcRect b="0" l="0" r="0" t="0"/>
          <a:stretch/>
        </p:blipFill>
        <p:spPr>
          <a:xfrm rot="-5400000">
            <a:off x="10239223" y="1795994"/>
            <a:ext cx="1579199" cy="1184400"/>
          </a:xfrm>
          <a:prstGeom prst="rect">
            <a:avLst/>
          </a:prstGeom>
          <a:noFill/>
          <a:ln>
            <a:noFill/>
          </a:ln>
        </p:spPr>
      </p:pic>
      <p:sp>
        <p:nvSpPr>
          <p:cNvPr id="83" name="Google Shape;83;p10"/>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4" name="Google Shape;84;p10"/>
          <p:cNvSpPr txBox="1"/>
          <p:nvPr/>
        </p:nvSpPr>
        <p:spPr>
          <a:xfrm>
            <a:off x="873760" y="-538480"/>
            <a:ext cx="184731"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85" name="Google Shape;85;p10"/>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86" name="Google Shape;86;p10"/>
          <p:cNvPicPr preferRelativeResize="0"/>
          <p:nvPr/>
        </p:nvPicPr>
        <p:blipFill rotWithShape="1">
          <a:blip r:embed="rId6">
            <a:alphaModFix/>
          </a:blip>
          <a:srcRect b="0" l="0" r="0" t="0"/>
          <a:stretch/>
        </p:blipFill>
        <p:spPr>
          <a:xfrm>
            <a:off x="238501" y="102202"/>
            <a:ext cx="4209297" cy="8016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odp.nihr.ac.uk/" TargetMode="External"/><Relationship Id="rId4" Type="http://schemas.openxmlformats.org/officeDocument/2006/relationships/hyperlink" Target="https://www.ukctg.nihr.ac.uk/" TargetMode="External"/><Relationship Id="rId5" Type="http://schemas.openxmlformats.org/officeDocument/2006/relationships/hyperlink" Target="http://csg.ncri.org.uk/portfolio/portfolio-maps/" TargetMode="External"/><Relationship Id="rId6" Type="http://schemas.openxmlformats.org/officeDocument/2006/relationships/hyperlink" Target="http://csg.ncri.org.uk/portfolio/portfolio-maps/" TargetMode="External"/><Relationship Id="rId7" Type="http://schemas.openxmlformats.org/officeDocument/2006/relationships/hyperlink" Target="http://csg.ncri.org.uk/portfolio/portfolio-maps/" TargetMode="External"/><Relationship Id="rId8" Type="http://schemas.openxmlformats.org/officeDocument/2006/relationships/hyperlink" Target="http://public-odp.nihr.ac.u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7.pn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8.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7.png"/><Relationship Id="rId4" Type="http://schemas.openxmlformats.org/officeDocument/2006/relationships/image" Target="../media/image25.png"/><Relationship Id="rId5" Type="http://schemas.openxmlformats.org/officeDocument/2006/relationships/image" Target="../media/image2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www.nihr.ac.uk/health-and-care-professionals/career-development/associate-principal-investigator-scheme.htm" TargetMode="External"/><Relationship Id="rId4" Type="http://schemas.openxmlformats.org/officeDocument/2006/relationships/hyperlink" Target="https://www.nihr.ac.uk/health-and-care-professionals/career-development/register-your-study-for-the-associate-principal-investigator-scheme.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91" name="Shape 91"/>
        <p:cNvGrpSpPr/>
        <p:nvPr/>
      </p:nvGrpSpPr>
      <p:grpSpPr>
        <a:xfrm>
          <a:off x="0" y="0"/>
          <a:ext cx="0" cy="0"/>
          <a:chOff x="0" y="0"/>
          <a:chExt cx="0" cy="0"/>
        </a:xfrm>
      </p:grpSpPr>
      <p:sp>
        <p:nvSpPr>
          <p:cNvPr id="92" name="Google Shape;92;p11"/>
          <p:cNvSpPr txBox="1"/>
          <p:nvPr>
            <p:ph idx="1" type="subTitle"/>
          </p:nvPr>
        </p:nvSpPr>
        <p:spPr>
          <a:xfrm>
            <a:off x="1524000" y="4481750"/>
            <a:ext cx="9962100" cy="4659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lt1"/>
              </a:buClr>
              <a:buSzPts val="2220"/>
              <a:buNone/>
            </a:pPr>
            <a:r>
              <a:rPr lang="en-GB" sz="2920">
                <a:latin typeface="Lato"/>
                <a:ea typeface="Lato"/>
                <a:cs typeface="Lato"/>
                <a:sym typeface="Lato"/>
              </a:rPr>
              <a:t>Research Update - Claire Matthews </a:t>
            </a:r>
            <a:endParaRPr sz="3100">
              <a:latin typeface="Lato"/>
              <a:ea typeface="Lato"/>
              <a:cs typeface="Lato"/>
              <a:sym typeface="Lato"/>
            </a:endParaRPr>
          </a:p>
          <a:p>
            <a:pPr indent="0" lvl="0" marL="0" rtl="0" algn="l">
              <a:lnSpc>
                <a:spcPct val="80000"/>
              </a:lnSpc>
              <a:spcBef>
                <a:spcPts val="444"/>
              </a:spcBef>
              <a:spcAft>
                <a:spcPts val="0"/>
              </a:spcAft>
              <a:buClr>
                <a:schemeClr val="lt1"/>
              </a:buClr>
              <a:buSzPts val="2220"/>
              <a:buNone/>
            </a:pPr>
            <a:r>
              <a:rPr lang="en-GB" sz="2220"/>
              <a:t> </a:t>
            </a:r>
            <a:endParaRPr/>
          </a:p>
        </p:txBody>
      </p:sp>
      <p:sp>
        <p:nvSpPr>
          <p:cNvPr id="93" name="Google Shape;93;p11"/>
          <p:cNvSpPr txBox="1"/>
          <p:nvPr>
            <p:ph type="ctrTitle"/>
          </p:nvPr>
        </p:nvSpPr>
        <p:spPr>
          <a:xfrm>
            <a:off x="1417825" y="1157750"/>
            <a:ext cx="9144000" cy="2930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1200"/>
              </a:spcBef>
              <a:spcAft>
                <a:spcPts val="0"/>
              </a:spcAft>
              <a:buClr>
                <a:schemeClr val="lt1"/>
              </a:buClr>
              <a:buSzPts val="6000"/>
              <a:buFont typeface="Arial"/>
              <a:buNone/>
            </a:pPr>
            <a:br>
              <a:rPr lang="en-GB"/>
            </a:br>
            <a:r>
              <a:rPr lang="en-GB" sz="4500">
                <a:latin typeface="Lato"/>
                <a:ea typeface="Lato"/>
                <a:cs typeface="Lato"/>
                <a:sym typeface="Lato"/>
              </a:rPr>
              <a:t>SWAG Network Colorectal cancer</a:t>
            </a:r>
            <a:endParaRPr sz="4500">
              <a:latin typeface="Lato"/>
              <a:ea typeface="Lato"/>
              <a:cs typeface="Lato"/>
              <a:sym typeface="Lato"/>
            </a:endParaRPr>
          </a:p>
          <a:p>
            <a:pPr indent="0" lvl="0" marL="0" rtl="0" algn="ctr">
              <a:lnSpc>
                <a:spcPct val="90000"/>
              </a:lnSpc>
              <a:spcBef>
                <a:spcPts val="1200"/>
              </a:spcBef>
              <a:spcAft>
                <a:spcPts val="0"/>
              </a:spcAft>
              <a:buClr>
                <a:schemeClr val="lt1"/>
              </a:buClr>
              <a:buSzPts val="6000"/>
              <a:buFont typeface="Arial"/>
              <a:buNone/>
            </a:pPr>
            <a:r>
              <a:rPr lang="en-GB" sz="4500">
                <a:latin typeface="Lato"/>
                <a:ea typeface="Lato"/>
                <a:cs typeface="Lato"/>
                <a:sym typeface="Lato"/>
              </a:rPr>
              <a:t>Clinical Advisory Group</a:t>
            </a:r>
            <a:br>
              <a:rPr lang="en-GB" sz="4500">
                <a:latin typeface="Lato"/>
                <a:ea typeface="Lato"/>
                <a:cs typeface="Lato"/>
                <a:sym typeface="Lato"/>
              </a:rPr>
            </a:br>
            <a:endParaRPr sz="4500">
              <a:latin typeface="Lato"/>
              <a:ea typeface="Lato"/>
              <a:cs typeface="Lato"/>
              <a:sym typeface="Lato"/>
            </a:endParaRPr>
          </a:p>
        </p:txBody>
      </p:sp>
      <p:sp>
        <p:nvSpPr>
          <p:cNvPr id="94" name="Google Shape;94;p11"/>
          <p:cNvSpPr txBox="1"/>
          <p:nvPr/>
        </p:nvSpPr>
        <p:spPr>
          <a:xfrm>
            <a:off x="9180875" y="5585950"/>
            <a:ext cx="2018700" cy="69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lang="en-GB" sz="2100">
                <a:solidFill>
                  <a:schemeClr val="lt1"/>
                </a:solidFill>
                <a:latin typeface="Lato"/>
                <a:ea typeface="Lato"/>
                <a:cs typeface="Lato"/>
                <a:sym typeface="Lato"/>
              </a:rPr>
              <a:t>11/05/2023</a:t>
            </a:r>
            <a:endParaRPr b="0" i="0" sz="2100" u="none" cap="none" strike="noStrike">
              <a:solidFill>
                <a:schemeClr val="lt1"/>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5" name="Shape 175"/>
        <p:cNvGrpSpPr/>
        <p:nvPr/>
      </p:nvGrpSpPr>
      <p:grpSpPr>
        <a:xfrm>
          <a:off x="0" y="0"/>
          <a:ext cx="0" cy="0"/>
          <a:chOff x="0" y="0"/>
          <a:chExt cx="0" cy="0"/>
        </a:xfrm>
      </p:grpSpPr>
      <p:sp>
        <p:nvSpPr>
          <p:cNvPr id="176" name="Google Shape;176;p20"/>
          <p:cNvSpPr txBox="1"/>
          <p:nvPr>
            <p:ph type="title"/>
          </p:nvPr>
        </p:nvSpPr>
        <p:spPr>
          <a:xfrm>
            <a:off x="538050" y="365125"/>
            <a:ext cx="11354100" cy="6228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sz="3100">
                <a:solidFill>
                  <a:srgbClr val="3D85C6"/>
                </a:solidFill>
              </a:rPr>
              <a:t>API Scheme Colorectal Cancer Studies open in SWAG Region</a:t>
            </a:r>
            <a:endParaRPr sz="3100">
              <a:solidFill>
                <a:srgbClr val="3D85C6"/>
              </a:solidFill>
            </a:endParaRPr>
          </a:p>
        </p:txBody>
      </p:sp>
      <p:graphicFrame>
        <p:nvGraphicFramePr>
          <p:cNvPr id="177" name="Google Shape;177;p20"/>
          <p:cNvGraphicFramePr/>
          <p:nvPr/>
        </p:nvGraphicFramePr>
        <p:xfrm>
          <a:off x="1545725" y="1662775"/>
          <a:ext cx="3000000" cy="3000000"/>
        </p:xfrm>
        <a:graphic>
          <a:graphicData uri="http://schemas.openxmlformats.org/drawingml/2006/table">
            <a:tbl>
              <a:tblPr>
                <a:noFill/>
                <a:tableStyleId>{0B9654D8-69AC-4798-BF19-3F1FC1B1594C}</a:tableStyleId>
              </a:tblPr>
              <a:tblGrid>
                <a:gridCol w="725600"/>
                <a:gridCol w="2652000"/>
                <a:gridCol w="6371600"/>
              </a:tblGrid>
              <a:tr h="413050">
                <a:tc>
                  <a:txBody>
                    <a:bodyPr/>
                    <a:lstStyle/>
                    <a:p>
                      <a:pPr indent="0" lvl="0" marL="0" rtl="0" algn="l">
                        <a:spcBef>
                          <a:spcPts val="0"/>
                        </a:spcBef>
                        <a:spcAft>
                          <a:spcPts val="0"/>
                        </a:spcAft>
                        <a:buNone/>
                      </a:pPr>
                      <a:r>
                        <a:rPr lang="en-GB">
                          <a:solidFill>
                            <a:schemeClr val="lt1"/>
                          </a:solidFill>
                        </a:rPr>
                        <a:t>CPMS ID</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3D85C6"/>
                    </a:solidFill>
                  </a:tcPr>
                </a:tc>
                <a:tc>
                  <a:txBody>
                    <a:bodyPr/>
                    <a:lstStyle/>
                    <a:p>
                      <a:pPr indent="0" lvl="0" marL="0" rtl="0" algn="l">
                        <a:spcBef>
                          <a:spcPts val="0"/>
                        </a:spcBef>
                        <a:spcAft>
                          <a:spcPts val="0"/>
                        </a:spcAft>
                        <a:buNone/>
                      </a:pPr>
                      <a:r>
                        <a:rPr lang="en-GB">
                          <a:solidFill>
                            <a:schemeClr val="lt1"/>
                          </a:solidFill>
                        </a:rPr>
                        <a:t>Study Short Name</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3D85C6"/>
                    </a:solidFill>
                  </a:tcPr>
                </a:tc>
                <a:tc>
                  <a:txBody>
                    <a:bodyPr/>
                    <a:lstStyle/>
                    <a:p>
                      <a:pPr indent="0" lvl="0" marL="0" rtl="0" algn="l">
                        <a:spcBef>
                          <a:spcPts val="0"/>
                        </a:spcBef>
                        <a:spcAft>
                          <a:spcPts val="0"/>
                        </a:spcAft>
                        <a:buNone/>
                      </a:pPr>
                      <a:r>
                        <a:rPr lang="en-GB">
                          <a:solidFill>
                            <a:schemeClr val="lt1"/>
                          </a:solidFill>
                        </a:rPr>
                        <a:t>Sites</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3D85C6"/>
                    </a:solidFill>
                  </a:tcPr>
                </a:tc>
              </a:tr>
              <a:tr h="413050">
                <a:tc>
                  <a:txBody>
                    <a:bodyPr/>
                    <a:lstStyle/>
                    <a:p>
                      <a:pPr indent="0" lvl="0" marL="0" rtl="0" algn="l">
                        <a:spcBef>
                          <a:spcPts val="0"/>
                        </a:spcBef>
                        <a:spcAft>
                          <a:spcPts val="0"/>
                        </a:spcAft>
                        <a:buNone/>
                      </a:pPr>
                      <a:r>
                        <a:rPr lang="en-GB">
                          <a:solidFill>
                            <a:schemeClr val="dk1"/>
                          </a:solidFill>
                        </a:rPr>
                        <a:t>18067</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Add-Aspirin</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BHOC, Salisbury, Cheltenham, Musgrove, Southmead, Yeovil, Weston</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13050">
                <a:tc>
                  <a:txBody>
                    <a:bodyPr/>
                    <a:lstStyle/>
                    <a:p>
                      <a:pPr indent="0" lvl="0" marL="0" rtl="0" algn="l">
                        <a:spcBef>
                          <a:spcPts val="0"/>
                        </a:spcBef>
                        <a:spcAft>
                          <a:spcPts val="0"/>
                        </a:spcAft>
                        <a:buNone/>
                      </a:pPr>
                      <a:r>
                        <a:rPr lang="en-GB">
                          <a:solidFill>
                            <a:schemeClr val="dk1"/>
                          </a:solidFill>
                        </a:rPr>
                        <a:t>20443</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TRACC</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UHBW</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13050">
                <a:tc>
                  <a:txBody>
                    <a:bodyPr/>
                    <a:lstStyle/>
                    <a:p>
                      <a:pPr indent="0" lvl="0" marL="0" rtl="0" algn="l">
                        <a:spcBef>
                          <a:spcPts val="0"/>
                        </a:spcBef>
                        <a:spcAft>
                          <a:spcPts val="0"/>
                        </a:spcAft>
                        <a:buNone/>
                      </a:pPr>
                      <a:r>
                        <a:rPr lang="en-GB">
                          <a:solidFill>
                            <a:schemeClr val="dk1"/>
                          </a:solidFill>
                        </a:rPr>
                        <a:t>31184</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PLATO</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UHBW, GHFT</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13050">
                <a:tc>
                  <a:txBody>
                    <a:bodyPr/>
                    <a:lstStyle/>
                    <a:p>
                      <a:pPr indent="0" lvl="0" marL="0" rtl="0" algn="l">
                        <a:spcBef>
                          <a:spcPts val="0"/>
                        </a:spcBef>
                        <a:spcAft>
                          <a:spcPts val="0"/>
                        </a:spcAft>
                        <a:buNone/>
                      </a:pPr>
                      <a:r>
                        <a:rPr lang="en-GB">
                          <a:solidFill>
                            <a:schemeClr val="dk1"/>
                          </a:solidFill>
                        </a:rPr>
                        <a:t>49772</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GB">
                          <a:solidFill>
                            <a:schemeClr val="dk1"/>
                          </a:solidFill>
                        </a:rPr>
                        <a:t>FoxTrot</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RUH, UHBW</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13050">
                <a:tc>
                  <a:txBody>
                    <a:bodyPr/>
                    <a:lstStyle/>
                    <a:p>
                      <a:pPr indent="0" lvl="0" marL="0" rtl="0" algn="l">
                        <a:spcBef>
                          <a:spcPts val="0"/>
                        </a:spcBef>
                        <a:spcAft>
                          <a:spcPts val="0"/>
                        </a:spcAft>
                        <a:buNone/>
                      </a:pPr>
                      <a:r>
                        <a:rPr lang="en-GB">
                          <a:solidFill>
                            <a:schemeClr val="dk1"/>
                          </a:solidFill>
                        </a:rPr>
                        <a:t>50663</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ARIEL</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GHFT, RUH</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13050">
                <a:tc>
                  <a:txBody>
                    <a:bodyPr/>
                    <a:lstStyle/>
                    <a:p>
                      <a:pPr indent="0" lvl="0" marL="0" rtl="0" algn="l">
                        <a:spcBef>
                          <a:spcPts val="0"/>
                        </a:spcBef>
                        <a:spcAft>
                          <a:spcPts val="0"/>
                        </a:spcAft>
                        <a:buNone/>
                      </a:pPr>
                      <a:r>
                        <a:rPr lang="en-GB">
                          <a:solidFill>
                            <a:schemeClr val="dk1"/>
                          </a:solidFill>
                        </a:rPr>
                        <a:t>42483</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COLO-COHORT</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solidFill>
                            <a:schemeClr val="dk1"/>
                          </a:solidFill>
                        </a:rPr>
                        <a:t>GHFT</a:t>
                      </a:r>
                      <a:endParaRPr>
                        <a:solidFill>
                          <a:schemeClr val="dk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1" name="Shape 181"/>
        <p:cNvGrpSpPr/>
        <p:nvPr/>
      </p:nvGrpSpPr>
      <p:grpSpPr>
        <a:xfrm>
          <a:off x="0" y="0"/>
          <a:ext cx="0" cy="0"/>
          <a:chOff x="0" y="0"/>
          <a:chExt cx="0" cy="0"/>
        </a:xfrm>
      </p:grpSpPr>
      <p:sp>
        <p:nvSpPr>
          <p:cNvPr id="182" name="Google Shape;182;p21"/>
          <p:cNvSpPr txBox="1"/>
          <p:nvPr>
            <p:ph idx="1" type="body"/>
          </p:nvPr>
        </p:nvSpPr>
        <p:spPr>
          <a:xfrm>
            <a:off x="838200" y="538428"/>
            <a:ext cx="10515600" cy="5430900"/>
          </a:xfrm>
          <a:prstGeom prst="rect">
            <a:avLst/>
          </a:prstGeom>
          <a:noFill/>
          <a:ln>
            <a:noFill/>
          </a:ln>
        </p:spPr>
        <p:txBody>
          <a:bodyPr anchorCtr="0" anchor="t" bIns="0" lIns="91425" spcFirstLastPara="1" rIns="91425" wrap="square" tIns="0">
            <a:noAutofit/>
          </a:bodyPr>
          <a:lstStyle/>
          <a:p>
            <a:pPr indent="0" lvl="0" marL="0" rtl="0" algn="l">
              <a:lnSpc>
                <a:spcPct val="100000"/>
              </a:lnSpc>
              <a:spcBef>
                <a:spcPts val="1000"/>
              </a:spcBef>
              <a:spcAft>
                <a:spcPts val="0"/>
              </a:spcAft>
              <a:buSzPts val="2400"/>
              <a:buNone/>
            </a:pPr>
            <a:r>
              <a:rPr b="1" lang="en-GB" sz="2220" u="sng">
                <a:solidFill>
                  <a:schemeClr val="hlink"/>
                </a:solidFill>
                <a:hlinkClick r:id="rId3"/>
              </a:rPr>
              <a:t>NIHR ODP https://odp.nihr.ac.uk/</a:t>
            </a:r>
            <a:endParaRPr b="1" u="sng">
              <a:solidFill>
                <a:srgbClr val="0000FF"/>
              </a:solidFill>
            </a:endParaRPr>
          </a:p>
          <a:p>
            <a:pPr indent="0" lvl="0" marL="0" rtl="0" algn="l">
              <a:lnSpc>
                <a:spcPct val="100000"/>
              </a:lnSpc>
              <a:spcBef>
                <a:spcPts val="500"/>
              </a:spcBef>
              <a:spcAft>
                <a:spcPts val="0"/>
              </a:spcAft>
              <a:buSzPts val="2400"/>
              <a:buNone/>
            </a:pPr>
            <a:r>
              <a:rPr lang="en-GB" sz="2220">
                <a:solidFill>
                  <a:srgbClr val="193E72"/>
                </a:solidFill>
              </a:rPr>
              <a:t>Open data platform. Data on performance and restart across whole CRN, including all specialty areas</a:t>
            </a:r>
            <a:endParaRPr sz="2220">
              <a:solidFill>
                <a:srgbClr val="193E72"/>
              </a:solidFill>
            </a:endParaRPr>
          </a:p>
          <a:p>
            <a:pPr indent="0" lvl="0" marL="0" rtl="0" algn="l">
              <a:lnSpc>
                <a:spcPct val="100000"/>
              </a:lnSpc>
              <a:spcBef>
                <a:spcPts val="2000"/>
              </a:spcBef>
              <a:spcAft>
                <a:spcPts val="0"/>
              </a:spcAft>
              <a:buSzPts val="2400"/>
              <a:buNone/>
            </a:pPr>
            <a:r>
              <a:rPr b="1" lang="en-GB" sz="2220" u="sng">
                <a:solidFill>
                  <a:schemeClr val="hlink"/>
                </a:solidFill>
                <a:hlinkClick r:id="rId4"/>
              </a:rPr>
              <a:t>NIHR Be Part of Research https://www.ukctg.nihr.ac.uk/</a:t>
            </a:r>
            <a:endParaRPr b="1" sz="2220" u="sng">
              <a:solidFill>
                <a:srgbClr val="0000FF"/>
              </a:solidFill>
              <a:hlinkClick r:id="rId5">
                <a:extLst>
                  <a:ext uri="{A12FA001-AC4F-418D-AE19-62706E023703}">
                    <ahyp:hlinkClr val="tx"/>
                  </a:ext>
                </a:extLst>
              </a:hlinkClick>
            </a:endParaRPr>
          </a:p>
          <a:p>
            <a:pPr indent="0" lvl="0" marL="0" rtl="0" algn="l">
              <a:lnSpc>
                <a:spcPct val="100000"/>
              </a:lnSpc>
              <a:spcBef>
                <a:spcPts val="1000"/>
              </a:spcBef>
              <a:spcAft>
                <a:spcPts val="0"/>
              </a:spcAft>
              <a:buSzPts val="2400"/>
              <a:buNone/>
            </a:pPr>
            <a:r>
              <a:rPr lang="en-GB" sz="2220">
                <a:solidFill>
                  <a:schemeClr val="hlink"/>
                </a:solidFill>
                <a:uFill>
                  <a:noFill/>
                </a:uFill>
                <a:hlinkClick r:id="rId6"/>
              </a:rPr>
              <a:t>See which studies are open across the country </a:t>
            </a:r>
            <a:endParaRPr sz="2200"/>
          </a:p>
          <a:p>
            <a:pPr indent="0" lvl="0" marL="0" rtl="0" algn="l">
              <a:lnSpc>
                <a:spcPct val="100000"/>
              </a:lnSpc>
              <a:spcBef>
                <a:spcPts val="2000"/>
              </a:spcBef>
              <a:spcAft>
                <a:spcPts val="0"/>
              </a:spcAft>
              <a:buSzPts val="2400"/>
              <a:buNone/>
            </a:pPr>
            <a:r>
              <a:rPr b="1" lang="en-GB" sz="2220" u="sng">
                <a:solidFill>
                  <a:schemeClr val="hlink"/>
                </a:solidFill>
                <a:hlinkClick r:id="rId7"/>
              </a:rPr>
              <a:t>National Cancer Research Institute Portfolio Maps  http://csg.ncri.org.uk/portfolio/portfolio-maps/</a:t>
            </a:r>
            <a:endParaRPr b="1" sz="2220" u="sng">
              <a:solidFill>
                <a:srgbClr val="0000FF"/>
              </a:solidFill>
            </a:endParaRPr>
          </a:p>
          <a:p>
            <a:pPr indent="0" lvl="0" marL="0" rtl="0" algn="l">
              <a:lnSpc>
                <a:spcPct val="100000"/>
              </a:lnSpc>
              <a:spcBef>
                <a:spcPts val="500"/>
              </a:spcBef>
              <a:spcAft>
                <a:spcPts val="0"/>
              </a:spcAft>
              <a:buSzPts val="2400"/>
              <a:buNone/>
            </a:pPr>
            <a:r>
              <a:rPr lang="en-GB" sz="2220">
                <a:solidFill>
                  <a:srgbClr val="193E72"/>
                </a:solidFill>
              </a:rPr>
              <a:t>View current national portfolio of open, closed and ‘in set up’ cancer studies</a:t>
            </a:r>
            <a:endParaRPr b="1" sz="2220">
              <a:solidFill>
                <a:srgbClr val="193E72"/>
              </a:solidFill>
            </a:endParaRPr>
          </a:p>
          <a:p>
            <a:pPr indent="0" lvl="0" marL="0" rtl="0" algn="l">
              <a:lnSpc>
                <a:spcPct val="100000"/>
              </a:lnSpc>
              <a:spcBef>
                <a:spcPts val="2000"/>
              </a:spcBef>
              <a:spcAft>
                <a:spcPts val="0"/>
              </a:spcAft>
              <a:buSzPts val="2400"/>
              <a:buNone/>
            </a:pPr>
            <a:r>
              <a:rPr b="1" lang="en-GB" sz="2220" u="sng">
                <a:solidFill>
                  <a:schemeClr val="hlink"/>
                </a:solidFill>
                <a:hlinkClick r:id="rId8"/>
              </a:rPr>
              <a:t>Find a Clinical Research Study (ODP) http://csg.ncri.org.uk/portfolio/portfolio-maps/</a:t>
            </a:r>
            <a:endParaRPr b="1" u="sng">
              <a:solidFill>
                <a:srgbClr val="0000FF"/>
              </a:solidFill>
            </a:endParaRPr>
          </a:p>
          <a:p>
            <a:pPr indent="0" lvl="0" marL="0" rtl="0" algn="l">
              <a:lnSpc>
                <a:spcPct val="100000"/>
              </a:lnSpc>
              <a:spcBef>
                <a:spcPts val="500"/>
              </a:spcBef>
              <a:spcAft>
                <a:spcPts val="0"/>
              </a:spcAft>
              <a:buSzPts val="2400"/>
              <a:buNone/>
            </a:pPr>
            <a:r>
              <a:rPr lang="en-GB" sz="2220">
                <a:solidFill>
                  <a:srgbClr val="193E72"/>
                </a:solidFill>
              </a:rPr>
              <a:t>Search for a study to fit criteria.  Good for horizon scanning, eligibility criteria</a:t>
            </a:r>
            <a:endParaRPr>
              <a:solidFill>
                <a:srgbClr val="193E72"/>
              </a:solidFill>
            </a:endParaRPr>
          </a:p>
          <a:p>
            <a:pPr indent="25400" lvl="2" marL="1143000" rtl="0" algn="l">
              <a:lnSpc>
                <a:spcPct val="80000"/>
              </a:lnSpc>
              <a:spcBef>
                <a:spcPts val="400"/>
              </a:spcBef>
              <a:spcAft>
                <a:spcPts val="0"/>
              </a:spcAft>
              <a:buClr>
                <a:schemeClr val="dk1"/>
              </a:buClr>
              <a:buSzPts val="2000"/>
              <a:buNone/>
            </a:pPr>
            <a:r>
              <a:t/>
            </a:r>
            <a:endParaRPr sz="1850">
              <a:solidFill>
                <a:schemeClr val="dk1"/>
              </a:solidFill>
            </a:endParaRPr>
          </a:p>
          <a:p>
            <a:pPr indent="-87622" lvl="0" marL="228593" rtl="0" algn="l">
              <a:lnSpc>
                <a:spcPct val="70000"/>
              </a:lnSpc>
              <a:spcBef>
                <a:spcPts val="1000"/>
              </a:spcBef>
              <a:spcAft>
                <a:spcPts val="0"/>
              </a:spcAft>
              <a:buClr>
                <a:srgbClr val="193E72"/>
              </a:buClr>
              <a:buSzPts val="2220"/>
              <a:buNone/>
            </a:pPr>
            <a:r>
              <a:t/>
            </a:r>
            <a:endParaRPr sz="222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86" name="Shape 186"/>
        <p:cNvGrpSpPr/>
        <p:nvPr/>
      </p:nvGrpSpPr>
      <p:grpSpPr>
        <a:xfrm>
          <a:off x="0" y="0"/>
          <a:ext cx="0" cy="0"/>
          <a:chOff x="0" y="0"/>
          <a:chExt cx="0" cy="0"/>
        </a:xfrm>
      </p:grpSpPr>
      <p:sp>
        <p:nvSpPr>
          <p:cNvPr id="187" name="Google Shape;187;p22"/>
          <p:cNvSpPr txBox="1"/>
          <p:nvPr>
            <p:ph idx="1" type="body"/>
          </p:nvPr>
        </p:nvSpPr>
        <p:spPr>
          <a:xfrm>
            <a:off x="838200" y="1002215"/>
            <a:ext cx="10515600" cy="42564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2400"/>
              <a:buNone/>
            </a:pPr>
            <a:r>
              <a:rPr lang="en-GB" sz="3000"/>
              <a:t>Research Delivery Manager</a:t>
            </a:r>
            <a:endParaRPr/>
          </a:p>
          <a:p>
            <a:pPr indent="0" lvl="0" marL="0" rtl="0" algn="ctr">
              <a:lnSpc>
                <a:spcPct val="90000"/>
              </a:lnSpc>
              <a:spcBef>
                <a:spcPts val="0"/>
              </a:spcBef>
              <a:spcAft>
                <a:spcPts val="0"/>
              </a:spcAft>
              <a:buSzPts val="2400"/>
              <a:buNone/>
            </a:pPr>
            <a:r>
              <a:rPr lang="en-GB"/>
              <a:t>claire.matthews@nihr.ac.uk </a:t>
            </a:r>
            <a:endParaRPr/>
          </a:p>
          <a:p>
            <a:pPr indent="0" lvl="0" marL="0" rtl="0" algn="ctr">
              <a:lnSpc>
                <a:spcPct val="90000"/>
              </a:lnSpc>
              <a:spcBef>
                <a:spcPts val="0"/>
              </a:spcBef>
              <a:spcAft>
                <a:spcPts val="0"/>
              </a:spcAft>
              <a:buSzPts val="2400"/>
              <a:buNone/>
            </a:pPr>
            <a:r>
              <a:t/>
            </a:r>
            <a:endParaRPr/>
          </a:p>
          <a:p>
            <a:pPr indent="0" lvl="0" marL="0" rtl="0" algn="ctr">
              <a:lnSpc>
                <a:spcPct val="90000"/>
              </a:lnSpc>
              <a:spcBef>
                <a:spcPts val="1000"/>
              </a:spcBef>
              <a:spcAft>
                <a:spcPts val="0"/>
              </a:spcAft>
              <a:buSzPts val="2400"/>
              <a:buNone/>
            </a:pPr>
            <a:r>
              <a:rPr lang="en-GB" sz="3000"/>
              <a:t>Research Portfolio Facilitator</a:t>
            </a:r>
            <a:endParaRPr/>
          </a:p>
          <a:p>
            <a:pPr indent="0" lvl="0" marL="0" rtl="0" algn="ctr">
              <a:lnSpc>
                <a:spcPct val="90000"/>
              </a:lnSpc>
              <a:spcBef>
                <a:spcPts val="1000"/>
              </a:spcBef>
              <a:spcAft>
                <a:spcPts val="0"/>
              </a:spcAft>
              <a:buSzPts val="2400"/>
              <a:buNone/>
            </a:pPr>
            <a:r>
              <a:rPr lang="en-GB"/>
              <a:t>rebecca.pienaar@nihr.ac.uk</a:t>
            </a:r>
            <a:endParaRPr/>
          </a:p>
          <a:p>
            <a:pPr indent="0" lvl="0" marL="0" rtl="0" algn="ctr">
              <a:lnSpc>
                <a:spcPct val="90000"/>
              </a:lnSpc>
              <a:spcBef>
                <a:spcPts val="1000"/>
              </a:spcBef>
              <a:spcAft>
                <a:spcPts val="0"/>
              </a:spcAft>
              <a:buSzPts val="2400"/>
              <a:buNone/>
            </a:pPr>
            <a:r>
              <a:t/>
            </a:r>
            <a:endParaRPr/>
          </a:p>
          <a:p>
            <a:pPr indent="0" lvl="0" marL="0" rtl="0" algn="ctr">
              <a:lnSpc>
                <a:spcPct val="90000"/>
              </a:lnSpc>
              <a:spcBef>
                <a:spcPts val="1000"/>
              </a:spcBef>
              <a:spcAft>
                <a:spcPts val="0"/>
              </a:spcAft>
              <a:buSzPts val="2400"/>
              <a:buNone/>
            </a:pPr>
            <a:r>
              <a:rPr lang="en-GB" sz="3000"/>
              <a:t>Sub-specialty Lead</a:t>
            </a:r>
            <a:endParaRPr sz="3000"/>
          </a:p>
          <a:p>
            <a:pPr indent="0" lvl="0" marL="0" rtl="0" algn="ctr">
              <a:lnSpc>
                <a:spcPct val="90000"/>
              </a:lnSpc>
              <a:spcBef>
                <a:spcPts val="1000"/>
              </a:spcBef>
              <a:spcAft>
                <a:spcPts val="0"/>
              </a:spcAft>
              <a:buClr>
                <a:srgbClr val="000000"/>
              </a:buClr>
              <a:buSzPts val="2400"/>
              <a:buFont typeface="Arial"/>
              <a:buNone/>
            </a:pPr>
            <a:r>
              <a:rPr lang="en-GB"/>
              <a:t>Stephen Falk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8" name="Shape 98"/>
        <p:cNvGrpSpPr/>
        <p:nvPr/>
      </p:nvGrpSpPr>
      <p:grpSpPr>
        <a:xfrm>
          <a:off x="0" y="0"/>
          <a:ext cx="0" cy="0"/>
          <a:chOff x="0" y="0"/>
          <a:chExt cx="0" cy="0"/>
        </a:xfrm>
      </p:grpSpPr>
      <p:sp>
        <p:nvSpPr>
          <p:cNvPr id="99" name="Google Shape;99;p12"/>
          <p:cNvSpPr txBox="1"/>
          <p:nvPr/>
        </p:nvSpPr>
        <p:spPr>
          <a:xfrm>
            <a:off x="2046900" y="104125"/>
            <a:ext cx="8098200" cy="892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National Recruitment to Colorectal Cancer Studies </a:t>
            </a:r>
            <a:endParaRPr sz="2300">
              <a:solidFill>
                <a:srgbClr val="3D85C6"/>
              </a:solidFill>
            </a:endParaRPr>
          </a:p>
          <a:p>
            <a:pPr indent="0" lvl="0" marL="0" rtl="0" algn="ctr">
              <a:spcBef>
                <a:spcPts val="0"/>
              </a:spcBef>
              <a:spcAft>
                <a:spcPts val="0"/>
              </a:spcAft>
              <a:buNone/>
            </a:pPr>
            <a:r>
              <a:t/>
            </a:r>
            <a:endParaRPr sz="2300">
              <a:solidFill>
                <a:srgbClr val="3D85C6"/>
              </a:solidFill>
            </a:endParaRPr>
          </a:p>
        </p:txBody>
      </p:sp>
      <p:sp>
        <p:nvSpPr>
          <p:cNvPr id="100" name="Google Shape;100;p12"/>
          <p:cNvSpPr txBox="1"/>
          <p:nvPr/>
        </p:nvSpPr>
        <p:spPr>
          <a:xfrm>
            <a:off x="8424275" y="6132375"/>
            <a:ext cx="2840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Data cut 09/05/2023</a:t>
            </a:r>
            <a:endParaRPr/>
          </a:p>
          <a:p>
            <a:pPr indent="0" lvl="0" marL="0" rtl="0" algn="l">
              <a:spcBef>
                <a:spcPts val="0"/>
              </a:spcBef>
              <a:spcAft>
                <a:spcPts val="0"/>
              </a:spcAft>
              <a:buNone/>
            </a:pPr>
            <a:r>
              <a:rPr lang="en-GB"/>
              <a:t>Source: ODP All Portfolio</a:t>
            </a:r>
            <a:endParaRPr/>
          </a:p>
        </p:txBody>
      </p:sp>
      <p:sp>
        <p:nvSpPr>
          <p:cNvPr id="101" name="Google Shape;101;p12"/>
          <p:cNvSpPr txBox="1"/>
          <p:nvPr/>
        </p:nvSpPr>
        <p:spPr>
          <a:xfrm>
            <a:off x="4141350" y="5751875"/>
            <a:ext cx="509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02" name="Google Shape;102;p12"/>
          <p:cNvSpPr txBox="1"/>
          <p:nvPr/>
        </p:nvSpPr>
        <p:spPr>
          <a:xfrm>
            <a:off x="214350" y="4375800"/>
            <a:ext cx="11367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600">
                <a:solidFill>
                  <a:schemeClr val="dk1"/>
                </a:solidFill>
              </a:rPr>
              <a:t>Apr 2022 - Mar 2023 </a:t>
            </a:r>
            <a:endParaRPr sz="1600">
              <a:solidFill>
                <a:schemeClr val="dk1"/>
              </a:solidFill>
            </a:endParaRPr>
          </a:p>
        </p:txBody>
      </p:sp>
      <p:sp>
        <p:nvSpPr>
          <p:cNvPr id="103" name="Google Shape;103;p12"/>
          <p:cNvSpPr txBox="1"/>
          <p:nvPr/>
        </p:nvSpPr>
        <p:spPr>
          <a:xfrm>
            <a:off x="214350" y="1048100"/>
            <a:ext cx="11367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600">
                <a:solidFill>
                  <a:schemeClr val="dk1"/>
                </a:solidFill>
              </a:rPr>
              <a:t>Apr 2021 - Mar 2022 </a:t>
            </a:r>
            <a:endParaRPr sz="1600">
              <a:solidFill>
                <a:schemeClr val="dk1"/>
              </a:solidFill>
            </a:endParaRPr>
          </a:p>
        </p:txBody>
      </p:sp>
      <p:pic>
        <p:nvPicPr>
          <p:cNvPr id="104" name="Google Shape;104;p12"/>
          <p:cNvPicPr preferRelativeResize="0"/>
          <p:nvPr/>
        </p:nvPicPr>
        <p:blipFill>
          <a:blip r:embed="rId3">
            <a:alphaModFix/>
          </a:blip>
          <a:stretch>
            <a:fillRect/>
          </a:stretch>
        </p:blipFill>
        <p:spPr>
          <a:xfrm>
            <a:off x="1503450" y="702475"/>
            <a:ext cx="8354691" cy="2319850"/>
          </a:xfrm>
          <a:prstGeom prst="rect">
            <a:avLst/>
          </a:prstGeom>
          <a:noFill/>
          <a:ln>
            <a:noFill/>
          </a:ln>
        </p:spPr>
      </p:pic>
      <p:pic>
        <p:nvPicPr>
          <p:cNvPr id="105" name="Google Shape;105;p12"/>
          <p:cNvPicPr preferRelativeResize="0"/>
          <p:nvPr/>
        </p:nvPicPr>
        <p:blipFill>
          <a:blip r:embed="rId4">
            <a:alphaModFix/>
          </a:blip>
          <a:stretch>
            <a:fillRect/>
          </a:stretch>
        </p:blipFill>
        <p:spPr>
          <a:xfrm>
            <a:off x="1485100" y="3379738"/>
            <a:ext cx="8391400" cy="2395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9" name="Shape 109"/>
        <p:cNvGrpSpPr/>
        <p:nvPr/>
      </p:nvGrpSpPr>
      <p:grpSpPr>
        <a:xfrm>
          <a:off x="0" y="0"/>
          <a:ext cx="0" cy="0"/>
          <a:chOff x="0" y="0"/>
          <a:chExt cx="0" cy="0"/>
        </a:xfrm>
      </p:grpSpPr>
      <p:sp>
        <p:nvSpPr>
          <p:cNvPr id="110" name="Google Shape;110;p13"/>
          <p:cNvSpPr txBox="1"/>
          <p:nvPr/>
        </p:nvSpPr>
        <p:spPr>
          <a:xfrm>
            <a:off x="225775" y="104125"/>
            <a:ext cx="11599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200">
                <a:solidFill>
                  <a:srgbClr val="3D85C6"/>
                </a:solidFill>
              </a:rPr>
              <a:t>National vs Regional Recruitment to Colorectal Cancer Studies Apr 2019 - May 23 </a:t>
            </a:r>
            <a:endParaRPr sz="2200">
              <a:solidFill>
                <a:srgbClr val="3D85C6"/>
              </a:solidFill>
            </a:endParaRPr>
          </a:p>
        </p:txBody>
      </p:sp>
      <p:sp>
        <p:nvSpPr>
          <p:cNvPr id="111" name="Google Shape;111;p13"/>
          <p:cNvSpPr txBox="1"/>
          <p:nvPr/>
        </p:nvSpPr>
        <p:spPr>
          <a:xfrm>
            <a:off x="8424275" y="6132375"/>
            <a:ext cx="2840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Data cut 09/05/2023</a:t>
            </a:r>
            <a:endParaRPr/>
          </a:p>
          <a:p>
            <a:pPr indent="0" lvl="0" marL="0" rtl="0" algn="l">
              <a:spcBef>
                <a:spcPts val="0"/>
              </a:spcBef>
              <a:spcAft>
                <a:spcPts val="0"/>
              </a:spcAft>
              <a:buNone/>
            </a:pPr>
            <a:r>
              <a:rPr lang="en-GB"/>
              <a:t>Source: ODP All Portfolio</a:t>
            </a:r>
            <a:endParaRPr/>
          </a:p>
        </p:txBody>
      </p:sp>
      <p:sp>
        <p:nvSpPr>
          <p:cNvPr id="112" name="Google Shape;112;p13"/>
          <p:cNvSpPr txBox="1"/>
          <p:nvPr/>
        </p:nvSpPr>
        <p:spPr>
          <a:xfrm>
            <a:off x="4141350" y="5751875"/>
            <a:ext cx="509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3" name="Google Shape;113;p13"/>
          <p:cNvSpPr txBox="1"/>
          <p:nvPr/>
        </p:nvSpPr>
        <p:spPr>
          <a:xfrm>
            <a:off x="423325" y="1476975"/>
            <a:ext cx="1307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National Recruitment</a:t>
            </a:r>
            <a:endParaRPr/>
          </a:p>
        </p:txBody>
      </p:sp>
      <p:sp>
        <p:nvSpPr>
          <p:cNvPr id="114" name="Google Shape;114;p13"/>
          <p:cNvSpPr txBox="1"/>
          <p:nvPr/>
        </p:nvSpPr>
        <p:spPr>
          <a:xfrm>
            <a:off x="491075" y="4261050"/>
            <a:ext cx="13077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SWAG Region </a:t>
            </a:r>
            <a:r>
              <a:rPr lang="en-GB"/>
              <a:t>Recruitment </a:t>
            </a:r>
            <a:endParaRPr/>
          </a:p>
        </p:txBody>
      </p:sp>
      <p:pic>
        <p:nvPicPr>
          <p:cNvPr id="115" name="Google Shape;115;p13"/>
          <p:cNvPicPr preferRelativeResize="0"/>
          <p:nvPr/>
        </p:nvPicPr>
        <p:blipFill>
          <a:blip r:embed="rId3">
            <a:alphaModFix/>
          </a:blip>
          <a:stretch>
            <a:fillRect/>
          </a:stretch>
        </p:blipFill>
        <p:spPr>
          <a:xfrm>
            <a:off x="1951175" y="779725"/>
            <a:ext cx="9744075" cy="2295525"/>
          </a:xfrm>
          <a:prstGeom prst="rect">
            <a:avLst/>
          </a:prstGeom>
          <a:noFill/>
          <a:ln>
            <a:noFill/>
          </a:ln>
        </p:spPr>
      </p:pic>
      <p:pic>
        <p:nvPicPr>
          <p:cNvPr id="116" name="Google Shape;116;p13"/>
          <p:cNvPicPr preferRelativeResize="0"/>
          <p:nvPr/>
        </p:nvPicPr>
        <p:blipFill>
          <a:blip r:embed="rId4">
            <a:alphaModFix/>
          </a:blip>
          <a:stretch>
            <a:fillRect/>
          </a:stretch>
        </p:blipFill>
        <p:spPr>
          <a:xfrm>
            <a:off x="1951175" y="3227650"/>
            <a:ext cx="9715500" cy="2314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4"/>
          <p:cNvSpPr txBox="1"/>
          <p:nvPr/>
        </p:nvSpPr>
        <p:spPr>
          <a:xfrm>
            <a:off x="189300" y="304775"/>
            <a:ext cx="11599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200">
                <a:solidFill>
                  <a:srgbClr val="3D85C6"/>
                </a:solidFill>
              </a:rPr>
              <a:t>Recruitment by Site</a:t>
            </a:r>
            <a:r>
              <a:rPr lang="en-GB" sz="2200">
                <a:solidFill>
                  <a:srgbClr val="3D85C6"/>
                </a:solidFill>
              </a:rPr>
              <a:t> </a:t>
            </a:r>
            <a:r>
              <a:rPr lang="en-GB" sz="2200">
                <a:solidFill>
                  <a:srgbClr val="3D85C6"/>
                </a:solidFill>
              </a:rPr>
              <a:t>to Colorectal Cancer Studies 2022/2023</a:t>
            </a:r>
            <a:endParaRPr sz="2200">
              <a:solidFill>
                <a:srgbClr val="3D85C6"/>
              </a:solidFill>
            </a:endParaRPr>
          </a:p>
        </p:txBody>
      </p:sp>
      <p:sp>
        <p:nvSpPr>
          <p:cNvPr id="122" name="Google Shape;122;p14"/>
          <p:cNvSpPr txBox="1"/>
          <p:nvPr/>
        </p:nvSpPr>
        <p:spPr>
          <a:xfrm>
            <a:off x="8424275" y="6132375"/>
            <a:ext cx="2840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Data cut 09/05/2023</a:t>
            </a:r>
            <a:endParaRPr/>
          </a:p>
          <a:p>
            <a:pPr indent="0" lvl="0" marL="0" rtl="0" algn="l">
              <a:spcBef>
                <a:spcPts val="0"/>
              </a:spcBef>
              <a:spcAft>
                <a:spcPts val="0"/>
              </a:spcAft>
              <a:buNone/>
            </a:pPr>
            <a:r>
              <a:rPr lang="en-GB"/>
              <a:t>Source: ODP All Portfolio</a:t>
            </a:r>
            <a:endParaRPr/>
          </a:p>
        </p:txBody>
      </p:sp>
      <p:graphicFrame>
        <p:nvGraphicFramePr>
          <p:cNvPr id="123" name="Google Shape;123;p14"/>
          <p:cNvGraphicFramePr/>
          <p:nvPr/>
        </p:nvGraphicFramePr>
        <p:xfrm>
          <a:off x="1636338" y="1119075"/>
          <a:ext cx="3000000" cy="3000000"/>
        </p:xfrm>
        <a:graphic>
          <a:graphicData uri="http://schemas.openxmlformats.org/drawingml/2006/table">
            <a:tbl>
              <a:tblPr>
                <a:noFill/>
                <a:tableStyleId>{0B9654D8-69AC-4798-BF19-3F1FC1B1594C}</a:tableStyleId>
              </a:tblPr>
              <a:tblGrid>
                <a:gridCol w="3501775"/>
                <a:gridCol w="1466450"/>
                <a:gridCol w="1918425"/>
                <a:gridCol w="1453725"/>
              </a:tblGrid>
              <a:tr h="590550">
                <a:tc>
                  <a:txBody>
                    <a:bodyPr/>
                    <a:lstStyle/>
                    <a:p>
                      <a:pPr indent="0" lvl="0" marL="0" rtl="0" algn="l">
                        <a:spcBef>
                          <a:spcPts val="0"/>
                        </a:spcBef>
                        <a:spcAft>
                          <a:spcPts val="0"/>
                        </a:spcAft>
                        <a:buNone/>
                      </a:pPr>
                      <a:r>
                        <a:rPr lang="en-GB">
                          <a:solidFill>
                            <a:schemeClr val="lt1"/>
                          </a:solidFill>
                        </a:rPr>
                        <a:t>Site Name</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Studies linked to site</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Studies that have recruited</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Recruitment</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r>
              <a:tr h="390525">
                <a:tc>
                  <a:txBody>
                    <a:bodyPr/>
                    <a:lstStyle/>
                    <a:p>
                      <a:pPr indent="0" lvl="0" marL="0" rtl="0" algn="l">
                        <a:spcBef>
                          <a:spcPts val="0"/>
                        </a:spcBef>
                        <a:spcAft>
                          <a:spcPts val="0"/>
                        </a:spcAft>
                        <a:buNone/>
                      </a:pPr>
                      <a:r>
                        <a:rPr lang="en-GB"/>
                        <a:t>Bristol Haematology &amp; Oncology Centre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6</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6</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59</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Musgrove Park Hospital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53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Cheltenham General Hospital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49</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Gloucestershire Royal Hospital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40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Bristol Royal Hospital for Children</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22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Salisbury District Hospital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16</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Royal United Hospital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15</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St Michael's Hospital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8</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0525">
                <a:tc>
                  <a:txBody>
                    <a:bodyPr/>
                    <a:lstStyle/>
                    <a:p>
                      <a:pPr indent="0" lvl="0" marL="0" rtl="0" algn="l">
                        <a:spcBef>
                          <a:spcPts val="0"/>
                        </a:spcBef>
                        <a:spcAft>
                          <a:spcPts val="0"/>
                        </a:spcAft>
                        <a:buNone/>
                      </a:pPr>
                      <a:r>
                        <a:rPr lang="en-GB"/>
                        <a:t>Bristol Royal Infirmary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5</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7" name="Shape 127"/>
        <p:cNvGrpSpPr/>
        <p:nvPr/>
      </p:nvGrpSpPr>
      <p:grpSpPr>
        <a:xfrm>
          <a:off x="0" y="0"/>
          <a:ext cx="0" cy="0"/>
          <a:chOff x="0" y="0"/>
          <a:chExt cx="0" cy="0"/>
        </a:xfrm>
      </p:grpSpPr>
      <p:sp>
        <p:nvSpPr>
          <p:cNvPr id="128" name="Google Shape;128;p15"/>
          <p:cNvSpPr txBox="1"/>
          <p:nvPr/>
        </p:nvSpPr>
        <p:spPr>
          <a:xfrm>
            <a:off x="175050" y="89850"/>
            <a:ext cx="118419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SWAG region Colorectal</a:t>
            </a:r>
            <a:r>
              <a:rPr lang="en-GB" sz="2300">
                <a:solidFill>
                  <a:srgbClr val="3D85C6"/>
                </a:solidFill>
              </a:rPr>
              <a:t> Cancer Studies Opened 2022/23 (full list to be circulated)</a:t>
            </a:r>
            <a:endParaRPr sz="2300">
              <a:solidFill>
                <a:srgbClr val="3D85C6"/>
              </a:solidFill>
            </a:endParaRPr>
          </a:p>
        </p:txBody>
      </p:sp>
      <p:sp>
        <p:nvSpPr>
          <p:cNvPr id="129" name="Google Shape;129;p15"/>
          <p:cNvSpPr txBox="1"/>
          <p:nvPr/>
        </p:nvSpPr>
        <p:spPr>
          <a:xfrm>
            <a:off x="6765325" y="6198400"/>
            <a:ext cx="5139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000"/>
              <a:t>Full list of open studies to be circulated</a:t>
            </a:r>
            <a:endParaRPr sz="2000"/>
          </a:p>
        </p:txBody>
      </p:sp>
      <p:graphicFrame>
        <p:nvGraphicFramePr>
          <p:cNvPr id="130" name="Google Shape;130;p15"/>
          <p:cNvGraphicFramePr/>
          <p:nvPr/>
        </p:nvGraphicFramePr>
        <p:xfrm>
          <a:off x="234475" y="900225"/>
          <a:ext cx="3000000" cy="3000000"/>
        </p:xfrm>
        <a:graphic>
          <a:graphicData uri="http://schemas.openxmlformats.org/drawingml/2006/table">
            <a:tbl>
              <a:tblPr>
                <a:noFill/>
                <a:tableStyleId>{0B9654D8-69AC-4798-BF19-3F1FC1B1594C}</a:tableStyleId>
              </a:tblPr>
              <a:tblGrid>
                <a:gridCol w="596050"/>
                <a:gridCol w="5274100"/>
                <a:gridCol w="2045275"/>
                <a:gridCol w="912350"/>
                <a:gridCol w="1057275"/>
                <a:gridCol w="953250"/>
                <a:gridCol w="775625"/>
              </a:tblGrid>
              <a:tr h="590550">
                <a:tc>
                  <a:txBody>
                    <a:bodyPr/>
                    <a:lstStyle/>
                    <a:p>
                      <a:pPr indent="0" lvl="0" marL="0" rtl="0" algn="l">
                        <a:spcBef>
                          <a:spcPts val="0"/>
                        </a:spcBef>
                        <a:spcAft>
                          <a:spcPts val="0"/>
                        </a:spcAft>
                        <a:buNone/>
                      </a:pPr>
                      <a:r>
                        <a:rPr b="1" lang="en-GB" sz="1100">
                          <a:solidFill>
                            <a:schemeClr val="lt1"/>
                          </a:solidFill>
                        </a:rPr>
                        <a:t>CPMS ID</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b="1" lang="en-GB" sz="1100">
                          <a:solidFill>
                            <a:schemeClr val="lt1"/>
                          </a:solidFill>
                        </a:rPr>
                        <a:t>Short Name</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b="1" lang="en-GB" sz="1100">
                          <a:solidFill>
                            <a:schemeClr val="lt1"/>
                          </a:solidFill>
                        </a:rPr>
                        <a:t>Sites</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b="1" lang="en-GB" sz="1100">
                          <a:solidFill>
                            <a:schemeClr val="lt1"/>
                          </a:solidFill>
                        </a:rPr>
                        <a:t>Open</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b="1" lang="en-GB" sz="1100">
                          <a:solidFill>
                            <a:schemeClr val="lt1"/>
                          </a:solidFill>
                        </a:rPr>
                        <a:t>Closure</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b="1" lang="en-GB" sz="1100">
                          <a:solidFill>
                            <a:schemeClr val="lt1"/>
                          </a:solidFill>
                        </a:rPr>
                        <a:t>Sample Size Eng</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b="1" lang="en-GB" sz="1100">
                          <a:solidFill>
                            <a:schemeClr val="lt1"/>
                          </a:solidFill>
                        </a:rPr>
                        <a:t>Eng Recruits</a:t>
                      </a:r>
                      <a:endParaRPr b="1"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r>
              <a:tr h="348375">
                <a:tc>
                  <a:txBody>
                    <a:bodyPr/>
                    <a:lstStyle/>
                    <a:p>
                      <a:pPr indent="0" lvl="0" marL="0" rtl="0" algn="l">
                        <a:spcBef>
                          <a:spcPts val="0"/>
                        </a:spcBef>
                        <a:spcAft>
                          <a:spcPts val="0"/>
                        </a:spcAft>
                        <a:buNone/>
                      </a:pPr>
                      <a:r>
                        <a:rPr lang="en-GB" sz="1100"/>
                        <a:t>52280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BNT122-01 BioNTech SE Colorectal Cancer 4781/0016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Yeovil, BHOC, Musgrove</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31/03/2023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01/10/2023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504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00950">
                <a:tc>
                  <a:txBody>
                    <a:bodyPr/>
                    <a:lstStyle/>
                    <a:p>
                      <a:pPr indent="0" lvl="0" marL="0" rtl="0" algn="l">
                        <a:spcBef>
                          <a:spcPts val="0"/>
                        </a:spcBef>
                        <a:spcAft>
                          <a:spcPts val="0"/>
                        </a:spcAft>
                        <a:buNone/>
                      </a:pPr>
                      <a:r>
                        <a:rPr lang="en-GB" sz="1100"/>
                        <a:t>54218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Could supported weight loss reduce bowel cancer surgery complications?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Yeovil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29/03/2023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30/06/2024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72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52011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MOUNTAINEER-03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26/01/2023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29/04/2024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04600">
                <a:tc>
                  <a:txBody>
                    <a:bodyPr/>
                    <a:lstStyle/>
                    <a:p>
                      <a:pPr indent="0" lvl="0" marL="0" rtl="0" algn="l">
                        <a:spcBef>
                          <a:spcPts val="0"/>
                        </a:spcBef>
                        <a:spcAft>
                          <a:spcPts val="0"/>
                        </a:spcAft>
                        <a:buNone/>
                      </a:pPr>
                      <a:r>
                        <a:rPr lang="en-GB" sz="1100"/>
                        <a:t>53642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COLO-PREVENT: A platform for developing COLOrectal cancer PREVENTion therapies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Yeovil, Salisbury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02/12/2022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31/01/2028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1273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48817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Metastatic Colorectal Cancer</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Yeovil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28/09/2022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18/12/2023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52250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NERO</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Musgrove</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11/07/2022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11/07/2023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68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42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30150">
                <a:tc>
                  <a:txBody>
                    <a:bodyPr/>
                    <a:lstStyle/>
                    <a:p>
                      <a:pPr indent="0" lvl="0" marL="0" rtl="0" algn="l">
                        <a:spcBef>
                          <a:spcPts val="0"/>
                        </a:spcBef>
                        <a:spcAft>
                          <a:spcPts val="0"/>
                        </a:spcAft>
                        <a:buNone/>
                      </a:pPr>
                      <a:r>
                        <a:rPr lang="en-GB" sz="1100"/>
                        <a:t>52006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Reconstruction in Extended MArgin Cancer Surgery (REMACS)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Salisbury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17/05/2022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01/03/2025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100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50663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ARIEL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RUH</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25/04/2022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30/09/2024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319</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51104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CITRuS Stage 1; Feasibility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Musgrove</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22/03/2022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23/03/2024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571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107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49772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FOxTROT Platform</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07/02/2022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01/08/2026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848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72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73900">
                <a:tc>
                  <a:txBody>
                    <a:bodyPr/>
                    <a:lstStyle/>
                    <a:p>
                      <a:pPr indent="0" lvl="0" marL="0" rtl="0" algn="l">
                        <a:spcBef>
                          <a:spcPts val="0"/>
                        </a:spcBef>
                        <a:spcAft>
                          <a:spcPts val="0"/>
                        </a:spcAft>
                        <a:buNone/>
                      </a:pPr>
                      <a:r>
                        <a:rPr lang="en-GB" sz="1100"/>
                        <a:t>45744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Seal-G / Seal-G MIST Study (DLG-072-06 Rev5.0 18Apr2021)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Salisbury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19/01/2022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30/09/2023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43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4" name="Shape 134"/>
        <p:cNvGrpSpPr/>
        <p:nvPr/>
      </p:nvGrpSpPr>
      <p:grpSpPr>
        <a:xfrm>
          <a:off x="0" y="0"/>
          <a:ext cx="0" cy="0"/>
          <a:chOff x="0" y="0"/>
          <a:chExt cx="0" cy="0"/>
        </a:xfrm>
      </p:grpSpPr>
      <p:sp>
        <p:nvSpPr>
          <p:cNvPr id="135" name="Google Shape;135;p16"/>
          <p:cNvSpPr txBox="1"/>
          <p:nvPr/>
        </p:nvSpPr>
        <p:spPr>
          <a:xfrm>
            <a:off x="152400" y="132750"/>
            <a:ext cx="118419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West of England In S</a:t>
            </a:r>
            <a:r>
              <a:rPr lang="en-GB" sz="2300">
                <a:solidFill>
                  <a:srgbClr val="3D85C6"/>
                </a:solidFill>
              </a:rPr>
              <a:t>etup</a:t>
            </a:r>
            <a:r>
              <a:rPr lang="en-GB" sz="2300">
                <a:solidFill>
                  <a:srgbClr val="3D85C6"/>
                </a:solidFill>
              </a:rPr>
              <a:t> Colorectal Cancer Studies 2023</a:t>
            </a:r>
            <a:endParaRPr sz="2300">
              <a:solidFill>
                <a:srgbClr val="3D85C6"/>
              </a:solidFill>
            </a:endParaRPr>
          </a:p>
        </p:txBody>
      </p:sp>
      <p:sp>
        <p:nvSpPr>
          <p:cNvPr id="136" name="Google Shape;136;p16"/>
          <p:cNvSpPr txBox="1"/>
          <p:nvPr/>
        </p:nvSpPr>
        <p:spPr>
          <a:xfrm>
            <a:off x="8645500" y="6150100"/>
            <a:ext cx="30000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dk1"/>
                </a:solidFill>
              </a:rPr>
              <a:t>Data cut 09/05/2023</a:t>
            </a:r>
            <a:endParaRPr>
              <a:solidFill>
                <a:schemeClr val="dk1"/>
              </a:solidFill>
            </a:endParaRPr>
          </a:p>
          <a:p>
            <a:pPr indent="0" lvl="0" marL="0" rtl="0" algn="l">
              <a:spcBef>
                <a:spcPts val="0"/>
              </a:spcBef>
              <a:spcAft>
                <a:spcPts val="0"/>
              </a:spcAft>
              <a:buNone/>
            </a:pPr>
            <a:r>
              <a:rPr lang="en-GB">
                <a:solidFill>
                  <a:schemeClr val="dk1"/>
                </a:solidFill>
              </a:rPr>
              <a:t>Source: ODP All Portfolio</a:t>
            </a:r>
            <a:endParaRPr/>
          </a:p>
        </p:txBody>
      </p:sp>
      <p:graphicFrame>
        <p:nvGraphicFramePr>
          <p:cNvPr id="137" name="Google Shape;137;p16"/>
          <p:cNvGraphicFramePr/>
          <p:nvPr/>
        </p:nvGraphicFramePr>
        <p:xfrm>
          <a:off x="655300" y="790775"/>
          <a:ext cx="3000000" cy="3000000"/>
        </p:xfrm>
        <a:graphic>
          <a:graphicData uri="http://schemas.openxmlformats.org/drawingml/2006/table">
            <a:tbl>
              <a:tblPr>
                <a:noFill/>
                <a:tableStyleId>{0B9654D8-69AC-4798-BF19-3F1FC1B1594C}</a:tableStyleId>
              </a:tblPr>
              <a:tblGrid>
                <a:gridCol w="808775"/>
                <a:gridCol w="4322150"/>
                <a:gridCol w="1959925"/>
                <a:gridCol w="1446975"/>
                <a:gridCol w="1273725"/>
                <a:gridCol w="1078950"/>
              </a:tblGrid>
              <a:tr h="590550">
                <a:tc>
                  <a:txBody>
                    <a:bodyPr/>
                    <a:lstStyle/>
                    <a:p>
                      <a:pPr indent="0" lvl="0" marL="0" rtl="0" algn="l">
                        <a:spcBef>
                          <a:spcPts val="0"/>
                        </a:spcBef>
                        <a:spcAft>
                          <a:spcPts val="0"/>
                        </a:spcAft>
                        <a:buNone/>
                      </a:pPr>
                      <a:r>
                        <a:rPr lang="en-GB">
                          <a:solidFill>
                            <a:schemeClr val="lt1"/>
                          </a:solidFill>
                        </a:rPr>
                        <a:t>CPMS ID</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Short Name</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Sites</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Planned Opening</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Planned Closure</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Sample Size UK</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r>
              <a:tr h="330125">
                <a:tc>
                  <a:txBody>
                    <a:bodyPr/>
                    <a:lstStyle/>
                    <a:p>
                      <a:pPr indent="0" lvl="0" marL="0" rtl="0" algn="l">
                        <a:spcBef>
                          <a:spcPts val="0"/>
                        </a:spcBef>
                        <a:spcAft>
                          <a:spcPts val="0"/>
                        </a:spcAft>
                        <a:buNone/>
                      </a:pPr>
                      <a:r>
                        <a:rPr lang="en-GB"/>
                        <a:t>55132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ACM-001-2022-2-CT-CRC (PhIIb/III S-pindolol benzoate)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Yeovil, Musgrove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01/01/2024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01/09/2025</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40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36550">
                <a:tc>
                  <a:txBody>
                    <a:bodyPr/>
                    <a:lstStyle/>
                    <a:p>
                      <a:pPr indent="0" lvl="0" marL="0" rtl="0" algn="l">
                        <a:spcBef>
                          <a:spcPts val="0"/>
                        </a:spcBef>
                        <a:spcAft>
                          <a:spcPts val="0"/>
                        </a:spcAft>
                        <a:buNone/>
                      </a:pPr>
                      <a:r>
                        <a:rPr lang="en-GB"/>
                        <a:t>55040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Studying drug action in pleural effusion and ascites: a pilot study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Salisbury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31/05/2023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15/12/2024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360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01900">
                <a:tc>
                  <a:txBody>
                    <a:bodyPr/>
                    <a:lstStyle/>
                    <a:p>
                      <a:pPr indent="0" lvl="0" marL="0" rtl="0" algn="l">
                        <a:spcBef>
                          <a:spcPts val="0"/>
                        </a:spcBef>
                        <a:spcAft>
                          <a:spcPts val="0"/>
                        </a:spcAft>
                        <a:buNone/>
                      </a:pPr>
                      <a:r>
                        <a:rPr lang="en-GB"/>
                        <a:t>53968</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Dostarlimab Neoadjuvant Rectal Study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BHOC</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22/05/2023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22/04/2024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59325">
                <a:tc>
                  <a:txBody>
                    <a:bodyPr/>
                    <a:lstStyle/>
                    <a:p>
                      <a:pPr indent="0" lvl="0" marL="0" rtl="0" algn="l">
                        <a:spcBef>
                          <a:spcPts val="0"/>
                        </a:spcBef>
                        <a:spcAft>
                          <a:spcPts val="0"/>
                        </a:spcAft>
                        <a:buNone/>
                      </a:pPr>
                      <a:r>
                        <a:rPr lang="en-GB"/>
                        <a:t>52581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STELLAR-303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BHOC</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19/12/2022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15/04/2024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21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55675">
                <a:tc>
                  <a:txBody>
                    <a:bodyPr/>
                    <a:lstStyle/>
                    <a:p>
                      <a:pPr indent="0" lvl="0" marL="0" rtl="0" algn="l">
                        <a:spcBef>
                          <a:spcPts val="0"/>
                        </a:spcBef>
                        <a:spcAft>
                          <a:spcPts val="0"/>
                        </a:spcAft>
                        <a:buNone/>
                      </a:pPr>
                      <a:r>
                        <a:rPr lang="en-GB"/>
                        <a:t>51892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Correct – MRD I</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BHOC, Salisbury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18/06/2023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30/12/2023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78</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37750">
                <a:tc>
                  <a:txBody>
                    <a:bodyPr/>
                    <a:lstStyle/>
                    <a:p>
                      <a:pPr indent="0" lvl="0" marL="0" rtl="0" algn="l">
                        <a:spcBef>
                          <a:spcPts val="0"/>
                        </a:spcBef>
                        <a:spcAft>
                          <a:spcPts val="0"/>
                        </a:spcAft>
                        <a:buNone/>
                      </a:pPr>
                      <a:r>
                        <a:rPr lang="en-GB"/>
                        <a:t>51497</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61186372CRC2001 (Ph Ib/II Amivantemab)</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BHOC</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01/06/2023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02/10/2023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7</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58125">
                <a:tc>
                  <a:txBody>
                    <a:bodyPr/>
                    <a:lstStyle/>
                    <a:p>
                      <a:pPr indent="0" lvl="0" marL="0" rtl="0" algn="l">
                        <a:spcBef>
                          <a:spcPts val="0"/>
                        </a:spcBef>
                        <a:spcAft>
                          <a:spcPts val="0"/>
                        </a:spcAft>
                        <a:buNone/>
                      </a:pPr>
                      <a:r>
                        <a:rPr lang="en-GB"/>
                        <a:t>44460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Ondansetron for Low Anterior Resection Syndrome (OARS)</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Salisbury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01/01/2023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31/05/2024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134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2900">
                <a:tc>
                  <a:txBody>
                    <a:bodyPr/>
                    <a:lstStyle/>
                    <a:p>
                      <a:pPr indent="0" lvl="0" marL="0" rtl="0" algn="l">
                        <a:spcBef>
                          <a:spcPts val="0"/>
                        </a:spcBef>
                        <a:spcAft>
                          <a:spcPts val="0"/>
                        </a:spcAft>
                        <a:buNone/>
                      </a:pPr>
                      <a:r>
                        <a:rPr lang="en-GB"/>
                        <a:t>41403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PRESERVE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Salisbury, Southmead</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01/01/2021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31/01/2021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GB"/>
                        <a:t>146</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17"/>
          <p:cNvSpPr/>
          <p:nvPr/>
        </p:nvSpPr>
        <p:spPr>
          <a:xfrm>
            <a:off x="380500" y="5344825"/>
            <a:ext cx="11158800" cy="14778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7"/>
          <p:cNvSpPr txBox="1"/>
          <p:nvPr/>
        </p:nvSpPr>
        <p:spPr>
          <a:xfrm>
            <a:off x="525650" y="233250"/>
            <a:ext cx="109308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Cancer Patient Experience Survey 2021 Results -  Research Question</a:t>
            </a:r>
            <a:endParaRPr sz="2300">
              <a:solidFill>
                <a:srgbClr val="3D85C6"/>
              </a:solidFill>
            </a:endParaRPr>
          </a:p>
        </p:txBody>
      </p:sp>
      <p:sp>
        <p:nvSpPr>
          <p:cNvPr id="145" name="Google Shape;145;p17"/>
          <p:cNvSpPr txBox="1"/>
          <p:nvPr/>
        </p:nvSpPr>
        <p:spPr>
          <a:xfrm>
            <a:off x="1114975" y="772050"/>
            <a:ext cx="10684500" cy="1318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500">
                <a:solidFill>
                  <a:schemeClr val="dk1"/>
                </a:solidFill>
              </a:rPr>
              <a:t>Somerset, Wiltshire, Avon and Gloucestershire: Published July 2022. </a:t>
            </a:r>
            <a:endParaRPr sz="1500">
              <a:solidFill>
                <a:schemeClr val="dk1"/>
              </a:solidFill>
            </a:endParaRPr>
          </a:p>
          <a:p>
            <a:pPr indent="-317500" lvl="0" marL="457200" rtl="0" algn="l">
              <a:spcBef>
                <a:spcPts val="1000"/>
              </a:spcBef>
              <a:spcAft>
                <a:spcPts val="0"/>
              </a:spcAft>
              <a:buClr>
                <a:schemeClr val="dk1"/>
              </a:buClr>
              <a:buSzPts val="1400"/>
              <a:buChar char="●"/>
            </a:pPr>
            <a:r>
              <a:rPr lang="en-GB">
                <a:solidFill>
                  <a:schemeClr val="dk1"/>
                </a:solidFill>
              </a:rPr>
              <a:t>The score shows the percentage of respondents who gave the most favourable response to a question</a:t>
            </a:r>
            <a:endParaRPr>
              <a:solidFill>
                <a:schemeClr val="dk1"/>
              </a:solidFill>
            </a:endParaRPr>
          </a:p>
          <a:p>
            <a:pPr indent="-317500" lvl="0" marL="457200" rtl="0" algn="l">
              <a:spcBef>
                <a:spcPts val="1000"/>
              </a:spcBef>
              <a:spcAft>
                <a:spcPts val="1000"/>
              </a:spcAft>
              <a:buClr>
                <a:schemeClr val="dk1"/>
              </a:buClr>
              <a:buSzPts val="1400"/>
              <a:buChar char="●"/>
            </a:pPr>
            <a:r>
              <a:rPr lang="en-GB">
                <a:solidFill>
                  <a:schemeClr val="dk1"/>
                </a:solidFill>
              </a:rPr>
              <a:t>The expected range charts in this report show a bar with the lowest and highest score received for each question nationally. Within this bar, an expected range is given (in grey) and a black diamond represents the actual score for this Alliance.</a:t>
            </a:r>
            <a:endParaRPr>
              <a:solidFill>
                <a:schemeClr val="dk1"/>
              </a:solidFill>
            </a:endParaRPr>
          </a:p>
        </p:txBody>
      </p:sp>
      <p:grpSp>
        <p:nvGrpSpPr>
          <p:cNvPr id="146" name="Google Shape;146;p17"/>
          <p:cNvGrpSpPr/>
          <p:nvPr/>
        </p:nvGrpSpPr>
        <p:grpSpPr>
          <a:xfrm>
            <a:off x="1861346" y="2185267"/>
            <a:ext cx="8695572" cy="4420680"/>
            <a:chOff x="1959397" y="2158417"/>
            <a:chExt cx="7478132" cy="3796856"/>
          </a:xfrm>
        </p:grpSpPr>
        <p:grpSp>
          <p:nvGrpSpPr>
            <p:cNvPr id="147" name="Google Shape;147;p17"/>
            <p:cNvGrpSpPr/>
            <p:nvPr/>
          </p:nvGrpSpPr>
          <p:grpSpPr>
            <a:xfrm>
              <a:off x="1959397" y="2158417"/>
              <a:ext cx="7478132" cy="2496880"/>
              <a:chOff x="59100" y="2181650"/>
              <a:chExt cx="6886575" cy="2162175"/>
            </a:xfrm>
          </p:grpSpPr>
          <p:pic>
            <p:nvPicPr>
              <p:cNvPr id="148" name="Google Shape;148;p17"/>
              <p:cNvPicPr preferRelativeResize="0"/>
              <p:nvPr/>
            </p:nvPicPr>
            <p:blipFill>
              <a:blip r:embed="rId3">
                <a:alphaModFix/>
              </a:blip>
              <a:stretch>
                <a:fillRect/>
              </a:stretch>
            </p:blipFill>
            <p:spPr>
              <a:xfrm>
                <a:off x="59100" y="2181650"/>
                <a:ext cx="6886575" cy="2162175"/>
              </a:xfrm>
              <a:prstGeom prst="rect">
                <a:avLst/>
              </a:prstGeom>
              <a:noFill/>
              <a:ln>
                <a:noFill/>
              </a:ln>
            </p:spPr>
          </p:pic>
          <p:sp>
            <p:nvSpPr>
              <p:cNvPr id="149" name="Google Shape;149;p17"/>
              <p:cNvSpPr/>
              <p:nvPr/>
            </p:nvSpPr>
            <p:spPr>
              <a:xfrm>
                <a:off x="102488" y="3156075"/>
                <a:ext cx="6799800" cy="361500"/>
              </a:xfrm>
              <a:prstGeom prst="roundRect">
                <a:avLst>
                  <a:gd fmla="val 16667" name="adj"/>
                </a:avLst>
              </a:prstGeom>
              <a:noFill/>
              <a:ln cap="flat" cmpd="sng" w="2857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50" name="Google Shape;150;p17"/>
            <p:cNvPicPr preferRelativeResize="0"/>
            <p:nvPr/>
          </p:nvPicPr>
          <p:blipFill>
            <a:blip r:embed="rId4">
              <a:alphaModFix/>
            </a:blip>
            <a:stretch>
              <a:fillRect/>
            </a:stretch>
          </p:blipFill>
          <p:spPr>
            <a:xfrm>
              <a:off x="1959401" y="4655297"/>
              <a:ext cx="7390975" cy="973843"/>
            </a:xfrm>
            <a:prstGeom prst="rect">
              <a:avLst/>
            </a:prstGeom>
            <a:noFill/>
            <a:ln>
              <a:noFill/>
            </a:ln>
          </p:spPr>
        </p:pic>
        <p:pic>
          <p:nvPicPr>
            <p:cNvPr id="151" name="Google Shape;151;p17"/>
            <p:cNvPicPr preferRelativeResize="0"/>
            <p:nvPr/>
          </p:nvPicPr>
          <p:blipFill rotWithShape="1">
            <a:blip r:embed="rId5">
              <a:alphaModFix/>
            </a:blip>
            <a:srcRect b="17715" l="0" r="0" t="0"/>
            <a:stretch/>
          </p:blipFill>
          <p:spPr>
            <a:xfrm>
              <a:off x="1959400" y="5629148"/>
              <a:ext cx="7390975" cy="326125"/>
            </a:xfrm>
            <a:prstGeom prst="rect">
              <a:avLst/>
            </a:prstGeom>
            <a:noFill/>
            <a:ln>
              <a:noFill/>
            </a:ln>
          </p:spPr>
        </p:pic>
      </p:grpSp>
      <p:sp>
        <p:nvSpPr>
          <p:cNvPr id="152" name="Google Shape;152;p17"/>
          <p:cNvSpPr/>
          <p:nvPr/>
        </p:nvSpPr>
        <p:spPr>
          <a:xfrm>
            <a:off x="6096000" y="5087950"/>
            <a:ext cx="334200" cy="1518000"/>
          </a:xfrm>
          <a:prstGeom prst="roundRect">
            <a:avLst>
              <a:gd fmla="val 16667" name="adj"/>
            </a:avLst>
          </a:prstGeom>
          <a:noFill/>
          <a:ln cap="flat" cmpd="sng" w="2857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18"/>
          <p:cNvSpPr txBox="1"/>
          <p:nvPr/>
        </p:nvSpPr>
        <p:spPr>
          <a:xfrm>
            <a:off x="525650" y="233250"/>
            <a:ext cx="109308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Cancer Patient Experience Survey 2021 Results -  Research Question</a:t>
            </a:r>
            <a:endParaRPr sz="2300">
              <a:solidFill>
                <a:srgbClr val="3D85C6"/>
              </a:solidFill>
            </a:endParaRPr>
          </a:p>
        </p:txBody>
      </p:sp>
      <p:sp>
        <p:nvSpPr>
          <p:cNvPr id="159" name="Google Shape;159;p18"/>
          <p:cNvSpPr txBox="1"/>
          <p:nvPr/>
        </p:nvSpPr>
        <p:spPr>
          <a:xfrm>
            <a:off x="961200" y="1123950"/>
            <a:ext cx="10269600" cy="277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solidFill>
                  <a:schemeClr val="dk1"/>
                </a:solidFill>
                <a:highlight>
                  <a:srgbClr val="FFFFFF"/>
                </a:highlight>
                <a:latin typeface="Calibri"/>
                <a:ea typeface="Calibri"/>
                <a:cs typeface="Calibri"/>
                <a:sym typeface="Calibri"/>
              </a:rPr>
              <a:t>SWAG region had a below average score compared to the national result for discussions about research during their appointments</a:t>
            </a:r>
            <a:endParaRPr sz="2400">
              <a:solidFill>
                <a:schemeClr val="dk1"/>
              </a:solidFill>
              <a:highlight>
                <a:srgbClr val="FFFFFF"/>
              </a:highlight>
              <a:latin typeface="Calibri"/>
              <a:ea typeface="Calibri"/>
              <a:cs typeface="Calibri"/>
              <a:sym typeface="Calibri"/>
            </a:endParaRPr>
          </a:p>
          <a:p>
            <a:pPr indent="0" lvl="0" marL="0" rtl="0" algn="l">
              <a:spcBef>
                <a:spcPts val="0"/>
              </a:spcBef>
              <a:spcAft>
                <a:spcPts val="0"/>
              </a:spcAft>
              <a:buNone/>
            </a:pPr>
            <a:r>
              <a:t/>
            </a:r>
            <a:endParaRPr sz="2400">
              <a:solidFill>
                <a:schemeClr val="dk1"/>
              </a:solidFill>
              <a:highlight>
                <a:srgbClr val="FFFFFF"/>
              </a:highlight>
              <a:latin typeface="Calibri"/>
              <a:ea typeface="Calibri"/>
              <a:cs typeface="Calibri"/>
              <a:sym typeface="Calibri"/>
            </a:endParaRPr>
          </a:p>
          <a:p>
            <a:pPr indent="0" lvl="0" marL="0" rtl="0" algn="l">
              <a:spcBef>
                <a:spcPts val="0"/>
              </a:spcBef>
              <a:spcAft>
                <a:spcPts val="0"/>
              </a:spcAft>
              <a:buNone/>
            </a:pPr>
            <a:r>
              <a:rPr lang="en-GB" sz="2400">
                <a:solidFill>
                  <a:schemeClr val="dk1"/>
                </a:solidFill>
                <a:highlight>
                  <a:srgbClr val="FFFFFF"/>
                </a:highlight>
                <a:latin typeface="Calibri"/>
                <a:ea typeface="Calibri"/>
                <a:cs typeface="Calibri"/>
                <a:sym typeface="Calibri"/>
              </a:rPr>
              <a:t>Patient representatives have voiced a desire to have research mentioned at their appointments even if there is </a:t>
            </a:r>
            <a:r>
              <a:rPr lang="en-GB" sz="2400">
                <a:solidFill>
                  <a:schemeClr val="dk1"/>
                </a:solidFill>
                <a:highlight>
                  <a:srgbClr val="FFFFFF"/>
                </a:highlight>
                <a:latin typeface="Calibri"/>
                <a:ea typeface="Calibri"/>
                <a:cs typeface="Calibri"/>
                <a:sym typeface="Calibri"/>
              </a:rPr>
              <a:t>none</a:t>
            </a:r>
            <a:r>
              <a:rPr lang="en-GB" sz="2400">
                <a:solidFill>
                  <a:schemeClr val="dk1"/>
                </a:solidFill>
                <a:highlight>
                  <a:srgbClr val="FFFFFF"/>
                </a:highlight>
                <a:latin typeface="Calibri"/>
                <a:ea typeface="Calibri"/>
                <a:cs typeface="Calibri"/>
                <a:sym typeface="Calibri"/>
              </a:rPr>
              <a:t> available to them at that time.</a:t>
            </a:r>
            <a:endParaRPr sz="2400">
              <a:solidFill>
                <a:schemeClr val="dk1"/>
              </a:solidFill>
              <a:highlight>
                <a:srgbClr val="FFFFFF"/>
              </a:highlight>
              <a:latin typeface="Calibri"/>
              <a:ea typeface="Calibri"/>
              <a:cs typeface="Calibri"/>
              <a:sym typeface="Calibri"/>
            </a:endParaRPr>
          </a:p>
          <a:p>
            <a:pPr indent="0" lvl="0" marL="0" rtl="0" algn="l">
              <a:spcBef>
                <a:spcPts val="0"/>
              </a:spcBef>
              <a:spcAft>
                <a:spcPts val="0"/>
              </a:spcAft>
              <a:buNone/>
            </a:pPr>
            <a:r>
              <a:t/>
            </a:r>
            <a:endParaRPr sz="2400">
              <a:solidFill>
                <a:schemeClr val="dk1"/>
              </a:solidFill>
              <a:highlight>
                <a:srgbClr val="FFFFFF"/>
              </a:highlight>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GB" sz="2400">
                <a:solidFill>
                  <a:schemeClr val="dk1"/>
                </a:solidFill>
                <a:highlight>
                  <a:schemeClr val="lt1"/>
                </a:highlight>
                <a:latin typeface="Calibri"/>
                <a:ea typeface="Calibri"/>
                <a:cs typeface="Calibri"/>
                <a:sym typeface="Calibri"/>
              </a:rPr>
              <a:t>How can you increase conversations about research in your tumour site?</a:t>
            </a:r>
            <a:endParaRPr sz="2400">
              <a:solidFill>
                <a:schemeClr val="dk1"/>
              </a:solidFill>
              <a:highlight>
                <a:srgbClr val="FFFFFF"/>
              </a:highlight>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4" name="Shape 164"/>
        <p:cNvGrpSpPr/>
        <p:nvPr/>
      </p:nvGrpSpPr>
      <p:grpSpPr>
        <a:xfrm>
          <a:off x="0" y="0"/>
          <a:ext cx="0" cy="0"/>
          <a:chOff x="0" y="0"/>
          <a:chExt cx="0" cy="0"/>
        </a:xfrm>
      </p:grpSpPr>
      <p:sp>
        <p:nvSpPr>
          <p:cNvPr id="165" name="Google Shape;165;p19"/>
          <p:cNvSpPr txBox="1"/>
          <p:nvPr>
            <p:ph type="title"/>
          </p:nvPr>
        </p:nvSpPr>
        <p:spPr>
          <a:xfrm>
            <a:off x="764150" y="202177"/>
            <a:ext cx="10515600" cy="865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GB"/>
              <a:t>Associate PI Scheme</a:t>
            </a:r>
            <a:endParaRPr/>
          </a:p>
        </p:txBody>
      </p:sp>
      <p:sp>
        <p:nvSpPr>
          <p:cNvPr id="166" name="Google Shape;166;p19"/>
          <p:cNvSpPr txBox="1"/>
          <p:nvPr>
            <p:ph idx="1" type="body"/>
          </p:nvPr>
        </p:nvSpPr>
        <p:spPr>
          <a:xfrm>
            <a:off x="219500" y="1341125"/>
            <a:ext cx="11604900" cy="4539300"/>
          </a:xfrm>
          <a:prstGeom prst="rect">
            <a:avLst/>
          </a:prstGeom>
          <a:solidFill>
            <a:schemeClr val="lt1"/>
          </a:solidFill>
        </p:spPr>
        <p:txBody>
          <a:bodyPr anchorCtr="0" anchor="t" bIns="45700" lIns="91425" spcFirstLastPara="1" rIns="91425" wrap="square" tIns="45700">
            <a:noAutofit/>
          </a:bodyPr>
          <a:lstStyle/>
          <a:p>
            <a:pPr indent="0" lvl="0" marL="0" rtl="0" algn="l">
              <a:spcBef>
                <a:spcPts val="1000"/>
              </a:spcBef>
              <a:spcAft>
                <a:spcPts val="0"/>
              </a:spcAft>
              <a:buNone/>
            </a:pPr>
            <a:r>
              <a:rPr lang="en-GB" sz="1900" u="sng">
                <a:solidFill>
                  <a:schemeClr val="hlink"/>
                </a:solidFill>
                <a:hlinkClick r:id="rId3"/>
              </a:rPr>
              <a:t>https://www.nihr.ac.uk/health-and-care-professionals/career-development/associate-principal-investigator-scheme.htm</a:t>
            </a:r>
            <a:endParaRPr sz="1900"/>
          </a:p>
          <a:p>
            <a:pPr indent="0" lvl="0" marL="0" rtl="0" algn="l">
              <a:spcBef>
                <a:spcPts val="1000"/>
              </a:spcBef>
              <a:spcAft>
                <a:spcPts val="0"/>
              </a:spcAft>
              <a:buNone/>
            </a:pPr>
            <a:r>
              <a:t/>
            </a:r>
            <a:endParaRPr sz="1900"/>
          </a:p>
          <a:p>
            <a:pPr indent="0" lvl="0" marL="0" rtl="0" algn="l">
              <a:spcBef>
                <a:spcPts val="1000"/>
              </a:spcBef>
              <a:spcAft>
                <a:spcPts val="0"/>
              </a:spcAft>
              <a:buNone/>
            </a:pPr>
            <a:r>
              <a:rPr lang="en-GB" sz="1900"/>
              <a:t>A six month in-work training opportunity, providing practical experience for healthcare professionals starting their research career.  People who would not normally have the opportunity to take part in clinical research in their day to day role have the chance to experience what it means to work on and deliver a NIHR portfolio trial under the mentorship of an enthusiastic Local PI.</a:t>
            </a:r>
            <a:endParaRPr sz="1900"/>
          </a:p>
          <a:p>
            <a:pPr indent="0" lvl="0" marL="0" rtl="0" algn="l">
              <a:spcBef>
                <a:spcPts val="1000"/>
              </a:spcBef>
              <a:spcAft>
                <a:spcPts val="0"/>
              </a:spcAft>
              <a:buNone/>
            </a:pPr>
            <a:r>
              <a:rPr lang="en-GB" sz="1900"/>
              <a:t>CIs working with a CTU can register their study on the scheme </a:t>
            </a:r>
            <a:endParaRPr sz="1900"/>
          </a:p>
          <a:p>
            <a:pPr indent="0" lvl="0" marL="0" rtl="0" algn="l">
              <a:spcBef>
                <a:spcPts val="1000"/>
              </a:spcBef>
              <a:spcAft>
                <a:spcPts val="0"/>
              </a:spcAft>
              <a:buNone/>
            </a:pPr>
            <a:r>
              <a:rPr lang="en-GB" sz="1900" u="sng">
                <a:solidFill>
                  <a:schemeClr val="hlink"/>
                </a:solidFill>
                <a:hlinkClick r:id="rId4"/>
              </a:rPr>
              <a:t>https://www.nihr.ac.uk/health-and-care-professionals/career-development/register-your-study-for-the-associate-principal-investigator-scheme.htm</a:t>
            </a:r>
            <a:endParaRPr sz="1900"/>
          </a:p>
          <a:p>
            <a:pPr indent="0" lvl="0" marL="0" rtl="0" algn="l">
              <a:spcBef>
                <a:spcPts val="1000"/>
              </a:spcBef>
              <a:spcAft>
                <a:spcPts val="0"/>
              </a:spcAft>
              <a:buNone/>
            </a:pPr>
            <a:r>
              <a:t/>
            </a:r>
            <a:endParaRPr sz="1900"/>
          </a:p>
          <a:p>
            <a:pPr indent="0" lvl="0" marL="0" rtl="0" algn="l">
              <a:lnSpc>
                <a:spcPct val="100000"/>
              </a:lnSpc>
              <a:spcBef>
                <a:spcPts val="1000"/>
              </a:spcBef>
              <a:spcAft>
                <a:spcPts val="0"/>
              </a:spcAft>
              <a:buNone/>
            </a:pPr>
            <a:r>
              <a:t/>
            </a:r>
            <a:endParaRPr sz="2300">
              <a:solidFill>
                <a:srgbClr val="980000"/>
              </a:solidFill>
            </a:endParaRPr>
          </a:p>
          <a:p>
            <a:pPr indent="0" lvl="0" marL="0" rtl="0" algn="l">
              <a:lnSpc>
                <a:spcPct val="100000"/>
              </a:lnSpc>
              <a:spcBef>
                <a:spcPts val="1000"/>
              </a:spcBef>
              <a:spcAft>
                <a:spcPts val="0"/>
              </a:spcAft>
              <a:buNone/>
            </a:pPr>
            <a:r>
              <a:t/>
            </a:r>
            <a:endParaRPr sz="2300">
              <a:solidFill>
                <a:srgbClr val="980000"/>
              </a:solidFill>
            </a:endParaRPr>
          </a:p>
          <a:p>
            <a:pPr indent="0" lvl="0" marL="0" rtl="0" algn="l">
              <a:lnSpc>
                <a:spcPct val="100000"/>
              </a:lnSpc>
              <a:spcBef>
                <a:spcPts val="1000"/>
              </a:spcBef>
              <a:spcAft>
                <a:spcPts val="0"/>
              </a:spcAft>
              <a:buNone/>
            </a:pPr>
            <a:r>
              <a:t/>
            </a:r>
            <a:endParaRPr sz="2100">
              <a:highlight>
                <a:schemeClr val="lt1"/>
              </a:highlight>
            </a:endParaRPr>
          </a:p>
          <a:p>
            <a:pPr indent="0" lvl="0" marL="0" rtl="0" algn="l">
              <a:lnSpc>
                <a:spcPct val="100000"/>
              </a:lnSpc>
              <a:spcBef>
                <a:spcPts val="0"/>
              </a:spcBef>
              <a:spcAft>
                <a:spcPts val="0"/>
              </a:spcAft>
              <a:buNone/>
            </a:pPr>
            <a:r>
              <a:t/>
            </a:r>
            <a:endParaRPr sz="1900"/>
          </a:p>
          <a:p>
            <a:pPr indent="0" lvl="0" marL="0" rtl="0" algn="l">
              <a:spcBef>
                <a:spcPts val="1000"/>
              </a:spcBef>
              <a:spcAft>
                <a:spcPts val="0"/>
              </a:spcAft>
              <a:buNone/>
            </a:pPr>
            <a:r>
              <a:t/>
            </a:r>
            <a:endParaRPr sz="1900"/>
          </a:p>
          <a:p>
            <a:pPr indent="0" lvl="0" marL="0" rtl="0" algn="l">
              <a:spcBef>
                <a:spcPts val="1000"/>
              </a:spcBef>
              <a:spcAft>
                <a:spcPts val="0"/>
              </a:spcAft>
              <a:buNone/>
            </a:pPr>
            <a:r>
              <a:t/>
            </a:r>
            <a:endParaRPr b="1" sz="2100">
              <a:solidFill>
                <a:srgbClr val="888888"/>
              </a:solidFill>
            </a:endParaRPr>
          </a:p>
          <a:p>
            <a:pPr indent="0" lvl="0" marL="0" rtl="0" algn="l">
              <a:spcBef>
                <a:spcPts val="1000"/>
              </a:spcBef>
              <a:spcAft>
                <a:spcPts val="0"/>
              </a:spcAft>
              <a:buNone/>
            </a:pPr>
            <a:r>
              <a:t/>
            </a:r>
            <a:endParaRPr b="1" sz="2100">
              <a:solidFill>
                <a:srgbClr val="888888"/>
              </a:solidFill>
            </a:endParaRPr>
          </a:p>
        </p:txBody>
      </p:sp>
      <p:grpSp>
        <p:nvGrpSpPr>
          <p:cNvPr id="167" name="Google Shape;167;p19"/>
          <p:cNvGrpSpPr/>
          <p:nvPr/>
        </p:nvGrpSpPr>
        <p:grpSpPr>
          <a:xfrm>
            <a:off x="10441748" y="-838776"/>
            <a:ext cx="1995749" cy="2033473"/>
            <a:chOff x="2449130" y="3506855"/>
            <a:chExt cx="3042300" cy="3042300"/>
          </a:xfrm>
        </p:grpSpPr>
        <p:sp>
          <p:nvSpPr>
            <p:cNvPr id="168" name="Google Shape;168;p19"/>
            <p:cNvSpPr/>
            <p:nvPr/>
          </p:nvSpPr>
          <p:spPr>
            <a:xfrm>
              <a:off x="3620954" y="4661600"/>
              <a:ext cx="720600" cy="720600"/>
            </a:xfrm>
            <a:prstGeom prst="ellipse">
              <a:avLst/>
            </a:prstGeom>
            <a:noFill/>
            <a:ln cap="flat" cmpd="sng" w="254000">
              <a:solidFill>
                <a:srgbClr val="173E7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FFFFFF"/>
                </a:solidFill>
                <a:latin typeface="Arial"/>
                <a:ea typeface="Arial"/>
                <a:cs typeface="Arial"/>
                <a:sym typeface="Arial"/>
              </a:endParaRPr>
            </a:p>
          </p:txBody>
        </p:sp>
        <p:sp>
          <p:nvSpPr>
            <p:cNvPr id="169" name="Google Shape;169;p19"/>
            <p:cNvSpPr/>
            <p:nvPr/>
          </p:nvSpPr>
          <p:spPr>
            <a:xfrm>
              <a:off x="2449130" y="3506855"/>
              <a:ext cx="3042300" cy="3042300"/>
            </a:xfrm>
            <a:prstGeom prst="ellipse">
              <a:avLst/>
            </a:prstGeom>
            <a:noFill/>
            <a:ln cap="flat" cmpd="sng" w="254000">
              <a:solidFill>
                <a:srgbClr val="FBDF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FFFFFF"/>
                </a:solidFill>
                <a:latin typeface="Arial"/>
                <a:ea typeface="Arial"/>
                <a:cs typeface="Arial"/>
                <a:sym typeface="Arial"/>
              </a:endParaRPr>
            </a:p>
          </p:txBody>
        </p:sp>
        <p:sp>
          <p:nvSpPr>
            <p:cNvPr id="170" name="Google Shape;170;p19"/>
            <p:cNvSpPr/>
            <p:nvPr/>
          </p:nvSpPr>
          <p:spPr>
            <a:xfrm>
              <a:off x="3019333" y="4064748"/>
              <a:ext cx="1923900" cy="1923900"/>
            </a:xfrm>
            <a:prstGeom prst="ellipse">
              <a:avLst/>
            </a:prstGeom>
            <a:noFill/>
            <a:ln cap="flat" cmpd="sng" w="254000">
              <a:solidFill>
                <a:srgbClr val="E65E3B"/>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FFFFFF"/>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