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59" r:id="rId5"/>
    <p:sldId id="260" r:id="rId6"/>
    <p:sldId id="261" r:id="rId7"/>
    <p:sldId id="269" r:id="rId8"/>
    <p:sldId id="270" r:id="rId9"/>
    <p:sldId id="499" r:id="rId10"/>
    <p:sldId id="274" r:id="rId11"/>
    <p:sldId id="497" r:id="rId12"/>
    <p:sldId id="500" r:id="rId13"/>
    <p:sldId id="271" r:id="rId14"/>
    <p:sldId id="262" r:id="rId15"/>
    <p:sldId id="501" r:id="rId16"/>
    <p:sldId id="263" r:id="rId17"/>
    <p:sldId id="264" r:id="rId18"/>
    <p:sldId id="265" r:id="rId19"/>
    <p:sldId id="266" r:id="rId20"/>
    <p:sldId id="267" r:id="rId21"/>
    <p:sldId id="26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E37EB5-FED2-4B3F-B8F8-C3BDBC72E724}">
  <a:tblStyle styleId="{E4E37EB5-FED2-4B3F-B8F8-C3BDBC72E72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1a4bccae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1a4bccaee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21a4bccaee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1a4bcca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1a4bccaee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21a4bccaee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ab85f877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0ab85f877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24a9af74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024a9af74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1f076242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21f07624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e02880cc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de02880c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9e31e1b3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39e31e1b3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1a4bcca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1a4bccae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21a4bccae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1a4bccae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1a4bccae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21a4bccae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200"/>
            <a:ext cx="97851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a:t>
            </a: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Claire Matthews &amp; Sharath Gangadhara</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Oesophago-gastric (OG)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24/03/2023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8510-0DDA-DB59-74CB-882D9E501FB8}"/>
              </a:ext>
            </a:extLst>
          </p:cNvPr>
          <p:cNvSpPr>
            <a:spLocks noGrp="1"/>
          </p:cNvSpPr>
          <p:nvPr>
            <p:ph type="title"/>
          </p:nvPr>
        </p:nvSpPr>
        <p:spPr>
          <a:xfrm>
            <a:off x="838200" y="365128"/>
            <a:ext cx="10515600" cy="493420"/>
          </a:xfrm>
        </p:spPr>
        <p:txBody>
          <a:bodyPr/>
          <a:lstStyle/>
          <a:p>
            <a:pPr algn="ctr"/>
            <a:r>
              <a:rPr lang="en-US" dirty="0"/>
              <a:t>HERIZON- </a:t>
            </a:r>
            <a:r>
              <a:rPr lang="en-US" dirty="0" err="1"/>
              <a:t>Zanidatamab</a:t>
            </a:r>
            <a:r>
              <a:rPr lang="en-US" dirty="0"/>
              <a:t> and Tislelizumab</a:t>
            </a:r>
          </a:p>
        </p:txBody>
      </p:sp>
      <p:pic>
        <p:nvPicPr>
          <p:cNvPr id="3" name="Picture 2">
            <a:extLst>
              <a:ext uri="{FF2B5EF4-FFF2-40B4-BE49-F238E27FC236}">
                <a16:creationId xmlns:a16="http://schemas.microsoft.com/office/drawing/2014/main" id="{B975C283-0751-6173-9A5E-ADE660ADF757}"/>
              </a:ext>
            </a:extLst>
          </p:cNvPr>
          <p:cNvPicPr>
            <a:picLocks noChangeAspect="1"/>
          </p:cNvPicPr>
          <p:nvPr/>
        </p:nvPicPr>
        <p:blipFill>
          <a:blip r:embed="rId2"/>
          <a:stretch>
            <a:fillRect/>
          </a:stretch>
        </p:blipFill>
        <p:spPr>
          <a:xfrm>
            <a:off x="2445489" y="858547"/>
            <a:ext cx="6602818" cy="5140906"/>
          </a:xfrm>
          <a:prstGeom prst="rect">
            <a:avLst/>
          </a:prstGeom>
        </p:spPr>
      </p:pic>
    </p:spTree>
    <p:extLst>
      <p:ext uri="{BB962C8B-B14F-4D97-AF65-F5344CB8AC3E}">
        <p14:creationId xmlns:p14="http://schemas.microsoft.com/office/powerpoint/2010/main" val="100450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1800" u="sng" dirty="0"/>
              <a:t>HERIZON-GEA-01: </a:t>
            </a:r>
            <a:r>
              <a:rPr lang="en-GB" sz="1800" u="sng" dirty="0" err="1"/>
              <a:t>Zanidatamab</a:t>
            </a:r>
            <a:r>
              <a:rPr lang="en-GB" sz="1800" u="sng" dirty="0"/>
              <a:t> + chemo ± </a:t>
            </a:r>
            <a:r>
              <a:rPr lang="en-GB" sz="1800" u="sng" dirty="0" err="1"/>
              <a:t>tislelizumab</a:t>
            </a:r>
            <a:r>
              <a:rPr lang="en-GB" sz="1800" u="sng" dirty="0"/>
              <a:t> for 1L treatment of HER2-positive gastroesophageal adenocarcinoma</a:t>
            </a:r>
            <a:endParaRPr lang="en-GB" sz="1800" dirty="0"/>
          </a:p>
        </p:txBody>
      </p:sp>
      <p:pic>
        <p:nvPicPr>
          <p:cNvPr id="4" name="Picture 3"/>
          <p:cNvPicPr>
            <a:picLocks noChangeAspect="1"/>
          </p:cNvPicPr>
          <p:nvPr/>
        </p:nvPicPr>
        <p:blipFill>
          <a:blip r:embed="rId2"/>
          <a:stretch>
            <a:fillRect/>
          </a:stretch>
        </p:blipFill>
        <p:spPr>
          <a:xfrm>
            <a:off x="1131081" y="1268489"/>
            <a:ext cx="9448314" cy="4347659"/>
          </a:xfrm>
          <a:prstGeom prst="rect">
            <a:avLst/>
          </a:prstGeom>
        </p:spPr>
      </p:pic>
    </p:spTree>
    <p:extLst>
      <p:ext uri="{BB962C8B-B14F-4D97-AF65-F5344CB8AC3E}">
        <p14:creationId xmlns:p14="http://schemas.microsoft.com/office/powerpoint/2010/main" val="274743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79BF-F181-ECD5-C65F-A5E0A647C240}"/>
              </a:ext>
            </a:extLst>
          </p:cNvPr>
          <p:cNvSpPr>
            <a:spLocks noGrp="1"/>
          </p:cNvSpPr>
          <p:nvPr>
            <p:ph type="title"/>
          </p:nvPr>
        </p:nvSpPr>
        <p:spPr/>
        <p:txBody>
          <a:bodyPr/>
          <a:lstStyle/>
          <a:p>
            <a:br>
              <a:rPr lang="en-GB" sz="2400" b="1" kern="1800" dirty="0">
                <a:solidFill>
                  <a:srgbClr val="000000"/>
                </a:solidFill>
                <a:effectLst/>
                <a:latin typeface="+mj-lt"/>
                <a:ea typeface="Times New Roman" panose="02020603050405020304" pitchFamily="18" charset="0"/>
                <a:cs typeface="Times New Roman" panose="02020603050405020304" pitchFamily="18" charset="0"/>
              </a:rPr>
            </a:br>
            <a:r>
              <a:rPr lang="en-GB" sz="2400" b="1" kern="1800" dirty="0" err="1">
                <a:solidFill>
                  <a:srgbClr val="000000"/>
                </a:solidFill>
                <a:effectLst/>
                <a:latin typeface="+mj-lt"/>
                <a:ea typeface="Times New Roman" panose="02020603050405020304" pitchFamily="18" charset="0"/>
                <a:cs typeface="Times New Roman" panose="02020603050405020304" pitchFamily="18" charset="0"/>
              </a:rPr>
              <a:t>WaKING</a:t>
            </a:r>
            <a:r>
              <a:rPr lang="en-GB" sz="2400" b="1" kern="1800" dirty="0">
                <a:solidFill>
                  <a:srgbClr val="000000"/>
                </a:solidFill>
                <a:effectLst/>
                <a:latin typeface="+mj-lt"/>
                <a:ea typeface="Times New Roman" panose="02020603050405020304" pitchFamily="18" charset="0"/>
                <a:cs typeface="Times New Roman" panose="02020603050405020304" pitchFamily="18" charset="0"/>
              </a:rPr>
              <a:t>: </a:t>
            </a:r>
            <a:r>
              <a:rPr lang="en-GB" sz="2400" b="1" kern="1800" dirty="0" err="1">
                <a:solidFill>
                  <a:srgbClr val="000000"/>
                </a:solidFill>
                <a:effectLst/>
                <a:latin typeface="+mj-lt"/>
                <a:ea typeface="Times New Roman" panose="02020603050405020304" pitchFamily="18" charset="0"/>
                <a:cs typeface="Times New Roman" panose="02020603050405020304" pitchFamily="18" charset="0"/>
              </a:rPr>
              <a:t>Wnt</a:t>
            </a:r>
            <a:r>
              <a:rPr lang="en-GB" sz="2400" b="1" kern="1800" dirty="0">
                <a:solidFill>
                  <a:srgbClr val="000000"/>
                </a:solidFill>
                <a:effectLst/>
                <a:latin typeface="+mj-lt"/>
                <a:ea typeface="Times New Roman" panose="02020603050405020304" pitchFamily="18" charset="0"/>
                <a:cs typeface="Times New Roman" panose="02020603050405020304" pitchFamily="18" charset="0"/>
              </a:rPr>
              <a:t> and </a:t>
            </a:r>
            <a:r>
              <a:rPr lang="en-GB" sz="2400" b="1" kern="1800" dirty="0" err="1">
                <a:solidFill>
                  <a:srgbClr val="000000"/>
                </a:solidFill>
                <a:effectLst/>
                <a:latin typeface="+mj-lt"/>
                <a:ea typeface="Times New Roman" panose="02020603050405020304" pitchFamily="18" charset="0"/>
                <a:cs typeface="Times New Roman" panose="02020603050405020304" pitchFamily="18" charset="0"/>
              </a:rPr>
              <a:t>checKpoint</a:t>
            </a:r>
            <a:r>
              <a:rPr lang="en-GB" sz="2400" b="1" kern="1800" dirty="0">
                <a:solidFill>
                  <a:srgbClr val="000000"/>
                </a:solidFill>
                <a:effectLst/>
                <a:latin typeface="+mj-lt"/>
                <a:ea typeface="Times New Roman" panose="02020603050405020304" pitchFamily="18" charset="0"/>
                <a:cs typeface="Times New Roman" panose="02020603050405020304" pitchFamily="18" charset="0"/>
              </a:rPr>
              <a:t> </a:t>
            </a:r>
            <a:r>
              <a:rPr lang="en-GB" sz="2400" b="1" kern="1800" dirty="0" err="1">
                <a:solidFill>
                  <a:srgbClr val="000000"/>
                </a:solidFill>
                <a:effectLst/>
                <a:latin typeface="+mj-lt"/>
                <a:ea typeface="Times New Roman" panose="02020603050405020304" pitchFamily="18" charset="0"/>
                <a:cs typeface="Times New Roman" panose="02020603050405020304" pitchFamily="18" charset="0"/>
              </a:rPr>
              <a:t>INhibition</a:t>
            </a:r>
            <a:r>
              <a:rPr lang="en-GB" sz="2400" b="1" kern="1800" dirty="0">
                <a:solidFill>
                  <a:srgbClr val="000000"/>
                </a:solidFill>
                <a:effectLst/>
                <a:latin typeface="+mj-lt"/>
                <a:ea typeface="Times New Roman" panose="02020603050405020304" pitchFamily="18" charset="0"/>
                <a:cs typeface="Times New Roman" panose="02020603050405020304" pitchFamily="18" charset="0"/>
              </a:rPr>
              <a:t> in Gastric Cancer</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mj-lt"/>
            </a:endParaRPr>
          </a:p>
        </p:txBody>
      </p:sp>
      <p:pic>
        <p:nvPicPr>
          <p:cNvPr id="4" name="Picture 3">
            <a:extLst>
              <a:ext uri="{FF2B5EF4-FFF2-40B4-BE49-F238E27FC236}">
                <a16:creationId xmlns:a16="http://schemas.microsoft.com/office/drawing/2014/main" id="{2E22579F-D673-C8B5-3989-8F11C57C6359}"/>
              </a:ext>
            </a:extLst>
          </p:cNvPr>
          <p:cNvPicPr>
            <a:picLocks noChangeAspect="1"/>
          </p:cNvPicPr>
          <p:nvPr/>
        </p:nvPicPr>
        <p:blipFill>
          <a:blip r:embed="rId2"/>
          <a:stretch>
            <a:fillRect/>
          </a:stretch>
        </p:blipFill>
        <p:spPr>
          <a:xfrm>
            <a:off x="2928392" y="1318437"/>
            <a:ext cx="6335216" cy="4646427"/>
          </a:xfrm>
          <a:prstGeom prst="rect">
            <a:avLst/>
          </a:prstGeom>
        </p:spPr>
      </p:pic>
      <p:sp>
        <p:nvSpPr>
          <p:cNvPr id="3" name="Text Placeholder 2">
            <a:extLst>
              <a:ext uri="{FF2B5EF4-FFF2-40B4-BE49-F238E27FC236}">
                <a16:creationId xmlns:a16="http://schemas.microsoft.com/office/drawing/2014/main" id="{97E17B1E-6AFC-06DD-D2E9-F16FBB6A3C3E}"/>
              </a:ext>
            </a:extLst>
          </p:cNvPr>
          <p:cNvSpPr>
            <a:spLocks noGrp="1"/>
          </p:cNvSpPr>
          <p:nvPr>
            <p:ph type="body" idx="1"/>
          </p:nvPr>
        </p:nvSpPr>
        <p:spPr>
          <a:xfrm>
            <a:off x="838200" y="893136"/>
            <a:ext cx="10515600" cy="5209952"/>
          </a:xfrm>
        </p:spPr>
        <p:txBody>
          <a:bodyPr/>
          <a:lstStyle/>
          <a:p>
            <a:r>
              <a:rPr lang="en-US" sz="1800" dirty="0">
                <a:latin typeface="+mj-lt"/>
              </a:rPr>
              <a:t>DKN-01, a DKK1(</a:t>
            </a:r>
            <a:r>
              <a:rPr lang="en-GB" sz="1800" b="0" i="0" u="none" strike="noStrike" dirty="0">
                <a:solidFill>
                  <a:srgbClr val="282828"/>
                </a:solidFill>
                <a:effectLst/>
                <a:latin typeface="+mj-lt"/>
              </a:rPr>
              <a:t>Dickkopf-1 ) </a:t>
            </a:r>
            <a:r>
              <a:rPr lang="en-US" sz="1800" dirty="0">
                <a:latin typeface="+mj-lt"/>
              </a:rPr>
              <a:t>inhibitor modulates </a:t>
            </a:r>
            <a:r>
              <a:rPr lang="en-US" sz="1800" dirty="0" err="1">
                <a:latin typeface="+mj-lt"/>
              </a:rPr>
              <a:t>Wnt</a:t>
            </a:r>
            <a:r>
              <a:rPr lang="en-US" sz="1800" dirty="0">
                <a:latin typeface="+mj-lt"/>
              </a:rPr>
              <a:t> </a:t>
            </a:r>
            <a:r>
              <a:rPr lang="en-US" sz="1800" dirty="0" err="1">
                <a:latin typeface="+mj-lt"/>
              </a:rPr>
              <a:t>signalling</a:t>
            </a:r>
            <a:endParaRPr lang="en-US" sz="1800" dirty="0"/>
          </a:p>
        </p:txBody>
      </p:sp>
    </p:spTree>
    <p:extLst>
      <p:ext uri="{BB962C8B-B14F-4D97-AF65-F5344CB8AC3E}">
        <p14:creationId xmlns:p14="http://schemas.microsoft.com/office/powerpoint/2010/main" val="44220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Other-Epidemiologic/Diagnostic/Genetic</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693815"/>
              </p:ext>
            </p:extLst>
          </p:nvPr>
        </p:nvGraphicFramePr>
        <p:xfrm>
          <a:off x="563035" y="1230594"/>
          <a:ext cx="10515601" cy="3605450"/>
        </p:xfrm>
        <a:graphic>
          <a:graphicData uri="http://schemas.openxmlformats.org/drawingml/2006/table">
            <a:tbl>
              <a:tblPr/>
              <a:tblGrid>
                <a:gridCol w="3618656">
                  <a:extLst>
                    <a:ext uri="{9D8B030D-6E8A-4147-A177-3AD203B41FA5}">
                      <a16:colId xmlns:a16="http://schemas.microsoft.com/office/drawing/2014/main" val="1214329779"/>
                    </a:ext>
                  </a:extLst>
                </a:gridCol>
                <a:gridCol w="2722950">
                  <a:extLst>
                    <a:ext uri="{9D8B030D-6E8A-4147-A177-3AD203B41FA5}">
                      <a16:colId xmlns:a16="http://schemas.microsoft.com/office/drawing/2014/main" val="1891245332"/>
                    </a:ext>
                  </a:extLst>
                </a:gridCol>
                <a:gridCol w="1253990">
                  <a:extLst>
                    <a:ext uri="{9D8B030D-6E8A-4147-A177-3AD203B41FA5}">
                      <a16:colId xmlns:a16="http://schemas.microsoft.com/office/drawing/2014/main" val="754623761"/>
                    </a:ext>
                  </a:extLst>
                </a:gridCol>
                <a:gridCol w="1200249">
                  <a:extLst>
                    <a:ext uri="{9D8B030D-6E8A-4147-A177-3AD203B41FA5}">
                      <a16:colId xmlns:a16="http://schemas.microsoft.com/office/drawing/2014/main" val="768799716"/>
                    </a:ext>
                  </a:extLst>
                </a:gridCol>
                <a:gridCol w="859878">
                  <a:extLst>
                    <a:ext uri="{9D8B030D-6E8A-4147-A177-3AD203B41FA5}">
                      <a16:colId xmlns:a16="http://schemas.microsoft.com/office/drawing/2014/main" val="1705727257"/>
                    </a:ext>
                  </a:extLst>
                </a:gridCol>
                <a:gridCol w="859878">
                  <a:extLst>
                    <a:ext uri="{9D8B030D-6E8A-4147-A177-3AD203B41FA5}">
                      <a16:colId xmlns:a16="http://schemas.microsoft.com/office/drawing/2014/main" val="637361321"/>
                    </a:ext>
                  </a:extLst>
                </a:gridCol>
              </a:tblGrid>
              <a:tr h="840830">
                <a:tc>
                  <a:txBody>
                    <a:bodyPr/>
                    <a:lstStyle/>
                    <a:p>
                      <a:pPr algn="l" fontAlgn="ctr"/>
                      <a:r>
                        <a:rPr lang="en-GB" sz="1100" b="0" i="0" u="none" strike="noStrike">
                          <a:solidFill>
                            <a:srgbClr val="FFFFFF"/>
                          </a:solidFill>
                          <a:effectLst/>
                          <a:latin typeface="Arial" panose="020B0604020202020204" pitchFamily="34" charset="0"/>
                        </a:rPr>
                        <a:t>Short Name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1100" b="0" i="0" u="none" strike="noStrike">
                          <a:solidFill>
                            <a:srgbClr val="FFFFFF"/>
                          </a:solidFill>
                          <a:effectLst/>
                          <a:latin typeface="Arial" panose="020B0604020202020204" pitchFamily="34" charset="0"/>
                        </a:rPr>
                        <a:t>Sites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Opening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Closure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Sample Size England</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England Recruits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extLst>
                  <a:ext uri="{0D108BD9-81ED-4DB2-BD59-A6C34878D82A}">
                    <a16:rowId xmlns:a16="http://schemas.microsoft.com/office/drawing/2014/main" val="2716852268"/>
                  </a:ext>
                </a:extLst>
              </a:tr>
              <a:tr h="921540">
                <a:tc>
                  <a:txBody>
                    <a:bodyPr/>
                    <a:lstStyle/>
                    <a:p>
                      <a:pPr marL="0" lvl="0" indent="0" algn="l" rtl="0">
                        <a:lnSpc>
                          <a:spcPct val="115000"/>
                        </a:lnSpc>
                        <a:spcBef>
                          <a:spcPts val="0"/>
                        </a:spcBef>
                        <a:spcAft>
                          <a:spcPts val="0"/>
                        </a:spcAft>
                        <a:buNone/>
                      </a:pPr>
                      <a:r>
                        <a:rPr lang="en-GB" sz="1200" dirty="0">
                          <a:solidFill>
                            <a:srgbClr val="363636"/>
                          </a:solidFill>
                        </a:rPr>
                        <a:t>OCCAMS: Multicentre Study Determining Predictive Biomarkers &amp; Targets for Oesophageal Adenocarcinoma</a:t>
                      </a:r>
                      <a:endParaRPr sz="1200" dirty="0">
                        <a:solidFill>
                          <a:srgbClr val="363636"/>
                        </a:solidFill>
                      </a:endParaRPr>
                    </a:p>
                  </a:txBody>
                  <a:tcPr marL="28575" marR="2857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solidFill>
                            <a:schemeClr val="dk1"/>
                          </a:solidFill>
                        </a:rPr>
                        <a:t>GRH</a:t>
                      </a:r>
                      <a:endParaRPr sz="1200" dirty="0">
                        <a:solidFill>
                          <a:schemeClr val="dk1"/>
                        </a:solidFill>
                      </a:endParaRPr>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r" rtl="0">
                        <a:spcBef>
                          <a:spcPts val="0"/>
                        </a:spcBef>
                        <a:spcAft>
                          <a:spcPts val="0"/>
                        </a:spcAft>
                        <a:buNone/>
                      </a:pPr>
                      <a:r>
                        <a:rPr lang="en-GB" sz="1200" dirty="0">
                          <a:solidFill>
                            <a:srgbClr val="363636"/>
                          </a:solidFill>
                        </a:rPr>
                        <a:t>19/07/2010</a:t>
                      </a:r>
                      <a:endParaRPr sz="1200" dirty="0">
                        <a:solidFill>
                          <a:schemeClr val="dk1"/>
                        </a:solidFill>
                      </a:endParaRPr>
                    </a:p>
                  </a:txBody>
                  <a:tcPr marL="91425" marR="9142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r" rtl="0">
                        <a:lnSpc>
                          <a:spcPct val="115000"/>
                        </a:lnSpc>
                        <a:spcBef>
                          <a:spcPts val="0"/>
                        </a:spcBef>
                        <a:spcAft>
                          <a:spcPts val="0"/>
                        </a:spcAft>
                        <a:buNone/>
                      </a:pPr>
                      <a:r>
                        <a:rPr lang="en-GB" sz="1200" dirty="0">
                          <a:solidFill>
                            <a:srgbClr val="363636"/>
                          </a:solidFill>
                        </a:rPr>
                        <a:t>31/03/2026</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2000</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tc>
                  <a:txBody>
                    <a:bodyPr/>
                    <a:lstStyle/>
                    <a:p>
                      <a:pPr marL="0" lvl="0" indent="0" algn="ctr" rtl="0">
                        <a:lnSpc>
                          <a:spcPct val="115000"/>
                        </a:lnSpc>
                        <a:spcBef>
                          <a:spcPts val="0"/>
                        </a:spcBef>
                        <a:spcAft>
                          <a:spcPts val="0"/>
                        </a:spcAft>
                        <a:buNone/>
                      </a:pPr>
                      <a:r>
                        <a:rPr lang="en-GB" sz="1200" dirty="0">
                          <a:solidFill>
                            <a:srgbClr val="363636"/>
                          </a:solidFill>
                        </a:rPr>
                        <a:t>3,814</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extLst>
                  <a:ext uri="{0D108BD9-81ED-4DB2-BD59-A6C34878D82A}">
                    <a16:rowId xmlns:a16="http://schemas.microsoft.com/office/drawing/2014/main" val="2565157277"/>
                  </a:ext>
                </a:extLst>
              </a:tr>
              <a:tr h="92154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1200" dirty="0"/>
                        <a:t>NIHR </a:t>
                      </a:r>
                      <a:r>
                        <a:rPr lang="en-GB" sz="1200" dirty="0" err="1"/>
                        <a:t>BioResource</a:t>
                      </a:r>
                      <a:r>
                        <a:rPr lang="en-GB" sz="1200" dirty="0"/>
                        <a:t> - Rare Diseases</a:t>
                      </a:r>
                    </a:p>
                    <a:p>
                      <a:pPr marL="0" lvl="0" indent="0" algn="l" rtl="0">
                        <a:lnSpc>
                          <a:spcPct val="115000"/>
                        </a:lnSpc>
                        <a:spcBef>
                          <a:spcPts val="0"/>
                        </a:spcBef>
                        <a:spcAft>
                          <a:spcPts val="0"/>
                        </a:spcAft>
                        <a:buNone/>
                      </a:pPr>
                      <a:endParaRPr sz="1200" dirty="0">
                        <a:solidFill>
                          <a:srgbClr val="363636"/>
                        </a:solidFill>
                      </a:endParaRPr>
                    </a:p>
                  </a:txBody>
                  <a:tcPr marL="28575" marR="2857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solidFill>
                            <a:schemeClr val="dk1"/>
                          </a:solidFill>
                        </a:rPr>
                        <a:t>BRI, Salisbury, BHOC,RUH, BRHC and NBT</a:t>
                      </a:r>
                      <a:endParaRPr sz="1200" dirty="0">
                        <a:solidFill>
                          <a:schemeClr val="dk1"/>
                        </a:solidFill>
                      </a:endParaRPr>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13/09/12</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30/11/24</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22000</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tc>
                  <a:txBody>
                    <a:bodyPr/>
                    <a:lstStyle/>
                    <a:p>
                      <a:pPr marL="0" lvl="0" indent="0" algn="ctr" rtl="0">
                        <a:spcBef>
                          <a:spcPts val="0"/>
                        </a:spcBef>
                        <a:spcAft>
                          <a:spcPts val="0"/>
                        </a:spcAft>
                        <a:buNone/>
                      </a:pPr>
                      <a:r>
                        <a:rPr lang="en-GB" sz="1200" dirty="0"/>
                        <a:t>16781</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extLst>
                  <a:ext uri="{0D108BD9-81ED-4DB2-BD59-A6C34878D82A}">
                    <a16:rowId xmlns:a16="http://schemas.microsoft.com/office/drawing/2014/main" val="1568960239"/>
                  </a:ext>
                </a:extLst>
              </a:tr>
              <a:tr h="921540">
                <a:tc>
                  <a:txBody>
                    <a:bodyPr/>
                    <a:lstStyle/>
                    <a:p>
                      <a:pPr marL="0" lvl="0" indent="0" algn="l" rtl="0">
                        <a:spcBef>
                          <a:spcPts val="0"/>
                        </a:spcBef>
                        <a:spcAft>
                          <a:spcPts val="0"/>
                        </a:spcAft>
                        <a:buNone/>
                      </a:pPr>
                      <a:r>
                        <a:rPr lang="en-GB" sz="1200" dirty="0"/>
                        <a:t>Augmented biomarker response in </a:t>
                      </a:r>
                      <a:r>
                        <a:rPr lang="en-GB" sz="1200" dirty="0" err="1"/>
                        <a:t>oesophagogastric</a:t>
                      </a:r>
                      <a:r>
                        <a:rPr lang="en-GB" sz="1200" dirty="0"/>
                        <a:t> cancer</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Yeovil, Salisbury</a:t>
                      </a:r>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28/02/22</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01/07/23</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558</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tc>
                  <a:txBody>
                    <a:bodyPr/>
                    <a:lstStyle/>
                    <a:p>
                      <a:pPr marL="0" lvl="0" indent="0" algn="ctr" rtl="0">
                        <a:spcBef>
                          <a:spcPts val="0"/>
                        </a:spcBef>
                        <a:spcAft>
                          <a:spcPts val="0"/>
                        </a:spcAft>
                        <a:buNone/>
                      </a:pPr>
                      <a:r>
                        <a:rPr lang="en-GB" sz="1200" dirty="0"/>
                        <a:t>131</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extLst>
                  <a:ext uri="{0D108BD9-81ED-4DB2-BD59-A6C34878D82A}">
                    <a16:rowId xmlns:a16="http://schemas.microsoft.com/office/drawing/2014/main" val="1501666915"/>
                  </a:ext>
                </a:extLst>
              </a:tr>
            </a:tbl>
          </a:graphicData>
        </a:graphic>
      </p:graphicFrame>
    </p:spTree>
    <p:extLst>
      <p:ext uri="{BB962C8B-B14F-4D97-AF65-F5344CB8AC3E}">
        <p14:creationId xmlns:p14="http://schemas.microsoft.com/office/powerpoint/2010/main" val="166829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17"/>
          <p:cNvSpPr txBox="1"/>
          <p:nvPr/>
        </p:nvSpPr>
        <p:spPr>
          <a:xfrm>
            <a:off x="86725" y="345125"/>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In Setup OG Cancer Studies 22/23</a:t>
            </a:r>
            <a:endParaRPr sz="2300">
              <a:solidFill>
                <a:srgbClr val="3D85C6"/>
              </a:solidFill>
            </a:endParaRPr>
          </a:p>
        </p:txBody>
      </p:sp>
      <p:sp>
        <p:nvSpPr>
          <p:cNvPr id="145" name="Google Shape;145;p17"/>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21/03/2023</a:t>
            </a:r>
            <a:endParaRPr/>
          </a:p>
          <a:p>
            <a:pPr marL="0" lvl="0" indent="0" algn="l" rtl="0">
              <a:spcBef>
                <a:spcPts val="0"/>
              </a:spcBef>
              <a:spcAft>
                <a:spcPts val="0"/>
              </a:spcAft>
              <a:buNone/>
            </a:pPr>
            <a:r>
              <a:rPr lang="en-GB"/>
              <a:t>Source: ODP All Portfolio</a:t>
            </a:r>
            <a:endParaRPr/>
          </a:p>
        </p:txBody>
      </p:sp>
      <p:graphicFrame>
        <p:nvGraphicFramePr>
          <p:cNvPr id="146" name="Google Shape;146;p17"/>
          <p:cNvGraphicFramePr/>
          <p:nvPr/>
        </p:nvGraphicFramePr>
        <p:xfrm>
          <a:off x="86725" y="1291650"/>
          <a:ext cx="11973250" cy="2148780"/>
        </p:xfrm>
        <a:graphic>
          <a:graphicData uri="http://schemas.openxmlformats.org/drawingml/2006/table">
            <a:tbl>
              <a:tblPr>
                <a:noFill/>
                <a:tableStyleId>{E4E37EB5-FED2-4B3F-B8F8-C3BDBC72E724}</a:tableStyleId>
              </a:tblPr>
              <a:tblGrid>
                <a:gridCol w="689075">
                  <a:extLst>
                    <a:ext uri="{9D8B030D-6E8A-4147-A177-3AD203B41FA5}">
                      <a16:colId xmlns:a16="http://schemas.microsoft.com/office/drawing/2014/main" val="20000"/>
                    </a:ext>
                  </a:extLst>
                </a:gridCol>
                <a:gridCol w="1583325">
                  <a:extLst>
                    <a:ext uri="{9D8B030D-6E8A-4147-A177-3AD203B41FA5}">
                      <a16:colId xmlns:a16="http://schemas.microsoft.com/office/drawing/2014/main" val="20001"/>
                    </a:ext>
                  </a:extLst>
                </a:gridCol>
                <a:gridCol w="4554200">
                  <a:extLst>
                    <a:ext uri="{9D8B030D-6E8A-4147-A177-3AD203B41FA5}">
                      <a16:colId xmlns:a16="http://schemas.microsoft.com/office/drawing/2014/main" val="20002"/>
                    </a:ext>
                  </a:extLst>
                </a:gridCol>
                <a:gridCol w="2240600">
                  <a:extLst>
                    <a:ext uri="{9D8B030D-6E8A-4147-A177-3AD203B41FA5}">
                      <a16:colId xmlns:a16="http://schemas.microsoft.com/office/drawing/2014/main" val="20003"/>
                    </a:ext>
                  </a:extLst>
                </a:gridCol>
                <a:gridCol w="1124575">
                  <a:extLst>
                    <a:ext uri="{9D8B030D-6E8A-4147-A177-3AD203B41FA5}">
                      <a16:colId xmlns:a16="http://schemas.microsoft.com/office/drawing/2014/main" val="20004"/>
                    </a:ext>
                  </a:extLst>
                </a:gridCol>
                <a:gridCol w="1109450">
                  <a:extLst>
                    <a:ext uri="{9D8B030D-6E8A-4147-A177-3AD203B41FA5}">
                      <a16:colId xmlns:a16="http://schemas.microsoft.com/office/drawing/2014/main" val="20005"/>
                    </a:ext>
                  </a:extLst>
                </a:gridCol>
                <a:gridCol w="67202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300">
                          <a:solidFill>
                            <a:schemeClr val="lt1"/>
                          </a:solidFill>
                        </a:rPr>
                        <a:t>CPMS ID</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a:solidFill>
                            <a:schemeClr val="lt1"/>
                          </a:solidFill>
                        </a:rPr>
                        <a:t> </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a:solidFill>
                            <a:schemeClr val="lt1"/>
                          </a:solidFill>
                        </a:rPr>
                        <a:t>Site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GB" sz="1100">
                          <a:solidFill>
                            <a:schemeClr val="lt1"/>
                          </a:solidFill>
                        </a:rPr>
                        <a:t>Sample Size UK</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85800">
                <a:tc>
                  <a:txBody>
                    <a:bodyPr/>
                    <a:lstStyle/>
                    <a:p>
                      <a:pPr marL="0" lvl="0" indent="0" algn="l" rtl="0">
                        <a:spcBef>
                          <a:spcPts val="0"/>
                        </a:spcBef>
                        <a:spcAft>
                          <a:spcPts val="0"/>
                        </a:spcAft>
                        <a:buNone/>
                      </a:pPr>
                      <a:r>
                        <a:rPr lang="en-GB"/>
                        <a:t>54723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DisTinGuish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 Phase 2, Multicenter, Open-Label Study of DKN-01 in Combination with Tislelizumab ± Chemotherapy as First-Line or Second-Line Therapy in Adult Patients with Inoperable, Locally Advanced or Metastatic Gastric or Gastroesophageal Junction Adenocarcinoma (DisTinGuish)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Park tbc (Emma Cattell)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15/03/23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CE16-01BD-EE9D-8959-05DE67090E56}"/>
              </a:ext>
            </a:extLst>
          </p:cNvPr>
          <p:cNvSpPr>
            <a:spLocks noGrp="1"/>
          </p:cNvSpPr>
          <p:nvPr>
            <p:ph type="title"/>
          </p:nvPr>
        </p:nvSpPr>
        <p:spPr/>
        <p:txBody>
          <a:bodyPr/>
          <a:lstStyle/>
          <a:p>
            <a:br>
              <a:rPr lang="en-US" dirty="0"/>
            </a:br>
            <a:r>
              <a:rPr lang="en-US" dirty="0"/>
              <a:t>PICCOS Trial-Feasibility </a:t>
            </a:r>
            <a:br>
              <a:rPr lang="en-US" dirty="0"/>
            </a:br>
            <a:r>
              <a:rPr lang="en-GB" sz="1800" b="1" dirty="0">
                <a:effectLst/>
                <a:latin typeface="Calibri" panose="020F0502020204030204" pitchFamily="34" charset="0"/>
              </a:rPr>
              <a:t>Pressurised </a:t>
            </a:r>
            <a:r>
              <a:rPr lang="en-GB" sz="1800" b="1" dirty="0" err="1">
                <a:effectLst/>
                <a:latin typeface="Calibri" panose="020F0502020204030204" pitchFamily="34" charset="0"/>
              </a:rPr>
              <a:t>IntraPeritoneal</a:t>
            </a:r>
            <a:r>
              <a:rPr lang="en-GB" sz="1800" b="1" dirty="0">
                <a:effectLst/>
                <a:latin typeface="Calibri" panose="020F0502020204030204" pitchFamily="34" charset="0"/>
              </a:rPr>
              <a:t> Aerosolised Chemotherapy in the management of cancers of the colon, ovary and stomach: a randomised controlled phase II trial of efficacy in peritoneal metastases (PICCOS) </a:t>
            </a:r>
            <a:br>
              <a:rPr lang="en-GB" dirty="0"/>
            </a:br>
            <a:endParaRPr lang="en-US" dirty="0"/>
          </a:p>
        </p:txBody>
      </p:sp>
      <p:pic>
        <p:nvPicPr>
          <p:cNvPr id="6" name="Picture 5">
            <a:extLst>
              <a:ext uri="{FF2B5EF4-FFF2-40B4-BE49-F238E27FC236}">
                <a16:creationId xmlns:a16="http://schemas.microsoft.com/office/drawing/2014/main" id="{65457F76-B95C-6254-93FA-71D98EFF26FE}"/>
              </a:ext>
            </a:extLst>
          </p:cNvPr>
          <p:cNvPicPr>
            <a:picLocks noChangeAspect="1"/>
          </p:cNvPicPr>
          <p:nvPr/>
        </p:nvPicPr>
        <p:blipFill>
          <a:blip r:embed="rId2"/>
          <a:stretch>
            <a:fillRect/>
          </a:stretch>
        </p:blipFill>
        <p:spPr>
          <a:xfrm>
            <a:off x="1988287" y="1431542"/>
            <a:ext cx="6535119" cy="4597118"/>
          </a:xfrm>
          <a:prstGeom prst="rect">
            <a:avLst/>
          </a:prstGeom>
        </p:spPr>
      </p:pic>
    </p:spTree>
    <p:extLst>
      <p:ext uri="{BB962C8B-B14F-4D97-AF65-F5344CB8AC3E}">
        <p14:creationId xmlns:p14="http://schemas.microsoft.com/office/powerpoint/2010/main" val="166124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8"/>
          <p:cNvSpPr/>
          <p:nvPr/>
        </p:nvSpPr>
        <p:spPr>
          <a:xfrm>
            <a:off x="380500" y="5344825"/>
            <a:ext cx="11158800" cy="147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sp>
        <p:nvSpPr>
          <p:cNvPr id="154" name="Google Shape;154;p18"/>
          <p:cNvSpPr txBox="1"/>
          <p:nvPr/>
        </p:nvSpPr>
        <p:spPr>
          <a:xfrm>
            <a:off x="1114975" y="772050"/>
            <a:ext cx="10684500" cy="131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dk1"/>
                </a:solidFill>
              </a:rPr>
              <a:t>Somerset, Wiltshire, Avon and Gloucestershire: Published July 2022. </a:t>
            </a:r>
            <a:endParaRPr sz="1500">
              <a:solidFill>
                <a:schemeClr val="dk1"/>
              </a:solidFill>
            </a:endParaRPr>
          </a:p>
          <a:p>
            <a:pPr marL="457200" lvl="0" indent="-317500" algn="l" rtl="0">
              <a:spcBef>
                <a:spcPts val="1000"/>
              </a:spcBef>
              <a:spcAft>
                <a:spcPts val="0"/>
              </a:spcAft>
              <a:buClr>
                <a:schemeClr val="dk1"/>
              </a:buClr>
              <a:buSzPts val="1400"/>
              <a:buChar char="●"/>
            </a:pPr>
            <a:r>
              <a:rPr lang="en-GB">
                <a:solidFill>
                  <a:schemeClr val="dk1"/>
                </a:solidFill>
              </a:rPr>
              <a:t>The score shows the percentage of respondents who gave the most favourable response to a question</a:t>
            </a:r>
            <a:endParaRPr>
              <a:solidFill>
                <a:schemeClr val="dk1"/>
              </a:solidFill>
            </a:endParaRPr>
          </a:p>
          <a:p>
            <a:pPr marL="457200" lvl="0" indent="-317500" algn="l" rtl="0">
              <a:spcBef>
                <a:spcPts val="1000"/>
              </a:spcBef>
              <a:spcAft>
                <a:spcPts val="1000"/>
              </a:spcAft>
              <a:buClr>
                <a:schemeClr val="dk1"/>
              </a:buClr>
              <a:buSzPts val="1400"/>
              <a:buChar char="●"/>
            </a:pPr>
            <a:r>
              <a:rPr lang="en-GB">
                <a:solidFill>
                  <a:schemeClr val="dk1"/>
                </a:solidFill>
              </a:rPr>
              <a:t>The expected range charts in this report show a bar with the lowest and highest score received for each question nationally. Within this bar, an expected range is given (in grey) and a black diamond represents the actual score for this Alliance.</a:t>
            </a:r>
            <a:endParaRPr>
              <a:solidFill>
                <a:schemeClr val="dk1"/>
              </a:solidFill>
            </a:endParaRPr>
          </a:p>
        </p:txBody>
      </p:sp>
      <p:grpSp>
        <p:nvGrpSpPr>
          <p:cNvPr id="155" name="Google Shape;155;p18"/>
          <p:cNvGrpSpPr/>
          <p:nvPr/>
        </p:nvGrpSpPr>
        <p:grpSpPr>
          <a:xfrm>
            <a:off x="1861346" y="2185267"/>
            <a:ext cx="8695572" cy="4420680"/>
            <a:chOff x="1959397" y="2158417"/>
            <a:chExt cx="7478132" cy="3796856"/>
          </a:xfrm>
        </p:grpSpPr>
        <p:grpSp>
          <p:nvGrpSpPr>
            <p:cNvPr id="156" name="Google Shape;156;p18"/>
            <p:cNvGrpSpPr/>
            <p:nvPr/>
          </p:nvGrpSpPr>
          <p:grpSpPr>
            <a:xfrm>
              <a:off x="1959397" y="2158417"/>
              <a:ext cx="7478132" cy="2496880"/>
              <a:chOff x="59100" y="2181650"/>
              <a:chExt cx="6886575" cy="2162175"/>
            </a:xfrm>
          </p:grpSpPr>
          <p:pic>
            <p:nvPicPr>
              <p:cNvPr id="157" name="Google Shape;157;p18"/>
              <p:cNvPicPr preferRelativeResize="0"/>
              <p:nvPr/>
            </p:nvPicPr>
            <p:blipFill>
              <a:blip r:embed="rId3">
                <a:alphaModFix/>
              </a:blip>
              <a:stretch>
                <a:fillRect/>
              </a:stretch>
            </p:blipFill>
            <p:spPr>
              <a:xfrm>
                <a:off x="59100" y="2181650"/>
                <a:ext cx="6886575" cy="2162175"/>
              </a:xfrm>
              <a:prstGeom prst="rect">
                <a:avLst/>
              </a:prstGeom>
              <a:noFill/>
              <a:ln>
                <a:noFill/>
              </a:ln>
            </p:spPr>
          </p:pic>
          <p:sp>
            <p:nvSpPr>
              <p:cNvPr id="158" name="Google Shape;158;p18"/>
              <p:cNvSpPr/>
              <p:nvPr/>
            </p:nvSpPr>
            <p:spPr>
              <a:xfrm>
                <a:off x="102488" y="3156075"/>
                <a:ext cx="6799800" cy="3615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9" name="Google Shape;159;p18"/>
            <p:cNvPicPr preferRelativeResize="0"/>
            <p:nvPr/>
          </p:nvPicPr>
          <p:blipFill>
            <a:blip r:embed="rId4">
              <a:alphaModFix/>
            </a:blip>
            <a:stretch>
              <a:fillRect/>
            </a:stretch>
          </p:blipFill>
          <p:spPr>
            <a:xfrm>
              <a:off x="1959401" y="4655297"/>
              <a:ext cx="7390975" cy="973843"/>
            </a:xfrm>
            <a:prstGeom prst="rect">
              <a:avLst/>
            </a:prstGeom>
            <a:noFill/>
            <a:ln>
              <a:noFill/>
            </a:ln>
          </p:spPr>
        </p:pic>
        <p:pic>
          <p:nvPicPr>
            <p:cNvPr id="160" name="Google Shape;160;p18"/>
            <p:cNvPicPr preferRelativeResize="0"/>
            <p:nvPr/>
          </p:nvPicPr>
          <p:blipFill rotWithShape="1">
            <a:blip r:embed="rId5">
              <a:alphaModFix/>
            </a:blip>
            <a:srcRect b="17715"/>
            <a:stretch/>
          </p:blipFill>
          <p:spPr>
            <a:xfrm>
              <a:off x="1959400" y="5629148"/>
              <a:ext cx="7390975" cy="326125"/>
            </a:xfrm>
            <a:prstGeom prst="rect">
              <a:avLst/>
            </a:prstGeom>
            <a:noFill/>
            <a:ln>
              <a:noFill/>
            </a:ln>
          </p:spPr>
        </p:pic>
      </p:grpSp>
      <p:sp>
        <p:nvSpPr>
          <p:cNvPr id="161" name="Google Shape;161;p18"/>
          <p:cNvSpPr/>
          <p:nvPr/>
        </p:nvSpPr>
        <p:spPr>
          <a:xfrm>
            <a:off x="9015150" y="5087950"/>
            <a:ext cx="334200" cy="15180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19"/>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grpSp>
        <p:nvGrpSpPr>
          <p:cNvPr id="168" name="Google Shape;168;p19"/>
          <p:cNvGrpSpPr/>
          <p:nvPr/>
        </p:nvGrpSpPr>
        <p:grpSpPr>
          <a:xfrm>
            <a:off x="1500513" y="1180021"/>
            <a:ext cx="9387840" cy="599767"/>
            <a:chOff x="1500513" y="1180021"/>
            <a:chExt cx="9387840" cy="599767"/>
          </a:xfrm>
        </p:grpSpPr>
        <p:pic>
          <p:nvPicPr>
            <p:cNvPr id="169" name="Google Shape;169;p19"/>
            <p:cNvPicPr preferRelativeResize="0"/>
            <p:nvPr/>
          </p:nvPicPr>
          <p:blipFill>
            <a:blip r:embed="rId3">
              <a:alphaModFix/>
            </a:blip>
            <a:stretch>
              <a:fillRect/>
            </a:stretch>
          </p:blipFill>
          <p:spPr>
            <a:xfrm>
              <a:off x="1500513" y="1180021"/>
              <a:ext cx="9387840" cy="258147"/>
            </a:xfrm>
            <a:prstGeom prst="rect">
              <a:avLst/>
            </a:prstGeom>
            <a:noFill/>
            <a:ln>
              <a:noFill/>
            </a:ln>
          </p:spPr>
        </p:pic>
        <p:pic>
          <p:nvPicPr>
            <p:cNvPr id="170" name="Google Shape;170;p19"/>
            <p:cNvPicPr preferRelativeResize="0"/>
            <p:nvPr/>
          </p:nvPicPr>
          <p:blipFill>
            <a:blip r:embed="rId4">
              <a:alphaModFix/>
            </a:blip>
            <a:stretch>
              <a:fillRect/>
            </a:stretch>
          </p:blipFill>
          <p:spPr>
            <a:xfrm>
              <a:off x="1529350" y="1438180"/>
              <a:ext cx="9330185" cy="341609"/>
            </a:xfrm>
            <a:prstGeom prst="rect">
              <a:avLst/>
            </a:prstGeom>
            <a:noFill/>
            <a:ln>
              <a:noFill/>
            </a:ln>
          </p:spPr>
        </p:pic>
      </p:grpSp>
      <p:grpSp>
        <p:nvGrpSpPr>
          <p:cNvPr id="171" name="Google Shape;171;p19"/>
          <p:cNvGrpSpPr/>
          <p:nvPr/>
        </p:nvGrpSpPr>
        <p:grpSpPr>
          <a:xfrm>
            <a:off x="1500525" y="1972273"/>
            <a:ext cx="9362885" cy="860107"/>
            <a:chOff x="152400" y="1932189"/>
            <a:chExt cx="7372350" cy="666750"/>
          </a:xfrm>
        </p:grpSpPr>
        <p:pic>
          <p:nvPicPr>
            <p:cNvPr id="172" name="Google Shape;172;p19"/>
            <p:cNvPicPr preferRelativeResize="0"/>
            <p:nvPr/>
          </p:nvPicPr>
          <p:blipFill>
            <a:blip r:embed="rId5">
              <a:alphaModFix/>
            </a:blip>
            <a:stretch>
              <a:fillRect/>
            </a:stretch>
          </p:blipFill>
          <p:spPr>
            <a:xfrm>
              <a:off x="152400" y="1932189"/>
              <a:ext cx="7372350" cy="381000"/>
            </a:xfrm>
            <a:prstGeom prst="rect">
              <a:avLst/>
            </a:prstGeom>
            <a:noFill/>
            <a:ln>
              <a:noFill/>
            </a:ln>
          </p:spPr>
        </p:pic>
        <p:pic>
          <p:nvPicPr>
            <p:cNvPr id="173" name="Google Shape;173;p19"/>
            <p:cNvPicPr preferRelativeResize="0"/>
            <p:nvPr/>
          </p:nvPicPr>
          <p:blipFill>
            <a:blip r:embed="rId6">
              <a:alphaModFix/>
            </a:blip>
            <a:stretch>
              <a:fillRect/>
            </a:stretch>
          </p:blipFill>
          <p:spPr>
            <a:xfrm>
              <a:off x="176213" y="2313189"/>
              <a:ext cx="7324725" cy="285750"/>
            </a:xfrm>
            <a:prstGeom prst="rect">
              <a:avLst/>
            </a:prstGeom>
            <a:noFill/>
            <a:ln>
              <a:noFill/>
            </a:ln>
          </p:spPr>
        </p:pic>
      </p:grpSp>
      <p:grpSp>
        <p:nvGrpSpPr>
          <p:cNvPr id="174" name="Google Shape;174;p19"/>
          <p:cNvGrpSpPr/>
          <p:nvPr/>
        </p:nvGrpSpPr>
        <p:grpSpPr>
          <a:xfrm>
            <a:off x="1500513" y="3024934"/>
            <a:ext cx="9387078" cy="613208"/>
            <a:chOff x="147638" y="2984781"/>
            <a:chExt cx="7391400" cy="514350"/>
          </a:xfrm>
        </p:grpSpPr>
        <p:pic>
          <p:nvPicPr>
            <p:cNvPr id="175" name="Google Shape;175;p19"/>
            <p:cNvPicPr preferRelativeResize="0"/>
            <p:nvPr/>
          </p:nvPicPr>
          <p:blipFill>
            <a:blip r:embed="rId7">
              <a:alphaModFix/>
            </a:blip>
            <a:stretch>
              <a:fillRect/>
            </a:stretch>
          </p:blipFill>
          <p:spPr>
            <a:xfrm>
              <a:off x="152400" y="2984781"/>
              <a:ext cx="7381875" cy="200025"/>
            </a:xfrm>
            <a:prstGeom prst="rect">
              <a:avLst/>
            </a:prstGeom>
            <a:noFill/>
            <a:ln>
              <a:noFill/>
            </a:ln>
          </p:spPr>
        </p:pic>
        <p:pic>
          <p:nvPicPr>
            <p:cNvPr id="176" name="Google Shape;176;p19"/>
            <p:cNvPicPr preferRelativeResize="0"/>
            <p:nvPr/>
          </p:nvPicPr>
          <p:blipFill>
            <a:blip r:embed="rId8">
              <a:alphaModFix/>
            </a:blip>
            <a:stretch>
              <a:fillRect/>
            </a:stretch>
          </p:blipFill>
          <p:spPr>
            <a:xfrm>
              <a:off x="147638" y="3184806"/>
              <a:ext cx="7391400" cy="314325"/>
            </a:xfrm>
            <a:prstGeom prst="rect">
              <a:avLst/>
            </a:prstGeom>
            <a:noFill/>
            <a:ln>
              <a:noFill/>
            </a:ln>
          </p:spPr>
        </p:pic>
      </p:grpSp>
      <p:grpSp>
        <p:nvGrpSpPr>
          <p:cNvPr id="177" name="Google Shape;177;p19"/>
          <p:cNvGrpSpPr/>
          <p:nvPr/>
        </p:nvGrpSpPr>
        <p:grpSpPr>
          <a:xfrm>
            <a:off x="1500513" y="3763878"/>
            <a:ext cx="9374981" cy="972348"/>
            <a:chOff x="138113" y="3830692"/>
            <a:chExt cx="7381875" cy="779000"/>
          </a:xfrm>
        </p:grpSpPr>
        <p:pic>
          <p:nvPicPr>
            <p:cNvPr id="178" name="Google Shape;178;p19"/>
            <p:cNvPicPr preferRelativeResize="0"/>
            <p:nvPr/>
          </p:nvPicPr>
          <p:blipFill>
            <a:blip r:embed="rId9">
              <a:alphaModFix/>
            </a:blip>
            <a:stretch>
              <a:fillRect/>
            </a:stretch>
          </p:blipFill>
          <p:spPr>
            <a:xfrm>
              <a:off x="138125" y="3830692"/>
              <a:ext cx="7353300" cy="523875"/>
            </a:xfrm>
            <a:prstGeom prst="rect">
              <a:avLst/>
            </a:prstGeom>
            <a:noFill/>
            <a:ln>
              <a:noFill/>
            </a:ln>
          </p:spPr>
        </p:pic>
        <p:pic>
          <p:nvPicPr>
            <p:cNvPr id="179" name="Google Shape;179;p19"/>
            <p:cNvPicPr preferRelativeResize="0"/>
            <p:nvPr/>
          </p:nvPicPr>
          <p:blipFill>
            <a:blip r:embed="rId10">
              <a:alphaModFix/>
            </a:blip>
            <a:stretch>
              <a:fillRect/>
            </a:stretch>
          </p:blipFill>
          <p:spPr>
            <a:xfrm>
              <a:off x="138113" y="4314417"/>
              <a:ext cx="7381875" cy="295275"/>
            </a:xfrm>
            <a:prstGeom prst="rect">
              <a:avLst/>
            </a:prstGeom>
            <a:noFill/>
            <a:ln>
              <a:noFill/>
            </a:ln>
          </p:spPr>
        </p:pic>
      </p:grpSp>
      <p:sp>
        <p:nvSpPr>
          <p:cNvPr id="180" name="Google Shape;180;p19"/>
          <p:cNvSpPr txBox="1"/>
          <p:nvPr/>
        </p:nvSpPr>
        <p:spPr>
          <a:xfrm>
            <a:off x="1042725" y="4999800"/>
            <a:ext cx="1026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rgbClr val="FFFFFF"/>
                </a:highlight>
                <a:latin typeface="Calibri"/>
                <a:ea typeface="Calibri"/>
                <a:cs typeface="Calibri"/>
                <a:sym typeface="Calibri"/>
              </a:rPr>
              <a:t> How do we increase conversations about research in your tumour site?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87" name="Google Shape;187;p20"/>
          <p:cNvSpPr txBox="1">
            <a:spLocks noGrp="1"/>
          </p:cNvSpPr>
          <p:nvPr>
            <p:ph type="body" idx="1"/>
          </p:nvPr>
        </p:nvSpPr>
        <p:spPr>
          <a:xfrm>
            <a:off x="219500" y="1341125"/>
            <a:ext cx="11604900" cy="45393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hlinkClick r:id="rId3"/>
              </a:rPr>
              <a:t>https://www.nihr.ac.uk/health-and-care-professionals/career-development/associate-principal-investigator-scheme.htm</a:t>
            </a:r>
            <a:endParaRPr sz="1900"/>
          </a:p>
          <a:p>
            <a:pPr marL="0" lvl="0" indent="0" algn="l" rtl="0">
              <a:spcBef>
                <a:spcPts val="1000"/>
              </a:spcBef>
              <a:spcAft>
                <a:spcPts val="0"/>
              </a:spcAft>
              <a:buNone/>
            </a:pPr>
            <a:endParaRPr sz="1900"/>
          </a:p>
          <a:p>
            <a:pPr marL="0" lvl="0" indent="0" algn="l" rtl="0">
              <a:spcBef>
                <a:spcPts val="1000"/>
              </a:spcBef>
              <a:spcAft>
                <a:spcPts val="0"/>
              </a:spcAft>
              <a:buNone/>
            </a:pPr>
            <a:r>
              <a:rPr lang="en-GB" sz="1900"/>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p>
          <a:p>
            <a:pPr marL="0" lvl="0" indent="0" algn="l" rtl="0">
              <a:spcBef>
                <a:spcPts val="1000"/>
              </a:spcBef>
              <a:spcAft>
                <a:spcPts val="0"/>
              </a:spcAft>
              <a:buNone/>
            </a:pPr>
            <a:r>
              <a:rPr lang="en-GB" sz="1900"/>
              <a:t>CIs working with a CTU can register their study on the scheme </a:t>
            </a:r>
            <a:endParaRPr sz="1900"/>
          </a:p>
          <a:p>
            <a:pPr marL="0" lvl="0" indent="0" algn="l" rtl="0">
              <a:spcBef>
                <a:spcPts val="1000"/>
              </a:spcBef>
              <a:spcAft>
                <a:spcPts val="0"/>
              </a:spcAft>
              <a:buNone/>
            </a:pPr>
            <a:r>
              <a:rPr lang="en-GB" sz="1900" u="sng">
                <a:solidFill>
                  <a:schemeClr val="hlink"/>
                </a:solidFill>
                <a:hlinkClick r:id="rId4"/>
              </a:rPr>
              <a:t>https://www.nihr.ac.uk/health-and-care-professionals/career-development/register-your-study-for-the-associate-principal-investigator-scheme.htm</a:t>
            </a:r>
            <a:endParaRPr sz="1900"/>
          </a:p>
          <a:p>
            <a:pPr marL="0" lvl="0" indent="0" algn="l" rtl="0">
              <a:spcBef>
                <a:spcPts val="1000"/>
              </a:spcBef>
              <a:spcAft>
                <a:spcPts val="0"/>
              </a:spcAft>
              <a:buNone/>
            </a:pPr>
            <a:endParaRPr sz="1900"/>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100">
              <a:highlight>
                <a:schemeClr val="lt1"/>
              </a:highlight>
            </a:endParaRPr>
          </a:p>
          <a:p>
            <a:pPr marL="0" lvl="0" indent="0" algn="l" rtl="0">
              <a:lnSpc>
                <a:spcPct val="100000"/>
              </a:lnSpc>
              <a:spcBef>
                <a:spcPts val="0"/>
              </a:spcBef>
              <a:spcAft>
                <a:spcPts val="0"/>
              </a:spcAft>
              <a:buNone/>
            </a:pPr>
            <a:endParaRPr sz="1900"/>
          </a:p>
          <a:p>
            <a:pPr marL="0" lvl="0" indent="0" algn="l" rtl="0">
              <a:spcBef>
                <a:spcPts val="1000"/>
              </a:spcBef>
              <a:spcAft>
                <a:spcPts val="0"/>
              </a:spcAft>
              <a:buNone/>
            </a:pPr>
            <a:endParaRPr sz="1900"/>
          </a:p>
          <a:p>
            <a:pPr marL="0" lvl="0" indent="0" algn="l" rtl="0">
              <a:spcBef>
                <a:spcPts val="1000"/>
              </a:spcBef>
              <a:spcAft>
                <a:spcPts val="0"/>
              </a:spcAft>
              <a:buNone/>
            </a:pPr>
            <a:endParaRPr sz="2100" b="1">
              <a:solidFill>
                <a:srgbClr val="888888"/>
              </a:solidFill>
            </a:endParaRPr>
          </a:p>
          <a:p>
            <a:pPr marL="0" lvl="0" indent="0" algn="l" rtl="0">
              <a:spcBef>
                <a:spcPts val="1000"/>
              </a:spcBef>
              <a:spcAft>
                <a:spcPts val="0"/>
              </a:spcAft>
              <a:buNone/>
            </a:pPr>
            <a:endParaRPr sz="2100" b="1">
              <a:solidFill>
                <a:srgbClr val="888888"/>
              </a:solidFill>
            </a:endParaRPr>
          </a:p>
        </p:txBody>
      </p:sp>
      <p:grpSp>
        <p:nvGrpSpPr>
          <p:cNvPr id="188" name="Google Shape;188;p20"/>
          <p:cNvGrpSpPr/>
          <p:nvPr/>
        </p:nvGrpSpPr>
        <p:grpSpPr>
          <a:xfrm>
            <a:off x="10441748" y="-838776"/>
            <a:ext cx="1995749" cy="2033473"/>
            <a:chOff x="2449130" y="3506855"/>
            <a:chExt cx="3042300" cy="3042300"/>
          </a:xfrm>
        </p:grpSpPr>
        <p:sp>
          <p:nvSpPr>
            <p:cNvPr id="189" name="Google Shape;189;p20"/>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90" name="Google Shape;190;p20"/>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91" name="Google Shape;191;p20"/>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838200" y="365126"/>
            <a:ext cx="10515600" cy="62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100">
                <a:solidFill>
                  <a:srgbClr val="3D85C6"/>
                </a:solidFill>
              </a:rPr>
              <a:t>API Scheme OG Cancer Studies open in SWAG Region</a:t>
            </a:r>
            <a:endParaRPr sz="3100">
              <a:solidFill>
                <a:srgbClr val="3D85C6"/>
              </a:solidFill>
            </a:endParaRPr>
          </a:p>
        </p:txBody>
      </p:sp>
      <p:graphicFrame>
        <p:nvGraphicFramePr>
          <p:cNvPr id="198" name="Google Shape;198;p21"/>
          <p:cNvGraphicFramePr/>
          <p:nvPr/>
        </p:nvGraphicFramePr>
        <p:xfrm>
          <a:off x="231900" y="1324175"/>
          <a:ext cx="11728200" cy="2647395"/>
        </p:xfrm>
        <a:graphic>
          <a:graphicData uri="http://schemas.openxmlformats.org/drawingml/2006/table">
            <a:tbl>
              <a:tblPr>
                <a:noFill/>
                <a:tableStyleId>{E4E37EB5-FED2-4B3F-B8F8-C3BDBC72E724}</a:tableStyleId>
              </a:tblPr>
              <a:tblGrid>
                <a:gridCol w="872900">
                  <a:extLst>
                    <a:ext uri="{9D8B030D-6E8A-4147-A177-3AD203B41FA5}">
                      <a16:colId xmlns:a16="http://schemas.microsoft.com/office/drawing/2014/main" val="20000"/>
                    </a:ext>
                  </a:extLst>
                </a:gridCol>
                <a:gridCol w="6229275">
                  <a:extLst>
                    <a:ext uri="{9D8B030D-6E8A-4147-A177-3AD203B41FA5}">
                      <a16:colId xmlns:a16="http://schemas.microsoft.com/office/drawing/2014/main" val="20001"/>
                    </a:ext>
                  </a:extLst>
                </a:gridCol>
                <a:gridCol w="4626025">
                  <a:extLst>
                    <a:ext uri="{9D8B030D-6E8A-4147-A177-3AD203B41FA5}">
                      <a16:colId xmlns:a16="http://schemas.microsoft.com/office/drawing/2014/main" val="20002"/>
                    </a:ext>
                  </a:extLst>
                </a:gridCol>
              </a:tblGrid>
              <a:tr h="4130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l" rtl="0">
                        <a:spcBef>
                          <a:spcPts val="0"/>
                        </a:spcBef>
                        <a:spcAft>
                          <a:spcPts val="0"/>
                        </a:spcAft>
                        <a:buNone/>
                      </a:pPr>
                      <a:r>
                        <a:rPr lang="en-GB">
                          <a:solidFill>
                            <a:schemeClr val="lt1"/>
                          </a:solidFill>
                        </a:rPr>
                        <a:t>Study 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GB"/>
                        <a:t>18432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PLATFORM</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RUH, GHFT, UHBW, Weston, Musgrove Park, Salisbury,  </a:t>
                      </a:r>
                      <a:endParaRPr/>
                    </a:p>
                    <a:p>
                      <a:pPr marL="0" lvl="0" indent="0" algn="l" rtl="0">
                        <a:spcBef>
                          <a:spcPts val="0"/>
                        </a:spcBef>
                        <a:spcAft>
                          <a:spcPts val="0"/>
                        </a:spcAft>
                        <a:buNone/>
                      </a:pPr>
                      <a:r>
                        <a:rPr lang="en-GB"/>
                        <a:t>Yeovil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3400">
                <a:tc>
                  <a:txBody>
                    <a:bodyPr/>
                    <a:lstStyle/>
                    <a:p>
                      <a:pPr marL="0" lvl="0" indent="0" algn="l" rtl="0">
                        <a:spcBef>
                          <a:spcPts val="0"/>
                        </a:spcBef>
                        <a:spcAft>
                          <a:spcPts val="0"/>
                        </a:spcAft>
                        <a:buNone/>
                      </a:pPr>
                      <a:r>
                        <a:rPr lang="en-GB"/>
                        <a:t>20358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SCOPE 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Musgrove Park, Glos, Cheltenham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22475">
                <a:tc>
                  <a:txBody>
                    <a:bodyPr/>
                    <a:lstStyle/>
                    <a:p>
                      <a:pPr marL="0" lvl="0" indent="0" algn="l" rtl="0">
                        <a:spcBef>
                          <a:spcPts val="0"/>
                        </a:spcBef>
                        <a:spcAft>
                          <a:spcPts val="0"/>
                        </a:spcAft>
                        <a:buNone/>
                      </a:pPr>
                      <a:r>
                        <a:rPr lang="en-GB"/>
                        <a:t>52250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NERO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Musgrove Park</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GB"/>
                        <a:t>42715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WAKING: Wnt and checKpoint INhibition in Gastric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National Recruitment to Upper GI Cancer Studies </a:t>
            </a:r>
            <a:endParaRPr sz="2300">
              <a:solidFill>
                <a:srgbClr val="3D85C6"/>
              </a:solidFill>
            </a:endParaRPr>
          </a:p>
          <a:p>
            <a:pPr marL="0" lvl="0" indent="0" algn="ctr" rtl="0">
              <a:spcBef>
                <a:spcPts val="0"/>
              </a:spcBef>
              <a:spcAft>
                <a:spcPts val="0"/>
              </a:spcAft>
              <a:buNone/>
            </a:pPr>
            <a:endParaRPr sz="2300">
              <a:solidFill>
                <a:srgbClr val="3D85C6"/>
              </a:solidFill>
            </a:endParaRPr>
          </a:p>
        </p:txBody>
      </p:sp>
      <p:sp>
        <p:nvSpPr>
          <p:cNvPr id="100" name="Google Shape;100;p1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22/09/2022</a:t>
            </a:r>
            <a:endParaRPr/>
          </a:p>
          <a:p>
            <a:pPr marL="0" lvl="0" indent="0" algn="l" rtl="0">
              <a:spcBef>
                <a:spcPts val="0"/>
              </a:spcBef>
              <a:spcAft>
                <a:spcPts val="0"/>
              </a:spcAft>
              <a:buNone/>
            </a:pPr>
            <a:r>
              <a:rPr lang="en-GB"/>
              <a:t>Source: ODP All Portfolio</a:t>
            </a:r>
            <a:endParaRPr/>
          </a:p>
        </p:txBody>
      </p:sp>
      <p:sp>
        <p:nvSpPr>
          <p:cNvPr id="101" name="Google Shape;101;p12"/>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2" name="Google Shape;102;p12"/>
          <p:cNvPicPr preferRelativeResize="0"/>
          <p:nvPr/>
        </p:nvPicPr>
        <p:blipFill>
          <a:blip r:embed="rId3">
            <a:alphaModFix/>
          </a:blip>
          <a:stretch>
            <a:fillRect/>
          </a:stretch>
        </p:blipFill>
        <p:spPr>
          <a:xfrm>
            <a:off x="1833725" y="630875"/>
            <a:ext cx="8425676" cy="2439014"/>
          </a:xfrm>
          <a:prstGeom prst="rect">
            <a:avLst/>
          </a:prstGeom>
          <a:noFill/>
          <a:ln>
            <a:noFill/>
          </a:ln>
        </p:spPr>
      </p:pic>
      <p:sp>
        <p:nvSpPr>
          <p:cNvPr id="103" name="Google Shape;103;p12"/>
          <p:cNvSpPr txBox="1"/>
          <p:nvPr/>
        </p:nvSpPr>
        <p:spPr>
          <a:xfrm>
            <a:off x="265475" y="1522025"/>
            <a:ext cx="14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Apr 21 - Mar 22</a:t>
            </a:r>
            <a:endParaRPr/>
          </a:p>
        </p:txBody>
      </p:sp>
      <p:sp>
        <p:nvSpPr>
          <p:cNvPr id="104" name="Google Shape;104;p12"/>
          <p:cNvSpPr txBox="1"/>
          <p:nvPr/>
        </p:nvSpPr>
        <p:spPr>
          <a:xfrm>
            <a:off x="170100" y="4196400"/>
            <a:ext cx="14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Apr 22 - Mar 23</a:t>
            </a:r>
            <a:endParaRPr/>
          </a:p>
        </p:txBody>
      </p:sp>
      <p:pic>
        <p:nvPicPr>
          <p:cNvPr id="105" name="Google Shape;105;p12"/>
          <p:cNvPicPr preferRelativeResize="0"/>
          <p:nvPr/>
        </p:nvPicPr>
        <p:blipFill>
          <a:blip r:embed="rId4">
            <a:alphaModFix/>
          </a:blip>
          <a:stretch>
            <a:fillRect/>
          </a:stretch>
        </p:blipFill>
        <p:spPr>
          <a:xfrm>
            <a:off x="1782450" y="3381625"/>
            <a:ext cx="8476941" cy="2370250"/>
          </a:xfrm>
          <a:prstGeom prst="rect">
            <a:avLst/>
          </a:prstGeom>
          <a:noFill/>
          <a:ln>
            <a:noFill/>
          </a:ln>
        </p:spPr>
      </p:pic>
      <p:sp>
        <p:nvSpPr>
          <p:cNvPr id="106" name="Google Shape;106;p12"/>
          <p:cNvSpPr txBox="1"/>
          <p:nvPr/>
        </p:nvSpPr>
        <p:spPr>
          <a:xfrm>
            <a:off x="10592300" y="1168075"/>
            <a:ext cx="1619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SYPMLIFY recruited 5972</a:t>
            </a:r>
            <a:endParaRPr/>
          </a:p>
          <a:p>
            <a:pPr marL="0" lvl="0" indent="0" algn="l" rtl="0">
              <a:spcBef>
                <a:spcPts val="0"/>
              </a:spcBef>
              <a:spcAft>
                <a:spcPts val="0"/>
              </a:spcAft>
              <a:buNone/>
            </a:pPr>
            <a:endParaRPr/>
          </a:p>
          <a:p>
            <a:pPr marL="0" lvl="0" indent="0" algn="l" rtl="0">
              <a:spcBef>
                <a:spcPts val="0"/>
              </a:spcBef>
              <a:spcAft>
                <a:spcPts val="0"/>
              </a:spcAft>
              <a:buNone/>
            </a:pPr>
            <a:r>
              <a:rPr lang="en-GB"/>
              <a:t>NIHR BioRescource recruited 1933</a:t>
            </a:r>
            <a:endParaRPr/>
          </a:p>
        </p:txBody>
      </p:sp>
      <p:sp>
        <p:nvSpPr>
          <p:cNvPr id="107" name="Google Shape;107;p12"/>
          <p:cNvSpPr txBox="1"/>
          <p:nvPr/>
        </p:nvSpPr>
        <p:spPr>
          <a:xfrm>
            <a:off x="10565750" y="3769700"/>
            <a:ext cx="1645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rPr>
              <a:t>NIHR BioRescource recruited 2341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2"/>
          <p:cNvSpPr txBox="1">
            <a:spLocks noGrp="1"/>
          </p:cNvSpPr>
          <p:nvPr>
            <p:ph type="body" idx="1"/>
          </p:nvPr>
        </p:nvSpPr>
        <p:spPr>
          <a:xfrm>
            <a:off x="838200" y="53842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hlinkClick r:id="rId3"/>
              </a:rPr>
              <a:t>NIHR ODP https://odp.nihr.ac.uk/</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4"/>
              </a:rPr>
              <a:t>NIHR Be Part of Research https://www.ukctg.nihr.ac.uk/</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2000"/>
              </a:spcBef>
              <a:spcAft>
                <a:spcPts val="0"/>
              </a:spcAft>
              <a:buSzPts val="2400"/>
              <a:buNone/>
            </a:pPr>
            <a:r>
              <a:rPr lang="en-GB" sz="2220" b="1" u="sng">
                <a:solidFill>
                  <a:schemeClr val="hlink"/>
                </a:solidFill>
                <a:hlinkClick r:id="rId5"/>
              </a:rPr>
              <a:t>National Cancer Research Institute Portfolio Maps  http://csg.ncri.org.uk/portfolio/portfolio-maps/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b="1">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6"/>
              </a:rPr>
              <a:t>Find a Clinical Research Study (ODP) http://csg.ncri.org.uk/portfolio/portfolio-maps/</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body" idx="1"/>
          </p:nvPr>
        </p:nvSpPr>
        <p:spPr>
          <a:xfrm>
            <a:off x="838200" y="1002227"/>
            <a:ext cx="10515600" cy="4944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2286000" lvl="0" indent="0" algn="l" rtl="0">
              <a:lnSpc>
                <a:spcPct val="90000"/>
              </a:lnSpc>
              <a:spcBef>
                <a:spcPts val="0"/>
              </a:spcBef>
              <a:spcAft>
                <a:spcPts val="0"/>
              </a:spcAft>
              <a:buSzPts val="2400"/>
              <a:buNone/>
            </a:pP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a:t>sharath.gangadhara@nhs.net</a:t>
            </a:r>
            <a:endParaRPr/>
          </a:p>
          <a:p>
            <a:pPr marL="0" lvl="0" indent="0" algn="ctr" rtl="0">
              <a:lnSpc>
                <a:spcPct val="90000"/>
              </a:lnSpc>
              <a:spcBef>
                <a:spcPts val="1000"/>
              </a:spcBef>
              <a:spcAft>
                <a:spcPts val="0"/>
              </a:spcAft>
              <a:buClr>
                <a:srgbClr val="000000"/>
              </a:buClr>
              <a:buSzPts val="2400"/>
              <a:buFont typeface="Arial"/>
              <a:buNone/>
            </a:pPr>
            <a:endParaRPr/>
          </a:p>
        </p:txBody>
      </p:sp>
      <p:sp>
        <p:nvSpPr>
          <p:cNvPr id="209" name="Google Shape;209;p23"/>
          <p:cNvSpPr txBox="1"/>
          <p:nvPr/>
        </p:nvSpPr>
        <p:spPr>
          <a:xfrm>
            <a:off x="2575075" y="186525"/>
            <a:ext cx="6716400" cy="815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400"/>
              <a:buFont typeface="Arial"/>
              <a:buNone/>
            </a:pPr>
            <a:r>
              <a:rPr lang="en-GB" sz="3000">
                <a:solidFill>
                  <a:schemeClr val="lt1"/>
                </a:solidFill>
              </a:rPr>
              <a:t>LCRN Contacts</a:t>
            </a:r>
            <a:endParaRPr sz="2400">
              <a:solidFill>
                <a:schemeClr val="lt1"/>
              </a:solidFill>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3"/>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National vs Regional Recruitment to Upper GI Cancer Studies Apr 2019 - Mar 23 </a:t>
            </a:r>
            <a:endParaRPr sz="2200">
              <a:solidFill>
                <a:srgbClr val="3D85C6"/>
              </a:solidFill>
            </a:endParaRPr>
          </a:p>
        </p:txBody>
      </p:sp>
      <p:sp>
        <p:nvSpPr>
          <p:cNvPr id="113" name="Google Shape;113;p1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20/03/2023</a:t>
            </a:r>
            <a:endParaRPr/>
          </a:p>
          <a:p>
            <a:pPr marL="0" lvl="0" indent="0" algn="l" rtl="0">
              <a:spcBef>
                <a:spcPts val="0"/>
              </a:spcBef>
              <a:spcAft>
                <a:spcPts val="0"/>
              </a:spcAft>
              <a:buNone/>
            </a:pPr>
            <a:r>
              <a:rPr lang="en-GB"/>
              <a:t>Source: ODP All Portfolio</a:t>
            </a:r>
            <a:endParaRPr/>
          </a:p>
        </p:txBody>
      </p:sp>
      <p:sp>
        <p:nvSpPr>
          <p:cNvPr id="114" name="Google Shape;114;p13"/>
          <p:cNvSpPr txBox="1"/>
          <p:nvPr/>
        </p:nvSpPr>
        <p:spPr>
          <a:xfrm>
            <a:off x="423325" y="1476975"/>
            <a:ext cx="130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 Recruitment</a:t>
            </a:r>
            <a:endParaRPr/>
          </a:p>
        </p:txBody>
      </p:sp>
      <p:sp>
        <p:nvSpPr>
          <p:cNvPr id="115" name="Google Shape;115;p13"/>
          <p:cNvSpPr txBox="1"/>
          <p:nvPr/>
        </p:nvSpPr>
        <p:spPr>
          <a:xfrm>
            <a:off x="491075" y="4261050"/>
            <a:ext cx="13077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SWAG region Recruitment</a:t>
            </a:r>
            <a:endParaRPr/>
          </a:p>
          <a:p>
            <a:pPr marL="0" lvl="0" indent="0" algn="l" rtl="0">
              <a:spcBef>
                <a:spcPts val="0"/>
              </a:spcBef>
              <a:spcAft>
                <a:spcPts val="0"/>
              </a:spcAft>
              <a:buNone/>
            </a:pPr>
            <a:endParaRPr sz="1100"/>
          </a:p>
        </p:txBody>
      </p:sp>
      <p:pic>
        <p:nvPicPr>
          <p:cNvPr id="116" name="Google Shape;116;p13"/>
          <p:cNvPicPr preferRelativeResize="0"/>
          <p:nvPr/>
        </p:nvPicPr>
        <p:blipFill>
          <a:blip r:embed="rId3">
            <a:alphaModFix/>
          </a:blip>
          <a:stretch>
            <a:fillRect/>
          </a:stretch>
        </p:blipFill>
        <p:spPr>
          <a:xfrm>
            <a:off x="1951175" y="3287750"/>
            <a:ext cx="9486900" cy="2400297"/>
          </a:xfrm>
          <a:prstGeom prst="rect">
            <a:avLst/>
          </a:prstGeom>
          <a:noFill/>
          <a:ln>
            <a:noFill/>
          </a:ln>
        </p:spPr>
      </p:pic>
      <p:pic>
        <p:nvPicPr>
          <p:cNvPr id="117" name="Google Shape;117;p13"/>
          <p:cNvPicPr preferRelativeResize="0"/>
          <p:nvPr/>
        </p:nvPicPr>
        <p:blipFill>
          <a:blip r:embed="rId4">
            <a:alphaModFix/>
          </a:blip>
          <a:stretch>
            <a:fillRect/>
          </a:stretch>
        </p:blipFill>
        <p:spPr>
          <a:xfrm>
            <a:off x="1883425" y="779725"/>
            <a:ext cx="9486900" cy="235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20/03/2023</a:t>
            </a:r>
            <a:endParaRPr/>
          </a:p>
          <a:p>
            <a:pPr marL="0" lvl="0" indent="0" algn="l" rtl="0">
              <a:spcBef>
                <a:spcPts val="0"/>
              </a:spcBef>
              <a:spcAft>
                <a:spcPts val="0"/>
              </a:spcAft>
              <a:buNone/>
            </a:pPr>
            <a:r>
              <a:rPr lang="en-GB"/>
              <a:t>Source: ODP All Portfolio</a:t>
            </a:r>
            <a:endParaRPr/>
          </a:p>
        </p:txBody>
      </p:sp>
      <p:pic>
        <p:nvPicPr>
          <p:cNvPr id="123" name="Google Shape;123;p14"/>
          <p:cNvPicPr preferRelativeResize="0"/>
          <p:nvPr/>
        </p:nvPicPr>
        <p:blipFill>
          <a:blip r:embed="rId3">
            <a:alphaModFix/>
          </a:blip>
          <a:stretch>
            <a:fillRect/>
          </a:stretch>
        </p:blipFill>
        <p:spPr>
          <a:xfrm>
            <a:off x="6289325" y="1046075"/>
            <a:ext cx="4352925" cy="4429125"/>
          </a:xfrm>
          <a:prstGeom prst="rect">
            <a:avLst/>
          </a:prstGeom>
          <a:noFill/>
          <a:ln>
            <a:noFill/>
          </a:ln>
        </p:spPr>
      </p:pic>
      <p:pic>
        <p:nvPicPr>
          <p:cNvPr id="124" name="Google Shape;124;p14"/>
          <p:cNvPicPr preferRelativeResize="0"/>
          <p:nvPr/>
        </p:nvPicPr>
        <p:blipFill>
          <a:blip r:embed="rId4">
            <a:alphaModFix/>
          </a:blip>
          <a:stretch>
            <a:fillRect/>
          </a:stretch>
        </p:blipFill>
        <p:spPr>
          <a:xfrm>
            <a:off x="594875" y="922250"/>
            <a:ext cx="4381500" cy="4676775"/>
          </a:xfrm>
          <a:prstGeom prst="rect">
            <a:avLst/>
          </a:prstGeom>
          <a:noFill/>
          <a:ln>
            <a:noFill/>
          </a:ln>
        </p:spPr>
      </p:pic>
      <p:sp>
        <p:nvSpPr>
          <p:cNvPr id="125" name="Google Shape;125;p14"/>
          <p:cNvSpPr txBox="1"/>
          <p:nvPr/>
        </p:nvSpPr>
        <p:spPr>
          <a:xfrm>
            <a:off x="150575" y="238925"/>
            <a:ext cx="11114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Recruitment to Upper GI Cancer Studies SWAG Region Apr 2022 - Mar 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txBox="1"/>
          <p:nvPr/>
        </p:nvSpPr>
        <p:spPr>
          <a:xfrm>
            <a:off x="175050" y="442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Open OG Cancer Studies</a:t>
            </a:r>
            <a:endParaRPr sz="2300">
              <a:solidFill>
                <a:srgbClr val="3D85C6"/>
              </a:solidFill>
            </a:endParaRPr>
          </a:p>
        </p:txBody>
      </p:sp>
      <p:sp>
        <p:nvSpPr>
          <p:cNvPr id="131" name="Google Shape;131;p15"/>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21/03/2023</a:t>
            </a:r>
            <a:endParaRPr/>
          </a:p>
          <a:p>
            <a:pPr marL="0" lvl="0" indent="0" algn="l" rtl="0">
              <a:spcBef>
                <a:spcPts val="0"/>
              </a:spcBef>
              <a:spcAft>
                <a:spcPts val="0"/>
              </a:spcAft>
              <a:buNone/>
            </a:pPr>
            <a:r>
              <a:rPr lang="en-GB"/>
              <a:t>Source: ODP All Portfolio</a:t>
            </a:r>
            <a:endParaRPr/>
          </a:p>
        </p:txBody>
      </p:sp>
      <p:graphicFrame>
        <p:nvGraphicFramePr>
          <p:cNvPr id="132" name="Google Shape;132;p15"/>
          <p:cNvGraphicFramePr/>
          <p:nvPr/>
        </p:nvGraphicFramePr>
        <p:xfrm>
          <a:off x="95325" y="583050"/>
          <a:ext cx="12001350" cy="6217410"/>
        </p:xfrm>
        <a:graphic>
          <a:graphicData uri="http://schemas.openxmlformats.org/drawingml/2006/table">
            <a:tbl>
              <a:tblPr>
                <a:noFill/>
                <a:tableStyleId>{E4E37EB5-FED2-4B3F-B8F8-C3BDBC72E724}</a:tableStyleId>
              </a:tblPr>
              <a:tblGrid>
                <a:gridCol w="803900">
                  <a:extLst>
                    <a:ext uri="{9D8B030D-6E8A-4147-A177-3AD203B41FA5}">
                      <a16:colId xmlns:a16="http://schemas.microsoft.com/office/drawing/2014/main" val="20000"/>
                    </a:ext>
                  </a:extLst>
                </a:gridCol>
                <a:gridCol w="3422400">
                  <a:extLst>
                    <a:ext uri="{9D8B030D-6E8A-4147-A177-3AD203B41FA5}">
                      <a16:colId xmlns:a16="http://schemas.microsoft.com/office/drawing/2014/main" val="20001"/>
                    </a:ext>
                  </a:extLst>
                </a:gridCol>
                <a:gridCol w="2507700">
                  <a:extLst>
                    <a:ext uri="{9D8B030D-6E8A-4147-A177-3AD203B41FA5}">
                      <a16:colId xmlns:a16="http://schemas.microsoft.com/office/drawing/2014/main" val="20002"/>
                    </a:ext>
                  </a:extLst>
                </a:gridCol>
                <a:gridCol w="1161575">
                  <a:extLst>
                    <a:ext uri="{9D8B030D-6E8A-4147-A177-3AD203B41FA5}">
                      <a16:colId xmlns:a16="http://schemas.microsoft.com/office/drawing/2014/main" val="20003"/>
                    </a:ext>
                  </a:extLst>
                </a:gridCol>
                <a:gridCol w="1206525">
                  <a:extLst>
                    <a:ext uri="{9D8B030D-6E8A-4147-A177-3AD203B41FA5}">
                      <a16:colId xmlns:a16="http://schemas.microsoft.com/office/drawing/2014/main" val="20004"/>
                    </a:ext>
                  </a:extLst>
                </a:gridCol>
                <a:gridCol w="777100">
                  <a:extLst>
                    <a:ext uri="{9D8B030D-6E8A-4147-A177-3AD203B41FA5}">
                      <a16:colId xmlns:a16="http://schemas.microsoft.com/office/drawing/2014/main" val="20005"/>
                    </a:ext>
                  </a:extLst>
                </a:gridCol>
                <a:gridCol w="1128950">
                  <a:extLst>
                    <a:ext uri="{9D8B030D-6E8A-4147-A177-3AD203B41FA5}">
                      <a16:colId xmlns:a16="http://schemas.microsoft.com/office/drawing/2014/main" val="20006"/>
                    </a:ext>
                  </a:extLst>
                </a:gridCol>
                <a:gridCol w="993200">
                  <a:extLst>
                    <a:ext uri="{9D8B030D-6E8A-4147-A177-3AD203B41FA5}">
                      <a16:colId xmlns:a16="http://schemas.microsoft.com/office/drawing/2014/main" val="20007"/>
                    </a:ext>
                  </a:extLst>
                </a:gridCol>
              </a:tblGrid>
              <a:tr h="342900">
                <a:tc>
                  <a:txBody>
                    <a:bodyPr/>
                    <a:lstStyle/>
                    <a:p>
                      <a:pPr marL="0" lvl="0" indent="0" algn="l" rtl="0">
                        <a:spcBef>
                          <a:spcPts val="0"/>
                        </a:spcBef>
                        <a:spcAft>
                          <a:spcPts val="0"/>
                        </a:spcAft>
                        <a:buNone/>
                      </a:pPr>
                      <a:r>
                        <a:rPr lang="en-GB" sz="1200">
                          <a:solidFill>
                            <a:schemeClr val="lt1"/>
                          </a:solidFill>
                        </a:rPr>
                        <a:t>CPMS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Sites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a:solidFill>
                            <a:schemeClr val="lt1"/>
                          </a:solidFill>
                        </a:rPr>
                        <a:t>Site Recruits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00">
                          <a:solidFill>
                            <a:schemeClr val="lt1"/>
                          </a:solidFill>
                        </a:rPr>
                        <a:t>Sample Size Eng</a:t>
                      </a:r>
                      <a:endParaRPr sz="9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000">
                          <a:solidFill>
                            <a:schemeClr val="lt1"/>
                          </a:solidFill>
                        </a:rPr>
                        <a:t>Eng Recruits</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342900">
                <a:tc rowSpan="4">
                  <a:txBody>
                    <a:bodyPr/>
                    <a:lstStyle/>
                    <a:p>
                      <a:pPr marL="0" lvl="0" indent="0" algn="l" rtl="0">
                        <a:spcBef>
                          <a:spcPts val="0"/>
                        </a:spcBef>
                        <a:spcAft>
                          <a:spcPts val="0"/>
                        </a:spcAft>
                        <a:buNone/>
                      </a:pPr>
                      <a:r>
                        <a:rPr lang="en-GB" sz="1200"/>
                        <a:t>20358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4">
                  <a:txBody>
                    <a:bodyPr/>
                    <a:lstStyle/>
                    <a:p>
                      <a:pPr marL="0" lvl="0" indent="0" algn="l" rtl="0">
                        <a:spcBef>
                          <a:spcPts val="0"/>
                        </a:spcBef>
                        <a:spcAft>
                          <a:spcPts val="0"/>
                        </a:spcAft>
                        <a:buNone/>
                      </a:pPr>
                      <a:r>
                        <a:rPr lang="en-GB" sz="1200"/>
                        <a:t>SCOPE 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BHOC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4">
                  <a:txBody>
                    <a:bodyPr/>
                    <a:lstStyle/>
                    <a:p>
                      <a:pPr marL="0" lvl="0" indent="0" algn="l" rtl="0">
                        <a:spcBef>
                          <a:spcPts val="0"/>
                        </a:spcBef>
                        <a:spcAft>
                          <a:spcPts val="0"/>
                        </a:spcAft>
                        <a:buNone/>
                      </a:pPr>
                      <a:r>
                        <a:rPr lang="en-GB" sz="1200"/>
                        <a:t>15/12/15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4">
                  <a:txBody>
                    <a:bodyPr/>
                    <a:lstStyle/>
                    <a:p>
                      <a:pPr marL="0" lvl="0" indent="0" algn="l" rtl="0">
                        <a:spcBef>
                          <a:spcPts val="0"/>
                        </a:spcBef>
                        <a:spcAft>
                          <a:spcPts val="0"/>
                        </a:spcAft>
                        <a:buNone/>
                      </a:pPr>
                      <a:r>
                        <a:rPr lang="en-GB" sz="1200"/>
                        <a:t>30/11/25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4">
                  <a:txBody>
                    <a:bodyPr/>
                    <a:lstStyle/>
                    <a:p>
                      <a:pPr marL="0" lvl="0" indent="0" algn="l" rtl="0">
                        <a:spcBef>
                          <a:spcPts val="0"/>
                        </a:spcBef>
                        <a:spcAft>
                          <a:spcPts val="0"/>
                        </a:spcAft>
                        <a:buNone/>
                      </a:pPr>
                      <a:r>
                        <a:rPr lang="en-GB" sz="1200"/>
                        <a:t>306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4">
                  <a:txBody>
                    <a:bodyPr/>
                    <a:lstStyle/>
                    <a:p>
                      <a:pPr marL="0" lvl="0" indent="0" algn="l" rtl="0">
                        <a:spcBef>
                          <a:spcPts val="0"/>
                        </a:spcBef>
                        <a:spcAft>
                          <a:spcPts val="0"/>
                        </a:spcAft>
                        <a:buNone/>
                      </a:pPr>
                      <a:r>
                        <a:rPr lang="en-GB" sz="1200"/>
                        <a:t>282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Musgrove Park</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4175">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Glos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Cheltenham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42900">
                <a:tc rowSpan="6">
                  <a:txBody>
                    <a:bodyPr/>
                    <a:lstStyle/>
                    <a:p>
                      <a:pPr marL="0" lvl="0" indent="0" algn="l" rtl="0">
                        <a:spcBef>
                          <a:spcPts val="0"/>
                        </a:spcBef>
                        <a:spcAft>
                          <a:spcPts val="0"/>
                        </a:spcAft>
                        <a:buNone/>
                      </a:pPr>
                      <a:r>
                        <a:rPr lang="en-GB" sz="1200"/>
                        <a:t>18432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a:t>PLATFORM</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a:t>23/02/15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a:t>31/03/25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a:t>694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a:t>1048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Glos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Musgrove Park</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Salisbury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Yeovil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a:t>RUH</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42900">
                <a:tc rowSpan="6">
                  <a:txBody>
                    <a:bodyPr/>
                    <a:lstStyle/>
                    <a:p>
                      <a:pPr marL="0" lvl="0" indent="0" algn="l" rtl="0">
                        <a:spcBef>
                          <a:spcPts val="0"/>
                        </a:spcBef>
                        <a:spcAft>
                          <a:spcPts val="0"/>
                        </a:spcAft>
                        <a:buNone/>
                      </a:pPr>
                      <a:r>
                        <a:rPr lang="en-GB" sz="1200" dirty="0"/>
                        <a:t>15941</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dirty="0"/>
                        <a:t>NIHR </a:t>
                      </a:r>
                      <a:r>
                        <a:rPr lang="en-GB" sz="1200" dirty="0" err="1"/>
                        <a:t>BioResource</a:t>
                      </a:r>
                      <a:r>
                        <a:rPr lang="en-GB" sz="1200" dirty="0"/>
                        <a:t> - Rare Diseases</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BRI</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328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dirty="0"/>
                        <a:t>13/09/12</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dirty="0"/>
                        <a:t>30/11/24</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dirty="0"/>
                        <a:t>22000</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rowSpan="6">
                  <a:txBody>
                    <a:bodyPr/>
                    <a:lstStyle/>
                    <a:p>
                      <a:pPr marL="0" lvl="0" indent="0" algn="l" rtl="0">
                        <a:spcBef>
                          <a:spcPts val="0"/>
                        </a:spcBef>
                        <a:spcAft>
                          <a:spcPts val="0"/>
                        </a:spcAft>
                        <a:buNone/>
                      </a:pPr>
                      <a:r>
                        <a:rPr lang="en-GB" sz="1200" dirty="0"/>
                        <a:t>16781</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dirty="0"/>
                        <a:t>Salisbury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65</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dirty="0"/>
                        <a:t>BHOC</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37</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dirty="0"/>
                        <a:t>RUH</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31</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dirty="0"/>
                        <a:t>BRHC</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3429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GB" sz="1200" dirty="0"/>
                        <a:t>NBT</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25</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6"/>
          <p:cNvSpPr txBox="1"/>
          <p:nvPr/>
        </p:nvSpPr>
        <p:spPr>
          <a:xfrm>
            <a:off x="175050" y="442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Open OG Cancer Studies</a:t>
            </a:r>
            <a:endParaRPr sz="2300">
              <a:solidFill>
                <a:srgbClr val="3D85C6"/>
              </a:solidFill>
            </a:endParaRPr>
          </a:p>
        </p:txBody>
      </p:sp>
      <p:sp>
        <p:nvSpPr>
          <p:cNvPr id="138" name="Google Shape;138;p16"/>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21/03/2023</a:t>
            </a:r>
            <a:endParaRPr/>
          </a:p>
          <a:p>
            <a:pPr marL="0" lvl="0" indent="0" algn="l" rtl="0">
              <a:spcBef>
                <a:spcPts val="0"/>
              </a:spcBef>
              <a:spcAft>
                <a:spcPts val="0"/>
              </a:spcAft>
              <a:buNone/>
            </a:pPr>
            <a:r>
              <a:rPr lang="en-GB"/>
              <a:t>Source: ODP All Portfolio</a:t>
            </a:r>
            <a:endParaRPr/>
          </a:p>
        </p:txBody>
      </p:sp>
      <p:graphicFrame>
        <p:nvGraphicFramePr>
          <p:cNvPr id="139" name="Google Shape;139;p16"/>
          <p:cNvGraphicFramePr/>
          <p:nvPr>
            <p:extLst>
              <p:ext uri="{D42A27DB-BD31-4B8C-83A1-F6EECF244321}">
                <p14:modId xmlns:p14="http://schemas.microsoft.com/office/powerpoint/2010/main" val="240615082"/>
              </p:ext>
            </p:extLst>
          </p:nvPr>
        </p:nvGraphicFramePr>
        <p:xfrm>
          <a:off x="152400" y="152400"/>
          <a:ext cx="11961550" cy="5089770"/>
        </p:xfrm>
        <a:graphic>
          <a:graphicData uri="http://schemas.openxmlformats.org/drawingml/2006/table">
            <a:tbl>
              <a:tblPr>
                <a:noFill/>
                <a:tableStyleId>{E4E37EB5-FED2-4B3F-B8F8-C3BDBC72E724}</a:tableStyleId>
              </a:tblPr>
              <a:tblGrid>
                <a:gridCol w="665475">
                  <a:extLst>
                    <a:ext uri="{9D8B030D-6E8A-4147-A177-3AD203B41FA5}">
                      <a16:colId xmlns:a16="http://schemas.microsoft.com/office/drawing/2014/main" val="20000"/>
                    </a:ext>
                  </a:extLst>
                </a:gridCol>
                <a:gridCol w="6295775">
                  <a:extLst>
                    <a:ext uri="{9D8B030D-6E8A-4147-A177-3AD203B41FA5}">
                      <a16:colId xmlns:a16="http://schemas.microsoft.com/office/drawing/2014/main" val="20001"/>
                    </a:ext>
                  </a:extLst>
                </a:gridCol>
                <a:gridCol w="1363575">
                  <a:extLst>
                    <a:ext uri="{9D8B030D-6E8A-4147-A177-3AD203B41FA5}">
                      <a16:colId xmlns:a16="http://schemas.microsoft.com/office/drawing/2014/main" val="20002"/>
                    </a:ext>
                  </a:extLst>
                </a:gridCol>
                <a:gridCol w="701800">
                  <a:extLst>
                    <a:ext uri="{9D8B030D-6E8A-4147-A177-3AD203B41FA5}">
                      <a16:colId xmlns:a16="http://schemas.microsoft.com/office/drawing/2014/main" val="20003"/>
                    </a:ext>
                  </a:extLst>
                </a:gridCol>
                <a:gridCol w="779900">
                  <a:extLst>
                    <a:ext uri="{9D8B030D-6E8A-4147-A177-3AD203B41FA5}">
                      <a16:colId xmlns:a16="http://schemas.microsoft.com/office/drawing/2014/main" val="20004"/>
                    </a:ext>
                  </a:extLst>
                </a:gridCol>
                <a:gridCol w="801900">
                  <a:extLst>
                    <a:ext uri="{9D8B030D-6E8A-4147-A177-3AD203B41FA5}">
                      <a16:colId xmlns:a16="http://schemas.microsoft.com/office/drawing/2014/main" val="20005"/>
                    </a:ext>
                  </a:extLst>
                </a:gridCol>
                <a:gridCol w="690500">
                  <a:extLst>
                    <a:ext uri="{9D8B030D-6E8A-4147-A177-3AD203B41FA5}">
                      <a16:colId xmlns:a16="http://schemas.microsoft.com/office/drawing/2014/main" val="20006"/>
                    </a:ext>
                  </a:extLst>
                </a:gridCol>
                <a:gridCol w="662625">
                  <a:extLst>
                    <a:ext uri="{9D8B030D-6E8A-4147-A177-3AD203B41FA5}">
                      <a16:colId xmlns:a16="http://schemas.microsoft.com/office/drawing/2014/main" val="20007"/>
                    </a:ext>
                  </a:extLst>
                </a:gridCol>
              </a:tblGrid>
              <a:tr h="342900">
                <a:tc>
                  <a:txBody>
                    <a:bodyPr/>
                    <a:lstStyle/>
                    <a:p>
                      <a:pPr marL="0" lvl="0" indent="0" algn="l" rtl="0">
                        <a:spcBef>
                          <a:spcPts val="0"/>
                        </a:spcBef>
                        <a:spcAft>
                          <a:spcPts val="0"/>
                        </a:spcAft>
                        <a:buNone/>
                      </a:pPr>
                      <a:r>
                        <a:rPr lang="en-GB" sz="1200">
                          <a:solidFill>
                            <a:schemeClr val="lt1"/>
                          </a:solidFill>
                        </a:rPr>
                        <a:t>CPMS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Sites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a:solidFill>
                            <a:schemeClr val="lt1"/>
                          </a:solidFill>
                        </a:rPr>
                        <a:t>Site Recruits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00">
                          <a:solidFill>
                            <a:schemeClr val="lt1"/>
                          </a:solidFill>
                        </a:rPr>
                        <a:t>Sample Size Eng</a:t>
                      </a:r>
                      <a:endParaRPr sz="9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000">
                          <a:solidFill>
                            <a:schemeClr val="lt1"/>
                          </a:solidFill>
                        </a:rPr>
                        <a:t>Eng Recruits</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284175">
                <a:tc>
                  <a:txBody>
                    <a:bodyPr/>
                    <a:lstStyle/>
                    <a:p>
                      <a:pPr marL="0" lvl="0" indent="0" algn="l" rtl="0">
                        <a:spcBef>
                          <a:spcPts val="0"/>
                        </a:spcBef>
                        <a:spcAft>
                          <a:spcPts val="0"/>
                        </a:spcAft>
                        <a:buNone/>
                      </a:pPr>
                      <a:r>
                        <a:rPr lang="en-GB" sz="1200"/>
                        <a:t>50774</a:t>
                      </a:r>
                      <a:endParaRPr sz="1200"/>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Augmented biomarker response in </a:t>
                      </a:r>
                      <a:r>
                        <a:rPr lang="en-GB" sz="1200" dirty="0" err="1"/>
                        <a:t>oesophagogastric</a:t>
                      </a:r>
                      <a:r>
                        <a:rPr lang="en-GB" sz="1200" dirty="0"/>
                        <a:t> cancer</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Yeovil, Salisbury</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0, 0</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28/02/22</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01/07/23</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558</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131</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2900">
                <a:tc>
                  <a:txBody>
                    <a:bodyPr/>
                    <a:lstStyle/>
                    <a:p>
                      <a:pPr marL="0" lvl="0" indent="0" algn="l" rtl="0">
                        <a:spcBef>
                          <a:spcPts val="0"/>
                        </a:spcBef>
                        <a:spcAft>
                          <a:spcPts val="0"/>
                        </a:spcAft>
                        <a:buNone/>
                      </a:pPr>
                      <a:r>
                        <a:rPr lang="en-GB" sz="1200"/>
                        <a:t>50090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Ph1b/3 </a:t>
                      </a:r>
                      <a:r>
                        <a:rPr lang="en-GB" sz="1200" dirty="0" err="1"/>
                        <a:t>Bemarituzumab</a:t>
                      </a:r>
                      <a:r>
                        <a:rPr lang="en-GB" sz="1200" dirty="0"/>
                        <a:t> in Advanced Gastric Gastroesophageal Cancer</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BRI, BHOC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30/06/22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14/12/24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l" rtl="0">
                        <a:spcBef>
                          <a:spcPts val="0"/>
                        </a:spcBef>
                        <a:spcAft>
                          <a:spcPts val="0"/>
                        </a:spcAft>
                        <a:buNone/>
                      </a:pPr>
                      <a:r>
                        <a:rPr lang="en-GB" sz="1200"/>
                        <a:t>49425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HERIZON-GEA-01</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BHOC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11/04/22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2900">
                <a:tc>
                  <a:txBody>
                    <a:bodyPr/>
                    <a:lstStyle/>
                    <a:p>
                      <a:pPr marL="0" lvl="0" indent="0" algn="l" rtl="0">
                        <a:spcBef>
                          <a:spcPts val="0"/>
                        </a:spcBef>
                        <a:spcAft>
                          <a:spcPts val="0"/>
                        </a:spcAft>
                        <a:buNone/>
                      </a:pPr>
                      <a:r>
                        <a:rPr lang="en-GB" sz="1200"/>
                        <a:t>45150</a:t>
                      </a:r>
                      <a:endParaRPr sz="1200"/>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YO42137 Atezolizumab with or without </a:t>
                      </a:r>
                      <a:r>
                        <a:rPr lang="en-GB" sz="1200" dirty="0" err="1"/>
                        <a:t>Tiragolumab</a:t>
                      </a:r>
                      <a:r>
                        <a:rPr lang="en-GB" sz="1200" dirty="0"/>
                        <a:t> (Anti-</a:t>
                      </a:r>
                      <a:r>
                        <a:rPr lang="en-GB" sz="1200" dirty="0" err="1"/>
                        <a:t>Tigit</a:t>
                      </a:r>
                      <a:r>
                        <a:rPr lang="en-GB" sz="1200" dirty="0"/>
                        <a:t> Antibody)</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 </a:t>
                      </a:r>
                      <a:endParaRPr sz="120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18/12/20</a:t>
                      </a:r>
                      <a:endParaRPr sz="120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31/05/23</a:t>
                      </a:r>
                      <a:endParaRPr sz="120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a:t>
                      </a:r>
                      <a:endParaRPr sz="1200"/>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8</a:t>
                      </a:r>
                      <a:endParaRPr sz="1200" dirty="0"/>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spcBef>
                          <a:spcPts val="0"/>
                        </a:spcBef>
                        <a:spcAft>
                          <a:spcPts val="0"/>
                        </a:spcAft>
                        <a:buNone/>
                      </a:pPr>
                      <a:r>
                        <a:rPr lang="en-GB" sz="1200"/>
                        <a:t>42784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Early diagnosis of upper digestive tract disease</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01/10/19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01/08/24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61</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l" rtl="0">
                        <a:spcBef>
                          <a:spcPts val="0"/>
                        </a:spcBef>
                        <a:spcAft>
                          <a:spcPts val="0"/>
                        </a:spcAft>
                        <a:buNone/>
                      </a:pPr>
                      <a:r>
                        <a:rPr lang="en-GB" sz="1200"/>
                        <a:t>42781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Questions to Predict Disease Risk (RISQ)</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06/02/20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31/05/29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2900">
                <a:tc>
                  <a:txBody>
                    <a:bodyPr/>
                    <a:lstStyle/>
                    <a:p>
                      <a:pPr marL="0" lvl="0" indent="0" algn="l" rtl="0">
                        <a:spcBef>
                          <a:spcPts val="0"/>
                        </a:spcBef>
                        <a:spcAft>
                          <a:spcPts val="0"/>
                        </a:spcAft>
                        <a:buNone/>
                      </a:pPr>
                      <a:r>
                        <a:rPr lang="en-GB" sz="1200"/>
                        <a:t>42715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WAKING: Wnt and checKpoint INhibition in Gastric cancer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BHOC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11/02/20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a:txBody>
                    <a:bodyPr/>
                    <a:lstStyle/>
                    <a:p>
                      <a:pPr marL="0" lvl="0" indent="0" algn="l" rtl="0">
                        <a:spcBef>
                          <a:spcPts val="0"/>
                        </a:spcBef>
                        <a:spcAft>
                          <a:spcPts val="0"/>
                        </a:spcAft>
                        <a:buNone/>
                      </a:pPr>
                      <a:r>
                        <a:rPr lang="en-GB" sz="1200"/>
                        <a:t>42573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Pembrolizumab &amp; Chemoradiation in Oesophageal Carcinoma Participants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06/08/20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24/01/23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42900">
                <a:tc>
                  <a:txBody>
                    <a:bodyPr/>
                    <a:lstStyle/>
                    <a:p>
                      <a:pPr marL="0" lvl="0" indent="0" algn="l" rtl="0">
                        <a:spcBef>
                          <a:spcPts val="0"/>
                        </a:spcBef>
                        <a:spcAft>
                          <a:spcPts val="0"/>
                        </a:spcAft>
                        <a:buNone/>
                      </a:pPr>
                      <a:r>
                        <a:rPr lang="en-GB" sz="1200"/>
                        <a:t>42082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Non-Invasive Testing for Early Oesophageal Cancer and Dysplasia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19/08/19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635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42900">
                <a:tc>
                  <a:txBody>
                    <a:bodyPr/>
                    <a:lstStyle/>
                    <a:p>
                      <a:pPr marL="0" lvl="0" indent="0" algn="l" rtl="0">
                        <a:spcBef>
                          <a:spcPts val="0"/>
                        </a:spcBef>
                        <a:spcAft>
                          <a:spcPts val="0"/>
                        </a:spcAft>
                        <a:buNone/>
                      </a:pPr>
                      <a:r>
                        <a:rPr lang="en-GB" sz="1200"/>
                        <a:t>33908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SALIVA TO PREDICT DISEASE RISK (version 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06/04/17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2764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342900">
                <a:tc>
                  <a:txBody>
                    <a:bodyPr/>
                    <a:lstStyle/>
                    <a:p>
                      <a:pPr marL="0" lvl="0" indent="0" algn="l" rtl="0">
                        <a:spcBef>
                          <a:spcPts val="0"/>
                        </a:spcBef>
                        <a:spcAft>
                          <a:spcPts val="0"/>
                        </a:spcAft>
                        <a:buNone/>
                      </a:pPr>
                      <a:r>
                        <a:rPr lang="en-GB" sz="1200"/>
                        <a:t>8880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OCCAMS: Multicentre Study Determining Predictive Biomarkers &amp; Targets for Oesophageal Adenocarcinoma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Glos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19/07/10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3930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342900">
                <a:tc>
                  <a:txBody>
                    <a:bodyPr/>
                    <a:lstStyle/>
                    <a:p>
                      <a:pPr marL="0" lvl="0" indent="0" algn="l" rtl="0">
                        <a:spcBef>
                          <a:spcPts val="0"/>
                        </a:spcBef>
                        <a:spcAft>
                          <a:spcPts val="0"/>
                        </a:spcAft>
                        <a:buNone/>
                      </a:pPr>
                      <a:r>
                        <a:rPr lang="en-GB" sz="1200"/>
                        <a:t>1203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RECaD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Glos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477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01/01/01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477</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u="sng" dirty="0"/>
              <a:t>Early stage </a:t>
            </a:r>
          </a:p>
        </p:txBody>
      </p:sp>
      <p:graphicFrame>
        <p:nvGraphicFramePr>
          <p:cNvPr id="9" name="Content Placeholder 8"/>
          <p:cNvGraphicFramePr>
            <a:graphicFrameLocks noGrp="1"/>
          </p:cNvGraphicFramePr>
          <p:nvPr>
            <p:ph idx="1"/>
          </p:nvPr>
        </p:nvGraphicFramePr>
        <p:xfrm>
          <a:off x="599428" y="2322786"/>
          <a:ext cx="10993144" cy="1829802"/>
        </p:xfrm>
        <a:graphic>
          <a:graphicData uri="http://schemas.openxmlformats.org/drawingml/2006/table">
            <a:tbl>
              <a:tblPr/>
              <a:tblGrid>
                <a:gridCol w="5351422">
                  <a:extLst>
                    <a:ext uri="{9D8B030D-6E8A-4147-A177-3AD203B41FA5}">
                      <a16:colId xmlns:a16="http://schemas.microsoft.com/office/drawing/2014/main" val="141726152"/>
                    </a:ext>
                  </a:extLst>
                </a:gridCol>
                <a:gridCol w="1955695">
                  <a:extLst>
                    <a:ext uri="{9D8B030D-6E8A-4147-A177-3AD203B41FA5}">
                      <a16:colId xmlns:a16="http://schemas.microsoft.com/office/drawing/2014/main" val="3459767809"/>
                    </a:ext>
                  </a:extLst>
                </a:gridCol>
                <a:gridCol w="1180292">
                  <a:extLst>
                    <a:ext uri="{9D8B030D-6E8A-4147-A177-3AD203B41FA5}">
                      <a16:colId xmlns:a16="http://schemas.microsoft.com/office/drawing/2014/main" val="2425234298"/>
                    </a:ext>
                  </a:extLst>
                </a:gridCol>
                <a:gridCol w="1038963">
                  <a:extLst>
                    <a:ext uri="{9D8B030D-6E8A-4147-A177-3AD203B41FA5}">
                      <a16:colId xmlns:a16="http://schemas.microsoft.com/office/drawing/2014/main" val="864262774"/>
                    </a:ext>
                  </a:extLst>
                </a:gridCol>
                <a:gridCol w="733386">
                  <a:extLst>
                    <a:ext uri="{9D8B030D-6E8A-4147-A177-3AD203B41FA5}">
                      <a16:colId xmlns:a16="http://schemas.microsoft.com/office/drawing/2014/main" val="358731174"/>
                    </a:ext>
                  </a:extLst>
                </a:gridCol>
                <a:gridCol w="733386">
                  <a:extLst>
                    <a:ext uri="{9D8B030D-6E8A-4147-A177-3AD203B41FA5}">
                      <a16:colId xmlns:a16="http://schemas.microsoft.com/office/drawing/2014/main" val="1732794470"/>
                    </a:ext>
                  </a:extLst>
                </a:gridCol>
              </a:tblGrid>
              <a:tr h="589768">
                <a:tc>
                  <a:txBody>
                    <a:bodyPr/>
                    <a:lstStyle/>
                    <a:p>
                      <a:pPr algn="ctr" fontAlgn="ctr"/>
                      <a:r>
                        <a:rPr lang="en-GB" sz="1100" b="0" i="0" u="none" strike="noStrike" dirty="0">
                          <a:solidFill>
                            <a:srgbClr val="FFFFFF"/>
                          </a:solidFill>
                          <a:effectLst/>
                          <a:latin typeface="Arial" panose="020B0604020202020204" pitchFamily="34" charset="0"/>
                        </a:rPr>
                        <a:t>Short Name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ctr" fontAlgn="ctr"/>
                      <a:r>
                        <a:rPr lang="en-GB" sz="1100" b="0" i="0" u="none" strike="noStrike">
                          <a:solidFill>
                            <a:srgbClr val="FFFFFF"/>
                          </a:solidFill>
                          <a:effectLst/>
                          <a:latin typeface="Arial" panose="020B0604020202020204" pitchFamily="34" charset="0"/>
                        </a:rPr>
                        <a:t>Sites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ctr" fontAlgn="ctr"/>
                      <a:r>
                        <a:rPr lang="en-GB" sz="900" b="0" i="0" u="none" strike="noStrike" dirty="0">
                          <a:solidFill>
                            <a:srgbClr val="FFFFFF"/>
                          </a:solidFill>
                          <a:effectLst/>
                          <a:latin typeface="Arial" panose="020B0604020202020204" pitchFamily="34" charset="0"/>
                        </a:rPr>
                        <a:t>Opening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ctr" fontAlgn="ctr"/>
                      <a:r>
                        <a:rPr lang="en-GB" sz="900" b="0" i="0" u="none" strike="noStrike">
                          <a:solidFill>
                            <a:srgbClr val="FFFFFF"/>
                          </a:solidFill>
                          <a:effectLst/>
                          <a:latin typeface="Arial" panose="020B0604020202020204" pitchFamily="34" charset="0"/>
                        </a:rPr>
                        <a:t>Closure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ctr" fontAlgn="ctr"/>
                      <a:r>
                        <a:rPr lang="en-GB" sz="900" b="0" i="0" u="none" strike="noStrike">
                          <a:solidFill>
                            <a:srgbClr val="FFFFFF"/>
                          </a:solidFill>
                          <a:effectLst/>
                          <a:latin typeface="Arial" panose="020B0604020202020204" pitchFamily="34" charset="0"/>
                        </a:rPr>
                        <a:t>Sample Size England</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ctr" fontAlgn="ctr"/>
                      <a:r>
                        <a:rPr lang="en-GB" sz="900" b="0" i="0" u="none" strike="noStrike">
                          <a:solidFill>
                            <a:srgbClr val="FFFFFF"/>
                          </a:solidFill>
                          <a:effectLst/>
                          <a:latin typeface="Arial" panose="020B0604020202020204" pitchFamily="34" charset="0"/>
                        </a:rPr>
                        <a:t>England Recruits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extLst>
                  <a:ext uri="{0D108BD9-81ED-4DB2-BD59-A6C34878D82A}">
                    <a16:rowId xmlns:a16="http://schemas.microsoft.com/office/drawing/2014/main" val="2057831461"/>
                  </a:ext>
                </a:extLst>
              </a:tr>
              <a:tr h="124003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dirty="0">
                          <a:solidFill>
                            <a:srgbClr val="363636"/>
                          </a:solidFill>
                          <a:latin typeface="Arial" panose="020B0604020202020204" pitchFamily="34" charset="0"/>
                          <a:cs typeface="Arial" panose="020B0604020202020204" pitchFamily="34" charset="0"/>
                        </a:rPr>
                        <a:t>SCOPE 2-</a:t>
                      </a:r>
                      <a:r>
                        <a:rPr lang="en-GB" sz="1100" kern="1200" dirty="0">
                          <a:solidFill>
                            <a:schemeClr val="tx1"/>
                          </a:solidFill>
                          <a:effectLst/>
                          <a:latin typeface="Arial" panose="020B0604020202020204" pitchFamily="34" charset="0"/>
                          <a:ea typeface="+mn-ea"/>
                          <a:cs typeface="Arial" panose="020B0604020202020204" pitchFamily="34" charset="0"/>
                        </a:rPr>
                        <a:t>A Randomised Phase II/III Trial to Study Radiotherapy Dose Escalation in Patients With Oesophageal Cancer Treated With Definitive Chemo-radiation With an Embedded Phase II Trial for Patients With a Poor Early Response Using Positron Emission Tomography (PET)</a:t>
                      </a:r>
                    </a:p>
                    <a:p>
                      <a:pPr marL="0" lvl="0" indent="0" algn="ctr" rtl="0">
                        <a:lnSpc>
                          <a:spcPct val="115000"/>
                        </a:lnSpc>
                        <a:spcBef>
                          <a:spcPts val="0"/>
                        </a:spcBef>
                        <a:spcAft>
                          <a:spcPts val="0"/>
                        </a:spcAft>
                        <a:buNone/>
                      </a:pPr>
                      <a:endParaRPr sz="1200" dirty="0">
                        <a:solidFill>
                          <a:srgbClr val="363636"/>
                        </a:solidFill>
                      </a:endParaRPr>
                    </a:p>
                  </a:txBody>
                  <a:tcPr marL="28575" marR="2857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solidFill>
                            <a:schemeClr val="dk1"/>
                          </a:solidFill>
                        </a:rPr>
                        <a:t>BHOC, </a:t>
                      </a:r>
                      <a:r>
                        <a:rPr lang="en-GB" sz="1200" dirty="0" err="1">
                          <a:solidFill>
                            <a:schemeClr val="dk1"/>
                          </a:solidFill>
                        </a:rPr>
                        <a:t>Chelt</a:t>
                      </a:r>
                      <a:r>
                        <a:rPr lang="en-GB" sz="1200" dirty="0">
                          <a:solidFill>
                            <a:schemeClr val="dk1"/>
                          </a:solidFill>
                        </a:rPr>
                        <a:t>, MUS</a:t>
                      </a:r>
                      <a:endParaRPr sz="1200" dirty="0">
                        <a:solidFill>
                          <a:schemeClr val="dk1"/>
                        </a:solidFill>
                      </a:endParaRPr>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15/12/2015</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01/12/2022</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146</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00FF00"/>
                    </a:solidFill>
                  </a:tcPr>
                </a:tc>
                <a:tc>
                  <a:txBody>
                    <a:bodyPr/>
                    <a:lstStyle/>
                    <a:p>
                      <a:pPr marL="0" lvl="0" indent="0" algn="ctr" rtl="0">
                        <a:lnSpc>
                          <a:spcPct val="115000"/>
                        </a:lnSpc>
                        <a:spcBef>
                          <a:spcPts val="0"/>
                        </a:spcBef>
                        <a:spcAft>
                          <a:spcPts val="0"/>
                        </a:spcAft>
                        <a:buNone/>
                      </a:pPr>
                      <a:r>
                        <a:rPr lang="en-GB" sz="1200" dirty="0">
                          <a:solidFill>
                            <a:srgbClr val="363636"/>
                          </a:solidFill>
                        </a:rPr>
                        <a:t>165</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00FF00"/>
                    </a:solidFill>
                  </a:tcPr>
                </a:tc>
                <a:extLst>
                  <a:ext uri="{0D108BD9-81ED-4DB2-BD59-A6C34878D82A}">
                    <a16:rowId xmlns:a16="http://schemas.microsoft.com/office/drawing/2014/main" val="1440907897"/>
                  </a:ext>
                </a:extLst>
              </a:tr>
            </a:tbl>
          </a:graphicData>
        </a:graphic>
      </p:graphicFrame>
    </p:spTree>
    <p:extLst>
      <p:ext uri="{BB962C8B-B14F-4D97-AF65-F5344CB8AC3E}">
        <p14:creationId xmlns:p14="http://schemas.microsoft.com/office/powerpoint/2010/main" val="314271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Advanced/Metastatic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8543903"/>
              </p:ext>
            </p:extLst>
          </p:nvPr>
        </p:nvGraphicFramePr>
        <p:xfrm>
          <a:off x="503220" y="1153941"/>
          <a:ext cx="11185559" cy="4788729"/>
        </p:xfrm>
        <a:graphic>
          <a:graphicData uri="http://schemas.openxmlformats.org/drawingml/2006/table">
            <a:tbl>
              <a:tblPr/>
              <a:tblGrid>
                <a:gridCol w="4965321">
                  <a:extLst>
                    <a:ext uri="{9D8B030D-6E8A-4147-A177-3AD203B41FA5}">
                      <a16:colId xmlns:a16="http://schemas.microsoft.com/office/drawing/2014/main" val="2954686947"/>
                    </a:ext>
                  </a:extLst>
                </a:gridCol>
                <a:gridCol w="1920889">
                  <a:extLst>
                    <a:ext uri="{9D8B030D-6E8A-4147-A177-3AD203B41FA5}">
                      <a16:colId xmlns:a16="http://schemas.microsoft.com/office/drawing/2014/main" val="845162443"/>
                    </a:ext>
                  </a:extLst>
                </a:gridCol>
                <a:gridCol w="1236799">
                  <a:extLst>
                    <a:ext uri="{9D8B030D-6E8A-4147-A177-3AD203B41FA5}">
                      <a16:colId xmlns:a16="http://schemas.microsoft.com/office/drawing/2014/main" val="2889225684"/>
                    </a:ext>
                  </a:extLst>
                </a:gridCol>
                <a:gridCol w="1340999">
                  <a:extLst>
                    <a:ext uri="{9D8B030D-6E8A-4147-A177-3AD203B41FA5}">
                      <a16:colId xmlns:a16="http://schemas.microsoft.com/office/drawing/2014/main" val="3967122838"/>
                    </a:ext>
                  </a:extLst>
                </a:gridCol>
                <a:gridCol w="851715">
                  <a:extLst>
                    <a:ext uri="{9D8B030D-6E8A-4147-A177-3AD203B41FA5}">
                      <a16:colId xmlns:a16="http://schemas.microsoft.com/office/drawing/2014/main" val="3891450360"/>
                    </a:ext>
                  </a:extLst>
                </a:gridCol>
                <a:gridCol w="869836">
                  <a:extLst>
                    <a:ext uri="{9D8B030D-6E8A-4147-A177-3AD203B41FA5}">
                      <a16:colId xmlns:a16="http://schemas.microsoft.com/office/drawing/2014/main" val="4160596422"/>
                    </a:ext>
                  </a:extLst>
                </a:gridCol>
              </a:tblGrid>
              <a:tr h="536025">
                <a:tc>
                  <a:txBody>
                    <a:bodyPr/>
                    <a:lstStyle/>
                    <a:p>
                      <a:pPr algn="l" fontAlgn="ctr"/>
                      <a:r>
                        <a:rPr lang="en-GB" sz="1100" b="0" i="0" u="none" strike="noStrike" dirty="0">
                          <a:solidFill>
                            <a:srgbClr val="FFFFFF"/>
                          </a:solidFill>
                          <a:effectLst/>
                          <a:latin typeface="Arial" panose="020B0604020202020204" pitchFamily="34" charset="0"/>
                        </a:rPr>
                        <a:t>Short Name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1100" b="0" i="0" u="none" strike="noStrike">
                          <a:solidFill>
                            <a:srgbClr val="FFFFFF"/>
                          </a:solidFill>
                          <a:effectLst/>
                          <a:latin typeface="Arial" panose="020B0604020202020204" pitchFamily="34" charset="0"/>
                        </a:rPr>
                        <a:t>Sites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Opening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Closure date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Sample Size England</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tc>
                  <a:txBody>
                    <a:bodyPr/>
                    <a:lstStyle/>
                    <a:p>
                      <a:pPr algn="l" fontAlgn="ctr"/>
                      <a:r>
                        <a:rPr lang="en-GB" sz="900" b="0" i="0" u="none" strike="noStrike">
                          <a:solidFill>
                            <a:srgbClr val="FFFFFF"/>
                          </a:solidFill>
                          <a:effectLst/>
                          <a:latin typeface="Arial" panose="020B0604020202020204" pitchFamily="34" charset="0"/>
                        </a:rPr>
                        <a:t>England Recruits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93E72"/>
                    </a:solidFill>
                  </a:tcPr>
                </a:tc>
                <a:extLst>
                  <a:ext uri="{0D108BD9-81ED-4DB2-BD59-A6C34878D82A}">
                    <a16:rowId xmlns:a16="http://schemas.microsoft.com/office/drawing/2014/main" val="4043112871"/>
                  </a:ext>
                </a:extLst>
              </a:tr>
              <a:tr h="834740">
                <a:tc>
                  <a:txBody>
                    <a:bodyPr/>
                    <a:lstStyle/>
                    <a:p>
                      <a:pPr marL="0" lvl="0" indent="0" algn="ctr" rtl="0">
                        <a:spcBef>
                          <a:spcPts val="0"/>
                        </a:spcBef>
                        <a:spcAft>
                          <a:spcPts val="0"/>
                        </a:spcAft>
                        <a:buNone/>
                      </a:pPr>
                      <a:r>
                        <a:rPr lang="en-GB" sz="1200" dirty="0"/>
                        <a:t>Ph1b/3 </a:t>
                      </a:r>
                      <a:r>
                        <a:rPr lang="en-GB" sz="1200" dirty="0" err="1"/>
                        <a:t>Bemarituzumab</a:t>
                      </a:r>
                      <a:r>
                        <a:rPr lang="en-GB" sz="1200" dirty="0"/>
                        <a:t> in Advanced Gastric Gastroesophageal Cancer</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a:t>30/06/22</a:t>
                      </a:r>
                      <a:endParaRPr sz="120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a:t>14/12/24</a:t>
                      </a:r>
                      <a:endParaRPr sz="120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26</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GB" sz="1200" dirty="0"/>
                        <a:t>0</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466596752"/>
                  </a:ext>
                </a:extLst>
              </a:tr>
              <a:tr h="834740">
                <a:tc>
                  <a:txBody>
                    <a:bodyPr/>
                    <a:lstStyle/>
                    <a:p>
                      <a:pPr marL="0" lvl="0" indent="0" algn="ctr" rtl="0">
                        <a:spcBef>
                          <a:spcPts val="0"/>
                        </a:spcBef>
                        <a:spcAft>
                          <a:spcPts val="0"/>
                        </a:spcAft>
                        <a:buNone/>
                      </a:pPr>
                      <a:r>
                        <a:rPr lang="en-GB" sz="1200" dirty="0"/>
                        <a:t>HERIZON-GEA-01</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BHOC</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11/04/22</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31/01/25</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33</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GB" sz="1200" dirty="0"/>
                        <a:t>0</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672937746"/>
                  </a:ext>
                </a:extLst>
              </a:tr>
              <a:tr h="8347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t>YO42137 Atezolizumab with or without </a:t>
                      </a:r>
                      <a:r>
                        <a:rPr lang="en-GB" sz="1200" dirty="0" err="1"/>
                        <a:t>Tiragolumab</a:t>
                      </a:r>
                      <a:r>
                        <a:rPr lang="en-GB" sz="1200" dirty="0"/>
                        <a:t> (Anti-</a:t>
                      </a:r>
                      <a:r>
                        <a:rPr lang="en-GB" sz="1200" dirty="0" err="1"/>
                        <a:t>Tigit</a:t>
                      </a:r>
                      <a:r>
                        <a:rPr lang="en-GB" sz="1200" dirty="0"/>
                        <a:t> Antibody)</a:t>
                      </a:r>
                    </a:p>
                    <a:p>
                      <a:pPr marL="0" lvl="0" indent="0" algn="ctr" rtl="0">
                        <a:spcBef>
                          <a:spcPts val="0"/>
                        </a:spcBef>
                        <a:spcAft>
                          <a:spcPts val="0"/>
                        </a:spcAft>
                        <a:buNone/>
                      </a:pP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18/12/20</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l" rtl="0">
                        <a:spcBef>
                          <a:spcPts val="0"/>
                        </a:spcBef>
                        <a:spcAft>
                          <a:spcPts val="0"/>
                        </a:spcAft>
                        <a:buNone/>
                      </a:pPr>
                      <a:r>
                        <a:rPr lang="en-GB" sz="1200" dirty="0"/>
                        <a:t>01/12/22</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t>20</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GB" sz="1200" dirty="0"/>
                        <a:t>6</a:t>
                      </a:r>
                      <a:endParaRPr sz="1200" dirty="0"/>
                    </a:p>
                  </a:txBody>
                  <a:tcPr marL="91425" marR="91425" marT="91425" marB="91425">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1201973321"/>
                  </a:ext>
                </a:extLst>
              </a:tr>
              <a:tr h="840739">
                <a:tc>
                  <a:txBody>
                    <a:bodyPr/>
                    <a:lstStyle/>
                    <a:p>
                      <a:pPr marL="0" lvl="0" indent="0" algn="ctr" rtl="0">
                        <a:lnSpc>
                          <a:spcPct val="115000"/>
                        </a:lnSpc>
                        <a:spcBef>
                          <a:spcPts val="0"/>
                        </a:spcBef>
                        <a:spcAft>
                          <a:spcPts val="0"/>
                        </a:spcAft>
                        <a:buNone/>
                      </a:pPr>
                      <a:r>
                        <a:rPr lang="en-GB" sz="1400" dirty="0">
                          <a:solidFill>
                            <a:srgbClr val="363636"/>
                          </a:solidFill>
                        </a:rPr>
                        <a:t>WAKING: </a:t>
                      </a:r>
                      <a:r>
                        <a:rPr lang="en-GB" sz="1400" dirty="0" err="1">
                          <a:solidFill>
                            <a:srgbClr val="363636"/>
                          </a:solidFill>
                        </a:rPr>
                        <a:t>Wnt</a:t>
                      </a:r>
                      <a:r>
                        <a:rPr lang="en-GB" sz="1400" dirty="0">
                          <a:solidFill>
                            <a:srgbClr val="363636"/>
                          </a:solidFill>
                        </a:rPr>
                        <a:t> and </a:t>
                      </a:r>
                      <a:r>
                        <a:rPr lang="en-GB" sz="1400" dirty="0" err="1">
                          <a:solidFill>
                            <a:srgbClr val="363636"/>
                          </a:solidFill>
                        </a:rPr>
                        <a:t>checKpoint</a:t>
                      </a:r>
                      <a:r>
                        <a:rPr lang="en-GB" sz="1400" dirty="0">
                          <a:solidFill>
                            <a:srgbClr val="363636"/>
                          </a:solidFill>
                        </a:rPr>
                        <a:t> </a:t>
                      </a:r>
                      <a:r>
                        <a:rPr lang="en-GB" sz="1400" dirty="0" err="1">
                          <a:solidFill>
                            <a:srgbClr val="363636"/>
                          </a:solidFill>
                        </a:rPr>
                        <a:t>INhibition</a:t>
                      </a:r>
                      <a:r>
                        <a:rPr lang="en-GB" sz="1400" dirty="0">
                          <a:solidFill>
                            <a:srgbClr val="363636"/>
                          </a:solidFill>
                        </a:rPr>
                        <a:t> in Gastric cancer</a:t>
                      </a:r>
                      <a:endParaRPr sz="14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solidFill>
                            <a:schemeClr val="dk1"/>
                          </a:solidFill>
                        </a:rPr>
                        <a:t>BHOC</a:t>
                      </a:r>
                      <a:endParaRPr sz="1200" dirty="0">
                        <a:solidFill>
                          <a:schemeClr val="dk1"/>
                        </a:solidFill>
                      </a:endParaRPr>
                    </a:p>
                  </a:txBody>
                  <a:tcPr marL="91425" marR="9142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a:solidFill>
                            <a:srgbClr val="363636"/>
                          </a:solidFill>
                        </a:rPr>
                        <a:t>06/07/2020</a:t>
                      </a:r>
                      <a:endParaRPr sz="120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11/02/2022</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52</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marL="0" lvl="0" indent="0" algn="ctr" rtl="0">
                        <a:lnSpc>
                          <a:spcPct val="115000"/>
                        </a:lnSpc>
                        <a:spcBef>
                          <a:spcPts val="0"/>
                        </a:spcBef>
                        <a:spcAft>
                          <a:spcPts val="0"/>
                        </a:spcAft>
                        <a:buNone/>
                      </a:pPr>
                      <a:r>
                        <a:rPr lang="en-GB" sz="1200" dirty="0">
                          <a:solidFill>
                            <a:srgbClr val="363636"/>
                          </a:solidFill>
                        </a:rPr>
                        <a:t>7</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3611045938"/>
                  </a:ext>
                </a:extLst>
              </a:tr>
              <a:tr h="828115">
                <a:tc>
                  <a:txBody>
                    <a:bodyPr/>
                    <a:lstStyle/>
                    <a:p>
                      <a:pPr marL="0" lvl="0" indent="0" algn="ctr" rtl="0">
                        <a:lnSpc>
                          <a:spcPct val="115000"/>
                        </a:lnSpc>
                        <a:spcBef>
                          <a:spcPts val="0"/>
                        </a:spcBef>
                        <a:spcAft>
                          <a:spcPts val="0"/>
                        </a:spcAft>
                        <a:buNone/>
                      </a:pPr>
                      <a:r>
                        <a:rPr lang="en-GB" sz="1400" dirty="0">
                          <a:solidFill>
                            <a:srgbClr val="363636"/>
                          </a:solidFill>
                        </a:rPr>
                        <a:t>PLATFORM-</a:t>
                      </a:r>
                      <a:r>
                        <a:rPr lang="en-GB" sz="1400" kern="1200" dirty="0">
                          <a:solidFill>
                            <a:schemeClr val="tx1"/>
                          </a:solidFill>
                          <a:effectLst/>
                          <a:latin typeface="+mn-lt"/>
                          <a:ea typeface="+mn-ea"/>
                          <a:cs typeface="+mn-cs"/>
                        </a:rPr>
                        <a:t>Planning Treatment for </a:t>
                      </a:r>
                      <a:r>
                        <a:rPr lang="en-GB" sz="1400" kern="1200" dirty="0" err="1">
                          <a:solidFill>
                            <a:schemeClr val="tx1"/>
                          </a:solidFill>
                          <a:effectLst/>
                          <a:latin typeface="+mn-lt"/>
                          <a:ea typeface="+mn-ea"/>
                          <a:cs typeface="+mn-cs"/>
                        </a:rPr>
                        <a:t>Oesophago</a:t>
                      </a:r>
                      <a:r>
                        <a:rPr lang="en-GB" sz="1400" kern="1200" dirty="0">
                          <a:solidFill>
                            <a:schemeClr val="tx1"/>
                          </a:solidFill>
                          <a:effectLst/>
                          <a:latin typeface="+mn-lt"/>
                          <a:ea typeface="+mn-ea"/>
                          <a:cs typeface="+mn-cs"/>
                        </a:rPr>
                        <a:t>-gastric Cancer: a Maintenance Therapy Trial </a:t>
                      </a:r>
                      <a:endParaRPr sz="14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GB" sz="1200" dirty="0">
                          <a:solidFill>
                            <a:schemeClr val="dk1"/>
                          </a:solidFill>
                        </a:rPr>
                        <a:t>MUS, GWH, WES, YEO, RUH, UHBW</a:t>
                      </a:r>
                      <a:endParaRPr sz="1200" dirty="0">
                        <a:solidFill>
                          <a:schemeClr val="dk1"/>
                        </a:solidFill>
                      </a:endParaRPr>
                    </a:p>
                  </a:txBody>
                  <a:tcPr marL="91425" marR="9142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23/02/2015</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16/02/2020</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GB" sz="1200" dirty="0">
                          <a:solidFill>
                            <a:srgbClr val="363636"/>
                          </a:solidFill>
                        </a:rPr>
                        <a:t>694</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tc>
                  <a:txBody>
                    <a:bodyPr/>
                    <a:lstStyle/>
                    <a:p>
                      <a:pPr marL="0" lvl="0" indent="0" algn="ctr" rtl="0">
                        <a:lnSpc>
                          <a:spcPct val="115000"/>
                        </a:lnSpc>
                        <a:spcBef>
                          <a:spcPts val="0"/>
                        </a:spcBef>
                        <a:spcAft>
                          <a:spcPts val="0"/>
                        </a:spcAft>
                        <a:buNone/>
                      </a:pPr>
                      <a:r>
                        <a:rPr lang="en-GB" sz="1200" dirty="0">
                          <a:solidFill>
                            <a:srgbClr val="363636"/>
                          </a:solidFill>
                        </a:rPr>
                        <a:t>939</a:t>
                      </a:r>
                      <a:endParaRPr sz="1200" dirty="0">
                        <a:solidFill>
                          <a:srgbClr val="363636"/>
                        </a:solidFill>
                      </a:endParaRPr>
                    </a:p>
                  </a:txBody>
                  <a:tcPr marL="28575" marR="28575" marT="91425" marB="91425"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2D050"/>
                    </a:solidFill>
                  </a:tcPr>
                </a:tc>
                <a:extLst>
                  <a:ext uri="{0D108BD9-81ED-4DB2-BD59-A6C34878D82A}">
                    <a16:rowId xmlns:a16="http://schemas.microsoft.com/office/drawing/2014/main" val="2233602613"/>
                  </a:ext>
                </a:extLst>
              </a:tr>
            </a:tbl>
          </a:graphicData>
        </a:graphic>
      </p:graphicFrame>
    </p:spTree>
    <p:extLst>
      <p:ext uri="{BB962C8B-B14F-4D97-AF65-F5344CB8AC3E}">
        <p14:creationId xmlns:p14="http://schemas.microsoft.com/office/powerpoint/2010/main" val="315655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KEYNOTE-811</a:t>
            </a:r>
            <a:br>
              <a:rPr lang="en-GB" dirty="0"/>
            </a:br>
            <a:endParaRPr lang="en-GB" dirty="0"/>
          </a:p>
        </p:txBody>
      </p:sp>
      <p:sp>
        <p:nvSpPr>
          <p:cNvPr id="4" name="Content Placeholder 3"/>
          <p:cNvSpPr>
            <a:spLocks noGrp="1"/>
          </p:cNvSpPr>
          <p:nvPr>
            <p:ph idx="1"/>
          </p:nvPr>
        </p:nvSpPr>
        <p:spPr>
          <a:xfrm>
            <a:off x="1875898" y="1360487"/>
            <a:ext cx="8291146" cy="4137025"/>
          </a:xfrm>
        </p:spPr>
        <p:txBody>
          <a:bodyPr/>
          <a:lstStyle/>
          <a:p>
            <a:pPr marL="0" indent="0">
              <a:buNone/>
            </a:pPr>
            <a:r>
              <a:rPr lang="en-GB" sz="2000" b="1" dirty="0" err="1"/>
              <a:t>Pembrolizumab</a:t>
            </a:r>
            <a:r>
              <a:rPr lang="en-GB" sz="2000" b="1" dirty="0"/>
              <a:t> Plus </a:t>
            </a:r>
            <a:r>
              <a:rPr lang="en-GB" sz="2000" b="1" dirty="0" err="1"/>
              <a:t>Trastuzumab</a:t>
            </a:r>
            <a:r>
              <a:rPr lang="en-GB" sz="2000" b="1" dirty="0"/>
              <a:t> and Chemotherapy in Previously Untreated Advanced HER2-Positive Gastric Adenocarcinoma</a:t>
            </a:r>
          </a:p>
          <a:p>
            <a:endParaRPr lang="en-GB" sz="2000" b="1" dirty="0"/>
          </a:p>
          <a:p>
            <a:r>
              <a:rPr lang="en-GB" sz="1600" b="1" dirty="0"/>
              <a:t>Double-blind</a:t>
            </a:r>
            <a:r>
              <a:rPr lang="en-GB" sz="1600" dirty="0"/>
              <a:t> trial, 434 patients from sites in 20 countries</a:t>
            </a:r>
          </a:p>
          <a:p>
            <a:pPr>
              <a:spcBef>
                <a:spcPts val="0"/>
              </a:spcBef>
            </a:pPr>
            <a:r>
              <a:rPr lang="en-GB" sz="1600" dirty="0" err="1"/>
              <a:t>Pembrolizumab</a:t>
            </a:r>
            <a:r>
              <a:rPr lang="en-GB" sz="1600" dirty="0"/>
              <a:t> at 200 mg (n = 217) or placebo (n = 217) every 3 weeks plus </a:t>
            </a:r>
            <a:r>
              <a:rPr lang="en-GB" sz="1600" dirty="0" err="1"/>
              <a:t>trastuzumab</a:t>
            </a:r>
            <a:r>
              <a:rPr lang="en-GB" sz="1600" dirty="0"/>
              <a:t> and investigator’s choice of fluorouracil/cisplatin (n = 189 vs 187) or </a:t>
            </a:r>
            <a:r>
              <a:rPr lang="en-GB" sz="1600" dirty="0" err="1"/>
              <a:t>capecitabine</a:t>
            </a:r>
            <a:r>
              <a:rPr lang="en-GB" sz="1600" dirty="0"/>
              <a:t>/</a:t>
            </a:r>
            <a:r>
              <a:rPr lang="en-GB" sz="1600" dirty="0" err="1"/>
              <a:t>oxaliplatin</a:t>
            </a:r>
            <a:r>
              <a:rPr lang="en-GB" sz="1600" dirty="0"/>
              <a:t> (n = 28 vs 30).</a:t>
            </a:r>
          </a:p>
          <a:p>
            <a:r>
              <a:rPr lang="en-GB" sz="1600" dirty="0"/>
              <a:t>The addition of </a:t>
            </a:r>
            <a:r>
              <a:rPr lang="en-GB" sz="1600" dirty="0" err="1"/>
              <a:t>pembrolizumab</a:t>
            </a:r>
            <a:r>
              <a:rPr lang="en-GB" sz="1600" dirty="0"/>
              <a:t> to </a:t>
            </a:r>
            <a:r>
              <a:rPr lang="en-GB" sz="1600" dirty="0" err="1"/>
              <a:t>trastuzumab</a:t>
            </a:r>
            <a:r>
              <a:rPr lang="en-GB" sz="1600" dirty="0"/>
              <a:t> and chemotherapy significantly improved objective response rate in HER2-positive gastric cancer.</a:t>
            </a:r>
          </a:p>
          <a:p>
            <a:r>
              <a:rPr lang="en-GB" sz="1600" dirty="0"/>
              <a:t>Objective response was observed in 74.4% vs 51.9% of patients, with complete response in 11.3% vs 3.1%</a:t>
            </a:r>
          </a:p>
          <a:p>
            <a:pPr marL="0" indent="0">
              <a:spcBef>
                <a:spcPts val="0"/>
              </a:spcBef>
              <a:buNone/>
            </a:pPr>
            <a:endParaRPr lang="en-GB" dirty="0"/>
          </a:p>
        </p:txBody>
      </p:sp>
    </p:spTree>
    <p:extLst>
      <p:ext uri="{BB962C8B-B14F-4D97-AF65-F5344CB8AC3E}">
        <p14:creationId xmlns:p14="http://schemas.microsoft.com/office/powerpoint/2010/main" val="800777803"/>
      </p:ext>
    </p:extLst>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1325</Words>
  <Application>Microsoft Office PowerPoint</Application>
  <PresentationFormat>Widescreen</PresentationFormat>
  <Paragraphs>353</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Lato</vt:lpstr>
      <vt:lpstr>Calibri</vt:lpstr>
      <vt:lpstr>Arial</vt:lpstr>
      <vt:lpstr>Custom Design</vt:lpstr>
      <vt:lpstr> SWAG Network Oesophago-gastric (OG) Cancer Clinical Advisory Group </vt:lpstr>
      <vt:lpstr>PowerPoint Presentation</vt:lpstr>
      <vt:lpstr>PowerPoint Presentation</vt:lpstr>
      <vt:lpstr>PowerPoint Presentation</vt:lpstr>
      <vt:lpstr>PowerPoint Presentation</vt:lpstr>
      <vt:lpstr>PowerPoint Presentation</vt:lpstr>
      <vt:lpstr>Early stage </vt:lpstr>
      <vt:lpstr>Advanced/Metastatic</vt:lpstr>
      <vt:lpstr> KEYNOTE-811 </vt:lpstr>
      <vt:lpstr>HERIZON- Zanidatamab and Tislelizumab</vt:lpstr>
      <vt:lpstr>HERIZON-GEA-01: Zanidatamab + chemo ± tislelizumab for 1L treatment of HER2-positive gastroesophageal adenocarcinoma</vt:lpstr>
      <vt:lpstr> WaKING: Wnt and checKpoint INhibition in Gastric Cancer </vt:lpstr>
      <vt:lpstr>Other-Epidemiologic/Diagnostic/Genetic</vt:lpstr>
      <vt:lpstr>PowerPoint Presentation</vt:lpstr>
      <vt:lpstr> PICCOS Trial-Feasibility  Pressurised IntraPeritoneal Aerosolised Chemotherapy in the management of cancers of the colon, ovary and stomach: a randomised controlled phase II trial of efficacy in peritoneal metastases (PICCOS)  </vt:lpstr>
      <vt:lpstr>PowerPoint Presentation</vt:lpstr>
      <vt:lpstr>PowerPoint Presentation</vt:lpstr>
      <vt:lpstr>Associate PI Scheme</vt:lpstr>
      <vt:lpstr>API Scheme OG Cancer Studies open in SWAG Region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Network Oesophago-gastric (OG) Cancer Clinical Advisory Group</dc:title>
  <dc:creator>Dunderdale, Helen</dc:creator>
  <cp:lastModifiedBy>Helen Dunderdale</cp:lastModifiedBy>
  <cp:revision>10</cp:revision>
  <dcterms:modified xsi:type="dcterms:W3CDTF">2023-03-24T12:27:37Z</dcterms:modified>
</cp:coreProperties>
</file>