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9" r:id="rId5"/>
    <p:sldId id="357" r:id="rId6"/>
    <p:sldId id="359" r:id="rId7"/>
    <p:sldId id="360" r:id="rId8"/>
    <p:sldId id="361" r:id="rId9"/>
    <p:sldId id="363" r:id="rId10"/>
    <p:sldId id="264" r:id="rId11"/>
    <p:sldId id="365" r:id="rId12"/>
    <p:sldId id="366" r:id="rId13"/>
    <p:sldId id="369" r:id="rId14"/>
    <p:sldId id="368" r:id="rId15"/>
    <p:sldId id="370" r:id="rId16"/>
    <p:sldId id="3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FEEDE-0E03-49D8-905B-B64CB56E90FC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F5A1-5FEB-4BC2-9DC8-47B05EBE9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0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Why are we keen to talk to you?</a:t>
            </a:r>
          </a:p>
          <a:p>
            <a:r>
              <a:rPr lang="en-US" dirty="0">
                <a:cs typeface="Calibri"/>
              </a:rPr>
              <a:t>All aware rapid speed in changes in cancer management and lessons learnt during 100,000 genomes project</a:t>
            </a:r>
          </a:p>
          <a:p>
            <a:r>
              <a:rPr lang="en-US" dirty="0">
                <a:cs typeface="Calibri"/>
              </a:rPr>
              <a:t>Know that understanding cancer more than just adeno versus </a:t>
            </a:r>
            <a:r>
              <a:rPr lang="en-US" dirty="0" err="1">
                <a:cs typeface="Calibri"/>
              </a:rPr>
              <a:t>squame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personalised</a:t>
            </a:r>
            <a:r>
              <a:rPr lang="en-US" dirty="0">
                <a:cs typeface="Calibri"/>
              </a:rPr>
              <a:t> treatments based on molecular signatures is influencing our decisions</a:t>
            </a:r>
          </a:p>
          <a:p>
            <a:r>
              <a:rPr lang="en-US" dirty="0">
                <a:cs typeface="Calibri"/>
              </a:rPr>
              <a:t>Landscape for use of genomic signatures is infiltrating across the whole cancer pathway from prevention to living with cancer and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3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Who is behind this ?</a:t>
            </a:r>
          </a:p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5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Who is behind this ?</a:t>
            </a:r>
          </a:p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9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3C5C6-9EC8-449A-99F6-4EAED4ADABD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75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Who is behind this ?</a:t>
            </a:r>
          </a:p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Who is behind this ?</a:t>
            </a:r>
          </a:p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8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Why are we keen to talk to you?</a:t>
            </a:r>
          </a:p>
          <a:p>
            <a:r>
              <a:rPr lang="en-US" dirty="0">
                <a:cs typeface="Calibri"/>
              </a:rPr>
              <a:t>All aware rapid speed in changes in cancer management and lessons learnt during 100,000 genomes project</a:t>
            </a:r>
          </a:p>
          <a:p>
            <a:r>
              <a:rPr lang="en-US" dirty="0">
                <a:cs typeface="Calibri"/>
              </a:rPr>
              <a:t>Know that understanding cancer more than just adeno versus </a:t>
            </a:r>
            <a:r>
              <a:rPr lang="en-US" dirty="0" err="1">
                <a:cs typeface="Calibri"/>
              </a:rPr>
              <a:t>squame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personalised</a:t>
            </a:r>
            <a:r>
              <a:rPr lang="en-US" dirty="0">
                <a:cs typeface="Calibri"/>
              </a:rPr>
              <a:t> treatments based on molecular signatures is influencing our decisions</a:t>
            </a:r>
          </a:p>
          <a:p>
            <a:r>
              <a:rPr lang="en-US" dirty="0">
                <a:cs typeface="Calibri"/>
              </a:rPr>
              <a:t>Landscape for use of genomic signatures is infiltrating across the whole cancer pathway from prevention to living with cancer and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1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Why are we keen to talk to you?</a:t>
            </a:r>
          </a:p>
          <a:p>
            <a:r>
              <a:rPr lang="en-US" dirty="0">
                <a:cs typeface="Calibri"/>
              </a:rPr>
              <a:t>All aware rapid speed in changes in cancer management and lessons learnt during 100,000 genomes project</a:t>
            </a:r>
          </a:p>
          <a:p>
            <a:r>
              <a:rPr lang="en-US" dirty="0">
                <a:cs typeface="Calibri"/>
              </a:rPr>
              <a:t>Know that understanding cancer more than just adeno versus </a:t>
            </a:r>
            <a:r>
              <a:rPr lang="en-US" dirty="0" err="1">
                <a:cs typeface="Calibri"/>
              </a:rPr>
              <a:t>squame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personalised</a:t>
            </a:r>
            <a:r>
              <a:rPr lang="en-US" dirty="0">
                <a:cs typeface="Calibri"/>
              </a:rPr>
              <a:t> treatments based on molecular signatures is influencing our decisions</a:t>
            </a:r>
          </a:p>
          <a:p>
            <a:r>
              <a:rPr lang="en-US" dirty="0">
                <a:cs typeface="Calibri"/>
              </a:rPr>
              <a:t>Landscape for use of genomic signatures is infiltrating across the whole cancer pathway from prevention to living with cancer and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8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Why are we keen to talk to you?</a:t>
            </a:r>
          </a:p>
          <a:p>
            <a:r>
              <a:rPr lang="en-US" dirty="0">
                <a:cs typeface="Calibri"/>
              </a:rPr>
              <a:t>All aware rapid speed in changes in cancer management and lessons learnt during 100,000 genomes project</a:t>
            </a:r>
          </a:p>
          <a:p>
            <a:r>
              <a:rPr lang="en-US" dirty="0">
                <a:cs typeface="Calibri"/>
              </a:rPr>
              <a:t>Know that understanding cancer more than just adeno versus </a:t>
            </a:r>
            <a:r>
              <a:rPr lang="en-US" dirty="0" err="1">
                <a:cs typeface="Calibri"/>
              </a:rPr>
              <a:t>squame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personalised</a:t>
            </a:r>
            <a:r>
              <a:rPr lang="en-US" dirty="0">
                <a:cs typeface="Calibri"/>
              </a:rPr>
              <a:t> treatments based on molecular signatures is influencing our decisions</a:t>
            </a:r>
          </a:p>
          <a:p>
            <a:r>
              <a:rPr lang="en-US" dirty="0">
                <a:cs typeface="Calibri"/>
              </a:rPr>
              <a:t>Landscape for use of genomic signatures is infiltrating across the whole cancer pathway from prevention to living with cancer and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F5A1-5FEB-4BC2-9DC8-47B05EBE93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1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B2DF-7539-4BEC-A7AA-5C291D459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414B6-969C-4B4C-BA96-BBCB08812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D290-2E31-4798-99A3-CE08BB69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82DC-5439-4037-9809-6C6C0563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A5C1-BDAE-4816-BA2A-C8D6539C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5931-4BBC-4440-B5CD-7F5F60BF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8F23C-9A25-4E5B-9C4C-7365821A9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264A6-9933-4E47-8D04-EFAAC4D1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B33FC-418E-400F-9E01-32362D92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34C5-DA51-4BDA-92D2-1ECBC4F1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9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76A87-16F4-426C-8348-88B8F7EE6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EDA11-C7AF-48C7-8356-4D985F466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96E2D-3C45-4456-ACD9-66806585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1FF3-C72F-45FF-8B7A-3D704A67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18F7-72AF-4459-A34E-0030C95F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2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36AB-EF09-4CAE-B9C3-5224D90B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8C6F3-F078-4573-A92E-D369FCF4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894C-3667-4E43-A1EF-C736B093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206A1-0672-4CED-B31B-8164C8D3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03698-A965-4B65-9ACB-76437BFA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9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A71E-5313-44B8-B2E1-F8903D8B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2BBAD-2A93-4704-936F-AC6376FF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66623-0CE7-4338-8892-6ABB574F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E5D3B-3F2D-4BA7-8AA1-0FE0CDD1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A574-1414-4AD4-A635-56F3C157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5BF5-B8EA-4030-846D-9E678ED0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3A3F0-13E2-48C7-B1D4-B7611E3C8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43CD0-90DD-438D-8BC4-C27F44CCC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899C-FA90-4030-96DF-9CA5E94B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48610-A591-4A16-A972-9D3F6EB9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9A7AA-4CEB-44BA-8F7F-88470EF5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08D2-9750-4D0F-9E75-E43AADC2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16D81-6C79-475C-8054-84D15B29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40202-568A-45E4-9F2C-A28E70DD8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7E87A-41DA-4B2B-B2E2-56B5267FB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56BBC-9CF2-4CC5-ADF7-D6928376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3D534-2A80-445A-8C05-A02C48B5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44573-B704-49DB-AF17-806440FC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6E7B4-B04F-4D1D-ACEF-B4BBB143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7F7-86E5-4A12-89FA-32C3D619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58CAD-755B-4A56-BBF0-D5EC7C89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3243-424C-4C01-98AB-FC8BE97B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A830B-B571-4E71-A4F1-C7D7FB05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1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8DB57-EA33-469C-98B8-01B3AE5F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71E90-B415-4F4B-BD41-831CDB55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70EC2-A1EA-4BD1-B567-EEE29D19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9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2492-ED7D-4238-A8E7-9FF32C89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500D-163B-4086-A85D-F99DF750E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96966-9AB0-44F3-8582-C2B4ED39A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51311-65DC-4325-BAE9-A95D025F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82169-A442-4DBC-A466-91AE6E11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D818E-FA0E-4FE1-88AC-968ED9C6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2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713D-AA89-4C8E-AB9F-D2326303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0EFBD-69B0-4A89-BE57-CF595C3EA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4AB42-E7DB-4407-9479-3DBD69676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EBF1D-401F-42B9-8BC2-24B75521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F179B-27C8-4944-B7B2-EA12228E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32855-1BEB-4AD3-A203-F6A30C16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6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F1C31-B62F-46E4-A14E-32A031CC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C06E5-F4F7-4621-850D-8E47461F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E5BAC-6FB5-43C5-8839-9622A47E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0A93-802F-4B2B-B2F4-1A864E0318B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9E65E-03D9-4630-A4E7-BEA74D79B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113D-BD3F-4215-9049-0D9901C63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417-F805-4E06-BDC1-DCAEC778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3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www.england.nhs.uk/publication/national-genomic-test-director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www.nbt.nhs.uk/south-west-genomic-laboratory-hub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74D0C-66C0-4B76-A61B-01D92D09C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6603F2-685A-4BB4-85DB-7D3B0D4248AB}"/>
              </a:ext>
            </a:extLst>
          </p:cNvPr>
          <p:cNvSpPr txBox="1">
            <a:spLocks/>
          </p:cNvSpPr>
          <p:nvPr/>
        </p:nvSpPr>
        <p:spPr>
          <a:xfrm>
            <a:off x="2025918" y="2335893"/>
            <a:ext cx="9153379" cy="1927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00" dirty="0">
                <a:solidFill>
                  <a:schemeClr val="accent5">
                    <a:lumMod val="75000"/>
                  </a:schemeClr>
                </a:solidFill>
              </a:rPr>
              <a:t>Clinical Context of Genomic Testing in UGI Cancers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5C0FC-A5AE-4783-9E1B-62E09D0A32F7}"/>
              </a:ext>
            </a:extLst>
          </p:cNvPr>
          <p:cNvSpPr txBox="1">
            <a:spLocks/>
          </p:cNvSpPr>
          <p:nvPr/>
        </p:nvSpPr>
        <p:spPr>
          <a:xfrm>
            <a:off x="1995381" y="3826413"/>
            <a:ext cx="9147717" cy="125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/>
              <a:t>Louise Medley</a:t>
            </a:r>
          </a:p>
          <a:p>
            <a:pPr marL="0" indent="0" algn="ctr">
              <a:buNone/>
            </a:pPr>
            <a:r>
              <a:rPr lang="en-GB" sz="2000" dirty="0"/>
              <a:t>Consultant Medical Oncologist &amp; Cancer Clinical Lead SW GLH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SWAG OG CAG March 24</a:t>
            </a:r>
            <a:r>
              <a:rPr lang="en-GB" sz="2000" baseline="300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222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6844F0-42EA-522C-011C-7F03E5E209B3}"/>
              </a:ext>
            </a:extLst>
          </p:cNvPr>
          <p:cNvSpPr txBox="1">
            <a:spLocks/>
          </p:cNvSpPr>
          <p:nvPr/>
        </p:nvSpPr>
        <p:spPr>
          <a:xfrm>
            <a:off x="2287170" y="948895"/>
            <a:ext cx="9192146" cy="943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Consolidation of Genomic Testing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</a:br>
            <a:r>
              <a:rPr lang="en-US" sz="2000" b="1" dirty="0">
                <a:solidFill>
                  <a:schemeClr val="accent1"/>
                </a:solidFill>
                <a:ea typeface="+mj-lt"/>
                <a:cs typeface="+mj-lt"/>
              </a:rPr>
              <a:t>Reducing Inequality and Increasing Opportunity</a:t>
            </a:r>
            <a:endParaRPr lang="en-GB" sz="200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8B802-1CC2-0619-D2EB-53312014727A}"/>
              </a:ext>
            </a:extLst>
          </p:cNvPr>
          <p:cNvSpPr/>
          <p:nvPr/>
        </p:nvSpPr>
        <p:spPr>
          <a:xfrm>
            <a:off x="2432538" y="2373922"/>
            <a:ext cx="1191846" cy="91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D6715-67D8-2949-A9EC-AF47D1E9F257}"/>
              </a:ext>
            </a:extLst>
          </p:cNvPr>
          <p:cNvSpPr txBox="1"/>
          <p:nvPr/>
        </p:nvSpPr>
        <p:spPr>
          <a:xfrm>
            <a:off x="2648782" y="2504250"/>
            <a:ext cx="68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Local Site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1529A-EC45-FF4C-E7E1-676C145D90D9}"/>
              </a:ext>
            </a:extLst>
          </p:cNvPr>
          <p:cNvSpPr/>
          <p:nvPr/>
        </p:nvSpPr>
        <p:spPr>
          <a:xfrm>
            <a:off x="4474307" y="3428999"/>
            <a:ext cx="1191846" cy="91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35FB3-B6DE-2CBA-9DA9-BEDF13DBE6B9}"/>
              </a:ext>
            </a:extLst>
          </p:cNvPr>
          <p:cNvSpPr/>
          <p:nvPr/>
        </p:nvSpPr>
        <p:spPr>
          <a:xfrm>
            <a:off x="4474306" y="2373921"/>
            <a:ext cx="1191846" cy="91830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cs typeface="Calibri"/>
              </a:rPr>
              <a:t>SWGLH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F2371-1CE8-80A1-0789-9E3364539B4F}"/>
              </a:ext>
            </a:extLst>
          </p:cNvPr>
          <p:cNvSpPr/>
          <p:nvPr/>
        </p:nvSpPr>
        <p:spPr>
          <a:xfrm>
            <a:off x="4474307" y="4562229"/>
            <a:ext cx="1191846" cy="91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B691F1-5C0E-8F99-7B54-6C671A937ABC}"/>
              </a:ext>
            </a:extLst>
          </p:cNvPr>
          <p:cNvSpPr/>
          <p:nvPr/>
        </p:nvSpPr>
        <p:spPr>
          <a:xfrm>
            <a:off x="4474306" y="5597767"/>
            <a:ext cx="1191846" cy="91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C7679-D8C9-5E6D-EBEC-2601BB058F21}"/>
              </a:ext>
            </a:extLst>
          </p:cNvPr>
          <p:cNvSpPr txBox="1"/>
          <p:nvPr/>
        </p:nvSpPr>
        <p:spPr>
          <a:xfrm>
            <a:off x="6313854" y="2371759"/>
            <a:ext cx="4859852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NHS GMS up to date testing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Commissioned Nationally (Free to the trust)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Research Opportunities (CRUK)</a:t>
            </a:r>
          </a:p>
        </p:txBody>
      </p:sp>
      <p:pic>
        <p:nvPicPr>
          <p:cNvPr id="19" name="Picture 2" descr="Image preview">
            <a:extLst>
              <a:ext uri="{FF2B5EF4-FFF2-40B4-BE49-F238E27FC236}">
                <a16:creationId xmlns:a16="http://schemas.microsoft.com/office/drawing/2014/main" id="{DDCCDDE7-C940-1F15-A7BA-A432AFCF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08" y="4165662"/>
            <a:ext cx="4827747" cy="25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1BB9D9-F5F6-B60A-E66F-535627328C20}"/>
              </a:ext>
            </a:extLst>
          </p:cNvPr>
          <p:cNvSpPr/>
          <p:nvPr/>
        </p:nvSpPr>
        <p:spPr>
          <a:xfrm>
            <a:off x="6414816" y="3989458"/>
            <a:ext cx="5702489" cy="28265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" descr="Image preview">
            <a:extLst>
              <a:ext uri="{FF2B5EF4-FFF2-40B4-BE49-F238E27FC236}">
                <a16:creationId xmlns:a16="http://schemas.microsoft.com/office/drawing/2014/main" id="{6061D283-04A8-5FC3-B249-20EEFEA46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r="81805"/>
          <a:stretch/>
        </p:blipFill>
        <p:spPr bwMode="auto">
          <a:xfrm>
            <a:off x="6464937" y="4557839"/>
            <a:ext cx="664285" cy="19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FDFB9C-AFAC-BE93-1179-BE1C1C737FCA}"/>
              </a:ext>
            </a:extLst>
          </p:cNvPr>
          <p:cNvSpPr txBox="1"/>
          <p:nvPr/>
        </p:nvSpPr>
        <p:spPr>
          <a:xfrm>
            <a:off x="4747846" y="3707396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Site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D7075C-0C41-D644-5C94-59A0CAC34469}"/>
              </a:ext>
            </a:extLst>
          </p:cNvPr>
          <p:cNvSpPr txBox="1"/>
          <p:nvPr/>
        </p:nvSpPr>
        <p:spPr>
          <a:xfrm>
            <a:off x="4747846" y="4840626"/>
            <a:ext cx="889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Site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5A6681-1C5D-AB40-6B5C-74456ABBD405}"/>
              </a:ext>
            </a:extLst>
          </p:cNvPr>
          <p:cNvSpPr txBox="1"/>
          <p:nvPr/>
        </p:nvSpPr>
        <p:spPr>
          <a:xfrm>
            <a:off x="4747845" y="5876164"/>
            <a:ext cx="889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Site 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8D6A0D-8435-7C25-6A16-A82DE6EB0DDE}"/>
              </a:ext>
            </a:extLst>
          </p:cNvPr>
          <p:cNvCxnSpPr>
            <a:cxnSpLocks/>
          </p:cNvCxnSpPr>
          <p:nvPr/>
        </p:nvCxnSpPr>
        <p:spPr>
          <a:xfrm>
            <a:off x="5665177" y="2819631"/>
            <a:ext cx="648677" cy="402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3EB9C0-30FF-AEB9-8FD6-D7E23CDA246D}"/>
              </a:ext>
            </a:extLst>
          </p:cNvPr>
          <p:cNvCxnSpPr>
            <a:cxnSpLocks/>
          </p:cNvCxnSpPr>
          <p:nvPr/>
        </p:nvCxnSpPr>
        <p:spPr>
          <a:xfrm>
            <a:off x="3623406" y="2819632"/>
            <a:ext cx="883139" cy="4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FA35AE-365D-90E5-0D6D-5CAEBA22FA90}"/>
              </a:ext>
            </a:extLst>
          </p:cNvPr>
          <p:cNvCxnSpPr>
            <a:cxnSpLocks/>
          </p:cNvCxnSpPr>
          <p:nvPr/>
        </p:nvCxnSpPr>
        <p:spPr>
          <a:xfrm>
            <a:off x="3242407" y="3181092"/>
            <a:ext cx="1225062" cy="2436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02125E-95CD-1EBD-A652-02EC876858C8}"/>
              </a:ext>
            </a:extLst>
          </p:cNvPr>
          <p:cNvCxnSpPr>
            <a:cxnSpLocks/>
          </p:cNvCxnSpPr>
          <p:nvPr/>
        </p:nvCxnSpPr>
        <p:spPr>
          <a:xfrm>
            <a:off x="3271714" y="3288552"/>
            <a:ext cx="1195754" cy="150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DAC29A-66A7-7517-A523-F6601D7BF193}"/>
              </a:ext>
            </a:extLst>
          </p:cNvPr>
          <p:cNvCxnSpPr>
            <a:cxnSpLocks/>
          </p:cNvCxnSpPr>
          <p:nvPr/>
        </p:nvCxnSpPr>
        <p:spPr>
          <a:xfrm>
            <a:off x="3086099" y="3044323"/>
            <a:ext cx="1391138" cy="1537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2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6" descr="Text&#10;&#10;Description automatically generated">
            <a:extLst>
              <a:ext uri="{FF2B5EF4-FFF2-40B4-BE49-F238E27FC236}">
                <a16:creationId xmlns:a16="http://schemas.microsoft.com/office/drawing/2014/main" id="{DD4A1178-B7AD-A532-39B3-E982FA001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093" y="1782015"/>
            <a:ext cx="3251200" cy="4095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7" descr="Table&#10;&#10;Description automatically generated">
            <a:extLst>
              <a:ext uri="{FF2B5EF4-FFF2-40B4-BE49-F238E27FC236}">
                <a16:creationId xmlns:a16="http://schemas.microsoft.com/office/drawing/2014/main" id="{7F145479-82C9-280E-07AA-C5D17DA99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093" y="2029547"/>
            <a:ext cx="6064738" cy="1909908"/>
          </a:xfrm>
          <a:prstGeom prst="rect">
            <a:avLst/>
          </a:prstGeom>
        </p:spPr>
      </p:pic>
      <p:pic>
        <p:nvPicPr>
          <p:cNvPr id="18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1AB74BA-4A5A-37EC-4D2A-1D206E472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323" y="3778205"/>
            <a:ext cx="6123352" cy="1333589"/>
          </a:xfrm>
          <a:prstGeom prst="rect">
            <a:avLst/>
          </a:prstGeom>
        </p:spPr>
      </p:pic>
      <p:pic>
        <p:nvPicPr>
          <p:cNvPr id="20" name="Picture 20" descr="Text&#10;&#10;Description automatically generated">
            <a:extLst>
              <a:ext uri="{FF2B5EF4-FFF2-40B4-BE49-F238E27FC236}">
                <a16:creationId xmlns:a16="http://schemas.microsoft.com/office/drawing/2014/main" id="{95574929-25F2-98A6-CCAC-CD710AEA5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092" y="1007398"/>
            <a:ext cx="6719276" cy="1052743"/>
          </a:xfrm>
          <a:prstGeom prst="rect">
            <a:avLst/>
          </a:prstGeom>
        </p:spPr>
      </p:pic>
      <p:pic>
        <p:nvPicPr>
          <p:cNvPr id="4" name="Picture 15" descr="Table&#10;&#10;Description automatically generated">
            <a:extLst>
              <a:ext uri="{FF2B5EF4-FFF2-40B4-BE49-F238E27FC236}">
                <a16:creationId xmlns:a16="http://schemas.microsoft.com/office/drawing/2014/main" id="{5862C408-67BF-DBC2-9D37-6C4BEFF601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45" t="14094" r="1873" b="336"/>
          <a:stretch/>
        </p:blipFill>
        <p:spPr>
          <a:xfrm>
            <a:off x="2203938" y="4316753"/>
            <a:ext cx="4921853" cy="2484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AB5C5A-485C-6096-49A2-1E5693F615C9}"/>
              </a:ext>
            </a:extLst>
          </p:cNvPr>
          <p:cNvSpPr/>
          <p:nvPr/>
        </p:nvSpPr>
        <p:spPr>
          <a:xfrm>
            <a:off x="2149231" y="3536461"/>
            <a:ext cx="329223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04414F2-B828-72B2-D80C-8F96E575B995}"/>
              </a:ext>
            </a:extLst>
          </p:cNvPr>
          <p:cNvSpPr/>
          <p:nvPr/>
        </p:nvSpPr>
        <p:spPr>
          <a:xfrm>
            <a:off x="263768" y="5920154"/>
            <a:ext cx="1885461" cy="3516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1D4D909-9F69-1260-EE8E-A7BF29AEE8B3}"/>
              </a:ext>
            </a:extLst>
          </p:cNvPr>
          <p:cNvSpPr/>
          <p:nvPr/>
        </p:nvSpPr>
        <p:spPr>
          <a:xfrm>
            <a:off x="263768" y="6447692"/>
            <a:ext cx="1885461" cy="3516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0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1DC1C3-41B1-435B-ACCD-7C8B51610508}"/>
              </a:ext>
            </a:extLst>
          </p:cNvPr>
          <p:cNvSpPr txBox="1">
            <a:spLocks/>
          </p:cNvSpPr>
          <p:nvPr/>
        </p:nvSpPr>
        <p:spPr>
          <a:xfrm>
            <a:off x="2221113" y="482392"/>
            <a:ext cx="3874887" cy="636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Information</a:t>
            </a:r>
            <a:endParaRPr lang="en-US" sz="3600" b="1" dirty="0">
              <a:cs typeface="Calibri Light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696730-C436-9155-0C7A-A6ECBFD0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956" y="1248290"/>
            <a:ext cx="6110928" cy="39796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2B8149-7717-60F2-38EF-2362B3D1E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073" y="1466737"/>
            <a:ext cx="4758021" cy="3922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F15276D-C814-E35E-DE45-32B7B793D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879" y="4522789"/>
            <a:ext cx="4429305" cy="1742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A2168B1-59CD-5286-6250-38B570AE5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492" y="4645314"/>
            <a:ext cx="3659432" cy="1499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DC00EEA7-F930-1A0B-D7BC-EBC6F8DCC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5549" y="5306424"/>
            <a:ext cx="4224903" cy="990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A731D488-3D41-2C36-A89E-6A7D1A479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960" y="6068043"/>
            <a:ext cx="4224903" cy="757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F5A360EF-5C5D-7CD2-A94B-21F79EBD22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0819" y="5814526"/>
            <a:ext cx="4990675" cy="1016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F942443-2D94-EF4C-A952-138EBDA899C5}"/>
              </a:ext>
            </a:extLst>
          </p:cNvPr>
          <p:cNvSpPr/>
          <p:nvPr/>
        </p:nvSpPr>
        <p:spPr>
          <a:xfrm>
            <a:off x="4159279" y="3894206"/>
            <a:ext cx="718504" cy="571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6DC374-E097-5592-BDDD-95F23C8E90F4}"/>
              </a:ext>
            </a:extLst>
          </p:cNvPr>
          <p:cNvSpPr/>
          <p:nvPr/>
        </p:nvSpPr>
        <p:spPr>
          <a:xfrm>
            <a:off x="7944087" y="4021206"/>
            <a:ext cx="3123462" cy="705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183568-E9F4-2336-AB74-6057CAF6C822}"/>
              </a:ext>
            </a:extLst>
          </p:cNvPr>
          <p:cNvCxnSpPr/>
          <p:nvPr/>
        </p:nvCxnSpPr>
        <p:spPr>
          <a:xfrm flipH="1">
            <a:off x="5070778" y="4383515"/>
            <a:ext cx="2863540" cy="4239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DA3CA3D-BC16-A925-9CE2-1F2FB4A85F4A}"/>
              </a:ext>
            </a:extLst>
          </p:cNvPr>
          <p:cNvCxnSpPr>
            <a:cxnSpLocks/>
          </p:cNvCxnSpPr>
          <p:nvPr/>
        </p:nvCxnSpPr>
        <p:spPr>
          <a:xfrm flipV="1">
            <a:off x="4857011" y="3498421"/>
            <a:ext cx="1854997" cy="679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192681-AD40-2C77-8E0D-88BFA0C37919}"/>
              </a:ext>
            </a:extLst>
          </p:cNvPr>
          <p:cNvCxnSpPr/>
          <p:nvPr/>
        </p:nvCxnSpPr>
        <p:spPr>
          <a:xfrm>
            <a:off x="4875394" y="6186732"/>
            <a:ext cx="1279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9C517E-2300-E004-C0AA-7DD669764979}"/>
              </a:ext>
            </a:extLst>
          </p:cNvPr>
          <p:cNvCxnSpPr/>
          <p:nvPr/>
        </p:nvCxnSpPr>
        <p:spPr>
          <a:xfrm>
            <a:off x="10033548" y="6626348"/>
            <a:ext cx="1279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0B9A03-013A-68FF-9E77-D63251DA7793}"/>
              </a:ext>
            </a:extLst>
          </p:cNvPr>
          <p:cNvCxnSpPr/>
          <p:nvPr/>
        </p:nvCxnSpPr>
        <p:spPr>
          <a:xfrm>
            <a:off x="9164087" y="5502886"/>
            <a:ext cx="1279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CE329B-21B1-0304-0025-BDCB48B68454}"/>
              </a:ext>
            </a:extLst>
          </p:cNvPr>
          <p:cNvCxnSpPr/>
          <p:nvPr/>
        </p:nvCxnSpPr>
        <p:spPr>
          <a:xfrm>
            <a:off x="7093010" y="5121886"/>
            <a:ext cx="1279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3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74D0C-66C0-4B76-A61B-01D92D09C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6603F2-685A-4BB4-85DB-7D3B0D4248AB}"/>
              </a:ext>
            </a:extLst>
          </p:cNvPr>
          <p:cNvSpPr txBox="1">
            <a:spLocks/>
          </p:cNvSpPr>
          <p:nvPr/>
        </p:nvSpPr>
        <p:spPr>
          <a:xfrm>
            <a:off x="1838632" y="2296517"/>
            <a:ext cx="9153379" cy="695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00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4C9A7-6E0B-4397-8AA0-ECE9556C2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14" y="3207040"/>
            <a:ext cx="6604278" cy="34361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662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1C7DD01-C4DD-481D-B678-8705EAD96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6" y="1081879"/>
            <a:ext cx="10032694" cy="57197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1DC1C3-41B1-435B-ACCD-7C8B51610508}"/>
              </a:ext>
            </a:extLst>
          </p:cNvPr>
          <p:cNvSpPr txBox="1">
            <a:spLocks/>
          </p:cNvSpPr>
          <p:nvPr/>
        </p:nvSpPr>
        <p:spPr>
          <a:xfrm>
            <a:off x="2221113" y="482392"/>
            <a:ext cx="3874887" cy="636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WHY?</a:t>
            </a:r>
            <a:endParaRPr lang="en-US" sz="3600" b="1" dirty="0">
              <a:cs typeface="Calibri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4D5A8E-9874-454D-ACEE-108129DBDF5C}"/>
              </a:ext>
            </a:extLst>
          </p:cNvPr>
          <p:cNvSpPr/>
          <p:nvPr/>
        </p:nvSpPr>
        <p:spPr>
          <a:xfrm>
            <a:off x="224939" y="1063184"/>
            <a:ext cx="2012873" cy="515937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Prevention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473613-94B4-4D19-A0F4-0A86BAA4A22D}"/>
              </a:ext>
            </a:extLst>
          </p:cNvPr>
          <p:cNvSpPr/>
          <p:nvPr/>
        </p:nvSpPr>
        <p:spPr>
          <a:xfrm>
            <a:off x="2272715" y="1074318"/>
            <a:ext cx="2012873" cy="51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Early Diagnosis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36CE5-7650-4CF1-8EC3-D7664F958938}"/>
              </a:ext>
            </a:extLst>
          </p:cNvPr>
          <p:cNvSpPr/>
          <p:nvPr/>
        </p:nvSpPr>
        <p:spPr>
          <a:xfrm>
            <a:off x="4328847" y="1081879"/>
            <a:ext cx="1807685" cy="51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Neo-adjuvant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EA653-8EF5-4669-8F5A-34FA500FA60E}"/>
              </a:ext>
            </a:extLst>
          </p:cNvPr>
          <p:cNvSpPr/>
          <p:nvPr/>
        </p:nvSpPr>
        <p:spPr>
          <a:xfrm>
            <a:off x="6190343" y="1081879"/>
            <a:ext cx="1807685" cy="52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Adjuvant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7BD8AA-FD05-4508-838F-12B8896AAE78}"/>
              </a:ext>
            </a:extLst>
          </p:cNvPr>
          <p:cNvSpPr/>
          <p:nvPr/>
        </p:nvSpPr>
        <p:spPr>
          <a:xfrm>
            <a:off x="8054248" y="1086325"/>
            <a:ext cx="1807685" cy="51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Palliative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F2B9DC-35CE-4905-91E0-C03A379FACEA}"/>
              </a:ext>
            </a:extLst>
          </p:cNvPr>
          <p:cNvSpPr/>
          <p:nvPr/>
        </p:nvSpPr>
        <p:spPr>
          <a:xfrm>
            <a:off x="9948451" y="1081879"/>
            <a:ext cx="2012873" cy="51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Living with Cancer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6708D7-E016-4388-B5CC-3C98E178F16F}"/>
              </a:ext>
            </a:extLst>
          </p:cNvPr>
          <p:cNvSpPr txBox="1"/>
          <p:nvPr/>
        </p:nvSpPr>
        <p:spPr>
          <a:xfrm>
            <a:off x="2272715" y="5494749"/>
            <a:ext cx="94215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Lung Cancer 2002 vs 2022</a:t>
            </a:r>
          </a:p>
          <a:p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6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AEB605-8C6F-4031-B63F-6454BEACBEFD}"/>
              </a:ext>
            </a:extLst>
          </p:cNvPr>
          <p:cNvSpPr txBox="1">
            <a:spLocks/>
          </p:cNvSpPr>
          <p:nvPr/>
        </p:nvSpPr>
        <p:spPr>
          <a:xfrm>
            <a:off x="2316479" y="1011419"/>
            <a:ext cx="9680607" cy="57800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FFFFFF"/>
                </a:solidFill>
              </a:rPr>
              <a:t>NHS Genomic Medicine Service (GMS)</a:t>
            </a:r>
            <a:endParaRPr lang="en-US" sz="36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3855B7-8957-4881-B5C2-F8B05B6F92C8}"/>
              </a:ext>
            </a:extLst>
          </p:cNvPr>
          <p:cNvSpPr txBox="1">
            <a:spLocks/>
          </p:cNvSpPr>
          <p:nvPr/>
        </p:nvSpPr>
        <p:spPr>
          <a:xfrm>
            <a:off x="2316480" y="1847331"/>
            <a:ext cx="5066517" cy="43534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600" dirty="0">
                <a:cs typeface="Arial"/>
              </a:rPr>
              <a:t>Equitable Access to technology to improve care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Genomic panel testing routinely offered to all people with cancer</a:t>
            </a:r>
            <a:endParaRPr lang="en-GB" sz="26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6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600" dirty="0">
                <a:cs typeface="Arial"/>
              </a:rPr>
              <a:t>National Genomic Test Directory developed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600" dirty="0"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600" dirty="0">
                <a:cs typeface="Arial"/>
              </a:rPr>
              <a:t>Delivered by local teams (SW GLH)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454D4-05B9-44A1-A8C9-ADFE55C2D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 bwMode="auto">
          <a:xfrm>
            <a:off x="7385191" y="2550564"/>
            <a:ext cx="4806808" cy="43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464B2B-A9FF-4813-B2AF-2F988C995739}"/>
              </a:ext>
            </a:extLst>
          </p:cNvPr>
          <p:cNvSpPr txBox="1"/>
          <p:nvPr/>
        </p:nvSpPr>
        <p:spPr>
          <a:xfrm>
            <a:off x="7566388" y="2555826"/>
            <a:ext cx="4191562" cy="3347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75" b="1" i="1" dirty="0">
                <a:latin typeface="Arial" panose="020B0604020202020204" pitchFamily="34" charset="0"/>
                <a:cs typeface="Arial" panose="020B0604020202020204" pitchFamily="34" charset="0"/>
              </a:rPr>
              <a:t>7 Regional Genomic Laboratory Hubs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63BA3A-AB2A-4FE3-859C-E904EBB5F776}"/>
              </a:ext>
            </a:extLst>
          </p:cNvPr>
          <p:cNvSpPr/>
          <p:nvPr/>
        </p:nvSpPr>
        <p:spPr>
          <a:xfrm>
            <a:off x="7629182" y="5125810"/>
            <a:ext cx="2056363" cy="168529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ED693-6C92-478A-BC39-EFA5DD8C2E5B}"/>
              </a:ext>
            </a:extLst>
          </p:cNvPr>
          <p:cNvCxnSpPr/>
          <p:nvPr/>
        </p:nvCxnSpPr>
        <p:spPr>
          <a:xfrm flipH="1">
            <a:off x="2420494" y="6095176"/>
            <a:ext cx="5196965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8512882-A6F5-CA6F-27D0-932355D8BD6B}"/>
              </a:ext>
            </a:extLst>
          </p:cNvPr>
          <p:cNvSpPr txBox="1">
            <a:spLocks/>
          </p:cNvSpPr>
          <p:nvPr/>
        </p:nvSpPr>
        <p:spPr>
          <a:xfrm>
            <a:off x="2316478" y="401818"/>
            <a:ext cx="3291531" cy="60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WHO?</a:t>
            </a:r>
            <a:endParaRPr lang="en-GB" sz="3600" b="1">
              <a:solidFill>
                <a:srgbClr val="00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549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AEB605-8C6F-4031-B63F-6454BEACBEFD}"/>
              </a:ext>
            </a:extLst>
          </p:cNvPr>
          <p:cNvSpPr txBox="1">
            <a:spLocks/>
          </p:cNvSpPr>
          <p:nvPr/>
        </p:nvSpPr>
        <p:spPr>
          <a:xfrm>
            <a:off x="2169023" y="938964"/>
            <a:ext cx="8087681" cy="636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00"/>
                </a:solidFill>
              </a:rPr>
              <a:t>Which Patient, When and How?</a:t>
            </a:r>
          </a:p>
        </p:txBody>
      </p:sp>
      <p:pic>
        <p:nvPicPr>
          <p:cNvPr id="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166EB94-EDD8-2333-B623-A0B9E270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1" y="1568913"/>
            <a:ext cx="5122984" cy="2301681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6160A3-0F6D-B6C6-2739-16E28C4CCF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18845" r="39066" b="68556"/>
          <a:stretch/>
        </p:blipFill>
        <p:spPr>
          <a:xfrm>
            <a:off x="2430882" y="3750155"/>
            <a:ext cx="4717755" cy="578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090017-70DA-00D6-4089-F694657D3C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6000" r="5900" b="29000"/>
          <a:stretch/>
        </p:blipFill>
        <p:spPr>
          <a:xfrm>
            <a:off x="2434831" y="4361092"/>
            <a:ext cx="4730627" cy="1394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49DA43EA-5A63-B55C-FCC3-108E9B183F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20756" r="7874" b="5201"/>
          <a:stretch/>
        </p:blipFill>
        <p:spPr>
          <a:xfrm>
            <a:off x="4462779" y="4637694"/>
            <a:ext cx="5306081" cy="2532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25FB0C2-74AA-E52E-7CAF-730F6953F462}"/>
              </a:ext>
            </a:extLst>
          </p:cNvPr>
          <p:cNvSpPr/>
          <p:nvPr/>
        </p:nvSpPr>
        <p:spPr>
          <a:xfrm>
            <a:off x="5595768" y="6282015"/>
            <a:ext cx="2361357" cy="327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CC61A-FE6F-5BFC-483D-F6D26F18803C}"/>
              </a:ext>
            </a:extLst>
          </p:cNvPr>
          <p:cNvSpPr txBox="1"/>
          <p:nvPr/>
        </p:nvSpPr>
        <p:spPr>
          <a:xfrm>
            <a:off x="7959968" y="6283568"/>
            <a:ext cx="3270738" cy="36933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FFFFFF"/>
                </a:solidFill>
                <a:ea typeface="+mn-lt"/>
                <a:cs typeface="+mn-lt"/>
              </a:rPr>
              <a:t>National Genomic Test Directory</a:t>
            </a:r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3A045-076B-8204-90B6-C664FE1B15F1}"/>
              </a:ext>
            </a:extLst>
          </p:cNvPr>
          <p:cNvSpPr txBox="1"/>
          <p:nvPr/>
        </p:nvSpPr>
        <p:spPr>
          <a:xfrm>
            <a:off x="10621107" y="5298830"/>
            <a:ext cx="17350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7"/>
              </a:rPr>
              <a:t>NHS England » National genomic test directory</a:t>
            </a:r>
            <a:endParaRPr lang="en-US" sz="1200" dirty="0">
              <a:cs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280286-5ADF-DC40-87A1-7C323A683128}"/>
              </a:ext>
            </a:extLst>
          </p:cNvPr>
          <p:cNvCxnSpPr/>
          <p:nvPr/>
        </p:nvCxnSpPr>
        <p:spPr>
          <a:xfrm>
            <a:off x="4185429" y="2355668"/>
            <a:ext cx="12315" cy="1441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D4C1EC-3364-0C00-576B-65CEAF60CE13}"/>
              </a:ext>
            </a:extLst>
          </p:cNvPr>
          <p:cNvCxnSpPr>
            <a:cxnSpLocks/>
          </p:cNvCxnSpPr>
          <p:nvPr/>
        </p:nvCxnSpPr>
        <p:spPr>
          <a:xfrm flipH="1">
            <a:off x="3072328" y="4032067"/>
            <a:ext cx="1031039" cy="362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DACAF9-B383-CB3B-DBF2-E79DC1D16B06}"/>
              </a:ext>
            </a:extLst>
          </p:cNvPr>
          <p:cNvCxnSpPr>
            <a:cxnSpLocks/>
          </p:cNvCxnSpPr>
          <p:nvPr/>
        </p:nvCxnSpPr>
        <p:spPr>
          <a:xfrm>
            <a:off x="3927520" y="4641666"/>
            <a:ext cx="1958345" cy="1711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D536DDE-DFAC-7A60-6539-B8D32BD2E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431" y="1570459"/>
            <a:ext cx="4677507" cy="19937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797EFE-5FE0-0CD3-DDFE-528F6D7CA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431" y="3564098"/>
            <a:ext cx="4677507" cy="107795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AFBB3B-313D-03C0-89FE-B8054376EBDD}"/>
              </a:ext>
            </a:extLst>
          </p:cNvPr>
          <p:cNvCxnSpPr>
            <a:cxnSpLocks/>
          </p:cNvCxnSpPr>
          <p:nvPr/>
        </p:nvCxnSpPr>
        <p:spPr>
          <a:xfrm flipV="1">
            <a:off x="10621397" y="4641108"/>
            <a:ext cx="591" cy="1641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A5FEC6-492E-A76B-0BD3-2CC69EDE2273}"/>
              </a:ext>
            </a:extLst>
          </p:cNvPr>
          <p:cNvCxnSpPr/>
          <p:nvPr/>
        </p:nvCxnSpPr>
        <p:spPr>
          <a:xfrm flipH="1" flipV="1">
            <a:off x="9923263" y="4453946"/>
            <a:ext cx="1152505" cy="1172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50D6751-2AFA-90B6-C2B4-9A0FDA028A05}"/>
              </a:ext>
            </a:extLst>
          </p:cNvPr>
          <p:cNvSpPr/>
          <p:nvPr/>
        </p:nvSpPr>
        <p:spPr>
          <a:xfrm>
            <a:off x="3785645" y="1693150"/>
            <a:ext cx="254481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hlinkClick r:id="rId10"/>
              </a:rPr>
              <a:t>South West Genomic Laboratory Hub | North Bristol NHS Trust (nbt.nhs.uk)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983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AEB605-8C6F-4031-B63F-6454BEACBEFD}"/>
              </a:ext>
            </a:extLst>
          </p:cNvPr>
          <p:cNvSpPr txBox="1">
            <a:spLocks/>
          </p:cNvSpPr>
          <p:nvPr/>
        </p:nvSpPr>
        <p:spPr>
          <a:xfrm>
            <a:off x="2198331" y="983902"/>
            <a:ext cx="8087681" cy="636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00"/>
                </a:solidFill>
              </a:rPr>
              <a:t>Genomic Tests for UGI Cancers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3A406-C4A2-86FC-F6E9-CC7F5E2ABC71}"/>
              </a:ext>
            </a:extLst>
          </p:cNvPr>
          <p:cNvSpPr txBox="1"/>
          <p:nvPr/>
        </p:nvSpPr>
        <p:spPr>
          <a:xfrm>
            <a:off x="2257312" y="1539729"/>
            <a:ext cx="91529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GB" b="1" dirty="0"/>
              <a:t>HER 2: </a:t>
            </a:r>
            <a:r>
              <a:rPr lang="en-GB" dirty="0"/>
              <a:t>Access to Herceptin in addition to SACT </a:t>
            </a:r>
            <a:r>
              <a:rPr lang="en-GB" sz="1000" i="1" dirty="0">
                <a:solidFill>
                  <a:schemeClr val="accent1"/>
                </a:solidFill>
              </a:rPr>
              <a:t>local/central IHC and FISH testing</a:t>
            </a:r>
            <a:endParaRPr lang="en-GB" sz="1000" i="1">
              <a:solidFill>
                <a:schemeClr val="accent1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r>
              <a:rPr lang="en-GB" b="1" dirty="0"/>
              <a:t>PDL1 status</a:t>
            </a:r>
            <a:r>
              <a:rPr lang="en-GB" dirty="0"/>
              <a:t>: Access to Immunotherapy in addition to SACT </a:t>
            </a:r>
            <a:r>
              <a:rPr lang="en-GB" sz="1000" i="1" dirty="0">
                <a:solidFill>
                  <a:schemeClr val="accent1"/>
                </a:solidFill>
              </a:rPr>
              <a:t>local/central validated testing</a:t>
            </a:r>
            <a:endParaRPr lang="en-GB" sz="1000" i="1" dirty="0">
              <a:solidFill>
                <a:schemeClr val="accent1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r>
              <a:rPr lang="en-GB" b="1" dirty="0"/>
              <a:t>DYPD</a:t>
            </a:r>
            <a:r>
              <a:rPr lang="en-GB" dirty="0"/>
              <a:t>: Identification of patients at increased risk of 5FU related toxicity </a:t>
            </a:r>
            <a:r>
              <a:rPr lang="en-GB" sz="1000" i="1" dirty="0">
                <a:solidFill>
                  <a:schemeClr val="accent1"/>
                </a:solidFill>
              </a:rPr>
              <a:t>GLH testing (Blood)</a:t>
            </a:r>
            <a:endParaRPr lang="en-GB" sz="1000" i="1" dirty="0">
              <a:solidFill>
                <a:schemeClr val="accent1"/>
              </a:solidFill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96A3E-6B5A-7397-61CF-62E01CC90648}"/>
              </a:ext>
            </a:extLst>
          </p:cNvPr>
          <p:cNvSpPr txBox="1"/>
          <p:nvPr/>
        </p:nvSpPr>
        <p:spPr>
          <a:xfrm>
            <a:off x="2355004" y="2497114"/>
            <a:ext cx="9152961" cy="4185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GB" b="1" dirty="0">
                <a:ea typeface="+mn-lt"/>
                <a:cs typeface="+mn-lt"/>
              </a:rPr>
              <a:t>MMR*/MSI: </a:t>
            </a:r>
            <a:r>
              <a:rPr lang="en-GB" dirty="0">
                <a:ea typeface="+mn-lt"/>
                <a:cs typeface="+mn-lt"/>
              </a:rPr>
              <a:t>Access to immunotherapy </a:t>
            </a:r>
            <a:r>
              <a:rPr lang="en-GB" sz="1000" i="1" dirty="0">
                <a:solidFill>
                  <a:schemeClr val="accent1"/>
                </a:solidFill>
                <a:ea typeface="+mn-lt"/>
                <a:cs typeface="+mn-lt"/>
              </a:rPr>
              <a:t>*may be delivered by local pathology teams</a:t>
            </a:r>
          </a:p>
          <a:p>
            <a:pPr marL="285750" indent="-285750">
              <a:buFont typeface="Wingdings"/>
              <a:buChar char="q"/>
            </a:pPr>
            <a:endParaRPr lang="en-GB" sz="1000" i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endParaRPr lang="en-GB" sz="1000" i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endParaRPr lang="en-GB" sz="1000" i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endParaRPr lang="en-GB" sz="1000" i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endParaRPr lang="en-GB" sz="1000" i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GB" b="1" dirty="0">
                <a:ea typeface="+mn-lt"/>
                <a:cs typeface="+mn-lt"/>
              </a:rPr>
              <a:t>NTRK</a:t>
            </a:r>
            <a:r>
              <a:rPr lang="en-GB" dirty="0">
                <a:ea typeface="+mn-lt"/>
                <a:cs typeface="+mn-lt"/>
              </a:rPr>
              <a:t>: Pan-tumour marker</a:t>
            </a:r>
            <a:endParaRPr lang="en-GB" dirty="0"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WGS:</a:t>
            </a:r>
          </a:p>
          <a:p>
            <a:pPr marL="285750" indent="-285750">
              <a:buFont typeface="Wingdings"/>
              <a:buChar char="q"/>
            </a:pPr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endParaRPr lang="en-GB" dirty="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990F7C-0EBB-A714-4701-3BD439DF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29479"/>
              </p:ext>
            </p:extLst>
          </p:nvPr>
        </p:nvGraphicFramePr>
        <p:xfrm>
          <a:off x="2774460" y="4444998"/>
          <a:ext cx="8119439" cy="769946"/>
        </p:xfrm>
        <a:graphic>
          <a:graphicData uri="http://schemas.openxmlformats.org/drawingml/2006/table">
            <a:tbl>
              <a:tblPr/>
              <a:tblGrid>
                <a:gridCol w="1204280">
                  <a:extLst>
                    <a:ext uri="{9D8B030D-6E8A-4147-A177-3AD203B41FA5}">
                      <a16:colId xmlns:a16="http://schemas.microsoft.com/office/drawing/2014/main" val="3234491616"/>
                    </a:ext>
                  </a:extLst>
                </a:gridCol>
                <a:gridCol w="1566406">
                  <a:extLst>
                    <a:ext uri="{9D8B030D-6E8A-4147-A177-3AD203B41FA5}">
                      <a16:colId xmlns:a16="http://schemas.microsoft.com/office/drawing/2014/main" val="2144385162"/>
                    </a:ext>
                  </a:extLst>
                </a:gridCol>
                <a:gridCol w="773155">
                  <a:extLst>
                    <a:ext uri="{9D8B030D-6E8A-4147-A177-3AD203B41FA5}">
                      <a16:colId xmlns:a16="http://schemas.microsoft.com/office/drawing/2014/main" val="2422468183"/>
                    </a:ext>
                  </a:extLst>
                </a:gridCol>
                <a:gridCol w="4575598">
                  <a:extLst>
                    <a:ext uri="{9D8B030D-6E8A-4147-A177-3AD203B41FA5}">
                      <a16:colId xmlns:a16="http://schemas.microsoft.com/office/drawing/2014/main" val="3778621798"/>
                    </a:ext>
                  </a:extLst>
                </a:gridCol>
              </a:tblGrid>
              <a:tr h="664272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Solid tumour other   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M227.1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  <a:p>
                      <a:pPr lvl="0" algn="l">
                        <a:buNone/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body)"/>
                      </a:endParaRPr>
                    </a:p>
                    <a:p>
                      <a:pPr lvl="0" algn="l">
                        <a:buNone/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 - structural variant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NTRK1, NTRK2, NTRK3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Patient's clinical status means they are eligible for an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 inhibitor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in the event an NTRK rearrangement is detected. </a:t>
                      </a:r>
                      <a:endParaRPr lang="en-US" dirty="0"/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9725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69D35F-0C16-95D7-E12E-F37620F1D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72175"/>
              </p:ext>
            </p:extLst>
          </p:nvPr>
        </p:nvGraphicFramePr>
        <p:xfrm>
          <a:off x="2765098" y="5678100"/>
          <a:ext cx="8145881" cy="952826"/>
        </p:xfrm>
        <a:graphic>
          <a:graphicData uri="http://schemas.openxmlformats.org/drawingml/2006/table">
            <a:tbl>
              <a:tblPr/>
              <a:tblGrid>
                <a:gridCol w="1430049">
                  <a:extLst>
                    <a:ext uri="{9D8B030D-6E8A-4147-A177-3AD203B41FA5}">
                      <a16:colId xmlns:a16="http://schemas.microsoft.com/office/drawing/2014/main" val="2466602780"/>
                    </a:ext>
                  </a:extLst>
                </a:gridCol>
                <a:gridCol w="890715">
                  <a:extLst>
                    <a:ext uri="{9D8B030D-6E8A-4147-A177-3AD203B41FA5}">
                      <a16:colId xmlns:a16="http://schemas.microsoft.com/office/drawing/2014/main" val="740900177"/>
                    </a:ext>
                  </a:extLst>
                </a:gridCol>
                <a:gridCol w="1758461">
                  <a:extLst>
                    <a:ext uri="{9D8B030D-6E8A-4147-A177-3AD203B41FA5}">
                      <a16:colId xmlns:a16="http://schemas.microsoft.com/office/drawing/2014/main" val="400614788"/>
                    </a:ext>
                  </a:extLst>
                </a:gridCol>
                <a:gridCol w="4066656">
                  <a:extLst>
                    <a:ext uri="{9D8B030D-6E8A-4147-A177-3AD203B41FA5}">
                      <a16:colId xmlns:a16="http://schemas.microsoft.com/office/drawing/2014/main" val="4259692863"/>
                    </a:ext>
                  </a:extLst>
                </a:gridCol>
              </a:tblGrid>
              <a:tr h="64633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(body)"/>
                        </a:rPr>
                        <a:t>Solid Tumour Exhausted all Standards of Care Testing and Treatment </a:t>
                      </a:r>
                      <a:r>
                        <a:rPr lang="en-GB" sz="1200" b="0" i="0" u="none" strike="noStrik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M232.1</a:t>
                      </a:r>
                      <a:endParaRPr lang="en-GB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body"/>
                        </a:rPr>
                        <a:t>WGS Germline and Tumour</a:t>
                      </a:r>
                      <a:endParaRPr lang="en-US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highlight>
                            <a:srgbClr val="00FFFF"/>
                          </a:highlight>
                          <a:latin typeface="Calibri body"/>
                        </a:rPr>
                        <a:t>All including burden / signature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(body)"/>
                        </a:rPr>
                        <a:t>Molecular assessment will </a:t>
                      </a:r>
                      <a:r>
                        <a:rPr lang="en-GB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highlight>
                            <a:srgbClr val="00FFFF"/>
                          </a:highlight>
                          <a:latin typeface="Calibri (body)"/>
                        </a:rPr>
                        <a:t>aid diagnosis and management </a:t>
                      </a:r>
                      <a:endParaRPr lang="en-US">
                        <a:solidFill>
                          <a:schemeClr val="bg1">
                            <a:lumMod val="65000"/>
                          </a:schemeClr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3437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11F9E73-FFBC-CF82-FEBD-BCA73F62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5933"/>
              </p:ext>
            </p:extLst>
          </p:nvPr>
        </p:nvGraphicFramePr>
        <p:xfrm>
          <a:off x="2735385" y="2862384"/>
          <a:ext cx="8147777" cy="123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998">
                  <a:extLst>
                    <a:ext uri="{9D8B030D-6E8A-4147-A177-3AD203B41FA5}">
                      <a16:colId xmlns:a16="http://schemas.microsoft.com/office/drawing/2014/main" val="1182781211"/>
                    </a:ext>
                  </a:extLst>
                </a:gridCol>
                <a:gridCol w="1572846">
                  <a:extLst>
                    <a:ext uri="{9D8B030D-6E8A-4147-A177-3AD203B41FA5}">
                      <a16:colId xmlns:a16="http://schemas.microsoft.com/office/drawing/2014/main" val="3514716502"/>
                    </a:ext>
                  </a:extLst>
                </a:gridCol>
                <a:gridCol w="5304933">
                  <a:extLst>
                    <a:ext uri="{9D8B030D-6E8A-4147-A177-3AD203B41FA5}">
                      <a16:colId xmlns:a16="http://schemas.microsoft.com/office/drawing/2014/main" val="2995719495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fontAlgn="t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Oesophageal Cancer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M236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MSI Testing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Known oesophageal cancer, when MMR IHC not possible / not performed, as per NICE Guidelines for molecular testing to inform therapy choice. Delivery via pathology in some regions.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01872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fontAlgn="t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Gastric Cancer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M237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MSI Testing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Known gastric cancer, when MMR IHC not possible / not performed, as per NICE Guidelines for molecular testing to inform therapy choice. Delivery via pathology in some regions.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25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01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512882-A6F5-CA6F-27D0-932355D8BD6B}"/>
              </a:ext>
            </a:extLst>
          </p:cNvPr>
          <p:cNvSpPr txBox="1">
            <a:spLocks/>
          </p:cNvSpPr>
          <p:nvPr/>
        </p:nvSpPr>
        <p:spPr>
          <a:xfrm>
            <a:off x="2355555" y="1075895"/>
            <a:ext cx="9192146" cy="53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cs typeface="Calibri Light"/>
              </a:rPr>
              <a:t>Game changing findings? </a:t>
            </a:r>
            <a:r>
              <a:rPr lang="en-GB" sz="3600" b="1" dirty="0">
                <a:solidFill>
                  <a:schemeClr val="accent1"/>
                </a:solidFill>
                <a:cs typeface="Calibri Light"/>
              </a:rPr>
              <a:t>Tumour Agnostic Drugs</a:t>
            </a:r>
            <a:endParaRPr lang="en-GB" sz="3600" dirty="0">
              <a:solidFill>
                <a:schemeClr val="accent1"/>
              </a:solidFill>
              <a:ea typeface="+mj-lt"/>
              <a:cs typeface="+mj-lt"/>
            </a:endParaRPr>
          </a:p>
          <a:p>
            <a:endParaRPr lang="en-GB" sz="3600" b="1" dirty="0">
              <a:solidFill>
                <a:srgbClr val="000000"/>
              </a:solidFill>
              <a:cs typeface="Calibri Light"/>
            </a:endParaRPr>
          </a:p>
        </p:txBody>
      </p:sp>
      <p:pic>
        <p:nvPicPr>
          <p:cNvPr id="4" name="Picture 2" descr="Entrectinib NTRK Fusion Positive Tumours Demetri">
            <a:extLst>
              <a:ext uri="{FF2B5EF4-FFF2-40B4-BE49-F238E27FC236}">
                <a16:creationId xmlns:a16="http://schemas.microsoft.com/office/drawing/2014/main" id="{BBD1B507-C7C5-56A6-D877-EA2AC675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15" y="1799306"/>
            <a:ext cx="9700852" cy="46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2ED106-D003-C620-B354-CD3897DEFB8D}"/>
              </a:ext>
            </a:extLst>
          </p:cNvPr>
          <p:cNvSpPr txBox="1"/>
          <p:nvPr/>
        </p:nvSpPr>
        <p:spPr>
          <a:xfrm>
            <a:off x="4570046" y="5991470"/>
            <a:ext cx="6573715" cy="646331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Cancer Shrinking</a:t>
            </a:r>
          </a:p>
          <a:p>
            <a:pPr algn="ctr"/>
            <a:endParaRPr lang="en-GB" b="1" dirty="0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E990A8-ECE5-4E6F-D9B0-D7CB5BF5EADC}"/>
              </a:ext>
            </a:extLst>
          </p:cNvPr>
          <p:cNvCxnSpPr>
            <a:cxnSpLocks/>
          </p:cNvCxnSpPr>
          <p:nvPr/>
        </p:nvCxnSpPr>
        <p:spPr>
          <a:xfrm flipV="1">
            <a:off x="4570046" y="3019962"/>
            <a:ext cx="0" cy="30771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C0A933-2880-DC30-B9AD-E08FB778FE98}"/>
              </a:ext>
            </a:extLst>
          </p:cNvPr>
          <p:cNvCxnSpPr>
            <a:cxnSpLocks/>
          </p:cNvCxnSpPr>
          <p:nvPr/>
        </p:nvCxnSpPr>
        <p:spPr>
          <a:xfrm flipH="1" flipV="1">
            <a:off x="11131062" y="4918808"/>
            <a:ext cx="12700" cy="146153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ROZLYTREK (entrectinib) for NTRK Fusion+ Solid Tumors | HCP">
            <a:extLst>
              <a:ext uri="{FF2B5EF4-FFF2-40B4-BE49-F238E27FC236}">
                <a16:creationId xmlns:a16="http://schemas.microsoft.com/office/drawing/2014/main" id="{071E1C7F-17EC-6080-897A-F8E87182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" y="1904925"/>
            <a:ext cx="2976442" cy="3994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37ECC17-EA75-C406-2C9F-E63C0DEAA5B5}"/>
              </a:ext>
            </a:extLst>
          </p:cNvPr>
          <p:cNvSpPr/>
          <p:nvPr/>
        </p:nvSpPr>
        <p:spPr>
          <a:xfrm>
            <a:off x="1387230" y="3683000"/>
            <a:ext cx="771769" cy="6545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85333-0DF9-6EAA-AD22-A867B3B029DA}"/>
              </a:ext>
            </a:extLst>
          </p:cNvPr>
          <p:cNvSpPr/>
          <p:nvPr/>
        </p:nvSpPr>
        <p:spPr>
          <a:xfrm>
            <a:off x="2207845" y="3683000"/>
            <a:ext cx="791307" cy="3321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63E9AE-E915-32DD-3DC0-7B4A6343380A}"/>
              </a:ext>
            </a:extLst>
          </p:cNvPr>
          <p:cNvSpPr/>
          <p:nvPr/>
        </p:nvSpPr>
        <p:spPr>
          <a:xfrm>
            <a:off x="2207844" y="4044461"/>
            <a:ext cx="791307" cy="3321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2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3D15B-9071-4991-A438-405F7C580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30313"/>
          <a:stretch/>
        </p:blipFill>
        <p:spPr>
          <a:xfrm>
            <a:off x="335360" y="157589"/>
            <a:ext cx="4710333" cy="672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D12B8-C051-40B1-94E1-381B6893C2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0749" r="27162" b="17652"/>
          <a:stretch/>
        </p:blipFill>
        <p:spPr>
          <a:xfrm>
            <a:off x="5519936" y="116066"/>
            <a:ext cx="6174107" cy="3312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47723-743E-4F03-99A5-79C346D354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0600" r="21651" b="12201"/>
          <a:stretch/>
        </p:blipFill>
        <p:spPr>
          <a:xfrm>
            <a:off x="5519936" y="3401758"/>
            <a:ext cx="6720747" cy="33603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A3BC7-AFA0-4B8E-A754-6DC8D219ECD3}"/>
              </a:ext>
            </a:extLst>
          </p:cNvPr>
          <p:cNvSpPr/>
          <p:nvPr/>
        </p:nvSpPr>
        <p:spPr>
          <a:xfrm>
            <a:off x="8496267" y="1604798"/>
            <a:ext cx="3072341" cy="480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2E295A-3B4A-4871-831A-63714F17142C}"/>
              </a:ext>
            </a:extLst>
          </p:cNvPr>
          <p:cNvSpPr/>
          <p:nvPr/>
        </p:nvSpPr>
        <p:spPr>
          <a:xfrm>
            <a:off x="335360" y="2660915"/>
            <a:ext cx="1824203" cy="1824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C161E1-ACCA-4177-ABB0-4DA838FB60CD}"/>
              </a:ext>
            </a:extLst>
          </p:cNvPr>
          <p:cNvCxnSpPr>
            <a:cxnSpLocks/>
          </p:cNvCxnSpPr>
          <p:nvPr/>
        </p:nvCxnSpPr>
        <p:spPr>
          <a:xfrm>
            <a:off x="2063552" y="4005064"/>
            <a:ext cx="3456384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CCC7640-3677-463F-8198-CF59BB4FC679}"/>
              </a:ext>
            </a:extLst>
          </p:cNvPr>
          <p:cNvSpPr/>
          <p:nvPr/>
        </p:nvSpPr>
        <p:spPr>
          <a:xfrm>
            <a:off x="8208235" y="3819264"/>
            <a:ext cx="672075" cy="30387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2BFC8-6009-4BF0-887D-9A3D1E91FFEF}"/>
              </a:ext>
            </a:extLst>
          </p:cNvPr>
          <p:cNvSpPr txBox="1"/>
          <p:nvPr/>
        </p:nvSpPr>
        <p:spPr>
          <a:xfrm>
            <a:off x="1391477" y="131197"/>
            <a:ext cx="2592288" cy="379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67" b="1" dirty="0"/>
              <a:t>Test Request Form</a:t>
            </a:r>
          </a:p>
        </p:txBody>
      </p:sp>
    </p:spTree>
    <p:extLst>
      <p:ext uri="{BB962C8B-B14F-4D97-AF65-F5344CB8AC3E}">
        <p14:creationId xmlns:p14="http://schemas.microsoft.com/office/powerpoint/2010/main" val="76456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512882-A6F5-CA6F-27D0-932355D8BD6B}"/>
              </a:ext>
            </a:extLst>
          </p:cNvPr>
          <p:cNvSpPr txBox="1">
            <a:spLocks/>
          </p:cNvSpPr>
          <p:nvPr/>
        </p:nvSpPr>
        <p:spPr>
          <a:xfrm>
            <a:off x="2287170" y="948895"/>
            <a:ext cx="9192146" cy="85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ea typeface="+mj-lt"/>
                <a:cs typeface="+mj-lt"/>
              </a:rPr>
              <a:t>Interpreting and Integrating </a:t>
            </a:r>
            <a:r>
              <a:rPr lang="en-GB" sz="3600" dirty="0">
                <a:ea typeface="+mj-lt"/>
                <a:cs typeface="+mj-lt"/>
              </a:rPr>
              <a:t>Genetic Reports</a:t>
            </a:r>
            <a:endParaRPr lang="en-US" dirty="0"/>
          </a:p>
          <a:p>
            <a:r>
              <a:rPr lang="en-GB" sz="1200" dirty="0">
                <a:solidFill>
                  <a:srgbClr val="000000"/>
                </a:solidFill>
                <a:cs typeface="Calibri Light"/>
              </a:rPr>
              <a:t>As NTD gets updated with new findings these tests will be added to the testing panel and any clinically relevant findings reported to the clinician</a:t>
            </a:r>
          </a:p>
          <a:p>
            <a:endParaRPr lang="en-GB" sz="3600" b="1" dirty="0">
              <a:solidFill>
                <a:srgbClr val="000000"/>
              </a:solidFill>
              <a:cs typeface="Calibri Light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F4A9099-EE03-4619-57CE-6F56351ED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31" y="1904301"/>
            <a:ext cx="8262464" cy="4923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76AADB-36AD-6CDB-7FBC-4B770D59F6A6}"/>
              </a:ext>
            </a:extLst>
          </p:cNvPr>
          <p:cNvSpPr/>
          <p:nvPr/>
        </p:nvSpPr>
        <p:spPr>
          <a:xfrm>
            <a:off x="3582517" y="2189573"/>
            <a:ext cx="1788864" cy="12383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A1E6A-7876-38E7-CE58-BD17F87F447C}"/>
              </a:ext>
            </a:extLst>
          </p:cNvPr>
          <p:cNvSpPr/>
          <p:nvPr/>
        </p:nvSpPr>
        <p:spPr>
          <a:xfrm>
            <a:off x="6343301" y="2185666"/>
            <a:ext cx="1261326" cy="12481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9D22A3-C2E5-8122-91D3-46DFBF4331BD}"/>
              </a:ext>
            </a:extLst>
          </p:cNvPr>
          <p:cNvSpPr txBox="1"/>
          <p:nvPr/>
        </p:nvSpPr>
        <p:spPr>
          <a:xfrm>
            <a:off x="10614895" y="2862488"/>
            <a:ext cx="693331" cy="379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867" b="1" dirty="0">
                <a:solidFill>
                  <a:srgbClr val="00A9CE"/>
                </a:solidFill>
              </a:rPr>
              <a:t>TATs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00C2FFC-2FB1-C8F7-CE3C-5B1F630D13C1}"/>
              </a:ext>
            </a:extLst>
          </p:cNvPr>
          <p:cNvSpPr/>
          <p:nvPr/>
        </p:nvSpPr>
        <p:spPr>
          <a:xfrm>
            <a:off x="10272641" y="2679995"/>
            <a:ext cx="342254" cy="738180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94FE12-50FD-10C3-EF8A-A18F59F34C7E}"/>
              </a:ext>
            </a:extLst>
          </p:cNvPr>
          <p:cNvSpPr txBox="1"/>
          <p:nvPr/>
        </p:nvSpPr>
        <p:spPr>
          <a:xfrm>
            <a:off x="11026100" y="5135557"/>
            <a:ext cx="1047140" cy="6669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867" b="1" dirty="0">
                <a:solidFill>
                  <a:srgbClr val="00A9CE"/>
                </a:solidFill>
              </a:rPr>
              <a:t>As per the NTD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41D3BDDD-C14B-2F5A-4A73-D69E3E9A105E}"/>
              </a:ext>
            </a:extLst>
          </p:cNvPr>
          <p:cNvSpPr/>
          <p:nvPr/>
        </p:nvSpPr>
        <p:spPr>
          <a:xfrm>
            <a:off x="10795355" y="4305415"/>
            <a:ext cx="342254" cy="2362323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501F0C-FEE5-7B1C-2965-5B4F6DBAF85D}"/>
              </a:ext>
            </a:extLst>
          </p:cNvPr>
          <p:cNvCxnSpPr>
            <a:cxnSpLocks/>
          </p:cNvCxnSpPr>
          <p:nvPr/>
        </p:nvCxnSpPr>
        <p:spPr>
          <a:xfrm flipH="1">
            <a:off x="9828301" y="4304712"/>
            <a:ext cx="883178" cy="9769"/>
          </a:xfrm>
          <a:prstGeom prst="straightConnector1">
            <a:avLst/>
          </a:prstGeom>
          <a:ln w="28575">
            <a:solidFill>
              <a:srgbClr val="01A9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C6EC61-3AB1-C64C-F8B0-EA2684AE5D5D}"/>
              </a:ext>
            </a:extLst>
          </p:cNvPr>
          <p:cNvCxnSpPr>
            <a:cxnSpLocks/>
          </p:cNvCxnSpPr>
          <p:nvPr/>
        </p:nvCxnSpPr>
        <p:spPr>
          <a:xfrm flipH="1">
            <a:off x="6272301" y="6668865"/>
            <a:ext cx="4497793" cy="9769"/>
          </a:xfrm>
          <a:prstGeom prst="straightConnector1">
            <a:avLst/>
          </a:prstGeom>
          <a:ln w="28575">
            <a:solidFill>
              <a:srgbClr val="01A9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4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34FF-7982-4DF4-B6F4-A62F5E53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C739E1-7CE6-6922-C84B-ACBFD74CE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8742"/>
              </p:ext>
            </p:extLst>
          </p:nvPr>
        </p:nvGraphicFramePr>
        <p:xfrm>
          <a:off x="1681083" y="3983577"/>
          <a:ext cx="9935996" cy="810834"/>
        </p:xfrm>
        <a:graphic>
          <a:graphicData uri="http://schemas.openxmlformats.org/drawingml/2006/table">
            <a:tbl>
              <a:tblPr/>
              <a:tblGrid>
                <a:gridCol w="1906556">
                  <a:extLst>
                    <a:ext uri="{9D8B030D-6E8A-4147-A177-3AD203B41FA5}">
                      <a16:colId xmlns:a16="http://schemas.microsoft.com/office/drawing/2014/main" val="2246320935"/>
                    </a:ext>
                  </a:extLst>
                </a:gridCol>
                <a:gridCol w="1802509">
                  <a:extLst>
                    <a:ext uri="{9D8B030D-6E8A-4147-A177-3AD203B41FA5}">
                      <a16:colId xmlns:a16="http://schemas.microsoft.com/office/drawing/2014/main" val="1974968415"/>
                    </a:ext>
                  </a:extLst>
                </a:gridCol>
                <a:gridCol w="1349749">
                  <a:extLst>
                    <a:ext uri="{9D8B030D-6E8A-4147-A177-3AD203B41FA5}">
                      <a16:colId xmlns:a16="http://schemas.microsoft.com/office/drawing/2014/main" val="3708247163"/>
                    </a:ext>
                  </a:extLst>
                </a:gridCol>
                <a:gridCol w="56504">
                  <a:extLst>
                    <a:ext uri="{9D8B030D-6E8A-4147-A177-3AD203B41FA5}">
                      <a16:colId xmlns:a16="http://schemas.microsoft.com/office/drawing/2014/main" val="4225667588"/>
                    </a:ext>
                  </a:extLst>
                </a:gridCol>
                <a:gridCol w="4820678">
                  <a:extLst>
                    <a:ext uri="{9D8B030D-6E8A-4147-A177-3AD203B41FA5}">
                      <a16:colId xmlns:a16="http://schemas.microsoft.com/office/drawing/2014/main" val="3918237243"/>
                    </a:ext>
                  </a:extLst>
                </a:gridCol>
              </a:tblGrid>
              <a:tr h="46333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body)"/>
                        </a:rPr>
                        <a:t>Gastrointestinal Stromal Tumour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 - small variant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KIT, PDGFRA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This is first-line testing unless strong suspicion of germline predisposition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453354"/>
                  </a:ext>
                </a:extLst>
              </a:tr>
              <a:tr h="347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 - structural variant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NTRK1, NTRK2, NTRK3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Patient's clinical status means they are eligible for an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 inhibitor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in the event an NTRK rearrangement is detected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5125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05A5C4-7FED-C87A-68C5-821CC2971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59026"/>
              </p:ext>
            </p:extLst>
          </p:nvPr>
        </p:nvGraphicFramePr>
        <p:xfrm>
          <a:off x="2443082" y="4820131"/>
          <a:ext cx="9534603" cy="810714"/>
        </p:xfrm>
        <a:graphic>
          <a:graphicData uri="http://schemas.openxmlformats.org/drawingml/2006/table">
            <a:tbl>
              <a:tblPr/>
              <a:tblGrid>
                <a:gridCol w="1868977">
                  <a:extLst>
                    <a:ext uri="{9D8B030D-6E8A-4147-A177-3AD203B41FA5}">
                      <a16:colId xmlns:a16="http://schemas.microsoft.com/office/drawing/2014/main" val="116182517"/>
                    </a:ext>
                  </a:extLst>
                </a:gridCol>
                <a:gridCol w="1656747">
                  <a:extLst>
                    <a:ext uri="{9D8B030D-6E8A-4147-A177-3AD203B41FA5}">
                      <a16:colId xmlns:a16="http://schemas.microsoft.com/office/drawing/2014/main" val="3831463582"/>
                    </a:ext>
                  </a:extLst>
                </a:gridCol>
                <a:gridCol w="1372780">
                  <a:extLst>
                    <a:ext uri="{9D8B030D-6E8A-4147-A177-3AD203B41FA5}">
                      <a16:colId xmlns:a16="http://schemas.microsoft.com/office/drawing/2014/main" val="1119674035"/>
                    </a:ext>
                  </a:extLst>
                </a:gridCol>
                <a:gridCol w="65063">
                  <a:extLst>
                    <a:ext uri="{9D8B030D-6E8A-4147-A177-3AD203B41FA5}">
                      <a16:colId xmlns:a16="http://schemas.microsoft.com/office/drawing/2014/main" val="1224562962"/>
                    </a:ext>
                  </a:extLst>
                </a:gridCol>
                <a:gridCol w="4571036">
                  <a:extLst>
                    <a:ext uri="{9D8B030D-6E8A-4147-A177-3AD203B41FA5}">
                      <a16:colId xmlns:a16="http://schemas.microsoft.com/office/drawing/2014/main" val="751647475"/>
                    </a:ext>
                  </a:extLst>
                </a:gridCol>
              </a:tblGrid>
              <a:tr h="572269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body)"/>
                        </a:rPr>
                        <a:t>Small Bowel Cancer 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00"/>
                          </a:highlight>
                          <a:latin typeface="Calibri (body)"/>
                        </a:rPr>
                        <a:t>MSI Testing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N/A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Known small bowel cancer, when MMR IHC not possible / not performed, as per NICE Guidelines for molecular testing to inform therapy choice. Delivery via pathology in some regions.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523925"/>
                  </a:ext>
                </a:extLst>
              </a:tr>
              <a:tr h="238445"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DPYD hotspot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 (body)"/>
                        </a:rPr>
                        <a:t>DPYD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 planned to receive fluoropyrimidine treatment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4437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AEB865-7984-5909-9573-A31E94E05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54917"/>
              </p:ext>
            </p:extLst>
          </p:nvPr>
        </p:nvGraphicFramePr>
        <p:xfrm>
          <a:off x="2892467" y="5637553"/>
          <a:ext cx="9329442" cy="1088183"/>
        </p:xfrm>
        <a:graphic>
          <a:graphicData uri="http://schemas.openxmlformats.org/drawingml/2006/table">
            <a:tbl>
              <a:tblPr/>
              <a:tblGrid>
                <a:gridCol w="1865923">
                  <a:extLst>
                    <a:ext uri="{9D8B030D-6E8A-4147-A177-3AD203B41FA5}">
                      <a16:colId xmlns:a16="http://schemas.microsoft.com/office/drawing/2014/main" val="3244158169"/>
                    </a:ext>
                  </a:extLst>
                </a:gridCol>
                <a:gridCol w="1622174">
                  <a:extLst>
                    <a:ext uri="{9D8B030D-6E8A-4147-A177-3AD203B41FA5}">
                      <a16:colId xmlns:a16="http://schemas.microsoft.com/office/drawing/2014/main" val="768963442"/>
                    </a:ext>
                  </a:extLst>
                </a:gridCol>
                <a:gridCol w="1343006">
                  <a:extLst>
                    <a:ext uri="{9D8B030D-6E8A-4147-A177-3AD203B41FA5}">
                      <a16:colId xmlns:a16="http://schemas.microsoft.com/office/drawing/2014/main" val="3246251762"/>
                    </a:ext>
                  </a:extLst>
                </a:gridCol>
                <a:gridCol w="52116">
                  <a:extLst>
                    <a:ext uri="{9D8B030D-6E8A-4147-A177-3AD203B41FA5}">
                      <a16:colId xmlns:a16="http://schemas.microsoft.com/office/drawing/2014/main" val="1807406106"/>
                    </a:ext>
                  </a:extLst>
                </a:gridCol>
                <a:gridCol w="4446223">
                  <a:extLst>
                    <a:ext uri="{9D8B030D-6E8A-4147-A177-3AD203B41FA5}">
                      <a16:colId xmlns:a16="http://schemas.microsoft.com/office/drawing/2014/main" val="1544140424"/>
                    </a:ext>
                  </a:extLst>
                </a:gridCol>
              </a:tblGrid>
              <a:tr h="35169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body)"/>
                        </a:rPr>
                        <a:t>Cancer of Unknown Primary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 - structural variant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NTRK1, NTRK2, NTRK3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Patient's clinical status means they are eligible for an NTRK inhibitor in the event an NTRK rearrangement is detected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546866"/>
                  </a:ext>
                </a:extLst>
              </a:tr>
              <a:tr h="2408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DPYD hotspot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 (body)"/>
                        </a:rPr>
                        <a:t>DPYD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 planned to receive fluoropyrimidine treatment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352585"/>
                  </a:ext>
                </a:extLst>
              </a:tr>
              <a:tr h="4498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  <a:latin typeface="Calibri body"/>
                        </a:rPr>
                        <a:t>WGS Germline and Tumour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All including burden / signature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Both adult and paediatric patient with Cancer of Unknown Primary (CUP) are eligible for WGS.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Can be performed at any stage of presentation (e.g. diagnosis, progression, relapse). 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1728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AA3E407-9EB1-E61F-C0D8-47FFA4731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32599"/>
              </p:ext>
            </p:extLst>
          </p:nvPr>
        </p:nvGraphicFramePr>
        <p:xfrm>
          <a:off x="368471" y="1633008"/>
          <a:ext cx="9254020" cy="830402"/>
        </p:xfrm>
        <a:graphic>
          <a:graphicData uri="http://schemas.openxmlformats.org/drawingml/2006/table">
            <a:tbl>
              <a:tblPr/>
              <a:tblGrid>
                <a:gridCol w="1777999">
                  <a:extLst>
                    <a:ext uri="{9D8B030D-6E8A-4147-A177-3AD203B41FA5}">
                      <a16:colId xmlns:a16="http://schemas.microsoft.com/office/drawing/2014/main" val="3790955651"/>
                    </a:ext>
                  </a:extLst>
                </a:gridCol>
                <a:gridCol w="1363319">
                  <a:extLst>
                    <a:ext uri="{9D8B030D-6E8A-4147-A177-3AD203B41FA5}">
                      <a16:colId xmlns:a16="http://schemas.microsoft.com/office/drawing/2014/main" val="753687402"/>
                    </a:ext>
                  </a:extLst>
                </a:gridCol>
                <a:gridCol w="1679052">
                  <a:extLst>
                    <a:ext uri="{9D8B030D-6E8A-4147-A177-3AD203B41FA5}">
                      <a16:colId xmlns:a16="http://schemas.microsoft.com/office/drawing/2014/main" val="3229900341"/>
                    </a:ext>
                  </a:extLst>
                </a:gridCol>
                <a:gridCol w="4433650">
                  <a:extLst>
                    <a:ext uri="{9D8B030D-6E8A-4147-A177-3AD203B41FA5}">
                      <a16:colId xmlns:a16="http://schemas.microsoft.com/office/drawing/2014/main" val="2897545159"/>
                    </a:ext>
                  </a:extLst>
                </a:gridCol>
              </a:tblGrid>
              <a:tr h="60303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body)"/>
                        </a:rPr>
                        <a:t>Hepatocellular carcinoma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 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NTRK1, NTRK2, NTRK3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Patient's clinical status means they are eligible for an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 inhibitor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in the event an NTRK rearrangement is detected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87954"/>
                  </a:ext>
                </a:extLst>
              </a:tr>
              <a:tr h="2273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DPYD hotspot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 (body)"/>
                        </a:rPr>
                        <a:t>DPYD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 planned to receive fluoropyrimidine treatment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696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3649A25-073E-DEFB-0C83-6EE956C8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32752"/>
              </p:ext>
            </p:extLst>
          </p:nvPr>
        </p:nvGraphicFramePr>
        <p:xfrm>
          <a:off x="0" y="-19539"/>
          <a:ext cx="9252790" cy="1636964"/>
        </p:xfrm>
        <a:graphic>
          <a:graphicData uri="http://schemas.openxmlformats.org/drawingml/2006/table">
            <a:tbl>
              <a:tblPr/>
              <a:tblGrid>
                <a:gridCol w="1952481">
                  <a:extLst>
                    <a:ext uri="{9D8B030D-6E8A-4147-A177-3AD203B41FA5}">
                      <a16:colId xmlns:a16="http://schemas.microsoft.com/office/drawing/2014/main" val="3766243121"/>
                    </a:ext>
                  </a:extLst>
                </a:gridCol>
                <a:gridCol w="1155018">
                  <a:extLst>
                    <a:ext uri="{9D8B030D-6E8A-4147-A177-3AD203B41FA5}">
                      <a16:colId xmlns:a16="http://schemas.microsoft.com/office/drawing/2014/main" val="1071445899"/>
                    </a:ext>
                  </a:extLst>
                </a:gridCol>
                <a:gridCol w="1693661">
                  <a:extLst>
                    <a:ext uri="{9D8B030D-6E8A-4147-A177-3AD203B41FA5}">
                      <a16:colId xmlns:a16="http://schemas.microsoft.com/office/drawing/2014/main" val="211168037"/>
                    </a:ext>
                  </a:extLst>
                </a:gridCol>
                <a:gridCol w="4451630">
                  <a:extLst>
                    <a:ext uri="{9D8B030D-6E8A-4147-A177-3AD203B41FA5}">
                      <a16:colId xmlns:a16="http://schemas.microsoft.com/office/drawing/2014/main" val="3156678986"/>
                    </a:ext>
                  </a:extLst>
                </a:gridCol>
              </a:tblGrid>
              <a:tr h="410307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body)"/>
                        </a:rPr>
                        <a:t>Pancreatic Cancer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 (body)"/>
                        </a:rPr>
                        <a:t>BRCA1, BRCA2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Patient's clinical status and local availability mean they can access a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 (body)"/>
                        </a:rPr>
                        <a:t>PARP inhibitor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in the event a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gBRCA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mutation is detected</a:t>
                      </a:r>
                      <a:r>
                        <a:rPr lang="en-GB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99010"/>
                  </a:ext>
                </a:extLst>
              </a:tr>
              <a:tr h="4716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NTRK1, NTRK2, NTRK3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Patient's clinical status means they are eligible for an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 inhibitor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in the event an NTRK rearrangement is detected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09905"/>
                  </a:ext>
                </a:extLst>
              </a:tr>
              <a:tr h="1981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DPYD hotspot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 (body)"/>
                        </a:rPr>
                        <a:t>DPYD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 planned to receive fluoropyrimidine treatment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8777"/>
                  </a:ext>
                </a:extLst>
              </a:tr>
              <a:tr h="5568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00"/>
                          </a:highlight>
                          <a:latin typeface="Calibri (body)"/>
                        </a:rPr>
                        <a:t>MSI Testing</a:t>
                      </a:r>
                    </a:p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N/A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Known pancreatic cancer, when MMR IHC not possible / not performed, as per NICE Guidelines for molecular testing to inform therapy choice. Delivery via pathology in some regions.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6896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754592-9242-11A7-B8B0-4354A7FC4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04298"/>
              </p:ext>
            </p:extLst>
          </p:nvPr>
        </p:nvGraphicFramePr>
        <p:xfrm>
          <a:off x="876472" y="2481369"/>
          <a:ext cx="10504510" cy="1493132"/>
        </p:xfrm>
        <a:graphic>
          <a:graphicData uri="http://schemas.openxmlformats.org/drawingml/2006/table">
            <a:tbl>
              <a:tblPr/>
              <a:tblGrid>
                <a:gridCol w="1592384">
                  <a:extLst>
                    <a:ext uri="{9D8B030D-6E8A-4147-A177-3AD203B41FA5}">
                      <a16:colId xmlns:a16="http://schemas.microsoft.com/office/drawing/2014/main" val="300776782"/>
                    </a:ext>
                  </a:extLst>
                </a:gridCol>
                <a:gridCol w="1787769">
                  <a:extLst>
                    <a:ext uri="{9D8B030D-6E8A-4147-A177-3AD203B41FA5}">
                      <a16:colId xmlns:a16="http://schemas.microsoft.com/office/drawing/2014/main" val="2405601187"/>
                    </a:ext>
                  </a:extLst>
                </a:gridCol>
                <a:gridCol w="1182076">
                  <a:extLst>
                    <a:ext uri="{9D8B030D-6E8A-4147-A177-3AD203B41FA5}">
                      <a16:colId xmlns:a16="http://schemas.microsoft.com/office/drawing/2014/main" val="215555172"/>
                    </a:ext>
                  </a:extLst>
                </a:gridCol>
                <a:gridCol w="5942281">
                  <a:extLst>
                    <a:ext uri="{9D8B030D-6E8A-4147-A177-3AD203B41FA5}">
                      <a16:colId xmlns:a16="http://schemas.microsoft.com/office/drawing/2014/main" val="4135130009"/>
                    </a:ext>
                  </a:extLst>
                </a:gridCol>
              </a:tblGrid>
              <a:tr h="556678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body)"/>
                        </a:rPr>
                        <a:t>Cholangiocarcinoma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NTRK1, NTRK2, NTRK3,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 (body)"/>
                        </a:rPr>
                        <a:t>FGFR2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Patient's clinical status means they are eligible for an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 (body)"/>
                        </a:rPr>
                        <a:t>NTRK inhibitor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in the event an NTRK rearrangement is detected. Patient's clinical status means they are eligible for a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 (body)"/>
                        </a:rPr>
                        <a:t>protein kinase inhibitor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therapy in the event an FGFR2 fusion is detected.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51958"/>
                  </a:ext>
                </a:extLst>
              </a:tr>
              <a:tr h="1939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DPYD hotspot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 (body)"/>
                        </a:rPr>
                        <a:t>DPYD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Patient planned to receive fluoropyrimidine treatment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62011"/>
                  </a:ext>
                </a:extLst>
              </a:tr>
              <a:tr h="351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00"/>
                          </a:highlight>
                          <a:latin typeface="Calibri (body)"/>
                        </a:rPr>
                        <a:t>MSI Testing</a:t>
                      </a:r>
                    </a:p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N/A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Known cholangiocarcinoma carcinoma, when MMR IHC not possible / not performed, as per NICE Guidelines for molecular testing to inform therapy choice. Delivery via pathology in some regions.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05292"/>
                  </a:ext>
                </a:extLst>
              </a:tr>
              <a:tr h="3907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NGS panel -small variant (IDH1)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IDH1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Molecular assessment will aid diagnosis or management</a:t>
                      </a:r>
                    </a:p>
                  </a:txBody>
                  <a:tcPr marL="4686" marR="4686" marT="4686" marB="337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6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08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10" ma:contentTypeDescription="Create a new document." ma:contentTypeScope="" ma:versionID="98fa0c5c6bfc79f5fd8a54ed1651144c">
  <xsd:schema xmlns:xsd="http://www.w3.org/2001/XMLSchema" xmlns:xs="http://www.w3.org/2001/XMLSchema" xmlns:p="http://schemas.microsoft.com/office/2006/metadata/properties" xmlns:ns1="http://schemas.microsoft.com/sharepoint/v3" xmlns:ns3="32678723-8c06-45e1-8bd0-318b9868a43d" xmlns:ns4="5789755c-de38-4fe3-9623-40afa3bba1e2" targetNamespace="http://schemas.microsoft.com/office/2006/metadata/properties" ma:root="true" ma:fieldsID="7f43575e337094ffae1733bea4378049" ns1:_="" ns3:_="" ns4:_="">
    <xsd:import namespace="http://schemas.microsoft.com/sharepoint/v3"/>
    <xsd:import namespace="32678723-8c06-45e1-8bd0-318b9868a43d"/>
    <xsd:import namespace="5789755c-de38-4fe3-9623-40afa3bba1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32678723-8c06-45e1-8bd0-318b9868a43d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11CE39-B047-4C80-BF6C-64F3DC0D2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678723-8c06-45e1-8bd0-318b9868a43d"/>
    <ds:schemaRef ds:uri="5789755c-de38-4fe3-9623-40afa3bba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FCF421-3E62-4251-BE9D-E55F469E5D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343BE-7E89-403E-8B8F-2FAF9D6FC8FE}">
  <ds:schemaRefs>
    <ds:schemaRef ds:uri="http://purl.org/dc/terms/"/>
    <ds:schemaRef ds:uri="http://schemas.microsoft.com/office/2006/documentManagement/types"/>
    <ds:schemaRef ds:uri="http://www.w3.org/XML/1998/namespace"/>
    <ds:schemaRef ds:uri="32678723-8c06-45e1-8bd0-318b9868a43d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789755c-de38-4fe3-9623-40afa3bba1e2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1168</Words>
  <Application>Microsoft Office PowerPoint</Application>
  <PresentationFormat>Widescreen</PresentationFormat>
  <Paragraphs>169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(body)</vt:lpstr>
      <vt:lpstr>Calibri body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MEDLEY, Louise (TORBAY AND SOUTH DEVON NHS FOUNDATION TRUST)</dc:creator>
  <cp:lastModifiedBy>Helen Dunderdale</cp:lastModifiedBy>
  <cp:revision>656</cp:revision>
  <dcterms:created xsi:type="dcterms:W3CDTF">2023-03-22T11:01:47Z</dcterms:created>
  <dcterms:modified xsi:type="dcterms:W3CDTF">2023-03-24T11:50:23Z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</Properties>
</file>