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6" r:id="rId8"/>
    <p:sldId id="265" r:id="rId9"/>
    <p:sldId id="261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D9694E-50B9-4F99-A763-801EA21E923D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A5D5D4-BFCD-402D-BB1F-DD1E071ACA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694E-50B9-4F99-A763-801EA21E923D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D5D4-BFCD-402D-BB1F-DD1E071ACA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694E-50B9-4F99-A763-801EA21E923D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D5D4-BFCD-402D-BB1F-DD1E071ACA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694E-50B9-4F99-A763-801EA21E923D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D5D4-BFCD-402D-BB1F-DD1E071ACA7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694E-50B9-4F99-A763-801EA21E923D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D5D4-BFCD-402D-BB1F-DD1E071ACA7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694E-50B9-4F99-A763-801EA21E923D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D5D4-BFCD-402D-BB1F-DD1E071ACA7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694E-50B9-4F99-A763-801EA21E923D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D5D4-BFCD-402D-BB1F-DD1E071ACA7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694E-50B9-4F99-A763-801EA21E923D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D5D4-BFCD-402D-BB1F-DD1E071ACA77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694E-50B9-4F99-A763-801EA21E923D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D5D4-BFCD-402D-BB1F-DD1E071ACA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ED9694E-50B9-4F99-A763-801EA21E923D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D5D4-BFCD-402D-BB1F-DD1E071ACA7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D9694E-50B9-4F99-A763-801EA21E923D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A5D5D4-BFCD-402D-BB1F-DD1E071ACA77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D9694E-50B9-4F99-A763-801EA21E923D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0A5D5D4-BFCD-402D-BB1F-DD1E071ACA7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WGS Audit Aug 2020 – Jan 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SWAG Sarcoma CAG</a:t>
            </a:r>
          </a:p>
          <a:p>
            <a:r>
              <a:rPr lang="en-GB" dirty="0"/>
              <a:t>18th Oct, 2022</a:t>
            </a:r>
          </a:p>
        </p:txBody>
      </p:sp>
    </p:spTree>
    <p:extLst>
      <p:ext uri="{BB962C8B-B14F-4D97-AF65-F5344CB8AC3E}">
        <p14:creationId xmlns:p14="http://schemas.microsoft.com/office/powerpoint/2010/main" val="2961422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81328"/>
            <a:ext cx="8640960" cy="452596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Genetic testing focussed at important mutations</a:t>
            </a:r>
          </a:p>
          <a:p>
            <a:r>
              <a:rPr lang="en-GB" dirty="0"/>
              <a:t>Can be performed on archived biopsy samples</a:t>
            </a:r>
          </a:p>
          <a:p>
            <a:endParaRPr lang="en-GB" dirty="0"/>
          </a:p>
          <a:p>
            <a:r>
              <a:rPr lang="en-GB" dirty="0"/>
              <a:t>Requested upfront for all newly diagnosed metastatic patients</a:t>
            </a:r>
          </a:p>
          <a:p>
            <a:endParaRPr lang="en-GB" dirty="0"/>
          </a:p>
          <a:p>
            <a:r>
              <a:rPr lang="en-GB" dirty="0"/>
              <a:t>All metastatic patients on FU have been screened and NGS requested</a:t>
            </a:r>
          </a:p>
          <a:p>
            <a:endParaRPr lang="en-GB" dirty="0"/>
          </a:p>
          <a:p>
            <a:r>
              <a:rPr lang="en-GB" dirty="0"/>
              <a:t>Only funded treatment is </a:t>
            </a:r>
            <a:r>
              <a:rPr lang="en-GB" dirty="0" err="1"/>
              <a:t>larotrectinib</a:t>
            </a:r>
            <a:r>
              <a:rPr lang="en-GB" dirty="0"/>
              <a:t> for NTRK fusion (but some data </a:t>
            </a:r>
            <a:r>
              <a:rPr lang="en-GB"/>
              <a:t>for other drugs)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NGS pathway</a:t>
            </a:r>
          </a:p>
        </p:txBody>
      </p:sp>
    </p:spTree>
    <p:extLst>
      <p:ext uri="{BB962C8B-B14F-4D97-AF65-F5344CB8AC3E}">
        <p14:creationId xmlns:p14="http://schemas.microsoft.com/office/powerpoint/2010/main" val="399885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2 years of frozen core collection</a:t>
            </a:r>
          </a:p>
          <a:p>
            <a:r>
              <a:rPr lang="en-GB" dirty="0"/>
              <a:t>25</a:t>
            </a:r>
            <a:r>
              <a:rPr lang="en-GB" baseline="30000" dirty="0"/>
              <a:t>th</a:t>
            </a:r>
            <a:r>
              <a:rPr lang="en-GB" dirty="0"/>
              <a:t> Aug 2020 – now</a:t>
            </a:r>
          </a:p>
          <a:p>
            <a:r>
              <a:rPr lang="en-GB" dirty="0"/>
              <a:t>All new sarcoma diagnoses discussed at MDT taken from CNS triage list / MDT outcomes</a:t>
            </a:r>
          </a:p>
          <a:p>
            <a:endParaRPr lang="en-GB" dirty="0"/>
          </a:p>
          <a:p>
            <a:r>
              <a:rPr lang="en-GB" dirty="0"/>
              <a:t>400 cases in this period (190-200 / year)</a:t>
            </a:r>
          </a:p>
          <a:p>
            <a:r>
              <a:rPr lang="en-GB" dirty="0"/>
              <a:t>191 HG		             209 LG</a:t>
            </a:r>
          </a:p>
          <a:p>
            <a:r>
              <a:rPr lang="en-GB" dirty="0"/>
              <a:t>378 new diagnosis      22 recurrence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 year update</a:t>
            </a:r>
          </a:p>
        </p:txBody>
      </p:sp>
    </p:spTree>
    <p:extLst>
      <p:ext uri="{BB962C8B-B14F-4D97-AF65-F5344CB8AC3E}">
        <p14:creationId xmlns:p14="http://schemas.microsoft.com/office/powerpoint/2010/main" val="1747059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Body site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44817"/>
            <a:ext cx="2664296" cy="565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84168" y="544522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Lower limb – 71 (18%)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84168" y="5301208"/>
            <a:ext cx="2736304" cy="5133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Lower limb – 71 (18%)</a:t>
            </a: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4932040" y="5557882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6149280" y="2924944"/>
            <a:ext cx="2592288" cy="64807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Trunk – 29 (7%)</a:t>
            </a:r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>
            <a:off x="4997152" y="324898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6156176" y="2132856"/>
            <a:ext cx="2585392" cy="57606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Arm – 19 (5%)</a:t>
            </a:r>
          </a:p>
        </p:txBody>
      </p:sp>
      <p:cxnSp>
        <p:nvCxnSpPr>
          <p:cNvPr id="13" name="Straight Arrow Connector 12"/>
          <p:cNvCxnSpPr>
            <a:stCxn id="11" idx="1"/>
          </p:cNvCxnSpPr>
          <p:nvPr/>
        </p:nvCxnSpPr>
        <p:spPr>
          <a:xfrm flipH="1">
            <a:off x="5292080" y="242088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6149280" y="3933056"/>
            <a:ext cx="2592288" cy="57606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RPS / GU – 33 (8%)</a:t>
            </a:r>
          </a:p>
        </p:txBody>
      </p:sp>
      <p:cxnSp>
        <p:nvCxnSpPr>
          <p:cNvPr id="17" name="Straight Arrow Connector 16"/>
          <p:cNvCxnSpPr>
            <a:stCxn id="14" idx="1"/>
          </p:cNvCxnSpPr>
          <p:nvPr/>
        </p:nvCxnSpPr>
        <p:spPr>
          <a:xfrm flipH="1" flipV="1">
            <a:off x="4644008" y="3861048"/>
            <a:ext cx="150527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5940152" y="1340768"/>
            <a:ext cx="3024336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Head and neck – 12 (3%)</a:t>
            </a:r>
          </a:p>
        </p:txBody>
      </p:sp>
      <p:cxnSp>
        <p:nvCxnSpPr>
          <p:cNvPr id="20" name="Straight Arrow Connector 19"/>
          <p:cNvCxnSpPr>
            <a:stCxn id="18" idx="1"/>
          </p:cNvCxnSpPr>
          <p:nvPr/>
        </p:nvCxnSpPr>
        <p:spPr>
          <a:xfrm flipH="1">
            <a:off x="4860032" y="1592796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683568" y="1304764"/>
            <a:ext cx="2448272" cy="57606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Skin – 125 (34%)</a:t>
            </a:r>
          </a:p>
        </p:txBody>
      </p:sp>
      <p:cxnSp>
        <p:nvCxnSpPr>
          <p:cNvPr id="23" name="Straight Arrow Connector 22"/>
          <p:cNvCxnSpPr>
            <a:stCxn id="21" idx="3"/>
          </p:cNvCxnSpPr>
          <p:nvPr/>
        </p:nvCxnSpPr>
        <p:spPr>
          <a:xfrm>
            <a:off x="3131840" y="1592796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683568" y="2636912"/>
            <a:ext cx="2448272" cy="43204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Breast – 32 (8%)</a:t>
            </a:r>
          </a:p>
        </p:txBody>
      </p:sp>
      <p:cxnSp>
        <p:nvCxnSpPr>
          <p:cNvPr id="26" name="Straight Arrow Connector 25"/>
          <p:cNvCxnSpPr>
            <a:stCxn id="24" idx="3"/>
          </p:cNvCxnSpPr>
          <p:nvPr/>
        </p:nvCxnSpPr>
        <p:spPr>
          <a:xfrm flipV="1">
            <a:off x="3131840" y="2816932"/>
            <a:ext cx="129614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683568" y="2060848"/>
            <a:ext cx="2448272" cy="43204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Thorax – 25 (6%)</a:t>
            </a:r>
          </a:p>
        </p:txBody>
      </p:sp>
      <p:cxnSp>
        <p:nvCxnSpPr>
          <p:cNvPr id="30" name="Straight Arrow Connector 29"/>
          <p:cNvCxnSpPr>
            <a:stCxn id="28" idx="3"/>
          </p:cNvCxnSpPr>
          <p:nvPr/>
        </p:nvCxnSpPr>
        <p:spPr>
          <a:xfrm>
            <a:off x="3131840" y="2276872"/>
            <a:ext cx="122413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467544" y="3248980"/>
            <a:ext cx="2664296" cy="39604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tx1"/>
                </a:solidFill>
              </a:rPr>
              <a:t>Abdo</a:t>
            </a:r>
            <a:r>
              <a:rPr lang="en-GB" dirty="0">
                <a:solidFill>
                  <a:schemeClr val="tx1"/>
                </a:solidFill>
              </a:rPr>
              <a:t> / Pelvis 25 (6%)</a:t>
            </a:r>
          </a:p>
        </p:txBody>
      </p:sp>
      <p:cxnSp>
        <p:nvCxnSpPr>
          <p:cNvPr id="1025" name="Straight Arrow Connector 1024"/>
          <p:cNvCxnSpPr>
            <a:stCxn id="31" idx="3"/>
          </p:cNvCxnSpPr>
          <p:nvPr/>
        </p:nvCxnSpPr>
        <p:spPr>
          <a:xfrm>
            <a:off x="3131840" y="3447002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Rounded Rectangle 1026"/>
          <p:cNvSpPr/>
          <p:nvPr/>
        </p:nvSpPr>
        <p:spPr>
          <a:xfrm>
            <a:off x="755576" y="3861048"/>
            <a:ext cx="2376264" cy="43204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tx1"/>
                </a:solidFill>
              </a:rPr>
              <a:t>Gynae</a:t>
            </a:r>
            <a:r>
              <a:rPr lang="en-GB" dirty="0">
                <a:solidFill>
                  <a:schemeClr val="tx1"/>
                </a:solidFill>
              </a:rPr>
              <a:t> – 28 (7%)</a:t>
            </a:r>
          </a:p>
        </p:txBody>
      </p:sp>
      <p:cxnSp>
        <p:nvCxnSpPr>
          <p:cNvPr id="1029" name="Straight Arrow Connector 1028"/>
          <p:cNvCxnSpPr>
            <a:stCxn id="1027" idx="3"/>
          </p:cNvCxnSpPr>
          <p:nvPr/>
        </p:nvCxnSpPr>
        <p:spPr>
          <a:xfrm flipV="1">
            <a:off x="3131840" y="4041068"/>
            <a:ext cx="1440160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248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835696" y="445314"/>
            <a:ext cx="489654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835696" y="610126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400 new sarcoma cases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771800" y="2528900"/>
            <a:ext cx="2898322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58 cores in eligible pts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771800" y="1990607"/>
            <a:ext cx="3043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63 frozen cores taken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194605" y="1712945"/>
            <a:ext cx="9001" cy="573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904200" y="3717902"/>
            <a:ext cx="2520280" cy="7183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5356199" y="3493449"/>
            <a:ext cx="3528392" cy="209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13 not suitable for testing: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10 insufficient DNA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2 test cases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1 left overnight</a:t>
            </a:r>
          </a:p>
          <a:p>
            <a:r>
              <a:rPr lang="en-GB" dirty="0">
                <a:solidFill>
                  <a:schemeClr val="tx1"/>
                </a:solidFill>
              </a:rPr>
              <a:t>4 died</a:t>
            </a:r>
          </a:p>
          <a:p>
            <a:r>
              <a:rPr lang="en-GB" dirty="0">
                <a:solidFill>
                  <a:schemeClr val="tx1"/>
                </a:solidFill>
              </a:rPr>
              <a:t>1 left area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24689" y="3892405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29 consented</a:t>
            </a:r>
          </a:p>
        </p:txBody>
      </p:sp>
      <p:cxnSp>
        <p:nvCxnSpPr>
          <p:cNvPr id="17" name="Straight Arrow Connector 16"/>
          <p:cNvCxnSpPr>
            <a:stCxn id="7" idx="2"/>
            <a:endCxn id="13" idx="0"/>
          </p:cNvCxnSpPr>
          <p:nvPr/>
        </p:nvCxnSpPr>
        <p:spPr>
          <a:xfrm flipH="1">
            <a:off x="2164340" y="3032956"/>
            <a:ext cx="2056621" cy="6849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  <a:endCxn id="14" idx="0"/>
          </p:cNvCxnSpPr>
          <p:nvPr/>
        </p:nvCxnSpPr>
        <p:spPr>
          <a:xfrm>
            <a:off x="4220961" y="3032956"/>
            <a:ext cx="2899434" cy="4604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899592" y="4725144"/>
            <a:ext cx="2520280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Arrow Connector 32"/>
          <p:cNvCxnSpPr>
            <a:stCxn id="13" idx="2"/>
            <a:endCxn id="22" idx="0"/>
          </p:cNvCxnSpPr>
          <p:nvPr/>
        </p:nvCxnSpPr>
        <p:spPr>
          <a:xfrm flipH="1">
            <a:off x="2159732" y="4436241"/>
            <a:ext cx="4608" cy="2889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169694" y="4834026"/>
            <a:ext cx="192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13 results returned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2771800" y="1712945"/>
            <a:ext cx="2893821" cy="5730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63 frozen cores taken</a:t>
            </a:r>
            <a:endParaRPr lang="en-GB" dirty="0"/>
          </a:p>
        </p:txBody>
      </p:sp>
      <p:cxnSp>
        <p:nvCxnSpPr>
          <p:cNvPr id="43" name="Straight Arrow Connector 42"/>
          <p:cNvCxnSpPr>
            <a:endCxn id="38" idx="0"/>
          </p:cNvCxnSpPr>
          <p:nvPr/>
        </p:nvCxnSpPr>
        <p:spPr>
          <a:xfrm>
            <a:off x="4194605" y="1359714"/>
            <a:ext cx="24106" cy="353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8" idx="2"/>
            <a:endCxn id="7" idx="0"/>
          </p:cNvCxnSpPr>
          <p:nvPr/>
        </p:nvCxnSpPr>
        <p:spPr>
          <a:xfrm>
            <a:off x="4218711" y="2286032"/>
            <a:ext cx="2250" cy="242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6516216" y="1760629"/>
            <a:ext cx="2232248" cy="47771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 not appropriate</a:t>
            </a:r>
          </a:p>
        </p:txBody>
      </p:sp>
      <p:cxnSp>
        <p:nvCxnSpPr>
          <p:cNvPr id="50" name="Straight Arrow Connector 49"/>
          <p:cNvCxnSpPr>
            <a:stCxn id="38" idx="3"/>
            <a:endCxn id="48" idx="1"/>
          </p:cNvCxnSpPr>
          <p:nvPr/>
        </p:nvCxnSpPr>
        <p:spPr>
          <a:xfrm flipV="1">
            <a:off x="5665621" y="1999488"/>
            <a:ext cx="85059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5356200" y="5877272"/>
            <a:ext cx="3528392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11 patients awaiting consent</a:t>
            </a:r>
          </a:p>
        </p:txBody>
      </p:sp>
    </p:spTree>
    <p:extLst>
      <p:ext uri="{BB962C8B-B14F-4D97-AF65-F5344CB8AC3E}">
        <p14:creationId xmlns:p14="http://schemas.microsoft.com/office/powerpoint/2010/main" val="816646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 changed management (altered diagnosis)</a:t>
            </a:r>
          </a:p>
          <a:p>
            <a:endParaRPr lang="en-GB" dirty="0"/>
          </a:p>
          <a:p>
            <a:r>
              <a:rPr lang="en-GB" dirty="0"/>
              <a:t>5 no actionable mutations</a:t>
            </a:r>
          </a:p>
          <a:p>
            <a:endParaRPr lang="en-GB" dirty="0"/>
          </a:p>
          <a:p>
            <a:r>
              <a:rPr lang="en-GB" dirty="0"/>
              <a:t>7 genetic confirmation of diagnosis</a:t>
            </a:r>
          </a:p>
          <a:p>
            <a:pPr lvl="1"/>
            <a:r>
              <a:rPr lang="en-GB" sz="2400" dirty="0"/>
              <a:t>Synovial		1	SS18-SSX2 fusion</a:t>
            </a:r>
          </a:p>
          <a:p>
            <a:pPr lvl="1"/>
            <a:r>
              <a:rPr lang="en-GB" sz="2400" dirty="0"/>
              <a:t>ASPS		1	ASPSCR1-TPE fusion</a:t>
            </a:r>
          </a:p>
          <a:p>
            <a:pPr lvl="1"/>
            <a:r>
              <a:rPr lang="en-GB" sz="2400" dirty="0"/>
              <a:t>EMC		1	EWSR1-NR4A3</a:t>
            </a:r>
          </a:p>
          <a:p>
            <a:pPr lvl="1"/>
            <a:r>
              <a:rPr lang="en-GB" sz="2400" dirty="0"/>
              <a:t>MLS		4	FUS-DDIT3</a:t>
            </a:r>
          </a:p>
          <a:p>
            <a:pPr marL="393192" lvl="1" indent="0">
              <a:buNone/>
            </a:pPr>
            <a:endParaRPr lang="en-GB" sz="2400" dirty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13 results returned</a:t>
            </a:r>
          </a:p>
        </p:txBody>
      </p:sp>
    </p:spTree>
    <p:extLst>
      <p:ext uri="{BB962C8B-B14F-4D97-AF65-F5344CB8AC3E}">
        <p14:creationId xmlns:p14="http://schemas.microsoft.com/office/powerpoint/2010/main" val="1148214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Autofit/>
          </a:bodyPr>
          <a:lstStyle/>
          <a:p>
            <a:pPr lvl="0"/>
            <a:r>
              <a:rPr lang="en-GB" sz="2800" dirty="0"/>
              <a:t>154 pts not appropriate – indolent LG histology</a:t>
            </a:r>
          </a:p>
          <a:p>
            <a:pPr lvl="0"/>
            <a:endParaRPr lang="en-GB" sz="2800" dirty="0"/>
          </a:p>
          <a:p>
            <a:pPr lvl="0"/>
            <a:r>
              <a:rPr lang="en-GB" sz="2800" dirty="0"/>
              <a:t>Only 58 of 246 eligible patients had frozen core</a:t>
            </a:r>
          </a:p>
          <a:p>
            <a:pPr lvl="1"/>
            <a:r>
              <a:rPr lang="en-GB" sz="2400" dirty="0"/>
              <a:t>99 – Biopsy / surgery at centres outside Bristol</a:t>
            </a:r>
          </a:p>
          <a:p>
            <a:pPr lvl="1"/>
            <a:r>
              <a:rPr lang="en-GB" sz="2400" dirty="0"/>
              <a:t>33 – Biopsy / surgery at BRI</a:t>
            </a:r>
          </a:p>
          <a:p>
            <a:pPr lvl="1"/>
            <a:r>
              <a:rPr lang="en-GB" sz="2400" dirty="0"/>
              <a:t>30 – non-extremity</a:t>
            </a:r>
          </a:p>
          <a:p>
            <a:pPr lvl="1"/>
            <a:r>
              <a:rPr lang="en-GB" sz="2400" dirty="0"/>
              <a:t>7 -   RPS</a:t>
            </a:r>
          </a:p>
          <a:p>
            <a:pPr lvl="1"/>
            <a:r>
              <a:rPr lang="en-GB" sz="2400" dirty="0"/>
              <a:t>17 – no clear reason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/>
              <a:t>Why not more?</a:t>
            </a:r>
          </a:p>
        </p:txBody>
      </p:sp>
    </p:spTree>
    <p:extLst>
      <p:ext uri="{BB962C8B-B14F-4D97-AF65-F5344CB8AC3E}">
        <p14:creationId xmlns:p14="http://schemas.microsoft.com/office/powerpoint/2010/main" val="3165886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16 weeks for the 13 cases reported thus far</a:t>
            </a:r>
          </a:p>
          <a:p>
            <a:endParaRPr lang="en-GB" dirty="0"/>
          </a:p>
          <a:p>
            <a:r>
              <a:rPr lang="en-GB" dirty="0"/>
              <a:t>6 of the 16 of the outstanding reports were requested &gt; 6 months ago</a:t>
            </a:r>
          </a:p>
          <a:p>
            <a:endParaRPr lang="en-GB" dirty="0"/>
          </a:p>
          <a:p>
            <a:r>
              <a:rPr lang="en-GB" dirty="0"/>
              <a:t>Prioritised on request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Timescale to get results</a:t>
            </a:r>
          </a:p>
        </p:txBody>
      </p:sp>
    </p:spTree>
    <p:extLst>
      <p:ext uri="{BB962C8B-B14F-4D97-AF65-F5344CB8AC3E}">
        <p14:creationId xmlns:p14="http://schemas.microsoft.com/office/powerpoint/2010/main" val="301217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Labour intensive process</a:t>
            </a:r>
          </a:p>
          <a:p>
            <a:pPr lvl="1"/>
            <a:r>
              <a:rPr lang="en-GB" dirty="0"/>
              <a:t>Ed / Ben taking 2</a:t>
            </a:r>
            <a:r>
              <a:rPr lang="en-GB" baseline="30000" dirty="0"/>
              <a:t>nd</a:t>
            </a:r>
            <a:r>
              <a:rPr lang="en-GB" dirty="0"/>
              <a:t> biopsy</a:t>
            </a:r>
          </a:p>
          <a:p>
            <a:pPr lvl="1"/>
            <a:r>
              <a:rPr lang="en-GB" dirty="0"/>
              <a:t>Path lab processing time</a:t>
            </a:r>
          </a:p>
          <a:p>
            <a:pPr lvl="1"/>
            <a:r>
              <a:rPr lang="en-GB" dirty="0"/>
              <a:t>Consent process</a:t>
            </a:r>
          </a:p>
          <a:p>
            <a:pPr lvl="1"/>
            <a:r>
              <a:rPr lang="en-GB" dirty="0"/>
              <a:t>GLH analysis time</a:t>
            </a:r>
          </a:p>
          <a:p>
            <a:r>
              <a:rPr lang="en-GB" dirty="0"/>
              <a:t>Difficult to capture all eligible cases</a:t>
            </a:r>
          </a:p>
          <a:p>
            <a:r>
              <a:rPr lang="en-GB" dirty="0"/>
              <a:t>Logistics of using resection specimens</a:t>
            </a:r>
          </a:p>
          <a:p>
            <a:r>
              <a:rPr lang="en-GB" dirty="0"/>
              <a:t>Interpretation of results (GTAB)</a:t>
            </a:r>
          </a:p>
          <a:p>
            <a:r>
              <a:rPr lang="en-GB" dirty="0"/>
              <a:t>Mechanism to feed results back to patient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points</a:t>
            </a:r>
          </a:p>
        </p:txBody>
      </p:sp>
    </p:spTree>
    <p:extLst>
      <p:ext uri="{BB962C8B-B14F-4D97-AF65-F5344CB8AC3E}">
        <p14:creationId xmlns:p14="http://schemas.microsoft.com/office/powerpoint/2010/main" val="3293122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Pathologists to report NCC / cellularity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Highlight patients with insufficient DNA on biopsy</a:t>
            </a:r>
          </a:p>
          <a:p>
            <a:pPr>
              <a:lnSpc>
                <a:spcPct val="150000"/>
              </a:lnSpc>
            </a:pPr>
            <a:r>
              <a:rPr lang="en-GB" dirty="0"/>
              <a:t>Streamline pathway for resection specimens</a:t>
            </a:r>
          </a:p>
          <a:p>
            <a:pPr>
              <a:lnSpc>
                <a:spcPct val="150000"/>
              </a:lnSpc>
            </a:pPr>
            <a:r>
              <a:rPr lang="en-GB" dirty="0"/>
              <a:t>Options for RPS patients?</a:t>
            </a:r>
          </a:p>
          <a:p>
            <a:pPr>
              <a:lnSpc>
                <a:spcPct val="150000"/>
              </a:lnSpc>
            </a:pPr>
            <a:r>
              <a:rPr lang="en-GB" dirty="0"/>
              <a:t>Keep spreadsheet and approach patients during follow up</a:t>
            </a:r>
          </a:p>
          <a:p>
            <a:pPr>
              <a:lnSpc>
                <a:spcPct val="150000"/>
              </a:lnSpc>
            </a:pPr>
            <a:r>
              <a:rPr lang="en-GB" dirty="0"/>
              <a:t>Consider pathway for biopsy / surgery at BRI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Ideas for improvement</a:t>
            </a:r>
          </a:p>
        </p:txBody>
      </p:sp>
    </p:spTree>
    <p:extLst>
      <p:ext uri="{BB962C8B-B14F-4D97-AF65-F5344CB8AC3E}">
        <p14:creationId xmlns:p14="http://schemas.microsoft.com/office/powerpoint/2010/main" val="3587903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</TotalTime>
  <Words>448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Lucida Sans Unicode</vt:lpstr>
      <vt:lpstr>Verdana</vt:lpstr>
      <vt:lpstr>Wingdings 2</vt:lpstr>
      <vt:lpstr>Wingdings 3</vt:lpstr>
      <vt:lpstr>Concourse</vt:lpstr>
      <vt:lpstr>WGS Audit Aug 2020 – Jan 2021</vt:lpstr>
      <vt:lpstr>2 year update</vt:lpstr>
      <vt:lpstr>Body site</vt:lpstr>
      <vt:lpstr>PowerPoint Presentation</vt:lpstr>
      <vt:lpstr>13 results returned</vt:lpstr>
      <vt:lpstr>Why not more?</vt:lpstr>
      <vt:lpstr>Timescale to get results</vt:lpstr>
      <vt:lpstr>Learning points</vt:lpstr>
      <vt:lpstr>Ideas for improvement</vt:lpstr>
      <vt:lpstr>NGS pathway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WGS Audit Aug 2020 – Jan 2021</dc:title>
  <dc:creator>Ayre, Gareth</dc:creator>
  <cp:lastModifiedBy>Helen Dunderdale</cp:lastModifiedBy>
  <cp:revision>30</cp:revision>
  <dcterms:created xsi:type="dcterms:W3CDTF">2021-02-01T23:15:56Z</dcterms:created>
  <dcterms:modified xsi:type="dcterms:W3CDTF">2022-10-18T07:27:34Z</dcterms:modified>
</cp:coreProperties>
</file>