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6" r:id="rId2"/>
    <p:sldId id="257" r:id="rId3"/>
    <p:sldId id="258" r:id="rId4"/>
    <p:sldId id="262" r:id="rId5"/>
    <p:sldId id="263" r:id="rId6"/>
    <p:sldId id="264" r:id="rId7"/>
    <p:sldId id="268" r:id="rId8"/>
    <p:sldId id="266" r:id="rId9"/>
    <p:sldId id="269" r:id="rId10"/>
    <p:sldId id="270"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DC3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085" autoAdjust="0"/>
    <p:restoredTop sz="85427" autoAdjust="0"/>
  </p:normalViewPr>
  <p:slideViewPr>
    <p:cSldViewPr>
      <p:cViewPr varScale="1">
        <p:scale>
          <a:sx n="68" d="100"/>
          <a:sy n="68" d="100"/>
        </p:scale>
        <p:origin x="1184" y="5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44C68A4-3493-4DC7-8BF2-90550EF59CB6}" type="datetimeFigureOut">
              <a:rPr lang="en-GB" smtClean="0"/>
              <a:t>18/10/2022</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735069E-B4CA-4BC7-A4F9-4AE1E9CF4DA0}" type="slidenum">
              <a:rPr lang="en-GB" smtClean="0"/>
              <a:t>‹#›</a:t>
            </a:fld>
            <a:endParaRPr lang="en-GB"/>
          </a:p>
        </p:txBody>
      </p:sp>
    </p:spTree>
    <p:extLst>
      <p:ext uri="{BB962C8B-B14F-4D97-AF65-F5344CB8AC3E}">
        <p14:creationId xmlns:p14="http://schemas.microsoft.com/office/powerpoint/2010/main" val="34176149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Insufficient clinic capacity to see all new patients-</a:t>
            </a:r>
            <a:r>
              <a:rPr lang="en-GB" baseline="0" dirty="0"/>
              <a:t> including breaches and overbooked clinics- number of referrals has gone up over the years but clinic capacity has not.</a:t>
            </a:r>
          </a:p>
          <a:p>
            <a:endParaRPr lang="en-GB" baseline="0" dirty="0"/>
          </a:p>
          <a:p>
            <a:pPr marL="0" marR="0" indent="0" algn="l" defTabSz="914400" rtl="0" eaLnBrk="1" fontAlgn="auto" latinLnBrk="0" hangingPunct="1">
              <a:lnSpc>
                <a:spcPct val="100000"/>
              </a:lnSpc>
              <a:spcBef>
                <a:spcPts val="0"/>
              </a:spcBef>
              <a:spcAft>
                <a:spcPts val="0"/>
              </a:spcAft>
              <a:buClrTx/>
              <a:buSzTx/>
              <a:buFontTx/>
              <a:buNone/>
              <a:tabLst/>
              <a:defRPr/>
            </a:pPr>
            <a:r>
              <a:rPr lang="en-GB" dirty="0"/>
              <a:t>High numbers on MDT discussions</a:t>
            </a:r>
            <a:r>
              <a:rPr lang="en-GB" baseline="0" dirty="0"/>
              <a:t> - </a:t>
            </a:r>
            <a:r>
              <a:rPr lang="en-GB" dirty="0"/>
              <a:t>impact of clinics/clinical commitments and on quality of discussion.</a:t>
            </a:r>
          </a:p>
          <a:p>
            <a:pPr marL="0" marR="0" indent="0" algn="l" defTabSz="914400" rtl="0" eaLnBrk="1" fontAlgn="auto" latinLnBrk="0" hangingPunct="1">
              <a:lnSpc>
                <a:spcPct val="100000"/>
              </a:lnSpc>
              <a:spcBef>
                <a:spcPts val="0"/>
              </a:spcBef>
              <a:spcAft>
                <a:spcPts val="0"/>
              </a:spcAft>
              <a:buClrTx/>
              <a:buSzTx/>
              <a:buFontTx/>
              <a:buNone/>
              <a:tabLst/>
              <a:defRPr/>
            </a:pPr>
            <a:endParaRPr lang="en-GB" dirty="0"/>
          </a:p>
          <a:p>
            <a:pPr marL="0" marR="0" indent="0" algn="l" defTabSz="914400" rtl="0" eaLnBrk="1" fontAlgn="auto" latinLnBrk="0" hangingPunct="1">
              <a:lnSpc>
                <a:spcPct val="100000"/>
              </a:lnSpc>
              <a:spcBef>
                <a:spcPts val="0"/>
              </a:spcBef>
              <a:spcAft>
                <a:spcPts val="0"/>
              </a:spcAft>
              <a:buClrTx/>
              <a:buSzTx/>
              <a:buFontTx/>
              <a:buNone/>
              <a:tabLst/>
              <a:defRPr/>
            </a:pPr>
            <a:r>
              <a:rPr lang="en-GB" dirty="0"/>
              <a:t>Multiple visits- many from long distances. Often avoidable. Due to be regional service</a:t>
            </a:r>
            <a:r>
              <a:rPr lang="en-GB"/>
              <a:t>. </a:t>
            </a:r>
          </a:p>
          <a:p>
            <a:pPr marL="0" marR="0" indent="0" algn="l" defTabSz="914400" rtl="0" eaLnBrk="1" fontAlgn="auto" latinLnBrk="0" hangingPunct="1">
              <a:lnSpc>
                <a:spcPct val="100000"/>
              </a:lnSpc>
              <a:spcBef>
                <a:spcPts val="0"/>
              </a:spcBef>
              <a:spcAft>
                <a:spcPts val="0"/>
              </a:spcAft>
              <a:buClrTx/>
              <a:buSzTx/>
              <a:buFontTx/>
              <a:buNone/>
              <a:tabLst/>
              <a:defRPr/>
            </a:pPr>
            <a:endParaRPr lang="en-GB" dirty="0"/>
          </a:p>
          <a:p>
            <a:pPr marL="0" marR="0" indent="0" algn="l" defTabSz="914400" rtl="0" eaLnBrk="1" fontAlgn="auto" latinLnBrk="0" hangingPunct="1">
              <a:lnSpc>
                <a:spcPct val="100000"/>
              </a:lnSpc>
              <a:spcBef>
                <a:spcPts val="0"/>
              </a:spcBef>
              <a:spcAft>
                <a:spcPts val="0"/>
              </a:spcAft>
              <a:buClrTx/>
              <a:buSzTx/>
              <a:buFontTx/>
              <a:buNone/>
              <a:tabLst/>
              <a:defRPr/>
            </a:pPr>
            <a:r>
              <a:rPr lang="en-GB" dirty="0"/>
              <a:t>Poor communications with GP &amp;</a:t>
            </a:r>
            <a:r>
              <a:rPr lang="en-GB" baseline="0" dirty="0"/>
              <a:t> patients- </a:t>
            </a:r>
            <a:r>
              <a:rPr lang="en-GB" dirty="0"/>
              <a:t>patients left confused about their referral and very anxious, often told by admin that have a sarcoma referral</a:t>
            </a:r>
            <a:r>
              <a:rPr lang="en-GB" baseline="0" dirty="0"/>
              <a:t> leaving them to Dr Google and panic!</a:t>
            </a:r>
            <a:endParaRPr lang="en-GB" dirty="0"/>
          </a:p>
          <a:p>
            <a:pPr marL="0" marR="0" indent="0" algn="l" defTabSz="914400" rtl="0" eaLnBrk="1" fontAlgn="auto" latinLnBrk="0" hangingPunct="1">
              <a:lnSpc>
                <a:spcPct val="100000"/>
              </a:lnSpc>
              <a:spcBef>
                <a:spcPts val="0"/>
              </a:spcBef>
              <a:spcAft>
                <a:spcPts val="0"/>
              </a:spcAft>
              <a:buClrTx/>
              <a:buSzTx/>
              <a:buFontTx/>
              <a:buNone/>
              <a:tabLst/>
              <a:defRPr/>
            </a:pPr>
            <a:endParaRPr lang="en-GB" dirty="0"/>
          </a:p>
          <a:p>
            <a:pPr marL="0" marR="0" indent="0" algn="l" defTabSz="914400" rtl="0" eaLnBrk="1" fontAlgn="auto" latinLnBrk="0" hangingPunct="1">
              <a:lnSpc>
                <a:spcPct val="100000"/>
              </a:lnSpc>
              <a:spcBef>
                <a:spcPts val="0"/>
              </a:spcBef>
              <a:spcAft>
                <a:spcPts val="0"/>
              </a:spcAft>
              <a:buClrTx/>
              <a:buSzTx/>
              <a:buFontTx/>
              <a:buNone/>
              <a:tabLst/>
              <a:defRPr/>
            </a:pPr>
            <a:endParaRPr lang="en-GB" dirty="0"/>
          </a:p>
          <a:p>
            <a:endParaRPr lang="en-GB" dirty="0"/>
          </a:p>
        </p:txBody>
      </p:sp>
      <p:sp>
        <p:nvSpPr>
          <p:cNvPr id="4" name="Slide Number Placeholder 3"/>
          <p:cNvSpPr>
            <a:spLocks noGrp="1"/>
          </p:cNvSpPr>
          <p:nvPr>
            <p:ph type="sldNum" sz="quarter" idx="10"/>
          </p:nvPr>
        </p:nvSpPr>
        <p:spPr/>
        <p:txBody>
          <a:bodyPr/>
          <a:lstStyle/>
          <a:p>
            <a:fld id="{C735069E-B4CA-4BC7-A4F9-4AE1E9CF4DA0}" type="slidenum">
              <a:rPr lang="en-GB" smtClean="0"/>
              <a:t>2</a:t>
            </a:fld>
            <a:endParaRPr lang="en-GB"/>
          </a:p>
        </p:txBody>
      </p:sp>
    </p:spTree>
    <p:extLst>
      <p:ext uri="{BB962C8B-B14F-4D97-AF65-F5344CB8AC3E}">
        <p14:creationId xmlns:p14="http://schemas.microsoft.com/office/powerpoint/2010/main" val="6926000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CNS 5days per</a:t>
            </a:r>
            <a:r>
              <a:rPr lang="en-GB" baseline="0" dirty="0"/>
              <a:t> week cover. Consultants inconsistent weekly cover. CNS well accustomed to telephone consultations </a:t>
            </a:r>
          </a:p>
          <a:p>
            <a:r>
              <a:rPr lang="en-GB" baseline="0" dirty="0"/>
              <a:t>CNS have clinical expertise and knowledge to work through a protocol to ensure all patients receive an equal experience of quality care.</a:t>
            </a:r>
          </a:p>
          <a:p>
            <a:r>
              <a:rPr lang="en-GB" baseline="0" dirty="0"/>
              <a:t>As a service we are experienced in offering emotional and psychological support to patients, and referral is often one of the most anxious times of their cancer journey.</a:t>
            </a:r>
          </a:p>
          <a:p>
            <a:endParaRPr lang="en-GB" baseline="0" dirty="0"/>
          </a:p>
          <a:p>
            <a:endParaRPr lang="en-GB" dirty="0"/>
          </a:p>
          <a:p>
            <a:r>
              <a:rPr lang="en-GB" dirty="0"/>
              <a:t>IRMER-</a:t>
            </a:r>
            <a:r>
              <a:rPr lang="en-GB" baseline="0" dirty="0"/>
              <a:t> worked along side NBT to ensure regulation for triaging process. Agreement for direct scans to be requested from triaging.</a:t>
            </a:r>
            <a:endParaRPr lang="en-GB" dirty="0"/>
          </a:p>
          <a:p>
            <a:endParaRPr lang="en-GB" dirty="0"/>
          </a:p>
          <a:p>
            <a:r>
              <a:rPr lang="en-GB" dirty="0"/>
              <a:t>Letters- to improve communication with GP and patients, standard letters are sent to update them on the</a:t>
            </a:r>
            <a:r>
              <a:rPr lang="en-GB" baseline="0" dirty="0"/>
              <a:t> </a:t>
            </a:r>
            <a:r>
              <a:rPr lang="en-GB" dirty="0"/>
              <a:t>outcome of their referral.</a:t>
            </a:r>
          </a:p>
          <a:p>
            <a:endParaRPr lang="en-GB" dirty="0"/>
          </a:p>
          <a:p>
            <a:endParaRPr lang="en-GB" dirty="0"/>
          </a:p>
          <a:p>
            <a:r>
              <a:rPr lang="en-GB" dirty="0"/>
              <a:t>Band 6 developmental role- </a:t>
            </a:r>
          </a:p>
        </p:txBody>
      </p:sp>
      <p:sp>
        <p:nvSpPr>
          <p:cNvPr id="4" name="Slide Number Placeholder 3"/>
          <p:cNvSpPr>
            <a:spLocks noGrp="1"/>
          </p:cNvSpPr>
          <p:nvPr>
            <p:ph type="sldNum" sz="quarter" idx="10"/>
          </p:nvPr>
        </p:nvSpPr>
        <p:spPr/>
        <p:txBody>
          <a:bodyPr/>
          <a:lstStyle/>
          <a:p>
            <a:fld id="{C735069E-B4CA-4BC7-A4F9-4AE1E9CF4DA0}" type="slidenum">
              <a:rPr lang="en-GB" smtClean="0"/>
              <a:t>3</a:t>
            </a:fld>
            <a:endParaRPr lang="en-GB"/>
          </a:p>
        </p:txBody>
      </p:sp>
    </p:spTree>
    <p:extLst>
      <p:ext uri="{BB962C8B-B14F-4D97-AF65-F5344CB8AC3E}">
        <p14:creationId xmlns:p14="http://schemas.microsoft.com/office/powerpoint/2010/main" val="33265092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Streamlining the service</a:t>
            </a:r>
          </a:p>
          <a:p>
            <a:endParaRPr lang="en-GB" dirty="0"/>
          </a:p>
          <a:p>
            <a:r>
              <a:rPr lang="en-GB" dirty="0"/>
              <a:t>Improving</a:t>
            </a:r>
            <a:r>
              <a:rPr lang="en-GB" baseline="0" dirty="0"/>
              <a:t> patient experience.</a:t>
            </a:r>
          </a:p>
          <a:p>
            <a:endParaRPr lang="en-GB" baseline="0" dirty="0"/>
          </a:p>
          <a:p>
            <a:r>
              <a:rPr lang="en-GB" baseline="0" dirty="0"/>
              <a:t>Right Person, at the Right Time in the Right Place.</a:t>
            </a:r>
          </a:p>
          <a:p>
            <a:endParaRPr lang="en-GB" baseline="0" dirty="0"/>
          </a:p>
          <a:p>
            <a:endParaRPr lang="en-GB" dirty="0"/>
          </a:p>
        </p:txBody>
      </p:sp>
      <p:sp>
        <p:nvSpPr>
          <p:cNvPr id="4" name="Slide Number Placeholder 3"/>
          <p:cNvSpPr>
            <a:spLocks noGrp="1"/>
          </p:cNvSpPr>
          <p:nvPr>
            <p:ph type="sldNum" sz="quarter" idx="10"/>
          </p:nvPr>
        </p:nvSpPr>
        <p:spPr/>
        <p:txBody>
          <a:bodyPr/>
          <a:lstStyle/>
          <a:p>
            <a:fld id="{C735069E-B4CA-4BC7-A4F9-4AE1E9CF4DA0}" type="slidenum">
              <a:rPr lang="en-GB" smtClean="0"/>
              <a:t>4</a:t>
            </a:fld>
            <a:endParaRPr lang="en-GB"/>
          </a:p>
        </p:txBody>
      </p:sp>
    </p:spTree>
    <p:extLst>
      <p:ext uri="{BB962C8B-B14F-4D97-AF65-F5344CB8AC3E}">
        <p14:creationId xmlns:p14="http://schemas.microsoft.com/office/powerpoint/2010/main" val="164033601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“we see the triage process as a positive impact to help with MDT effectiveness as well as getting patients to the most appropriate appointment” Cancer Services Manager</a:t>
            </a:r>
            <a:br>
              <a:rPr lang="en-GB" dirty="0"/>
            </a:br>
            <a:endParaRPr lang="en-GB" dirty="0"/>
          </a:p>
          <a:p>
            <a:pPr marL="0" marR="0" indent="0" algn="l" defTabSz="914400" rtl="0" eaLnBrk="1" fontAlgn="auto" latinLnBrk="0" hangingPunct="1">
              <a:lnSpc>
                <a:spcPct val="100000"/>
              </a:lnSpc>
              <a:spcBef>
                <a:spcPts val="0"/>
              </a:spcBef>
              <a:spcAft>
                <a:spcPts val="0"/>
              </a:spcAft>
              <a:buClrTx/>
              <a:buSzTx/>
              <a:buFontTx/>
              <a:buNone/>
              <a:tabLst/>
              <a:defRPr/>
            </a:pPr>
            <a:r>
              <a:rPr lang="en-GB" dirty="0"/>
              <a:t>“</a:t>
            </a:r>
            <a:r>
              <a:rPr lang="en-GB" sz="1200" dirty="0"/>
              <a:t>Sarcoma triage has transformed the referral to treatment/assessment service.  We are hitting TWW targets, patients are seen in appropriate clinics at appropriate time scales.  This in turn has had an impact of the efficiency of the admin  team and work turnaround times have improved as has staff satisfaction</a:t>
            </a:r>
            <a:r>
              <a:rPr lang="en-GB" dirty="0"/>
              <a:t>.” Plastic Surgery Performance &amp; Operations Manager </a:t>
            </a:r>
          </a:p>
          <a:p>
            <a:endParaRPr lang="en-GB" dirty="0"/>
          </a:p>
          <a:p>
            <a:endParaRPr lang="en-GB" dirty="0"/>
          </a:p>
          <a:p>
            <a:r>
              <a:rPr lang="en-GB" dirty="0"/>
              <a:t>Patient experience survey</a:t>
            </a:r>
            <a:r>
              <a:rPr lang="en-GB" baseline="0" dirty="0"/>
              <a:t> out currently and plans for dedicated triage survey.</a:t>
            </a:r>
            <a:endParaRPr lang="en-GB" dirty="0"/>
          </a:p>
        </p:txBody>
      </p:sp>
      <p:sp>
        <p:nvSpPr>
          <p:cNvPr id="4" name="Slide Number Placeholder 3"/>
          <p:cNvSpPr>
            <a:spLocks noGrp="1"/>
          </p:cNvSpPr>
          <p:nvPr>
            <p:ph type="sldNum" sz="quarter" idx="10"/>
          </p:nvPr>
        </p:nvSpPr>
        <p:spPr/>
        <p:txBody>
          <a:bodyPr/>
          <a:lstStyle/>
          <a:p>
            <a:fld id="{C735069E-B4CA-4BC7-A4F9-4AE1E9CF4DA0}" type="slidenum">
              <a:rPr lang="en-GB" smtClean="0"/>
              <a:t>7</a:t>
            </a:fld>
            <a:endParaRPr lang="en-GB"/>
          </a:p>
        </p:txBody>
      </p:sp>
    </p:spTree>
    <p:extLst>
      <p:ext uri="{BB962C8B-B14F-4D97-AF65-F5344CB8AC3E}">
        <p14:creationId xmlns:p14="http://schemas.microsoft.com/office/powerpoint/2010/main" val="305257950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No delays to diagnosis or treatment</a:t>
            </a:r>
          </a:p>
          <a:p>
            <a:r>
              <a:rPr lang="en-GB" dirty="0"/>
              <a:t>Looking</a:t>
            </a:r>
            <a:r>
              <a:rPr lang="en-GB" baseline="0" dirty="0"/>
              <a:t> at how referrals come to us- tertiary vs 2ww</a:t>
            </a:r>
          </a:p>
          <a:p>
            <a:r>
              <a:rPr lang="en-GB" baseline="0" dirty="0"/>
              <a:t>Awaiting numbers on OPA </a:t>
            </a:r>
            <a:r>
              <a:rPr lang="en-GB" baseline="0" dirty="0" err="1"/>
              <a:t>reductionsNumbers</a:t>
            </a:r>
            <a:r>
              <a:rPr lang="en-GB" baseline="0" dirty="0"/>
              <a:t> of OPA</a:t>
            </a:r>
          </a:p>
          <a:p>
            <a:endParaRPr lang="en-GB" dirty="0"/>
          </a:p>
        </p:txBody>
      </p:sp>
      <p:sp>
        <p:nvSpPr>
          <p:cNvPr id="4" name="Slide Number Placeholder 3"/>
          <p:cNvSpPr>
            <a:spLocks noGrp="1"/>
          </p:cNvSpPr>
          <p:nvPr>
            <p:ph type="sldNum" sz="quarter" idx="10"/>
          </p:nvPr>
        </p:nvSpPr>
        <p:spPr/>
        <p:txBody>
          <a:bodyPr/>
          <a:lstStyle/>
          <a:p>
            <a:fld id="{C735069E-B4CA-4BC7-A4F9-4AE1E9CF4DA0}" type="slidenum">
              <a:rPr lang="en-GB" smtClean="0"/>
              <a:t>8</a:t>
            </a:fld>
            <a:endParaRPr lang="en-GB"/>
          </a:p>
        </p:txBody>
      </p:sp>
    </p:spTree>
    <p:extLst>
      <p:ext uri="{BB962C8B-B14F-4D97-AF65-F5344CB8AC3E}">
        <p14:creationId xmlns:p14="http://schemas.microsoft.com/office/powerpoint/2010/main" val="20899816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FB3799A0-7D4F-4494-8697-647EED630971}" type="datetimeFigureOut">
              <a:rPr lang="en-GB" smtClean="0"/>
              <a:t>18/10/2022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A321150-7847-4209-9AA9-4C13A4052C8B}" type="slidenum">
              <a:rPr lang="en-GB" smtClean="0"/>
              <a:t>‹#›</a:t>
            </a:fld>
            <a:endParaRPr lang="en-GB"/>
          </a:p>
        </p:txBody>
      </p:sp>
    </p:spTree>
    <p:extLst>
      <p:ext uri="{BB962C8B-B14F-4D97-AF65-F5344CB8AC3E}">
        <p14:creationId xmlns:p14="http://schemas.microsoft.com/office/powerpoint/2010/main" val="20932616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FB3799A0-7D4F-4494-8697-647EED630971}" type="datetimeFigureOut">
              <a:rPr lang="en-GB" smtClean="0"/>
              <a:t>18/10/2022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A321150-7847-4209-9AA9-4C13A4052C8B}" type="slidenum">
              <a:rPr lang="en-GB" smtClean="0"/>
              <a:t>‹#›</a:t>
            </a:fld>
            <a:endParaRPr lang="en-GB"/>
          </a:p>
        </p:txBody>
      </p:sp>
    </p:spTree>
    <p:extLst>
      <p:ext uri="{BB962C8B-B14F-4D97-AF65-F5344CB8AC3E}">
        <p14:creationId xmlns:p14="http://schemas.microsoft.com/office/powerpoint/2010/main" val="38659999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FB3799A0-7D4F-4494-8697-647EED630971}" type="datetimeFigureOut">
              <a:rPr lang="en-GB" smtClean="0"/>
              <a:t>18/10/2022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A321150-7847-4209-9AA9-4C13A4052C8B}" type="slidenum">
              <a:rPr lang="en-GB" smtClean="0"/>
              <a:t>‹#›</a:t>
            </a:fld>
            <a:endParaRPr lang="en-GB"/>
          </a:p>
        </p:txBody>
      </p:sp>
    </p:spTree>
    <p:extLst>
      <p:ext uri="{BB962C8B-B14F-4D97-AF65-F5344CB8AC3E}">
        <p14:creationId xmlns:p14="http://schemas.microsoft.com/office/powerpoint/2010/main" val="27674824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FB3799A0-7D4F-4494-8697-647EED630971}" type="datetimeFigureOut">
              <a:rPr lang="en-GB" smtClean="0"/>
              <a:t>18/10/2022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A321150-7847-4209-9AA9-4C13A4052C8B}" type="slidenum">
              <a:rPr lang="en-GB" smtClean="0"/>
              <a:t>‹#›</a:t>
            </a:fld>
            <a:endParaRPr lang="en-GB"/>
          </a:p>
        </p:txBody>
      </p:sp>
    </p:spTree>
    <p:extLst>
      <p:ext uri="{BB962C8B-B14F-4D97-AF65-F5344CB8AC3E}">
        <p14:creationId xmlns:p14="http://schemas.microsoft.com/office/powerpoint/2010/main" val="15499836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B3799A0-7D4F-4494-8697-647EED630971}" type="datetimeFigureOut">
              <a:rPr lang="en-GB" smtClean="0"/>
              <a:t>18/10/2022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A321150-7847-4209-9AA9-4C13A4052C8B}" type="slidenum">
              <a:rPr lang="en-GB" smtClean="0"/>
              <a:t>‹#›</a:t>
            </a:fld>
            <a:endParaRPr lang="en-GB"/>
          </a:p>
        </p:txBody>
      </p:sp>
    </p:spTree>
    <p:extLst>
      <p:ext uri="{BB962C8B-B14F-4D97-AF65-F5344CB8AC3E}">
        <p14:creationId xmlns:p14="http://schemas.microsoft.com/office/powerpoint/2010/main" val="12828759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FB3799A0-7D4F-4494-8697-647EED630971}" type="datetimeFigureOut">
              <a:rPr lang="en-GB" smtClean="0"/>
              <a:t>18/10/2022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A321150-7847-4209-9AA9-4C13A4052C8B}" type="slidenum">
              <a:rPr lang="en-GB" smtClean="0"/>
              <a:t>‹#›</a:t>
            </a:fld>
            <a:endParaRPr lang="en-GB"/>
          </a:p>
        </p:txBody>
      </p:sp>
    </p:spTree>
    <p:extLst>
      <p:ext uri="{BB962C8B-B14F-4D97-AF65-F5344CB8AC3E}">
        <p14:creationId xmlns:p14="http://schemas.microsoft.com/office/powerpoint/2010/main" val="29991119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FB3799A0-7D4F-4494-8697-647EED630971}" type="datetimeFigureOut">
              <a:rPr lang="en-GB" smtClean="0"/>
              <a:t>18/10/2022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DA321150-7847-4209-9AA9-4C13A4052C8B}" type="slidenum">
              <a:rPr lang="en-GB" smtClean="0"/>
              <a:t>‹#›</a:t>
            </a:fld>
            <a:endParaRPr lang="en-GB"/>
          </a:p>
        </p:txBody>
      </p:sp>
    </p:spTree>
    <p:extLst>
      <p:ext uri="{BB962C8B-B14F-4D97-AF65-F5344CB8AC3E}">
        <p14:creationId xmlns:p14="http://schemas.microsoft.com/office/powerpoint/2010/main" val="25704582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FB3799A0-7D4F-4494-8697-647EED630971}" type="datetimeFigureOut">
              <a:rPr lang="en-GB" smtClean="0"/>
              <a:t>18/10/2022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DA321150-7847-4209-9AA9-4C13A4052C8B}" type="slidenum">
              <a:rPr lang="en-GB" smtClean="0"/>
              <a:t>‹#›</a:t>
            </a:fld>
            <a:endParaRPr lang="en-GB"/>
          </a:p>
        </p:txBody>
      </p:sp>
    </p:spTree>
    <p:extLst>
      <p:ext uri="{BB962C8B-B14F-4D97-AF65-F5344CB8AC3E}">
        <p14:creationId xmlns:p14="http://schemas.microsoft.com/office/powerpoint/2010/main" val="8537271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B3799A0-7D4F-4494-8697-647EED630971}" type="datetimeFigureOut">
              <a:rPr lang="en-GB" smtClean="0"/>
              <a:t>18/10/2022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DA321150-7847-4209-9AA9-4C13A4052C8B}" type="slidenum">
              <a:rPr lang="en-GB" smtClean="0"/>
              <a:t>‹#›</a:t>
            </a:fld>
            <a:endParaRPr lang="en-GB"/>
          </a:p>
        </p:txBody>
      </p:sp>
    </p:spTree>
    <p:extLst>
      <p:ext uri="{BB962C8B-B14F-4D97-AF65-F5344CB8AC3E}">
        <p14:creationId xmlns:p14="http://schemas.microsoft.com/office/powerpoint/2010/main" val="6400434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B3799A0-7D4F-4494-8697-647EED630971}" type="datetimeFigureOut">
              <a:rPr lang="en-GB" smtClean="0"/>
              <a:t>18/10/2022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A321150-7847-4209-9AA9-4C13A4052C8B}" type="slidenum">
              <a:rPr lang="en-GB" smtClean="0"/>
              <a:t>‹#›</a:t>
            </a:fld>
            <a:endParaRPr lang="en-GB"/>
          </a:p>
        </p:txBody>
      </p:sp>
    </p:spTree>
    <p:extLst>
      <p:ext uri="{BB962C8B-B14F-4D97-AF65-F5344CB8AC3E}">
        <p14:creationId xmlns:p14="http://schemas.microsoft.com/office/powerpoint/2010/main" val="4855731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B3799A0-7D4F-4494-8697-647EED630971}" type="datetimeFigureOut">
              <a:rPr lang="en-GB" smtClean="0"/>
              <a:t>18/10/2022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A321150-7847-4209-9AA9-4C13A4052C8B}" type="slidenum">
              <a:rPr lang="en-GB" smtClean="0"/>
              <a:t>‹#›</a:t>
            </a:fld>
            <a:endParaRPr lang="en-GB"/>
          </a:p>
        </p:txBody>
      </p:sp>
    </p:spTree>
    <p:extLst>
      <p:ext uri="{BB962C8B-B14F-4D97-AF65-F5344CB8AC3E}">
        <p14:creationId xmlns:p14="http://schemas.microsoft.com/office/powerpoint/2010/main" val="12939126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8488C4"/>
            </a:gs>
            <a:gs pos="53000">
              <a:srgbClr val="D4DEFF"/>
            </a:gs>
            <a:gs pos="83000">
              <a:srgbClr val="D4DEFF"/>
            </a:gs>
            <a:gs pos="100000">
              <a:srgbClr val="96AB94"/>
            </a:gs>
          </a:gsLst>
          <a:lin ang="54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B3799A0-7D4F-4494-8697-647EED630971}" type="datetimeFigureOut">
              <a:rPr lang="en-GB" smtClean="0"/>
              <a:t>18/10/2022</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A321150-7847-4209-9AA9-4C13A4052C8B}" type="slidenum">
              <a:rPr lang="en-GB" smtClean="0"/>
              <a:t>‹#›</a:t>
            </a:fld>
            <a:endParaRPr lang="en-GB"/>
          </a:p>
        </p:txBody>
      </p:sp>
    </p:spTree>
    <p:extLst>
      <p:ext uri="{BB962C8B-B14F-4D97-AF65-F5344CB8AC3E}">
        <p14:creationId xmlns:p14="http://schemas.microsoft.com/office/powerpoint/2010/main" val="123284596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b="1" dirty="0"/>
              <a:t>CNS Led Sarcoma Triaging</a:t>
            </a:r>
          </a:p>
        </p:txBody>
      </p:sp>
      <p:sp>
        <p:nvSpPr>
          <p:cNvPr id="3" name="Subtitle 2"/>
          <p:cNvSpPr>
            <a:spLocks noGrp="1"/>
          </p:cNvSpPr>
          <p:nvPr>
            <p:ph type="subTitle" idx="1"/>
          </p:nvPr>
        </p:nvSpPr>
        <p:spPr/>
        <p:txBody>
          <a:bodyPr>
            <a:normAutofit/>
          </a:bodyPr>
          <a:lstStyle/>
          <a:p>
            <a:r>
              <a:rPr lang="en-GB" sz="2400" dirty="0">
                <a:solidFill>
                  <a:srgbClr val="C00000"/>
                </a:solidFill>
              </a:rPr>
              <a:t>Chris Millman and Becky Peach</a:t>
            </a:r>
            <a:br>
              <a:rPr lang="en-GB" sz="2400" dirty="0">
                <a:solidFill>
                  <a:srgbClr val="C00000"/>
                </a:solidFill>
              </a:rPr>
            </a:br>
            <a:r>
              <a:rPr lang="en-GB" sz="2400" dirty="0">
                <a:solidFill>
                  <a:srgbClr val="C00000"/>
                </a:solidFill>
              </a:rPr>
              <a:t>Sarcoma Clinical Nurse Specialists</a:t>
            </a:r>
          </a:p>
        </p:txBody>
      </p:sp>
    </p:spTree>
    <p:extLst>
      <p:ext uri="{BB962C8B-B14F-4D97-AF65-F5344CB8AC3E}">
        <p14:creationId xmlns:p14="http://schemas.microsoft.com/office/powerpoint/2010/main" val="722068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26EF1B-2131-4005-9D7F-09488710F50B}"/>
              </a:ext>
            </a:extLst>
          </p:cNvPr>
          <p:cNvSpPr>
            <a:spLocks noGrp="1"/>
          </p:cNvSpPr>
          <p:nvPr>
            <p:ph type="title"/>
          </p:nvPr>
        </p:nvSpPr>
        <p:spPr/>
        <p:txBody>
          <a:bodyPr/>
          <a:lstStyle/>
          <a:p>
            <a:r>
              <a:rPr lang="en-GB" dirty="0"/>
              <a:t>ACTION</a:t>
            </a:r>
          </a:p>
        </p:txBody>
      </p:sp>
      <p:sp>
        <p:nvSpPr>
          <p:cNvPr id="3" name="Content Placeholder 2">
            <a:extLst>
              <a:ext uri="{FF2B5EF4-FFF2-40B4-BE49-F238E27FC236}">
                <a16:creationId xmlns:a16="http://schemas.microsoft.com/office/drawing/2014/main" id="{B3C47EFD-8E46-42A8-AC30-5B74BC0C1748}"/>
              </a:ext>
            </a:extLst>
          </p:cNvPr>
          <p:cNvSpPr>
            <a:spLocks noGrp="1"/>
          </p:cNvSpPr>
          <p:nvPr>
            <p:ph idx="1"/>
          </p:nvPr>
        </p:nvSpPr>
        <p:spPr/>
        <p:txBody>
          <a:bodyPr/>
          <a:lstStyle/>
          <a:p>
            <a:r>
              <a:rPr lang="en-GB" dirty="0"/>
              <a:t>Contact cancer services re transferred breaches</a:t>
            </a:r>
          </a:p>
          <a:p>
            <a:r>
              <a:rPr lang="en-GB" dirty="0"/>
              <a:t>CNS team at triaging to ensure tests requested to avoid breach</a:t>
            </a:r>
          </a:p>
          <a:p>
            <a:r>
              <a:rPr lang="en-GB" dirty="0"/>
              <a:t>SCR to be recorded accurately</a:t>
            </a:r>
          </a:p>
          <a:p>
            <a:r>
              <a:rPr lang="en-GB" dirty="0"/>
              <a:t>Patient choice to </a:t>
            </a:r>
            <a:r>
              <a:rPr lang="en-GB"/>
              <a:t>be investigated</a:t>
            </a:r>
          </a:p>
        </p:txBody>
      </p:sp>
    </p:spTree>
    <p:extLst>
      <p:ext uri="{BB962C8B-B14F-4D97-AF65-F5344CB8AC3E}">
        <p14:creationId xmlns:p14="http://schemas.microsoft.com/office/powerpoint/2010/main" val="39288487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Background</a:t>
            </a:r>
          </a:p>
        </p:txBody>
      </p:sp>
      <p:sp>
        <p:nvSpPr>
          <p:cNvPr id="3" name="Content Placeholder 2"/>
          <p:cNvSpPr>
            <a:spLocks noGrp="1"/>
          </p:cNvSpPr>
          <p:nvPr>
            <p:ph idx="1"/>
          </p:nvPr>
        </p:nvSpPr>
        <p:spPr/>
        <p:txBody>
          <a:bodyPr>
            <a:normAutofit/>
          </a:bodyPr>
          <a:lstStyle/>
          <a:p>
            <a:r>
              <a:rPr lang="en-GB" dirty="0"/>
              <a:t>Insufficient clinic capacity</a:t>
            </a:r>
          </a:p>
          <a:p>
            <a:r>
              <a:rPr lang="en-GB" dirty="0"/>
              <a:t>High numbers on MDT discussions</a:t>
            </a:r>
          </a:p>
          <a:p>
            <a:r>
              <a:rPr lang="en-GB" dirty="0"/>
              <a:t> Multiple appointments for patients</a:t>
            </a:r>
          </a:p>
          <a:p>
            <a:r>
              <a:rPr lang="en-GB" dirty="0"/>
              <a:t>Poor communication with both GPs and patients</a:t>
            </a:r>
            <a:br>
              <a:rPr lang="en-GB" dirty="0"/>
            </a:br>
            <a:endParaRPr lang="en-GB" dirty="0"/>
          </a:p>
        </p:txBody>
      </p:sp>
    </p:spTree>
    <p:extLst>
      <p:ext uri="{BB962C8B-B14F-4D97-AF65-F5344CB8AC3E}">
        <p14:creationId xmlns:p14="http://schemas.microsoft.com/office/powerpoint/2010/main" val="7741255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What have we done?</a:t>
            </a:r>
          </a:p>
        </p:txBody>
      </p:sp>
      <p:sp>
        <p:nvSpPr>
          <p:cNvPr id="3" name="Content Placeholder 2"/>
          <p:cNvSpPr>
            <a:spLocks noGrp="1"/>
          </p:cNvSpPr>
          <p:nvPr>
            <p:ph sz="half" idx="1"/>
          </p:nvPr>
        </p:nvSpPr>
        <p:spPr>
          <a:xfrm>
            <a:off x="457200" y="1600201"/>
            <a:ext cx="8219256" cy="4205064"/>
          </a:xfrm>
        </p:spPr>
        <p:txBody>
          <a:bodyPr>
            <a:normAutofit/>
          </a:bodyPr>
          <a:lstStyle/>
          <a:p>
            <a:r>
              <a:rPr lang="en-GB" dirty="0"/>
              <a:t>Triaging protocol implemented 1</a:t>
            </a:r>
            <a:r>
              <a:rPr lang="en-GB" baseline="30000" dirty="0"/>
              <a:t>st</a:t>
            </a:r>
            <a:r>
              <a:rPr lang="en-GB" dirty="0"/>
              <a:t> August 2019</a:t>
            </a:r>
          </a:p>
          <a:p>
            <a:r>
              <a:rPr lang="en-GB" dirty="0"/>
              <a:t>2020: 856 referrals</a:t>
            </a:r>
          </a:p>
          <a:p>
            <a:r>
              <a:rPr lang="en-GB" dirty="0"/>
              <a:t>2021 1116 referrals</a:t>
            </a:r>
          </a:p>
          <a:p>
            <a:r>
              <a:rPr lang="en-GB" dirty="0"/>
              <a:t>2022 to date 892 referrals</a:t>
            </a:r>
          </a:p>
          <a:p>
            <a:endParaRPr lang="en-GB" dirty="0"/>
          </a:p>
          <a:p>
            <a:r>
              <a:rPr lang="en-GB" dirty="0"/>
              <a:t>In total 3247 referrals received and triaged (to 1/10/2022)</a:t>
            </a:r>
          </a:p>
          <a:p>
            <a:endParaRPr lang="en-GB" dirty="0"/>
          </a:p>
        </p:txBody>
      </p:sp>
    </p:spTree>
    <p:extLst>
      <p:ext uri="{BB962C8B-B14F-4D97-AF65-F5344CB8AC3E}">
        <p14:creationId xmlns:p14="http://schemas.microsoft.com/office/powerpoint/2010/main" val="24662857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Impact</a:t>
            </a:r>
          </a:p>
        </p:txBody>
      </p:sp>
      <p:sp>
        <p:nvSpPr>
          <p:cNvPr id="3" name="Content Placeholder 2"/>
          <p:cNvSpPr>
            <a:spLocks noGrp="1"/>
          </p:cNvSpPr>
          <p:nvPr>
            <p:ph idx="1"/>
          </p:nvPr>
        </p:nvSpPr>
        <p:spPr/>
        <p:txBody>
          <a:bodyPr>
            <a:normAutofit/>
          </a:bodyPr>
          <a:lstStyle/>
          <a:p>
            <a:r>
              <a:rPr lang="en-GB" sz="2800" dirty="0"/>
              <a:t>Reduction in 14 day wait breaches.</a:t>
            </a:r>
          </a:p>
          <a:p>
            <a:r>
              <a:rPr lang="en-GB" sz="2800" dirty="0"/>
              <a:t>Patients attending OPA with appropriate investigation already performed and plan from MDT.</a:t>
            </a:r>
          </a:p>
          <a:p>
            <a:r>
              <a:rPr lang="en-GB" sz="2800" dirty="0"/>
              <a:t>Reduced number of OPAs per patient.</a:t>
            </a:r>
          </a:p>
          <a:p>
            <a:r>
              <a:rPr lang="en-GB" sz="2800" dirty="0"/>
              <a:t>Positive feedback from GPs and patients re improved communication.</a:t>
            </a:r>
          </a:p>
          <a:p>
            <a:r>
              <a:rPr lang="en-GB" sz="2800" dirty="0"/>
              <a:t>CNS contact details given to patient earlier in the pathway.</a:t>
            </a:r>
          </a:p>
        </p:txBody>
      </p:sp>
    </p:spTree>
    <p:extLst>
      <p:ext uri="{BB962C8B-B14F-4D97-AF65-F5344CB8AC3E}">
        <p14:creationId xmlns:p14="http://schemas.microsoft.com/office/powerpoint/2010/main" val="22804114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9208" y="274638"/>
            <a:ext cx="8229600" cy="1143000"/>
          </a:xfrm>
        </p:spPr>
        <p:txBody>
          <a:bodyPr>
            <a:normAutofit fontScale="90000"/>
          </a:bodyPr>
          <a:lstStyle/>
          <a:p>
            <a:r>
              <a:rPr lang="en-GB" dirty="0"/>
              <a:t>Looking closer: July</a:t>
            </a:r>
            <a:br>
              <a:rPr lang="en-GB" dirty="0"/>
            </a:br>
            <a:r>
              <a:rPr lang="en-GB" dirty="0"/>
              <a:t>MDT Discussions</a:t>
            </a:r>
          </a:p>
        </p:txBody>
      </p:sp>
      <p:sp>
        <p:nvSpPr>
          <p:cNvPr id="3" name="Content Placeholder 2"/>
          <p:cNvSpPr>
            <a:spLocks noGrp="1"/>
          </p:cNvSpPr>
          <p:nvPr>
            <p:ph sz="half" idx="1"/>
          </p:nvPr>
        </p:nvSpPr>
        <p:spPr>
          <a:xfrm>
            <a:off x="529208" y="1600200"/>
            <a:ext cx="7931224" cy="4525963"/>
          </a:xfrm>
        </p:spPr>
        <p:txBody>
          <a:bodyPr/>
          <a:lstStyle/>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p:txBody>
      </p:sp>
      <p:graphicFrame>
        <p:nvGraphicFramePr>
          <p:cNvPr id="4" name="Table 3"/>
          <p:cNvGraphicFramePr>
            <a:graphicFrameLocks noGrp="1"/>
          </p:cNvGraphicFramePr>
          <p:nvPr>
            <p:extLst>
              <p:ext uri="{D42A27DB-BD31-4B8C-83A1-F6EECF244321}">
                <p14:modId xmlns:p14="http://schemas.microsoft.com/office/powerpoint/2010/main" val="274094301"/>
              </p:ext>
            </p:extLst>
          </p:nvPr>
        </p:nvGraphicFramePr>
        <p:xfrm>
          <a:off x="1187624" y="1844824"/>
          <a:ext cx="6480720" cy="3600400"/>
        </p:xfrm>
        <a:graphic>
          <a:graphicData uri="http://schemas.openxmlformats.org/drawingml/2006/table">
            <a:tbl>
              <a:tblPr firstRow="1" firstCol="1" lastRow="1" bandRow="1">
                <a:tableStyleId>{5C22544A-7EE6-4342-B048-85BDC9FD1C3A}</a:tableStyleId>
              </a:tblPr>
              <a:tblGrid>
                <a:gridCol w="1328569">
                  <a:extLst>
                    <a:ext uri="{9D8B030D-6E8A-4147-A177-3AD203B41FA5}">
                      <a16:colId xmlns:a16="http://schemas.microsoft.com/office/drawing/2014/main" val="20000"/>
                    </a:ext>
                  </a:extLst>
                </a:gridCol>
                <a:gridCol w="1424553">
                  <a:extLst>
                    <a:ext uri="{9D8B030D-6E8A-4147-A177-3AD203B41FA5}">
                      <a16:colId xmlns:a16="http://schemas.microsoft.com/office/drawing/2014/main" val="20001"/>
                    </a:ext>
                  </a:extLst>
                </a:gridCol>
                <a:gridCol w="1242533">
                  <a:extLst>
                    <a:ext uri="{9D8B030D-6E8A-4147-A177-3AD203B41FA5}">
                      <a16:colId xmlns:a16="http://schemas.microsoft.com/office/drawing/2014/main" val="1037958715"/>
                    </a:ext>
                  </a:extLst>
                </a:gridCol>
                <a:gridCol w="1242533">
                  <a:extLst>
                    <a:ext uri="{9D8B030D-6E8A-4147-A177-3AD203B41FA5}">
                      <a16:colId xmlns:a16="http://schemas.microsoft.com/office/drawing/2014/main" val="20002"/>
                    </a:ext>
                  </a:extLst>
                </a:gridCol>
                <a:gridCol w="1242532">
                  <a:extLst>
                    <a:ext uri="{9D8B030D-6E8A-4147-A177-3AD203B41FA5}">
                      <a16:colId xmlns:a16="http://schemas.microsoft.com/office/drawing/2014/main" val="20003"/>
                    </a:ext>
                  </a:extLst>
                </a:gridCol>
              </a:tblGrid>
              <a:tr h="450050">
                <a:tc>
                  <a:txBody>
                    <a:bodyPr/>
                    <a:lstStyle/>
                    <a:p>
                      <a:pPr>
                        <a:lnSpc>
                          <a:spcPct val="115000"/>
                        </a:lnSpc>
                        <a:spcAft>
                          <a:spcPts val="0"/>
                        </a:spcAft>
                      </a:pPr>
                      <a:r>
                        <a:rPr lang="en-GB" sz="1100" dirty="0">
                          <a:effectLst/>
                        </a:rPr>
                        <a:t> </a:t>
                      </a:r>
                      <a:endParaRPr lang="en-GB" sz="1100" dirty="0">
                        <a:effectLst/>
                        <a:latin typeface="Calibri"/>
                        <a:ea typeface="Calibri"/>
                        <a:cs typeface="Times New Roman"/>
                      </a:endParaRPr>
                    </a:p>
                  </a:txBody>
                  <a:tcPr marL="68580" marR="68580" marT="0" marB="0"/>
                </a:tc>
                <a:tc>
                  <a:txBody>
                    <a:bodyPr/>
                    <a:lstStyle/>
                    <a:p>
                      <a:pPr>
                        <a:lnSpc>
                          <a:spcPct val="115000"/>
                        </a:lnSpc>
                        <a:spcAft>
                          <a:spcPts val="0"/>
                        </a:spcAft>
                      </a:pPr>
                      <a:r>
                        <a:rPr lang="en-GB" sz="1100">
                          <a:effectLst/>
                        </a:rPr>
                        <a:t>Full MDT Discussion</a:t>
                      </a:r>
                      <a:endParaRPr lang="en-GB" sz="1100">
                        <a:effectLst/>
                        <a:latin typeface="Calibri"/>
                        <a:ea typeface="Calibri"/>
                        <a:cs typeface="Times New Roman"/>
                      </a:endParaRPr>
                    </a:p>
                  </a:txBody>
                  <a:tcPr marL="68580" marR="68580" marT="0" marB="0"/>
                </a:tc>
                <a:tc>
                  <a:txBody>
                    <a:bodyPr/>
                    <a:lstStyle/>
                    <a:p>
                      <a:pPr>
                        <a:lnSpc>
                          <a:spcPct val="115000"/>
                        </a:lnSpc>
                        <a:spcAft>
                          <a:spcPts val="0"/>
                        </a:spcAft>
                      </a:pPr>
                      <a:r>
                        <a:rPr lang="en-GB" sz="1100" dirty="0">
                          <a:effectLst/>
                          <a:latin typeface="Calibri"/>
                          <a:ea typeface="Calibri"/>
                          <a:cs typeface="Times New Roman"/>
                        </a:rPr>
                        <a:t>Radiology</a:t>
                      </a:r>
                    </a:p>
                  </a:txBody>
                  <a:tcPr marL="68580" marR="68580" marT="0" marB="0"/>
                </a:tc>
                <a:tc>
                  <a:txBody>
                    <a:bodyPr/>
                    <a:lstStyle/>
                    <a:p>
                      <a:pPr>
                        <a:lnSpc>
                          <a:spcPct val="115000"/>
                        </a:lnSpc>
                        <a:spcAft>
                          <a:spcPts val="0"/>
                        </a:spcAft>
                      </a:pPr>
                      <a:r>
                        <a:rPr lang="en-GB" sz="1100" dirty="0">
                          <a:effectLst/>
                        </a:rPr>
                        <a:t>Reject</a:t>
                      </a:r>
                      <a:endParaRPr lang="en-GB" sz="1100" dirty="0">
                        <a:effectLst/>
                        <a:latin typeface="Calibri"/>
                        <a:ea typeface="Calibri"/>
                        <a:cs typeface="Times New Roman"/>
                      </a:endParaRPr>
                    </a:p>
                  </a:txBody>
                  <a:tcPr marL="68580" marR="68580" marT="0" marB="0"/>
                </a:tc>
                <a:tc>
                  <a:txBody>
                    <a:bodyPr/>
                    <a:lstStyle/>
                    <a:p>
                      <a:pPr>
                        <a:lnSpc>
                          <a:spcPct val="115000"/>
                        </a:lnSpc>
                        <a:spcAft>
                          <a:spcPts val="0"/>
                        </a:spcAft>
                      </a:pPr>
                      <a:r>
                        <a:rPr lang="en-GB" sz="1100">
                          <a:effectLst/>
                        </a:rPr>
                        <a:t>Total</a:t>
                      </a:r>
                      <a:endParaRPr lang="en-GB" sz="1100">
                        <a:effectLst/>
                        <a:latin typeface="Calibri"/>
                        <a:ea typeface="Calibri"/>
                        <a:cs typeface="Times New Roman"/>
                      </a:endParaRPr>
                    </a:p>
                  </a:txBody>
                  <a:tcPr marL="68580" marR="68580" marT="0" marB="0"/>
                </a:tc>
                <a:extLst>
                  <a:ext uri="{0D108BD9-81ED-4DB2-BD59-A6C34878D82A}">
                    <a16:rowId xmlns:a16="http://schemas.microsoft.com/office/drawing/2014/main" val="10000"/>
                  </a:ext>
                </a:extLst>
              </a:tr>
              <a:tr h="450050">
                <a:tc>
                  <a:txBody>
                    <a:bodyPr/>
                    <a:lstStyle/>
                    <a:p>
                      <a:pPr>
                        <a:lnSpc>
                          <a:spcPct val="115000"/>
                        </a:lnSpc>
                        <a:spcAft>
                          <a:spcPts val="0"/>
                        </a:spcAft>
                      </a:pPr>
                      <a:r>
                        <a:rPr lang="en-GB" sz="1100" dirty="0">
                          <a:effectLst/>
                        </a:rPr>
                        <a:t>2018</a:t>
                      </a:r>
                      <a:endParaRPr lang="en-GB" sz="1100" dirty="0">
                        <a:effectLst/>
                        <a:latin typeface="Calibri"/>
                        <a:ea typeface="Calibri"/>
                        <a:cs typeface="Times New Roman"/>
                      </a:endParaRPr>
                    </a:p>
                  </a:txBody>
                  <a:tcPr marL="68580" marR="68580" marT="0" marB="0"/>
                </a:tc>
                <a:tc>
                  <a:txBody>
                    <a:bodyPr/>
                    <a:lstStyle/>
                    <a:p>
                      <a:pPr>
                        <a:lnSpc>
                          <a:spcPct val="115000"/>
                        </a:lnSpc>
                        <a:spcAft>
                          <a:spcPts val="0"/>
                        </a:spcAft>
                      </a:pPr>
                      <a:r>
                        <a:rPr lang="en-GB" sz="1800" dirty="0">
                          <a:effectLst/>
                        </a:rPr>
                        <a:t>206</a:t>
                      </a:r>
                      <a:endParaRPr lang="en-GB" sz="1800" dirty="0">
                        <a:effectLst/>
                        <a:latin typeface="Calibri"/>
                        <a:ea typeface="Calibri"/>
                        <a:cs typeface="Times New Roman"/>
                      </a:endParaRPr>
                    </a:p>
                  </a:txBody>
                  <a:tcPr marL="68580" marR="68580" marT="0" marB="0"/>
                </a:tc>
                <a:tc>
                  <a:txBody>
                    <a:bodyPr/>
                    <a:lstStyle/>
                    <a:p>
                      <a:pPr>
                        <a:lnSpc>
                          <a:spcPct val="115000"/>
                        </a:lnSpc>
                        <a:spcAft>
                          <a:spcPts val="0"/>
                        </a:spcAft>
                      </a:pPr>
                      <a:endParaRPr lang="en-GB" sz="1800" dirty="0">
                        <a:effectLst/>
                        <a:latin typeface="Calibri"/>
                        <a:ea typeface="Calibri"/>
                        <a:cs typeface="Times New Roman"/>
                      </a:endParaRPr>
                    </a:p>
                  </a:txBody>
                  <a:tcPr marL="68580" marR="68580" marT="0" marB="0"/>
                </a:tc>
                <a:tc>
                  <a:txBody>
                    <a:bodyPr/>
                    <a:lstStyle/>
                    <a:p>
                      <a:pPr>
                        <a:lnSpc>
                          <a:spcPct val="115000"/>
                        </a:lnSpc>
                        <a:spcAft>
                          <a:spcPts val="0"/>
                        </a:spcAft>
                      </a:pPr>
                      <a:r>
                        <a:rPr lang="en-GB" sz="1800">
                          <a:effectLst/>
                        </a:rPr>
                        <a:t> </a:t>
                      </a:r>
                      <a:endParaRPr lang="en-GB" sz="1800">
                        <a:effectLst/>
                        <a:latin typeface="Calibri"/>
                        <a:ea typeface="Calibri"/>
                        <a:cs typeface="Times New Roman"/>
                      </a:endParaRPr>
                    </a:p>
                  </a:txBody>
                  <a:tcPr marL="68580" marR="68580" marT="0" marB="0"/>
                </a:tc>
                <a:tc>
                  <a:txBody>
                    <a:bodyPr/>
                    <a:lstStyle/>
                    <a:p>
                      <a:pPr>
                        <a:lnSpc>
                          <a:spcPct val="115000"/>
                        </a:lnSpc>
                        <a:spcAft>
                          <a:spcPts val="0"/>
                        </a:spcAft>
                      </a:pPr>
                      <a:r>
                        <a:rPr lang="en-GB" sz="1800" dirty="0">
                          <a:effectLst/>
                        </a:rPr>
                        <a:t>206</a:t>
                      </a:r>
                      <a:endParaRPr lang="en-GB" sz="1800" dirty="0">
                        <a:effectLst/>
                        <a:latin typeface="Calibri"/>
                        <a:ea typeface="Calibri"/>
                        <a:cs typeface="Times New Roman"/>
                      </a:endParaRPr>
                    </a:p>
                  </a:txBody>
                  <a:tcPr marL="68580" marR="68580" marT="0" marB="0"/>
                </a:tc>
                <a:extLst>
                  <a:ext uri="{0D108BD9-81ED-4DB2-BD59-A6C34878D82A}">
                    <a16:rowId xmlns:a16="http://schemas.microsoft.com/office/drawing/2014/main" val="10001"/>
                  </a:ext>
                </a:extLst>
              </a:tr>
              <a:tr h="450050">
                <a:tc>
                  <a:txBody>
                    <a:bodyPr/>
                    <a:lstStyle/>
                    <a:p>
                      <a:pPr>
                        <a:lnSpc>
                          <a:spcPct val="115000"/>
                        </a:lnSpc>
                        <a:spcAft>
                          <a:spcPts val="0"/>
                        </a:spcAft>
                      </a:pPr>
                      <a:r>
                        <a:rPr lang="en-GB" sz="1100" dirty="0">
                          <a:effectLst/>
                        </a:rPr>
                        <a:t>2019</a:t>
                      </a:r>
                      <a:endParaRPr lang="en-GB" sz="1100" dirty="0">
                        <a:effectLst/>
                        <a:latin typeface="Calibri"/>
                        <a:ea typeface="Calibri"/>
                        <a:cs typeface="Times New Roman"/>
                      </a:endParaRPr>
                    </a:p>
                  </a:txBody>
                  <a:tcPr marL="68580" marR="68580" marT="0" marB="0"/>
                </a:tc>
                <a:tc>
                  <a:txBody>
                    <a:bodyPr/>
                    <a:lstStyle/>
                    <a:p>
                      <a:pPr>
                        <a:lnSpc>
                          <a:spcPct val="115000"/>
                        </a:lnSpc>
                        <a:spcAft>
                          <a:spcPts val="0"/>
                        </a:spcAft>
                      </a:pPr>
                      <a:r>
                        <a:rPr lang="en-GB" sz="1800" dirty="0">
                          <a:effectLst/>
                        </a:rPr>
                        <a:t>130</a:t>
                      </a:r>
                      <a:endParaRPr lang="en-GB" sz="1800" dirty="0">
                        <a:effectLst/>
                        <a:latin typeface="Calibri"/>
                        <a:ea typeface="Calibri"/>
                        <a:cs typeface="Times New Roman"/>
                      </a:endParaRPr>
                    </a:p>
                  </a:txBody>
                  <a:tcPr marL="68580" marR="68580" marT="0" marB="0"/>
                </a:tc>
                <a:tc>
                  <a:txBody>
                    <a:bodyPr/>
                    <a:lstStyle/>
                    <a:p>
                      <a:pPr>
                        <a:lnSpc>
                          <a:spcPct val="115000"/>
                        </a:lnSpc>
                        <a:spcAft>
                          <a:spcPts val="0"/>
                        </a:spcAft>
                      </a:pPr>
                      <a:r>
                        <a:rPr lang="en-GB" sz="1800" dirty="0">
                          <a:effectLst/>
                          <a:latin typeface="Calibri"/>
                          <a:ea typeface="Calibri"/>
                          <a:cs typeface="Times New Roman"/>
                        </a:rPr>
                        <a:t>54</a:t>
                      </a:r>
                    </a:p>
                  </a:txBody>
                  <a:tcPr marL="68580" marR="68580" marT="0" marB="0"/>
                </a:tc>
                <a:tc>
                  <a:txBody>
                    <a:bodyPr/>
                    <a:lstStyle/>
                    <a:p>
                      <a:pPr>
                        <a:lnSpc>
                          <a:spcPct val="115000"/>
                        </a:lnSpc>
                        <a:spcAft>
                          <a:spcPts val="0"/>
                        </a:spcAft>
                      </a:pPr>
                      <a:endParaRPr lang="en-GB" sz="1800" dirty="0">
                        <a:effectLst/>
                        <a:latin typeface="Calibri"/>
                        <a:ea typeface="Calibri"/>
                        <a:cs typeface="Times New Roman"/>
                      </a:endParaRPr>
                    </a:p>
                  </a:txBody>
                  <a:tcPr marL="68580" marR="68580" marT="0" marB="0"/>
                </a:tc>
                <a:tc>
                  <a:txBody>
                    <a:bodyPr/>
                    <a:lstStyle/>
                    <a:p>
                      <a:pPr>
                        <a:lnSpc>
                          <a:spcPct val="115000"/>
                        </a:lnSpc>
                        <a:spcAft>
                          <a:spcPts val="0"/>
                        </a:spcAft>
                      </a:pPr>
                      <a:r>
                        <a:rPr lang="en-GB" sz="1800" dirty="0">
                          <a:effectLst/>
                        </a:rPr>
                        <a:t>184</a:t>
                      </a:r>
                      <a:endParaRPr lang="en-GB" sz="1800" dirty="0">
                        <a:effectLst/>
                        <a:latin typeface="Calibri"/>
                        <a:ea typeface="Calibri"/>
                        <a:cs typeface="Times New Roman"/>
                      </a:endParaRPr>
                    </a:p>
                  </a:txBody>
                  <a:tcPr marL="68580" marR="68580" marT="0" marB="0"/>
                </a:tc>
                <a:extLst>
                  <a:ext uri="{0D108BD9-81ED-4DB2-BD59-A6C34878D82A}">
                    <a16:rowId xmlns:a16="http://schemas.microsoft.com/office/drawing/2014/main" val="10002"/>
                  </a:ext>
                </a:extLst>
              </a:tr>
              <a:tr h="450050">
                <a:tc>
                  <a:txBody>
                    <a:bodyPr/>
                    <a:lstStyle/>
                    <a:p>
                      <a:pPr>
                        <a:lnSpc>
                          <a:spcPct val="115000"/>
                        </a:lnSpc>
                        <a:spcAft>
                          <a:spcPts val="0"/>
                        </a:spcAft>
                      </a:pPr>
                      <a:r>
                        <a:rPr lang="en-GB" sz="1100" dirty="0">
                          <a:effectLst/>
                        </a:rPr>
                        <a:t>2020</a:t>
                      </a:r>
                      <a:endParaRPr lang="en-GB" sz="1100" dirty="0">
                        <a:effectLst/>
                        <a:latin typeface="Calibri"/>
                        <a:ea typeface="Calibri"/>
                        <a:cs typeface="Times New Roman"/>
                      </a:endParaRPr>
                    </a:p>
                  </a:txBody>
                  <a:tcPr marL="68580" marR="68580" marT="0" marB="0"/>
                </a:tc>
                <a:tc>
                  <a:txBody>
                    <a:bodyPr/>
                    <a:lstStyle/>
                    <a:p>
                      <a:pPr>
                        <a:lnSpc>
                          <a:spcPct val="115000"/>
                        </a:lnSpc>
                        <a:spcAft>
                          <a:spcPts val="0"/>
                        </a:spcAft>
                      </a:pPr>
                      <a:r>
                        <a:rPr lang="en-GB" sz="1800" dirty="0">
                          <a:effectLst/>
                        </a:rPr>
                        <a:t>104</a:t>
                      </a:r>
                      <a:endParaRPr lang="en-GB" sz="1800" dirty="0">
                        <a:effectLst/>
                        <a:latin typeface="Calibri"/>
                        <a:ea typeface="Calibri"/>
                        <a:cs typeface="Times New Roman"/>
                      </a:endParaRPr>
                    </a:p>
                  </a:txBody>
                  <a:tcPr marL="68580" marR="68580" marT="0" marB="0"/>
                </a:tc>
                <a:tc>
                  <a:txBody>
                    <a:bodyPr/>
                    <a:lstStyle/>
                    <a:p>
                      <a:pPr>
                        <a:lnSpc>
                          <a:spcPct val="115000"/>
                        </a:lnSpc>
                        <a:spcAft>
                          <a:spcPts val="0"/>
                        </a:spcAft>
                      </a:pPr>
                      <a:r>
                        <a:rPr lang="en-GB" sz="1800" dirty="0">
                          <a:effectLst/>
                          <a:latin typeface="Calibri"/>
                          <a:ea typeface="Calibri"/>
                          <a:cs typeface="Times New Roman"/>
                        </a:rPr>
                        <a:t>61</a:t>
                      </a:r>
                    </a:p>
                  </a:txBody>
                  <a:tcPr marL="68580" marR="68580" marT="0" marB="0"/>
                </a:tc>
                <a:tc>
                  <a:txBody>
                    <a:bodyPr/>
                    <a:lstStyle/>
                    <a:p>
                      <a:pPr>
                        <a:lnSpc>
                          <a:spcPct val="115000"/>
                        </a:lnSpc>
                        <a:spcAft>
                          <a:spcPts val="0"/>
                        </a:spcAft>
                      </a:pPr>
                      <a:endParaRPr lang="en-GB" sz="1800" dirty="0">
                        <a:effectLst/>
                        <a:latin typeface="Calibri"/>
                        <a:ea typeface="Calibri"/>
                        <a:cs typeface="Times New Roman"/>
                      </a:endParaRPr>
                    </a:p>
                  </a:txBody>
                  <a:tcPr marL="68580" marR="68580" marT="0" marB="0"/>
                </a:tc>
                <a:tc>
                  <a:txBody>
                    <a:bodyPr/>
                    <a:lstStyle/>
                    <a:p>
                      <a:pPr>
                        <a:lnSpc>
                          <a:spcPct val="115000"/>
                        </a:lnSpc>
                        <a:spcAft>
                          <a:spcPts val="0"/>
                        </a:spcAft>
                      </a:pPr>
                      <a:r>
                        <a:rPr lang="en-GB" sz="1800" dirty="0">
                          <a:effectLst/>
                        </a:rPr>
                        <a:t>16</a:t>
                      </a:r>
                    </a:p>
                  </a:txBody>
                  <a:tcPr marL="68580" marR="68580" marT="0" marB="0"/>
                </a:tc>
                <a:extLst>
                  <a:ext uri="{0D108BD9-81ED-4DB2-BD59-A6C34878D82A}">
                    <a16:rowId xmlns:a16="http://schemas.microsoft.com/office/drawing/2014/main" val="10003"/>
                  </a:ext>
                </a:extLst>
              </a:tr>
              <a:tr h="450050">
                <a:tc>
                  <a:txBody>
                    <a:bodyPr/>
                    <a:lstStyle/>
                    <a:p>
                      <a:pPr>
                        <a:lnSpc>
                          <a:spcPct val="115000"/>
                        </a:lnSpc>
                        <a:spcAft>
                          <a:spcPts val="0"/>
                        </a:spcAft>
                      </a:pPr>
                      <a:r>
                        <a:rPr lang="en-GB" sz="1100" dirty="0">
                          <a:effectLst/>
                          <a:latin typeface="Calibri"/>
                          <a:ea typeface="Calibri"/>
                          <a:cs typeface="Times New Roman"/>
                        </a:rPr>
                        <a:t>2021</a:t>
                      </a:r>
                    </a:p>
                  </a:txBody>
                  <a:tcPr marL="68580" marR="68580" marT="0" marB="0"/>
                </a:tc>
                <a:tc>
                  <a:txBody>
                    <a:bodyPr/>
                    <a:lstStyle/>
                    <a:p>
                      <a:pPr>
                        <a:lnSpc>
                          <a:spcPct val="115000"/>
                        </a:lnSpc>
                        <a:spcAft>
                          <a:spcPts val="0"/>
                        </a:spcAft>
                      </a:pPr>
                      <a:r>
                        <a:rPr lang="en-GB" sz="1800" dirty="0">
                          <a:effectLst/>
                          <a:latin typeface="Calibri"/>
                          <a:ea typeface="Calibri"/>
                          <a:cs typeface="Times New Roman"/>
                        </a:rPr>
                        <a:t>21</a:t>
                      </a:r>
                    </a:p>
                  </a:txBody>
                  <a:tcPr marL="68580" marR="68580" marT="0" marB="0"/>
                </a:tc>
                <a:tc>
                  <a:txBody>
                    <a:bodyPr/>
                    <a:lstStyle/>
                    <a:p>
                      <a:pPr>
                        <a:lnSpc>
                          <a:spcPct val="115000"/>
                        </a:lnSpc>
                        <a:spcAft>
                          <a:spcPts val="0"/>
                        </a:spcAft>
                      </a:pPr>
                      <a:r>
                        <a:rPr lang="en-GB" sz="1800" dirty="0">
                          <a:effectLst/>
                          <a:latin typeface="Calibri"/>
                          <a:ea typeface="Calibri"/>
                          <a:cs typeface="Times New Roman"/>
                        </a:rPr>
                        <a:t>75</a:t>
                      </a:r>
                    </a:p>
                  </a:txBody>
                  <a:tcPr marL="68580" marR="68580" marT="0" marB="0"/>
                </a:tc>
                <a:tc>
                  <a:txBody>
                    <a:bodyPr/>
                    <a:lstStyle/>
                    <a:p>
                      <a:pPr>
                        <a:lnSpc>
                          <a:spcPct val="115000"/>
                        </a:lnSpc>
                        <a:spcAft>
                          <a:spcPts val="0"/>
                        </a:spcAft>
                      </a:pPr>
                      <a:r>
                        <a:rPr lang="en-GB" sz="1800" dirty="0">
                          <a:effectLst/>
                          <a:latin typeface="Calibri"/>
                          <a:ea typeface="Calibri"/>
                          <a:cs typeface="Times New Roman"/>
                        </a:rPr>
                        <a:t>6</a:t>
                      </a:r>
                    </a:p>
                  </a:txBody>
                  <a:tcPr marL="68580" marR="68580" marT="0" marB="0"/>
                </a:tc>
                <a:tc>
                  <a:txBody>
                    <a:bodyPr/>
                    <a:lstStyle/>
                    <a:p>
                      <a:pPr>
                        <a:lnSpc>
                          <a:spcPct val="115000"/>
                        </a:lnSpc>
                        <a:spcAft>
                          <a:spcPts val="0"/>
                        </a:spcAft>
                      </a:pPr>
                      <a:r>
                        <a:rPr lang="en-GB" sz="1800" dirty="0">
                          <a:effectLst/>
                        </a:rPr>
                        <a:t>102</a:t>
                      </a:r>
                    </a:p>
                  </a:txBody>
                  <a:tcPr marL="68580" marR="68580" marT="0" marB="0"/>
                </a:tc>
                <a:extLst>
                  <a:ext uri="{0D108BD9-81ED-4DB2-BD59-A6C34878D82A}">
                    <a16:rowId xmlns:a16="http://schemas.microsoft.com/office/drawing/2014/main" val="1784337039"/>
                  </a:ext>
                </a:extLst>
              </a:tr>
              <a:tr h="450050">
                <a:tc>
                  <a:txBody>
                    <a:bodyPr/>
                    <a:lstStyle/>
                    <a:p>
                      <a:pPr>
                        <a:lnSpc>
                          <a:spcPct val="115000"/>
                        </a:lnSpc>
                        <a:spcAft>
                          <a:spcPts val="0"/>
                        </a:spcAft>
                      </a:pPr>
                      <a:r>
                        <a:rPr lang="en-GB" sz="1100" dirty="0">
                          <a:effectLst/>
                          <a:latin typeface="Calibri"/>
                          <a:ea typeface="Calibri"/>
                          <a:cs typeface="Times New Roman"/>
                        </a:rPr>
                        <a:t>2022</a:t>
                      </a:r>
                    </a:p>
                  </a:txBody>
                  <a:tcPr marL="68580" marR="68580" marT="0" marB="0"/>
                </a:tc>
                <a:tc>
                  <a:txBody>
                    <a:bodyPr/>
                    <a:lstStyle/>
                    <a:p>
                      <a:pPr>
                        <a:lnSpc>
                          <a:spcPct val="115000"/>
                        </a:lnSpc>
                        <a:spcAft>
                          <a:spcPts val="0"/>
                        </a:spcAft>
                      </a:pPr>
                      <a:r>
                        <a:rPr lang="en-GB" sz="1800" dirty="0">
                          <a:effectLst/>
                          <a:latin typeface="Calibri"/>
                          <a:ea typeface="Calibri"/>
                          <a:cs typeface="Times New Roman"/>
                        </a:rPr>
                        <a:t>34</a:t>
                      </a:r>
                    </a:p>
                  </a:txBody>
                  <a:tcPr marL="68580" marR="68580" marT="0" marB="0"/>
                </a:tc>
                <a:tc>
                  <a:txBody>
                    <a:bodyPr/>
                    <a:lstStyle/>
                    <a:p>
                      <a:pPr>
                        <a:lnSpc>
                          <a:spcPct val="115000"/>
                        </a:lnSpc>
                        <a:spcAft>
                          <a:spcPts val="0"/>
                        </a:spcAft>
                      </a:pPr>
                      <a:r>
                        <a:rPr lang="en-GB" sz="1800" dirty="0">
                          <a:effectLst/>
                          <a:latin typeface="Calibri"/>
                          <a:ea typeface="Calibri"/>
                          <a:cs typeface="Times New Roman"/>
                        </a:rPr>
                        <a:t>48</a:t>
                      </a:r>
                    </a:p>
                  </a:txBody>
                  <a:tcPr marL="68580" marR="68580" marT="0" marB="0"/>
                </a:tc>
                <a:tc>
                  <a:txBody>
                    <a:bodyPr/>
                    <a:lstStyle/>
                    <a:p>
                      <a:pPr>
                        <a:lnSpc>
                          <a:spcPct val="115000"/>
                        </a:lnSpc>
                        <a:spcAft>
                          <a:spcPts val="0"/>
                        </a:spcAft>
                      </a:pPr>
                      <a:r>
                        <a:rPr lang="en-GB" sz="1800" dirty="0">
                          <a:effectLst/>
                          <a:latin typeface="Calibri"/>
                          <a:ea typeface="Calibri"/>
                          <a:cs typeface="Times New Roman"/>
                        </a:rPr>
                        <a:t>11</a:t>
                      </a:r>
                    </a:p>
                  </a:txBody>
                  <a:tcPr marL="68580" marR="68580" marT="0" marB="0"/>
                </a:tc>
                <a:tc>
                  <a:txBody>
                    <a:bodyPr/>
                    <a:lstStyle/>
                    <a:p>
                      <a:pPr>
                        <a:lnSpc>
                          <a:spcPct val="115000"/>
                        </a:lnSpc>
                        <a:spcAft>
                          <a:spcPts val="0"/>
                        </a:spcAft>
                      </a:pPr>
                      <a:r>
                        <a:rPr lang="en-GB" sz="1800" dirty="0">
                          <a:effectLst/>
                        </a:rPr>
                        <a:t>94</a:t>
                      </a:r>
                    </a:p>
                  </a:txBody>
                  <a:tcPr marL="68580" marR="68580" marT="0" marB="0"/>
                </a:tc>
                <a:extLst>
                  <a:ext uri="{0D108BD9-81ED-4DB2-BD59-A6C34878D82A}">
                    <a16:rowId xmlns:a16="http://schemas.microsoft.com/office/drawing/2014/main" val="3034142302"/>
                  </a:ext>
                </a:extLst>
              </a:tr>
              <a:tr h="450050">
                <a:tc>
                  <a:txBody>
                    <a:bodyPr/>
                    <a:lstStyle/>
                    <a:p>
                      <a:pPr>
                        <a:lnSpc>
                          <a:spcPct val="115000"/>
                        </a:lnSpc>
                        <a:spcAft>
                          <a:spcPts val="0"/>
                        </a:spcAft>
                      </a:pPr>
                      <a:endParaRPr lang="en-GB" sz="1100" dirty="0">
                        <a:effectLst/>
                        <a:latin typeface="Calibri"/>
                        <a:ea typeface="Calibri"/>
                        <a:cs typeface="Times New Roman"/>
                      </a:endParaRPr>
                    </a:p>
                  </a:txBody>
                  <a:tcPr marL="68580" marR="68580" marT="0" marB="0"/>
                </a:tc>
                <a:tc>
                  <a:txBody>
                    <a:bodyPr/>
                    <a:lstStyle/>
                    <a:p>
                      <a:pPr>
                        <a:lnSpc>
                          <a:spcPct val="115000"/>
                        </a:lnSpc>
                        <a:spcAft>
                          <a:spcPts val="0"/>
                        </a:spcAft>
                      </a:pPr>
                      <a:endParaRPr lang="en-GB" sz="1800" dirty="0">
                        <a:effectLst/>
                        <a:latin typeface="Calibri"/>
                        <a:ea typeface="Calibri"/>
                        <a:cs typeface="Times New Roman"/>
                      </a:endParaRPr>
                    </a:p>
                  </a:txBody>
                  <a:tcPr marL="68580" marR="68580" marT="0" marB="0"/>
                </a:tc>
                <a:tc>
                  <a:txBody>
                    <a:bodyPr/>
                    <a:lstStyle/>
                    <a:p>
                      <a:pPr>
                        <a:lnSpc>
                          <a:spcPct val="115000"/>
                        </a:lnSpc>
                        <a:spcAft>
                          <a:spcPts val="0"/>
                        </a:spcAft>
                      </a:pPr>
                      <a:endParaRPr lang="en-GB" sz="1800" dirty="0">
                        <a:effectLst/>
                        <a:latin typeface="Calibri"/>
                        <a:ea typeface="Calibri"/>
                        <a:cs typeface="Times New Roman"/>
                      </a:endParaRPr>
                    </a:p>
                  </a:txBody>
                  <a:tcPr marL="68580" marR="68580" marT="0" marB="0"/>
                </a:tc>
                <a:tc>
                  <a:txBody>
                    <a:bodyPr/>
                    <a:lstStyle/>
                    <a:p>
                      <a:pPr>
                        <a:lnSpc>
                          <a:spcPct val="115000"/>
                        </a:lnSpc>
                        <a:spcAft>
                          <a:spcPts val="0"/>
                        </a:spcAft>
                      </a:pPr>
                      <a:endParaRPr lang="en-GB" sz="1800" dirty="0">
                        <a:effectLst/>
                        <a:latin typeface="Calibri"/>
                        <a:ea typeface="Calibri"/>
                        <a:cs typeface="Times New Roman"/>
                      </a:endParaRPr>
                    </a:p>
                  </a:txBody>
                  <a:tcPr marL="68580" marR="68580" marT="0" marB="0"/>
                </a:tc>
                <a:tc>
                  <a:txBody>
                    <a:bodyPr/>
                    <a:lstStyle/>
                    <a:p>
                      <a:pPr>
                        <a:lnSpc>
                          <a:spcPct val="115000"/>
                        </a:lnSpc>
                        <a:spcAft>
                          <a:spcPts val="0"/>
                        </a:spcAft>
                      </a:pPr>
                      <a:endParaRPr lang="en-GB" sz="1800" dirty="0">
                        <a:effectLst/>
                      </a:endParaRPr>
                    </a:p>
                  </a:txBody>
                  <a:tcPr marL="68580" marR="68580" marT="0" marB="0"/>
                </a:tc>
                <a:extLst>
                  <a:ext uri="{0D108BD9-81ED-4DB2-BD59-A6C34878D82A}">
                    <a16:rowId xmlns:a16="http://schemas.microsoft.com/office/drawing/2014/main" val="3340886569"/>
                  </a:ext>
                </a:extLst>
              </a:tr>
              <a:tr h="450050">
                <a:tc>
                  <a:txBody>
                    <a:bodyPr/>
                    <a:lstStyle/>
                    <a:p>
                      <a:pPr>
                        <a:lnSpc>
                          <a:spcPct val="115000"/>
                        </a:lnSpc>
                        <a:spcAft>
                          <a:spcPts val="0"/>
                        </a:spcAft>
                      </a:pPr>
                      <a:endParaRPr lang="en-GB" sz="1100" dirty="0">
                        <a:effectLst/>
                        <a:latin typeface="Calibri"/>
                        <a:ea typeface="Calibri"/>
                        <a:cs typeface="Times New Roman"/>
                      </a:endParaRPr>
                    </a:p>
                  </a:txBody>
                  <a:tcPr marL="68580" marR="68580" marT="0" marB="0"/>
                </a:tc>
                <a:tc>
                  <a:txBody>
                    <a:bodyPr/>
                    <a:lstStyle/>
                    <a:p>
                      <a:pPr>
                        <a:lnSpc>
                          <a:spcPct val="115000"/>
                        </a:lnSpc>
                        <a:spcAft>
                          <a:spcPts val="0"/>
                        </a:spcAft>
                      </a:pPr>
                      <a:endParaRPr lang="en-GB" sz="1800" dirty="0">
                        <a:effectLst/>
                        <a:latin typeface="Calibri"/>
                        <a:ea typeface="Calibri"/>
                        <a:cs typeface="Times New Roman"/>
                      </a:endParaRPr>
                    </a:p>
                  </a:txBody>
                  <a:tcPr marL="68580" marR="68580" marT="0" marB="0"/>
                </a:tc>
                <a:tc>
                  <a:txBody>
                    <a:bodyPr/>
                    <a:lstStyle/>
                    <a:p>
                      <a:pPr>
                        <a:lnSpc>
                          <a:spcPct val="115000"/>
                        </a:lnSpc>
                        <a:spcAft>
                          <a:spcPts val="0"/>
                        </a:spcAft>
                      </a:pPr>
                      <a:endParaRPr lang="en-GB" sz="1800" dirty="0">
                        <a:effectLst/>
                        <a:latin typeface="Calibri"/>
                        <a:ea typeface="Calibri"/>
                        <a:cs typeface="Times New Roman"/>
                      </a:endParaRPr>
                    </a:p>
                  </a:txBody>
                  <a:tcPr marL="68580" marR="68580" marT="0" marB="0"/>
                </a:tc>
                <a:tc>
                  <a:txBody>
                    <a:bodyPr/>
                    <a:lstStyle/>
                    <a:p>
                      <a:pPr>
                        <a:lnSpc>
                          <a:spcPct val="115000"/>
                        </a:lnSpc>
                        <a:spcAft>
                          <a:spcPts val="0"/>
                        </a:spcAft>
                      </a:pPr>
                      <a:endParaRPr lang="en-GB" sz="1800" dirty="0">
                        <a:effectLst/>
                        <a:latin typeface="Calibri"/>
                        <a:ea typeface="Calibri"/>
                        <a:cs typeface="Times New Roman"/>
                      </a:endParaRPr>
                    </a:p>
                  </a:txBody>
                  <a:tcPr marL="68580" marR="68580" marT="0" marB="0"/>
                </a:tc>
                <a:tc>
                  <a:txBody>
                    <a:bodyPr/>
                    <a:lstStyle/>
                    <a:p>
                      <a:pPr>
                        <a:lnSpc>
                          <a:spcPct val="115000"/>
                        </a:lnSpc>
                        <a:spcAft>
                          <a:spcPts val="0"/>
                        </a:spcAft>
                      </a:pPr>
                      <a:endParaRPr lang="en-GB" sz="1800" dirty="0">
                        <a:effectLst/>
                      </a:endParaRPr>
                    </a:p>
                  </a:txBody>
                  <a:tcPr marL="68580" marR="68580" marT="0" marB="0"/>
                </a:tc>
                <a:extLst>
                  <a:ext uri="{0D108BD9-81ED-4DB2-BD59-A6C34878D82A}">
                    <a16:rowId xmlns:a16="http://schemas.microsoft.com/office/drawing/2014/main" val="686845878"/>
                  </a:ext>
                </a:extLst>
              </a:tr>
            </a:tbl>
          </a:graphicData>
        </a:graphic>
      </p:graphicFrame>
    </p:spTree>
    <p:extLst>
      <p:ext uri="{BB962C8B-B14F-4D97-AF65-F5344CB8AC3E}">
        <p14:creationId xmlns:p14="http://schemas.microsoft.com/office/powerpoint/2010/main" val="37415863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t>DIAGNOSIS</a:t>
            </a:r>
            <a:br>
              <a:rPr lang="en-GB" dirty="0"/>
            </a:br>
            <a:r>
              <a:rPr lang="en-GB" sz="2200" dirty="0"/>
              <a:t>(since 1/8/2019)</a:t>
            </a:r>
          </a:p>
        </p:txBody>
      </p:sp>
      <p:sp>
        <p:nvSpPr>
          <p:cNvPr id="4" name="Content Placeholder 3">
            <a:extLst>
              <a:ext uri="{FF2B5EF4-FFF2-40B4-BE49-F238E27FC236}">
                <a16:creationId xmlns:a16="http://schemas.microsoft.com/office/drawing/2014/main" id="{6CB5B6EA-340A-4682-B5C0-68431D178B7D}"/>
              </a:ext>
            </a:extLst>
          </p:cNvPr>
          <p:cNvSpPr>
            <a:spLocks noGrp="1"/>
          </p:cNvSpPr>
          <p:nvPr>
            <p:ph sz="half" idx="1"/>
          </p:nvPr>
        </p:nvSpPr>
        <p:spPr>
          <a:xfrm>
            <a:off x="2915816" y="1700808"/>
            <a:ext cx="4038600" cy="4525963"/>
          </a:xfrm>
        </p:spPr>
        <p:txBody>
          <a:bodyPr/>
          <a:lstStyle/>
          <a:p>
            <a:r>
              <a:rPr lang="en-GB" dirty="0"/>
              <a:t>LG Sarcoma 333</a:t>
            </a:r>
          </a:p>
          <a:p>
            <a:r>
              <a:rPr lang="en-GB" dirty="0"/>
              <a:t>HG sarcoma 351</a:t>
            </a:r>
          </a:p>
          <a:p>
            <a:r>
              <a:rPr lang="en-GB" dirty="0"/>
              <a:t>Fibromatosis 21</a:t>
            </a:r>
          </a:p>
          <a:p>
            <a:r>
              <a:rPr lang="en-GB" dirty="0"/>
              <a:t>DFSP 21</a:t>
            </a:r>
          </a:p>
        </p:txBody>
      </p:sp>
    </p:spTree>
    <p:extLst>
      <p:ext uri="{BB962C8B-B14F-4D97-AF65-F5344CB8AC3E}">
        <p14:creationId xmlns:p14="http://schemas.microsoft.com/office/powerpoint/2010/main" val="5253363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Feedback</a:t>
            </a:r>
            <a:br>
              <a:rPr lang="en-GB" dirty="0"/>
            </a:br>
            <a:endParaRPr lang="en-GB" dirty="0"/>
          </a:p>
        </p:txBody>
      </p:sp>
      <p:sp>
        <p:nvSpPr>
          <p:cNvPr id="4" name="Rounded Rectangular Callout 3"/>
          <p:cNvSpPr/>
          <p:nvPr/>
        </p:nvSpPr>
        <p:spPr>
          <a:xfrm>
            <a:off x="5148064" y="4129336"/>
            <a:ext cx="2736304" cy="1368152"/>
          </a:xfrm>
          <a:prstGeom prst="wedgeRoundRectCallou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lang="en-GB" dirty="0">
                <a:solidFill>
                  <a:srgbClr val="C00000"/>
                </a:solidFill>
              </a:rPr>
              <a:t>“we see the triage process as a positive impact to help with MDT” </a:t>
            </a:r>
          </a:p>
        </p:txBody>
      </p:sp>
      <p:sp>
        <p:nvSpPr>
          <p:cNvPr id="5" name="Oval Callout 4"/>
          <p:cNvSpPr/>
          <p:nvPr/>
        </p:nvSpPr>
        <p:spPr>
          <a:xfrm>
            <a:off x="5292080" y="944724"/>
            <a:ext cx="2880320" cy="2016224"/>
          </a:xfrm>
          <a:prstGeom prst="wedgeEllipseCallout">
            <a:avLst>
              <a:gd name="adj1" fmla="val -20295"/>
              <a:gd name="adj2" fmla="val 60960"/>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rgbClr val="C00000"/>
                </a:solidFill>
              </a:rPr>
              <a:t>“We are hitting TWW targets, patients are seen in appropriate clinics at appropriate times”</a:t>
            </a:r>
          </a:p>
        </p:txBody>
      </p:sp>
      <p:sp>
        <p:nvSpPr>
          <p:cNvPr id="8" name="6-Point Star 7"/>
          <p:cNvSpPr/>
          <p:nvPr/>
        </p:nvSpPr>
        <p:spPr>
          <a:xfrm>
            <a:off x="971600" y="764704"/>
            <a:ext cx="2736304" cy="2376264"/>
          </a:xfrm>
          <a:prstGeom prst="star6">
            <a:avLst/>
          </a:prstGeom>
          <a:solidFill>
            <a:srgbClr val="CCDC3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a:p>
            <a:pPr algn="ctr"/>
            <a:r>
              <a:rPr lang="en-GB" dirty="0">
                <a:solidFill>
                  <a:schemeClr val="tx2">
                    <a:lumMod val="50000"/>
                  </a:schemeClr>
                </a:solidFill>
              </a:rPr>
              <a:t>Shortlisted for NBT Director of Nursing awards </a:t>
            </a:r>
            <a:r>
              <a:rPr lang="en-GB" b="1" dirty="0">
                <a:solidFill>
                  <a:schemeClr val="tx2">
                    <a:lumMod val="50000"/>
                  </a:schemeClr>
                </a:solidFill>
              </a:rPr>
              <a:t>Team of the Year</a:t>
            </a:r>
            <a:endParaRPr lang="en-GB" dirty="0">
              <a:solidFill>
                <a:schemeClr val="tx2">
                  <a:lumMod val="50000"/>
                </a:schemeClr>
              </a:solidFill>
            </a:endParaRPr>
          </a:p>
          <a:p>
            <a:pPr algn="ctr"/>
            <a:endParaRPr lang="en-GB" dirty="0"/>
          </a:p>
        </p:txBody>
      </p:sp>
      <p:sp>
        <p:nvSpPr>
          <p:cNvPr id="12" name="Rectangle 11"/>
          <p:cNvSpPr/>
          <p:nvPr/>
        </p:nvSpPr>
        <p:spPr>
          <a:xfrm>
            <a:off x="5423933" y="5661248"/>
            <a:ext cx="2616614" cy="369332"/>
          </a:xfrm>
          <a:prstGeom prst="rect">
            <a:avLst/>
          </a:prstGeom>
        </p:spPr>
        <p:txBody>
          <a:bodyPr wrap="none">
            <a:spAutoFit/>
          </a:bodyPr>
          <a:lstStyle/>
          <a:p>
            <a:r>
              <a:rPr lang="en-GB" dirty="0"/>
              <a:t>-Cancer Services Manager</a:t>
            </a:r>
          </a:p>
        </p:txBody>
      </p:sp>
      <p:sp>
        <p:nvSpPr>
          <p:cNvPr id="13" name="Rectangle 12"/>
          <p:cNvSpPr/>
          <p:nvPr/>
        </p:nvSpPr>
        <p:spPr>
          <a:xfrm>
            <a:off x="5240196" y="3286171"/>
            <a:ext cx="3903804" cy="369332"/>
          </a:xfrm>
          <a:prstGeom prst="rect">
            <a:avLst/>
          </a:prstGeom>
        </p:spPr>
        <p:txBody>
          <a:bodyPr wrap="square">
            <a:spAutoFit/>
          </a:bodyPr>
          <a:lstStyle/>
          <a:p>
            <a:r>
              <a:rPr lang="en-GB" dirty="0"/>
              <a:t>-Performance &amp; Operations Manager </a:t>
            </a:r>
          </a:p>
        </p:txBody>
      </p:sp>
      <p:sp>
        <p:nvSpPr>
          <p:cNvPr id="3" name="Rectangle 2"/>
          <p:cNvSpPr/>
          <p:nvPr/>
        </p:nvSpPr>
        <p:spPr>
          <a:xfrm>
            <a:off x="2339752" y="6030580"/>
            <a:ext cx="919291" cy="369332"/>
          </a:xfrm>
          <a:prstGeom prst="rect">
            <a:avLst/>
          </a:prstGeom>
        </p:spPr>
        <p:txBody>
          <a:bodyPr wrap="none">
            <a:spAutoFit/>
          </a:bodyPr>
          <a:lstStyle/>
          <a:p>
            <a:r>
              <a:rPr lang="en-GB" dirty="0"/>
              <a:t>-Patient</a:t>
            </a:r>
          </a:p>
        </p:txBody>
      </p:sp>
      <p:sp>
        <p:nvSpPr>
          <p:cNvPr id="6" name="Rectangular Callout 5"/>
          <p:cNvSpPr/>
          <p:nvPr/>
        </p:nvSpPr>
        <p:spPr>
          <a:xfrm>
            <a:off x="1120506" y="3655503"/>
            <a:ext cx="2371373" cy="2088232"/>
          </a:xfrm>
          <a:prstGeom prst="wedgeRectCallou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rgbClr val="C00000"/>
                </a:solidFill>
              </a:rPr>
              <a:t>“…appreciated the call and having an understanding of what happens next. Reassuring having CNS contact details”</a:t>
            </a:r>
          </a:p>
        </p:txBody>
      </p:sp>
    </p:spTree>
    <p:extLst>
      <p:ext uri="{BB962C8B-B14F-4D97-AF65-F5344CB8AC3E}">
        <p14:creationId xmlns:p14="http://schemas.microsoft.com/office/powerpoint/2010/main" val="13041632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Future Development</a:t>
            </a:r>
          </a:p>
        </p:txBody>
      </p:sp>
      <p:sp>
        <p:nvSpPr>
          <p:cNvPr id="3" name="Content Placeholder 2"/>
          <p:cNvSpPr>
            <a:spLocks noGrp="1"/>
          </p:cNvSpPr>
          <p:nvPr>
            <p:ph idx="1"/>
          </p:nvPr>
        </p:nvSpPr>
        <p:spPr/>
        <p:txBody>
          <a:bodyPr>
            <a:normAutofit/>
          </a:bodyPr>
          <a:lstStyle/>
          <a:p>
            <a:r>
              <a:rPr lang="en-GB" dirty="0"/>
              <a:t>Updated Triaging/Lipoma Protocol</a:t>
            </a:r>
          </a:p>
          <a:p>
            <a:r>
              <a:rPr lang="en-GB" dirty="0"/>
              <a:t>Updated ALT/LG Liposarcoma BSG guidelines</a:t>
            </a:r>
          </a:p>
          <a:p>
            <a:r>
              <a:rPr lang="en-GB" dirty="0"/>
              <a:t>Audit efficacy of triage process to demonstrate no delays in patient pathway.</a:t>
            </a:r>
          </a:p>
          <a:p>
            <a:r>
              <a:rPr lang="en-GB" dirty="0"/>
              <a:t>Now have a prospective database with service data readily available for research, audit and finance monitoring.</a:t>
            </a:r>
          </a:p>
          <a:p>
            <a:r>
              <a:rPr lang="en-GB" dirty="0"/>
              <a:t>Inform future service developments.</a:t>
            </a:r>
          </a:p>
          <a:p>
            <a:endParaRPr lang="en-GB" dirty="0"/>
          </a:p>
          <a:p>
            <a:endParaRPr lang="en-GB" dirty="0"/>
          </a:p>
          <a:p>
            <a:endParaRPr lang="en-GB" dirty="0"/>
          </a:p>
        </p:txBody>
      </p:sp>
    </p:spTree>
    <p:extLst>
      <p:ext uri="{BB962C8B-B14F-4D97-AF65-F5344CB8AC3E}">
        <p14:creationId xmlns:p14="http://schemas.microsoft.com/office/powerpoint/2010/main" val="14255900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2EDFA5-6256-4727-A703-0D41CC164223}"/>
              </a:ext>
            </a:extLst>
          </p:cNvPr>
          <p:cNvSpPr>
            <a:spLocks noGrp="1"/>
          </p:cNvSpPr>
          <p:nvPr>
            <p:ph type="title"/>
          </p:nvPr>
        </p:nvSpPr>
        <p:spPr/>
        <p:txBody>
          <a:bodyPr>
            <a:normAutofit fontScale="90000"/>
          </a:bodyPr>
          <a:lstStyle/>
          <a:p>
            <a:r>
              <a:rPr lang="en-GB" dirty="0"/>
              <a:t>14 Day 2WW Breaches</a:t>
            </a:r>
            <a:br>
              <a:rPr lang="en-GB" dirty="0"/>
            </a:br>
            <a:r>
              <a:rPr lang="en-GB" dirty="0"/>
              <a:t>1/4 -1/9/2022</a:t>
            </a:r>
          </a:p>
        </p:txBody>
      </p:sp>
      <p:sp>
        <p:nvSpPr>
          <p:cNvPr id="3" name="Content Placeholder 2">
            <a:extLst>
              <a:ext uri="{FF2B5EF4-FFF2-40B4-BE49-F238E27FC236}">
                <a16:creationId xmlns:a16="http://schemas.microsoft.com/office/drawing/2014/main" id="{34C61421-AD47-4B7C-85F3-41530E4AC077}"/>
              </a:ext>
            </a:extLst>
          </p:cNvPr>
          <p:cNvSpPr>
            <a:spLocks noGrp="1"/>
          </p:cNvSpPr>
          <p:nvPr>
            <p:ph idx="1"/>
          </p:nvPr>
        </p:nvSpPr>
        <p:spPr/>
        <p:txBody>
          <a:bodyPr>
            <a:normAutofit lnSpcReduction="10000"/>
          </a:bodyPr>
          <a:lstStyle/>
          <a:p>
            <a:pPr marL="1371600" lvl="3" indent="0" algn="ctr">
              <a:buNone/>
            </a:pPr>
            <a:r>
              <a:rPr lang="en-GB" sz="4000" dirty="0"/>
              <a:t>7 Breaches</a:t>
            </a:r>
          </a:p>
          <a:p>
            <a:r>
              <a:rPr lang="en-GB" dirty="0"/>
              <a:t>1 Skin breach transferred to us</a:t>
            </a:r>
          </a:p>
          <a:p>
            <a:r>
              <a:rPr lang="en-GB" dirty="0"/>
              <a:t>2 Breast breaches transferred to us</a:t>
            </a:r>
          </a:p>
          <a:p>
            <a:r>
              <a:rPr lang="en-GB" dirty="0"/>
              <a:t>1 case MRI not completed within 14 days</a:t>
            </a:r>
          </a:p>
          <a:p>
            <a:r>
              <a:rPr lang="en-GB" dirty="0"/>
              <a:t>1 case rejected as no imaging, re referred,</a:t>
            </a:r>
          </a:p>
          <a:p>
            <a:pPr marL="0" indent="0">
              <a:buNone/>
            </a:pPr>
            <a:r>
              <a:rPr lang="en-GB" dirty="0"/>
              <a:t> SCR error</a:t>
            </a:r>
          </a:p>
          <a:p>
            <a:pPr marL="0" indent="0">
              <a:buNone/>
            </a:pPr>
            <a:r>
              <a:rPr lang="en-GB" dirty="0"/>
              <a:t>1 case fast track admin error</a:t>
            </a:r>
          </a:p>
          <a:p>
            <a:pPr marL="0" indent="0">
              <a:buNone/>
            </a:pPr>
            <a:r>
              <a:rPr lang="en-GB" dirty="0"/>
              <a:t>1 No breach date, imaging delayed</a:t>
            </a:r>
          </a:p>
          <a:p>
            <a:pPr marL="0" indent="0">
              <a:buNone/>
            </a:pPr>
            <a:endParaRPr lang="en-GB" dirty="0"/>
          </a:p>
          <a:p>
            <a:pPr marL="0" indent="0">
              <a:buNone/>
            </a:pPr>
            <a:endParaRPr lang="en-GB" dirty="0"/>
          </a:p>
          <a:p>
            <a:endParaRPr lang="en-GB" dirty="0"/>
          </a:p>
          <a:p>
            <a:endParaRPr lang="en-GB" dirty="0"/>
          </a:p>
        </p:txBody>
      </p:sp>
    </p:spTree>
    <p:extLst>
      <p:ext uri="{BB962C8B-B14F-4D97-AF65-F5344CB8AC3E}">
        <p14:creationId xmlns:p14="http://schemas.microsoft.com/office/powerpoint/2010/main" val="140885340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352</TotalTime>
  <Words>744</Words>
  <Application>Microsoft Office PowerPoint</Application>
  <PresentationFormat>On-screen Show (4:3)</PresentationFormat>
  <Paragraphs>125</Paragraphs>
  <Slides>10</Slides>
  <Notes>5</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10</vt:i4>
      </vt:variant>
    </vt:vector>
  </HeadingPairs>
  <TitlesOfParts>
    <vt:vector size="13" baseType="lpstr">
      <vt:lpstr>Arial</vt:lpstr>
      <vt:lpstr>Calibri</vt:lpstr>
      <vt:lpstr>Office Theme</vt:lpstr>
      <vt:lpstr>CNS Led Sarcoma Triaging</vt:lpstr>
      <vt:lpstr>Background</vt:lpstr>
      <vt:lpstr>What have we done?</vt:lpstr>
      <vt:lpstr>Impact</vt:lpstr>
      <vt:lpstr>Looking closer: July MDT Discussions</vt:lpstr>
      <vt:lpstr>DIAGNOSIS (since 1/8/2019)</vt:lpstr>
      <vt:lpstr>Feedback </vt:lpstr>
      <vt:lpstr>Future Development</vt:lpstr>
      <vt:lpstr>14 Day 2WW Breaches 1/4 -1/9/2022</vt:lpstr>
      <vt:lpstr>ACTION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CNS led sarcoma triaging</dc:title>
  <dc:creator>Rebecca Peach</dc:creator>
  <cp:lastModifiedBy>Helen Dunderdale</cp:lastModifiedBy>
  <cp:revision>30</cp:revision>
  <dcterms:created xsi:type="dcterms:W3CDTF">2020-10-09T11:25:32Z</dcterms:created>
  <dcterms:modified xsi:type="dcterms:W3CDTF">2022-10-18T09:14:24Z</dcterms:modified>
</cp:coreProperties>
</file>