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64" r:id="rId3"/>
    <p:sldId id="1679" r:id="rId4"/>
    <p:sldId id="307" r:id="rId5"/>
    <p:sldId id="1680" r:id="rId6"/>
    <p:sldId id="332" r:id="rId7"/>
    <p:sldId id="1636" r:id="rId8"/>
    <p:sldId id="268" r:id="rId9"/>
    <p:sldId id="316" r:id="rId10"/>
    <p:sldId id="1684" r:id="rId11"/>
    <p:sldId id="1685" r:id="rId12"/>
    <p:sldId id="1690" r:id="rId13"/>
    <p:sldId id="1710" r:id="rId14"/>
    <p:sldId id="1659" r:id="rId15"/>
    <p:sldId id="1637" r:id="rId16"/>
    <p:sldId id="1675" r:id="rId17"/>
    <p:sldId id="1676" r:id="rId18"/>
    <p:sldId id="1682" r:id="rId19"/>
    <p:sldId id="1683" r:id="rId20"/>
    <p:sldId id="1711" r:id="rId21"/>
    <p:sldId id="279" r:id="rId22"/>
    <p:sldId id="163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0709" autoAdjust="0"/>
  </p:normalViewPr>
  <p:slideViewPr>
    <p:cSldViewPr snapToGrid="0">
      <p:cViewPr varScale="1">
        <p:scale>
          <a:sx n="60" d="100"/>
          <a:sy n="60" d="100"/>
        </p:scale>
        <p:origin x="8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5AE20-0DB8-45CA-BEAE-DD1FC38D357A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A7835-2FD5-4152-9562-E4FD77C91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14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3860F-6928-46AE-AE8F-B059984A24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2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18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29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A7835-2FD5-4152-9562-E4FD77C9176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456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Launch date first week Dec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A7835-2FD5-4152-9562-E4FD77C9176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80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B152-01FB-455C-8FE0-85ACD3EB75E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169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0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EE68C-D167-4BEE-AA76-B210D804D6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5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860F-6928-46AE-AE8F-B059984A24C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00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Overall uptake 38%</a:t>
            </a:r>
          </a:p>
          <a:p>
            <a:r>
              <a:rPr lang="en-GB" dirty="0"/>
              <a:t>1100 cancers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A7835-2FD5-4152-9562-E4FD77C917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3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Comment on heterogeneity of region in terms of deprivation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860F-6928-46AE-AE8F-B059984A24C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64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A7835-2FD5-4152-9562-E4FD77C9176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87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B152-01FB-455C-8FE0-85ACD3EB75E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12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3860F-6928-46AE-AE8F-B059984A24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656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54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51C7-FA6D-465E-BF91-60BD195D1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A4335-9A6F-42F6-BAA3-CF9C9EA378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0CFE4-A119-4A61-8E1C-59492FE9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1D0E-6404-4950-A0B9-94AD8A47BC7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23036-5409-4B78-B7CD-706E9106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B8BF-8866-4C26-8D9F-0EEB86421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CAEB91-F0E7-471B-9D0F-0AC6EE7A5F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529" y="187280"/>
            <a:ext cx="2364605" cy="768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BCE07F-9406-4892-8E36-C6513D4982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72711" y="0"/>
            <a:ext cx="2120677" cy="103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1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1EE8F-2203-4DA2-B2B4-9105F34C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29" y="730250"/>
            <a:ext cx="105738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DA85-4D31-4782-BDEC-4349DB4D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2"/>
            <a:ext cx="10515600" cy="46164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8729-A271-4978-9254-CFA2981B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1D0E-6404-4950-A0B9-94AD8A47BC7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CEF34-A1D9-4555-B246-DEB27556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1DFAE-9FCE-478D-8F79-64C57E3D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C4210-2D7D-4506-BDF0-E881A6C85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2089" y="185738"/>
            <a:ext cx="1674521" cy="5445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8AABE7-845E-41FA-B0BA-B63EEA5D8F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2848" y="122658"/>
            <a:ext cx="1557064" cy="6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3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order -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153" y="-35139"/>
            <a:ext cx="12201153" cy="634810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582910"/>
            <a:ext cx="9235532" cy="1729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703383" y="533183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2990905" y="6842805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82037"/>
            <a:ext cx="12192000" cy="533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9589" y="6524571"/>
            <a:ext cx="1468156" cy="2072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22625" y="6524212"/>
            <a:ext cx="1265572" cy="2754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9941" y="6511136"/>
            <a:ext cx="966688" cy="281093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C3CC8EC5-DC16-4827-8C33-4C86DCB4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060199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99D6F0E-D280-46B7-9A3D-552FBDA91E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34067"/>
            <a:ext cx="10515600" cy="4064000"/>
          </a:xfrm>
          <a:prstGeom prst="rect">
            <a:avLst/>
          </a:prstGeom>
        </p:spPr>
        <p:txBody>
          <a:bodyPr/>
          <a:lstStyle>
            <a:lvl1pPr>
              <a:buClr>
                <a:srgbClr val="64C2C8"/>
              </a:buClr>
              <a:defRPr sz="2667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41648C"/>
              </a:buClr>
              <a:defRPr sz="24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64C2C8"/>
              </a:buClr>
              <a:defRPr sz="2133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41648C"/>
              </a:buClr>
              <a:defRPr sz="1600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64C2C8"/>
              </a:buClr>
              <a:defRPr sz="1333">
                <a:solidFill>
                  <a:srgbClr val="41648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41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91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59F65BA-F967-4570-B7F9-D25F589411A1}"/>
              </a:ext>
            </a:extLst>
          </p:cNvPr>
          <p:cNvSpPr txBox="1"/>
          <p:nvPr userDrawn="1"/>
        </p:nvSpPr>
        <p:spPr>
          <a:xfrm>
            <a:off x="11649982" y="1245156"/>
            <a:ext cx="6262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73C916E8-F973-BF4C-9329-5DE5CB89E64B}" type="slidenum">
              <a:rPr lang="en-US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4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FD909-7BC7-4EA9-B0B9-D380E4C5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35705-5E60-4F6E-96AE-A7124C131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148C8-3428-4E3D-8CEA-50DD2A3C0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81D0E-6404-4950-A0B9-94AD8A47BC7F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A2082-A510-448E-A6C3-2CE00F8BD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878FC-3022-4470-9751-8B4995B7C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AED3-AF4B-4672-AE00-5773969560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5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aglunghealthcheck.nhs.uk/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jpe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8.jp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EEC256-6C41-40B5-9863-DE02A11D4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9F23A4E-362A-4893-8704-7F5572674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174A78-194C-4A57-AB8F-BB49661EF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231" y="911672"/>
            <a:ext cx="5861538" cy="503465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85BE714-D69B-48A0-888D-B6E24BE9D619}"/>
              </a:ext>
            </a:extLst>
          </p:cNvPr>
          <p:cNvSpPr txBox="1">
            <a:spLocks/>
          </p:cNvSpPr>
          <p:nvPr/>
        </p:nvSpPr>
        <p:spPr>
          <a:xfrm>
            <a:off x="514350" y="1887538"/>
            <a:ext cx="111633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SWAG Cancer Alliance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Targeted Lung Health Check Programme  (TLHC)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5856B68-4938-4932-B6C0-650945A2CDAF}"/>
              </a:ext>
            </a:extLst>
          </p:cNvPr>
          <p:cNvSpPr txBox="1">
            <a:spLocks/>
          </p:cNvSpPr>
          <p:nvPr/>
        </p:nvSpPr>
        <p:spPr>
          <a:xfrm>
            <a:off x="4709426" y="4089184"/>
            <a:ext cx="277314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Anna Bibby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164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30/11/2022</a:t>
            </a:r>
          </a:p>
        </p:txBody>
      </p:sp>
    </p:spTree>
    <p:extLst>
      <p:ext uri="{BB962C8B-B14F-4D97-AF65-F5344CB8AC3E}">
        <p14:creationId xmlns:p14="http://schemas.microsoft.com/office/powerpoint/2010/main" val="41547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24B59FD-557C-4DE2-A8DF-1637077F16DC}"/>
              </a:ext>
            </a:extLst>
          </p:cNvPr>
          <p:cNvSpPr/>
          <p:nvPr/>
        </p:nvSpPr>
        <p:spPr>
          <a:xfrm>
            <a:off x="66146" y="4109510"/>
            <a:ext cx="2577353" cy="10623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64E60D7-3487-49B0-AEFD-1F37D9432D1A}"/>
              </a:ext>
            </a:extLst>
          </p:cNvPr>
          <p:cNvSpPr/>
          <p:nvPr/>
        </p:nvSpPr>
        <p:spPr>
          <a:xfrm>
            <a:off x="1288676" y="5222624"/>
            <a:ext cx="2577353" cy="10623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92D3C2-0515-4F99-BBDE-FFE1BE3F2E43}"/>
              </a:ext>
            </a:extLst>
          </p:cNvPr>
          <p:cNvSpPr/>
          <p:nvPr/>
        </p:nvSpPr>
        <p:spPr>
          <a:xfrm>
            <a:off x="1288676" y="658015"/>
            <a:ext cx="2577353" cy="10623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36D4E84-4FFD-4A36-A567-FB1A92619990}"/>
              </a:ext>
            </a:extLst>
          </p:cNvPr>
          <p:cNvSpPr/>
          <p:nvPr/>
        </p:nvSpPr>
        <p:spPr>
          <a:xfrm>
            <a:off x="100801" y="2957467"/>
            <a:ext cx="2577353" cy="10623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C50BBC-CE86-4E3C-99AB-828C61137A3E}"/>
              </a:ext>
            </a:extLst>
          </p:cNvPr>
          <p:cNvSpPr txBox="1"/>
          <p:nvPr/>
        </p:nvSpPr>
        <p:spPr>
          <a:xfrm>
            <a:off x="932114" y="3286633"/>
            <a:ext cx="1237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Taunton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819AF-063C-4C41-B8D7-C8FEC2312B8D}"/>
              </a:ext>
            </a:extLst>
          </p:cNvPr>
          <p:cNvSpPr txBox="1"/>
          <p:nvPr/>
        </p:nvSpPr>
        <p:spPr>
          <a:xfrm>
            <a:off x="2344159" y="5569116"/>
            <a:ext cx="111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RUH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01AA75-4CA8-4CF7-8E36-8C5DF3A4E45E}"/>
              </a:ext>
            </a:extLst>
          </p:cNvPr>
          <p:cNvSpPr txBox="1"/>
          <p:nvPr/>
        </p:nvSpPr>
        <p:spPr>
          <a:xfrm>
            <a:off x="2304806" y="1015690"/>
            <a:ext cx="111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7C6B6-BBF5-466C-ABD4-8C7A6FE03E6D}"/>
              </a:ext>
            </a:extLst>
          </p:cNvPr>
          <p:cNvSpPr txBox="1"/>
          <p:nvPr/>
        </p:nvSpPr>
        <p:spPr>
          <a:xfrm>
            <a:off x="1016699" y="4425811"/>
            <a:ext cx="111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04DE9B-A31B-4F08-AE7D-49EBBDCBC3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192" y="430776"/>
            <a:ext cx="1889336" cy="142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0F169DC-8523-4545-B5AF-0CDC612C0FCF}"/>
              </a:ext>
            </a:extLst>
          </p:cNvPr>
          <p:cNvSpPr/>
          <p:nvPr/>
        </p:nvSpPr>
        <p:spPr>
          <a:xfrm>
            <a:off x="4646011" y="3025488"/>
            <a:ext cx="2899978" cy="106231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HLH CLOUD PACS AI + REPORT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EF9B19-1C52-4752-A7BF-EB550CFC4C73}"/>
              </a:ext>
            </a:extLst>
          </p:cNvPr>
          <p:cNvCxnSpPr>
            <a:cxnSpLocks/>
          </p:cNvCxnSpPr>
          <p:nvPr/>
        </p:nvCxnSpPr>
        <p:spPr>
          <a:xfrm>
            <a:off x="7557247" y="3429000"/>
            <a:ext cx="1692424" cy="0"/>
          </a:xfrm>
          <a:prstGeom prst="straightConnector1">
            <a:avLst/>
          </a:prstGeom>
          <a:ln w="698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9128A5B-DC48-4D17-868A-6391471A0399}"/>
              </a:ext>
            </a:extLst>
          </p:cNvPr>
          <p:cNvCxnSpPr>
            <a:cxnSpLocks/>
          </p:cNvCxnSpPr>
          <p:nvPr/>
        </p:nvCxnSpPr>
        <p:spPr>
          <a:xfrm flipV="1">
            <a:off x="6105973" y="2065374"/>
            <a:ext cx="0" cy="916536"/>
          </a:xfrm>
          <a:prstGeom prst="straightConnector1">
            <a:avLst/>
          </a:prstGeom>
          <a:ln w="34925" cmpd="sng">
            <a:solidFill>
              <a:srgbClr val="00B0F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B7186D-26E3-492B-9767-20DB95611542}"/>
              </a:ext>
            </a:extLst>
          </p:cNvPr>
          <p:cNvCxnSpPr>
            <a:cxnSpLocks/>
          </p:cNvCxnSpPr>
          <p:nvPr/>
        </p:nvCxnSpPr>
        <p:spPr>
          <a:xfrm flipV="1">
            <a:off x="2806637" y="3442942"/>
            <a:ext cx="1523316" cy="18055"/>
          </a:xfrm>
          <a:prstGeom prst="straightConnector1">
            <a:avLst/>
          </a:prstGeom>
          <a:ln w="19050"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20B870-B926-4107-9720-18917F8836BE}"/>
              </a:ext>
            </a:extLst>
          </p:cNvPr>
          <p:cNvCxnSpPr>
            <a:cxnSpLocks/>
          </p:cNvCxnSpPr>
          <p:nvPr/>
        </p:nvCxnSpPr>
        <p:spPr>
          <a:xfrm>
            <a:off x="3416430" y="1738261"/>
            <a:ext cx="1136918" cy="1033012"/>
          </a:xfrm>
          <a:prstGeom prst="straightConnector1">
            <a:avLst/>
          </a:prstGeom>
          <a:ln w="19050"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899F34C-D175-4D00-9EFB-1A3A659ED46A}"/>
              </a:ext>
            </a:extLst>
          </p:cNvPr>
          <p:cNvCxnSpPr>
            <a:cxnSpLocks/>
          </p:cNvCxnSpPr>
          <p:nvPr/>
        </p:nvCxnSpPr>
        <p:spPr>
          <a:xfrm flipV="1">
            <a:off x="3768076" y="4125206"/>
            <a:ext cx="877935" cy="1152043"/>
          </a:xfrm>
          <a:prstGeom prst="straightConnector1">
            <a:avLst/>
          </a:prstGeom>
          <a:ln w="19050"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17D43A6-93CE-4DBA-AF00-1595976DC602}"/>
              </a:ext>
            </a:extLst>
          </p:cNvPr>
          <p:cNvSpPr/>
          <p:nvPr/>
        </p:nvSpPr>
        <p:spPr>
          <a:xfrm>
            <a:off x="9300480" y="2897841"/>
            <a:ext cx="2577353" cy="10623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672077-4BBC-4000-A4AA-AE2902AF5F96}"/>
              </a:ext>
            </a:extLst>
          </p:cNvPr>
          <p:cNvSpPr txBox="1"/>
          <p:nvPr/>
        </p:nvSpPr>
        <p:spPr>
          <a:xfrm>
            <a:off x="9617345" y="3165459"/>
            <a:ext cx="194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SWAG TLHC </a:t>
            </a:r>
            <a:endParaRPr lang="en-US" b="1" dirty="0">
              <a:solidFill>
                <a:srgbClr val="00206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SRM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8767AA3-C43F-47A1-A649-AB67DC526E42}"/>
              </a:ext>
            </a:extLst>
          </p:cNvPr>
          <p:cNvCxnSpPr>
            <a:cxnSpLocks/>
          </p:cNvCxnSpPr>
          <p:nvPr/>
        </p:nvCxnSpPr>
        <p:spPr>
          <a:xfrm>
            <a:off x="2728963" y="2617381"/>
            <a:ext cx="1600990" cy="610776"/>
          </a:xfrm>
          <a:prstGeom prst="straightConnector1">
            <a:avLst/>
          </a:prstGeom>
          <a:ln w="19050"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4DB84B0-F3CF-A94F-AF25-5F115325C20A}"/>
              </a:ext>
            </a:extLst>
          </p:cNvPr>
          <p:cNvSpPr/>
          <p:nvPr/>
        </p:nvSpPr>
        <p:spPr>
          <a:xfrm>
            <a:off x="106430" y="1810058"/>
            <a:ext cx="2577353" cy="10623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1500C1-3405-AC4F-9546-EE7C857A3BAA}"/>
              </a:ext>
            </a:extLst>
          </p:cNvPr>
          <p:cNvCxnSpPr>
            <a:cxnSpLocks/>
          </p:cNvCxnSpPr>
          <p:nvPr/>
        </p:nvCxnSpPr>
        <p:spPr>
          <a:xfrm flipV="1">
            <a:off x="2689412" y="3769424"/>
            <a:ext cx="1640541" cy="868724"/>
          </a:xfrm>
          <a:prstGeom prst="straightConnector1">
            <a:avLst/>
          </a:prstGeom>
          <a:ln w="19050">
            <a:solidFill>
              <a:srgbClr val="C00000"/>
            </a:solidFill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36D0279-D73E-3240-841C-8A53D596A6EC}"/>
              </a:ext>
            </a:extLst>
          </p:cNvPr>
          <p:cNvSpPr txBox="1"/>
          <p:nvPr/>
        </p:nvSpPr>
        <p:spPr>
          <a:xfrm>
            <a:off x="643358" y="2154310"/>
            <a:ext cx="1489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44546A"/>
                </a:solidFill>
                <a:latin typeface="Calibri" panose="020F0502020204030204"/>
              </a:rPr>
              <a:t>Gloucester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817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D0A9929-9B46-F54E-8B37-EFBDA3FB2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8931" y="660198"/>
            <a:ext cx="8480612" cy="6006416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D67ACAD-BE1B-D045-9493-81812358A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1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84BD393-51A9-3C4C-95D4-BB3615F34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0" b="25997"/>
          <a:stretch/>
        </p:blipFill>
        <p:spPr>
          <a:xfrm>
            <a:off x="3260798" y="0"/>
            <a:ext cx="6265974" cy="6787369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1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C64FB1-AB0D-4D16-862F-09DA9DC1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828800"/>
            <a:ext cx="11595210" cy="4901609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41648C"/>
              </a:solidFill>
            </a:endParaRPr>
          </a:p>
          <a:p>
            <a:r>
              <a:rPr lang="en-GB" dirty="0">
                <a:solidFill>
                  <a:srgbClr val="41648C"/>
                </a:solidFill>
              </a:rPr>
              <a:t>Weekly virtual meeting</a:t>
            </a:r>
          </a:p>
          <a:p>
            <a:r>
              <a:rPr lang="en-GB" dirty="0">
                <a:solidFill>
                  <a:srgbClr val="41648C"/>
                </a:solidFill>
              </a:rPr>
              <a:t>Review all Red, and (initially) Orange, and Amber reports</a:t>
            </a:r>
          </a:p>
          <a:p>
            <a:pPr marL="0" indent="0">
              <a:buNone/>
            </a:pPr>
            <a:endParaRPr lang="en-GB" sz="1800" dirty="0">
              <a:solidFill>
                <a:srgbClr val="41648C"/>
              </a:solidFill>
            </a:endParaRPr>
          </a:p>
          <a:p>
            <a:r>
              <a:rPr lang="en-GB" dirty="0">
                <a:solidFill>
                  <a:srgbClr val="41648C"/>
                </a:solidFill>
              </a:rPr>
              <a:t>Attended by: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SWAG TLHC radiologist (Anthony </a:t>
            </a:r>
            <a:r>
              <a:rPr lang="en-GB" dirty="0" err="1">
                <a:solidFill>
                  <a:srgbClr val="41648C"/>
                </a:solidFill>
              </a:rPr>
              <a:t>Edey</a:t>
            </a:r>
            <a:r>
              <a:rPr lang="en-GB" dirty="0">
                <a:solidFill>
                  <a:srgbClr val="41648C"/>
                </a:solidFill>
              </a:rPr>
              <a:t>)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SWAG TLHC clinician (Vidan Masani)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SWAG TLHC Clinical Director (Anna Bibby)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SWAG TLHC Lead Nurse (Esther Buckley)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SWAG TLHC SRM coordinator (Nadine Rash) 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‘Local’ clinician (rotational – dependent upon location; AL, SF, HS, AJ, VM)</a:t>
            </a:r>
          </a:p>
          <a:p>
            <a:pPr lvl="1"/>
            <a:endParaRPr lang="en-GB" dirty="0">
              <a:solidFill>
                <a:srgbClr val="41648C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8F5665-72D6-4BB9-8BDA-5898CE78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1161975"/>
            <a:ext cx="10515600" cy="817105"/>
          </a:xfrm>
        </p:spPr>
        <p:txBody>
          <a:bodyPr/>
          <a:lstStyle/>
          <a:p>
            <a:r>
              <a:rPr lang="en-GB" b="1" dirty="0">
                <a:solidFill>
                  <a:srgbClr val="41648C"/>
                </a:solidFill>
              </a:rPr>
              <a:t>Screening Review Meeting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D5890-E8CD-4D99-A99A-A103B0564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6024" y="2645905"/>
            <a:ext cx="2465404" cy="20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28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0C64FB1-AB0D-4D16-862F-09DA9DC1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828800"/>
            <a:ext cx="11595210" cy="4901609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41648C"/>
              </a:solidFill>
            </a:endParaRPr>
          </a:p>
          <a:p>
            <a:r>
              <a:rPr lang="en-GB" dirty="0">
                <a:solidFill>
                  <a:srgbClr val="41648C"/>
                </a:solidFill>
              </a:rPr>
              <a:t>Acts as an </a:t>
            </a:r>
            <a:r>
              <a:rPr lang="en-GB" b="1" dirty="0">
                <a:solidFill>
                  <a:srgbClr val="FF0000"/>
                </a:solidFill>
              </a:rPr>
              <a:t>‘</a:t>
            </a:r>
            <a:r>
              <a:rPr lang="en-GB" b="1" i="1" dirty="0">
                <a:solidFill>
                  <a:srgbClr val="FF0000"/>
                </a:solidFill>
              </a:rPr>
              <a:t>accelerator MDT</a:t>
            </a:r>
            <a:r>
              <a:rPr lang="en-GB" b="1" dirty="0">
                <a:solidFill>
                  <a:srgbClr val="FF0000"/>
                </a:solidFill>
              </a:rPr>
              <a:t>’ </a:t>
            </a:r>
            <a:r>
              <a:rPr lang="en-GB" dirty="0">
                <a:solidFill>
                  <a:srgbClr val="41648C"/>
                </a:solidFill>
              </a:rPr>
              <a:t>for suspected lung cancers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Onward tests requested by Local Clinician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Feed into Trust lung cancer clinics/MDTs with results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TLHC Lead Nurse telephones patient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TLHC program informs GP of referral</a:t>
            </a:r>
          </a:p>
          <a:p>
            <a:r>
              <a:rPr lang="en-GB" dirty="0">
                <a:solidFill>
                  <a:srgbClr val="41648C"/>
                </a:solidFill>
              </a:rPr>
              <a:t>Non-lung cancer actionable findings 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Reported back to patient and primary care by TLHC team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Recommendations provided for further investigations/ future action</a:t>
            </a:r>
          </a:p>
          <a:p>
            <a:pPr lvl="1"/>
            <a:r>
              <a:rPr lang="en-GB" dirty="0">
                <a:solidFill>
                  <a:srgbClr val="41648C"/>
                </a:solidFill>
              </a:rPr>
              <a:t>All onward referrals actioned at SRM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8F5665-72D6-4BB9-8BDA-5898CE78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1269967"/>
            <a:ext cx="10515600" cy="817105"/>
          </a:xfrm>
        </p:spPr>
        <p:txBody>
          <a:bodyPr/>
          <a:lstStyle/>
          <a:p>
            <a:r>
              <a:rPr lang="en-GB" b="1" dirty="0">
                <a:solidFill>
                  <a:srgbClr val="41648C"/>
                </a:solidFill>
              </a:rPr>
              <a:t>Screening Review Meeting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61F15-424E-42B8-999E-196D052B5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7168" y="2645905"/>
            <a:ext cx="2465404" cy="204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5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4555B-5851-4C54-B1B2-B56B8ECA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BSW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878E4-4DFF-4D35-A2BF-6C5E6545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22</a:t>
            </a:r>
            <a:r>
              <a:rPr lang="en-GB" sz="3200" baseline="30000" dirty="0"/>
              <a:t>nd</a:t>
            </a:r>
            <a:r>
              <a:rPr lang="en-GB" sz="3200" dirty="0"/>
              <a:t> July 2022 – 15</a:t>
            </a:r>
            <a:r>
              <a:rPr lang="en-GB" sz="3200" baseline="30000" dirty="0"/>
              <a:t>th</a:t>
            </a:r>
            <a:r>
              <a:rPr lang="en-GB" sz="3200" dirty="0"/>
              <a:t> Nov 2022</a:t>
            </a:r>
          </a:p>
          <a:p>
            <a:r>
              <a:rPr lang="en-GB" sz="3200" dirty="0"/>
              <a:t>7468 participants invited to </a:t>
            </a:r>
            <a:r>
              <a:rPr lang="en-GB" sz="3200" dirty="0" err="1"/>
              <a:t>tel</a:t>
            </a:r>
            <a:r>
              <a:rPr lang="en-GB" sz="3200" dirty="0"/>
              <a:t> TLHC</a:t>
            </a:r>
          </a:p>
          <a:p>
            <a:r>
              <a:rPr lang="en-GB" sz="3200" dirty="0"/>
              <a:t>3483 </a:t>
            </a:r>
            <a:r>
              <a:rPr lang="en-GB" sz="3200" dirty="0" err="1"/>
              <a:t>tel</a:t>
            </a:r>
            <a:r>
              <a:rPr lang="en-GB" sz="3200" dirty="0"/>
              <a:t> appts completed</a:t>
            </a:r>
          </a:p>
          <a:p>
            <a:pPr lvl="1"/>
            <a:r>
              <a:rPr lang="en-GB" sz="2800" dirty="0"/>
              <a:t>47% uptake </a:t>
            </a:r>
          </a:p>
          <a:p>
            <a:r>
              <a:rPr lang="en-GB" sz="3200" dirty="0"/>
              <a:t>1189 people invited to a F2F appt</a:t>
            </a:r>
          </a:p>
          <a:p>
            <a:r>
              <a:rPr lang="en-GB" sz="3200" dirty="0"/>
              <a:t>1014 attended - </a:t>
            </a:r>
            <a:r>
              <a:rPr lang="en-GB" dirty="0"/>
              <a:t>958 CT scans</a:t>
            </a:r>
          </a:p>
          <a:p>
            <a:pPr lvl="1"/>
            <a:r>
              <a:rPr lang="en-GB" sz="2800" dirty="0"/>
              <a:t>85% attendance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sz="3200" dirty="0"/>
              <a:t>190 people referred to smoking cessation services</a:t>
            </a:r>
          </a:p>
        </p:txBody>
      </p:sp>
    </p:spTree>
    <p:extLst>
      <p:ext uri="{BB962C8B-B14F-4D97-AF65-F5344CB8AC3E}">
        <p14:creationId xmlns:p14="http://schemas.microsoft.com/office/powerpoint/2010/main" val="21742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6C0F-F883-403F-B58D-B4CE1740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care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2C51B-7454-4C61-BDE4-D361DF59B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256 cases discussed at 11 screening review meetings</a:t>
            </a:r>
          </a:p>
          <a:p>
            <a:r>
              <a:rPr lang="en-GB" dirty="0"/>
              <a:t>23 suspected lung cancers referred to RUH 2WW clinic</a:t>
            </a:r>
          </a:p>
          <a:p>
            <a:pPr lvl="1"/>
            <a:r>
              <a:rPr lang="en-GB" dirty="0"/>
              <a:t>13 confirmed cancers so far ~ 1.4% </a:t>
            </a:r>
            <a:r>
              <a:rPr lang="en-GB"/>
              <a:t>detection rate</a:t>
            </a:r>
            <a:endParaRPr lang="en-GB" dirty="0"/>
          </a:p>
          <a:p>
            <a:pPr lvl="1"/>
            <a:r>
              <a:rPr lang="en-GB" dirty="0"/>
              <a:t>All bar 1 referred for radical treatment </a:t>
            </a:r>
          </a:p>
          <a:p>
            <a:pPr lvl="1"/>
            <a:r>
              <a:rPr lang="en-GB" dirty="0"/>
              <a:t>Rest include nodules under surveillance, benign conditions</a:t>
            </a:r>
          </a:p>
          <a:p>
            <a:r>
              <a:rPr lang="en-GB" dirty="0"/>
              <a:t>165 nodule findings</a:t>
            </a:r>
          </a:p>
          <a:p>
            <a:pPr lvl="1"/>
            <a:r>
              <a:rPr lang="en-GB" dirty="0"/>
              <a:t>154 for surveillance scanning within TLHC</a:t>
            </a:r>
          </a:p>
          <a:p>
            <a:pPr lvl="1"/>
            <a:r>
              <a:rPr lang="en-GB" dirty="0"/>
              <a:t>11 nodules downgraded as long-standing on review of historic imaging</a:t>
            </a:r>
          </a:p>
          <a:p>
            <a:r>
              <a:rPr lang="en-GB" dirty="0"/>
              <a:t>58 incidental findings</a:t>
            </a:r>
          </a:p>
          <a:p>
            <a:pPr lvl="1"/>
            <a:r>
              <a:rPr lang="en-GB" dirty="0"/>
              <a:t>4 cancers elsewhere</a:t>
            </a:r>
          </a:p>
          <a:p>
            <a:pPr lvl="1"/>
            <a:r>
              <a:rPr lang="en-GB" dirty="0"/>
              <a:t>21 dilated aortas</a:t>
            </a:r>
          </a:p>
          <a:p>
            <a:pPr lvl="1"/>
            <a:r>
              <a:rPr lang="en-GB" dirty="0"/>
              <a:t>11 benign renal, adrenal or liver lesions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CF6A7-0DDB-4A6A-8998-23EAC2A0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733" y="1031405"/>
            <a:ext cx="2465404" cy="2048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5DC11B-DD7E-43D5-9AF4-782CFB5DE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770" y="3012802"/>
            <a:ext cx="2153329" cy="17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0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8474-AA59-4741-85D1-1E8C9879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care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B1E96-B736-4FA0-913B-801DC45F7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Coronary artery calcification ~58%</a:t>
            </a:r>
          </a:p>
          <a:p>
            <a:r>
              <a:rPr lang="en-GB" dirty="0"/>
              <a:t>Radiological emphysema ~40%</a:t>
            </a:r>
          </a:p>
          <a:p>
            <a:endParaRPr lang="en-GB" dirty="0"/>
          </a:p>
          <a:p>
            <a:r>
              <a:rPr lang="en-GB" dirty="0"/>
              <a:t>Spirometry not currently offered but in progress</a:t>
            </a:r>
          </a:p>
          <a:p>
            <a:endParaRPr lang="en-GB" dirty="0"/>
          </a:p>
          <a:p>
            <a:r>
              <a:rPr lang="en-GB" dirty="0"/>
              <a:t>Letters written to participants with info sheet on condition</a:t>
            </a:r>
          </a:p>
          <a:p>
            <a:r>
              <a:rPr lang="en-GB" dirty="0"/>
              <a:t>Advice to participants and GP based on severity, symptoms and current medication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DD6AC-38D0-409E-828D-1E61C601D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399" y="1029859"/>
            <a:ext cx="2153329" cy="20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44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2AE2-1C3E-4BA9-829B-261F4B5A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to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1F04B-10E4-421F-8855-C979BF3BD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Communication is key</a:t>
            </a:r>
          </a:p>
          <a:p>
            <a:pPr lvl="1"/>
            <a:r>
              <a:rPr lang="en-GB" dirty="0"/>
              <a:t>With primary care</a:t>
            </a:r>
          </a:p>
          <a:p>
            <a:pPr lvl="1"/>
            <a:r>
              <a:rPr lang="en-GB" dirty="0"/>
              <a:t>With community services</a:t>
            </a:r>
          </a:p>
          <a:p>
            <a:pPr lvl="1"/>
            <a:r>
              <a:rPr lang="en-GB" dirty="0"/>
              <a:t>With participants</a:t>
            </a:r>
          </a:p>
          <a:p>
            <a:r>
              <a:rPr lang="en-GB" dirty="0"/>
              <a:t>Subjective experience is different</a:t>
            </a:r>
          </a:p>
          <a:p>
            <a:pPr lvl="1"/>
            <a:r>
              <a:rPr lang="en-GB" dirty="0"/>
              <a:t>For participants</a:t>
            </a:r>
          </a:p>
          <a:p>
            <a:pPr lvl="1"/>
            <a:r>
              <a:rPr lang="en-GB" dirty="0"/>
              <a:t>And clinicians</a:t>
            </a:r>
          </a:p>
          <a:p>
            <a:r>
              <a:rPr lang="en-GB" dirty="0"/>
              <a:t>Alliance-wide model is complex</a:t>
            </a:r>
          </a:p>
          <a:p>
            <a:pPr lvl="1"/>
            <a:r>
              <a:rPr lang="en-GB" dirty="0"/>
              <a:t>But should help with future expansion</a:t>
            </a:r>
          </a:p>
          <a:p>
            <a:pPr lvl="1"/>
            <a:r>
              <a:rPr lang="en-GB" dirty="0"/>
              <a:t>Existing IT links</a:t>
            </a:r>
          </a:p>
          <a:p>
            <a:pPr lvl="1"/>
            <a:r>
              <a:rPr lang="en-GB" dirty="0"/>
              <a:t>Local experts at each site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4284F-4461-4124-BC1B-B6D38E039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028" y="1017329"/>
            <a:ext cx="2863555" cy="2863555"/>
          </a:xfrm>
          <a:prstGeom prst="rect">
            <a:avLst/>
          </a:prstGeom>
        </p:spPr>
      </p:pic>
      <p:pic>
        <p:nvPicPr>
          <p:cNvPr id="2050" name="Picture 2" descr="Brain Icon 1462341">
            <a:extLst>
              <a:ext uri="{FF2B5EF4-FFF2-40B4-BE49-F238E27FC236}">
                <a16:creationId xmlns:a16="http://schemas.microsoft.com/office/drawing/2014/main" id="{87704814-1F82-4FF8-B91F-7C25F166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798" y="733794"/>
            <a:ext cx="3147090" cy="31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1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3637F-2B2B-460B-A932-114C7F19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FA3BD-6E49-7C59-2923-8F11EE85E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57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7A2D-B4CF-467F-9B16-22A640429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Lung cancer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0746D-B918-4098-A14D-03B547C17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67" dirty="0"/>
              <a:t>Screening for lung cancer with low dose CT scans:</a:t>
            </a:r>
          </a:p>
          <a:p>
            <a:pPr lvl="1">
              <a:spcBef>
                <a:spcPts val="1000"/>
              </a:spcBef>
            </a:pPr>
            <a:r>
              <a:rPr lang="en-GB" sz="2400" dirty="0"/>
              <a:t>Increases lung cancer detection</a:t>
            </a:r>
          </a:p>
          <a:p>
            <a:pPr lvl="1">
              <a:spcBef>
                <a:spcPts val="1000"/>
              </a:spcBef>
            </a:pPr>
            <a:r>
              <a:rPr lang="en-GB" sz="2400" dirty="0"/>
              <a:t>With a stage shift towards treatable disease</a:t>
            </a:r>
          </a:p>
          <a:p>
            <a:pPr lvl="1">
              <a:spcBef>
                <a:spcPts val="1000"/>
              </a:spcBef>
            </a:pPr>
            <a:r>
              <a:rPr lang="en-GB" sz="2400" dirty="0"/>
              <a:t>Reduction in lung cancer mortality</a:t>
            </a:r>
            <a:r>
              <a:rPr lang="en-GB" sz="2400" baseline="30000" dirty="0"/>
              <a:t>1 2</a:t>
            </a:r>
            <a:endParaRPr lang="en-GB" sz="24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2509F-03E1-4895-A90E-EC42D2476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683" y="4133979"/>
            <a:ext cx="7371023" cy="2167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4C403-4E14-4661-814D-47DB9FA5B2D7}"/>
              </a:ext>
            </a:extLst>
          </p:cNvPr>
          <p:cNvSpPr txBox="1"/>
          <p:nvPr/>
        </p:nvSpPr>
        <p:spPr>
          <a:xfrm>
            <a:off x="2696547" y="6350666"/>
            <a:ext cx="6559419" cy="284417"/>
          </a:xfrm>
          <a:prstGeom prst="rect">
            <a:avLst/>
          </a:prstGeom>
          <a:noFill/>
        </p:spPr>
        <p:txBody>
          <a:bodyPr wrap="square" numCol="1" spcCol="72000" rtlCol="0">
            <a:noAutofit/>
          </a:bodyPr>
          <a:lstStyle/>
          <a:p>
            <a:pPr marL="304792" marR="0" lvl="0" indent="-3047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a-DK" sz="1333" b="0" i="0" u="none" strike="noStrike" kern="1200" cap="none" spc="0" normalizeH="0" baseline="0" noProof="0" dirty="0">
                <a:ln>
                  <a:noFill/>
                </a:ln>
                <a:solidFill>
                  <a:srgbClr val="41648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Alberle et al, NEJM, 2011 	                                 2.    De Koning et al, NEJM, 2020</a:t>
            </a:r>
          </a:p>
          <a:p>
            <a:pPr marL="304792" marR="0" lvl="0" indent="-3047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333" b="0" i="0" u="none" strike="noStrike" kern="1200" cap="none" spc="0" normalizeH="0" baseline="0" noProof="0" dirty="0">
              <a:ln>
                <a:noFill/>
              </a:ln>
              <a:solidFill>
                <a:srgbClr val="41648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320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BBE9-34AA-4B07-A352-61BDD28C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Longer term?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A7D4A-90AB-4521-BF23-6B7375885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852"/>
          <a:stretch/>
        </p:blipFill>
        <p:spPr>
          <a:xfrm>
            <a:off x="2648497" y="1701209"/>
            <a:ext cx="6895006" cy="4944140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77342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1" y="150278"/>
            <a:ext cx="2871985" cy="935571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70" y="0"/>
            <a:ext cx="3428831" cy="177671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53C2DB-CD18-4198-898A-BC58CABE1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9336"/>
              </p:ext>
            </p:extLst>
          </p:nvPr>
        </p:nvGraphicFramePr>
        <p:xfrm>
          <a:off x="403174" y="1976650"/>
          <a:ext cx="11385651" cy="1297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9687">
                  <a:extLst>
                    <a:ext uri="{9D8B030D-6E8A-4147-A177-3AD203B41FA5}">
                      <a16:colId xmlns:a16="http://schemas.microsoft.com/office/drawing/2014/main" val="1184441302"/>
                    </a:ext>
                  </a:extLst>
                </a:gridCol>
                <a:gridCol w="1612967">
                  <a:extLst>
                    <a:ext uri="{9D8B030D-6E8A-4147-A177-3AD203B41FA5}">
                      <a16:colId xmlns:a16="http://schemas.microsoft.com/office/drawing/2014/main" val="680553206"/>
                    </a:ext>
                  </a:extLst>
                </a:gridCol>
                <a:gridCol w="1612967">
                  <a:extLst>
                    <a:ext uri="{9D8B030D-6E8A-4147-A177-3AD203B41FA5}">
                      <a16:colId xmlns:a16="http://schemas.microsoft.com/office/drawing/2014/main" val="2261158583"/>
                    </a:ext>
                  </a:extLst>
                </a:gridCol>
                <a:gridCol w="1612967">
                  <a:extLst>
                    <a:ext uri="{9D8B030D-6E8A-4147-A177-3AD203B41FA5}">
                      <a16:colId xmlns:a16="http://schemas.microsoft.com/office/drawing/2014/main" val="430314170"/>
                    </a:ext>
                  </a:extLst>
                </a:gridCol>
                <a:gridCol w="1537063">
                  <a:extLst>
                    <a:ext uri="{9D8B030D-6E8A-4147-A177-3AD203B41FA5}">
                      <a16:colId xmlns:a16="http://schemas.microsoft.com/office/drawing/2014/main" val="883018476"/>
                    </a:ext>
                  </a:extLst>
                </a:gridCol>
              </a:tblGrid>
              <a:tr h="782053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Proportion of eligible population invited in pilot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2023/24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2024/25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2025/26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2026/27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4628618"/>
                  </a:ext>
                </a:extLst>
              </a:tr>
              <a:tr h="515255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&lt;15%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25% 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50% 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75% 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</a:rPr>
                        <a:t>100% 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049017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A08D0DB-D678-4FCB-AEBD-C1D506391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409" y="2625304"/>
            <a:ext cx="10644539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5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C6AE95FC-BCA3-4720-8331-C1E4A15A6245}"/>
              </a:ext>
            </a:extLst>
          </p:cNvPr>
          <p:cNvSpPr txBox="1">
            <a:spLocks/>
          </p:cNvSpPr>
          <p:nvPr/>
        </p:nvSpPr>
        <p:spPr>
          <a:xfrm>
            <a:off x="4754880" y="857582"/>
            <a:ext cx="2909235" cy="2574444"/>
          </a:xfr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1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1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2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 Questions?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B332FD23-7D39-4541-A24D-DC4B68FE1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39588" y="2468879"/>
            <a:ext cx="6126481" cy="2899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E889AC-C76D-B02A-D2B4-0B2B9A4FA9FF}"/>
              </a:ext>
            </a:extLst>
          </p:cNvPr>
          <p:cNvSpPr txBox="1"/>
          <p:nvPr/>
        </p:nvSpPr>
        <p:spPr>
          <a:xfrm>
            <a:off x="1116873" y="5677252"/>
            <a:ext cx="10371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hlinkClick r:id="rId6"/>
              </a:rPr>
              <a:t>swaglunghealthcheck.nhs.uk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9905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46FC90-9683-4091-950C-15185E0A78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05"/>
          <a:stretch/>
        </p:blipFill>
        <p:spPr>
          <a:xfrm>
            <a:off x="1195978" y="546675"/>
            <a:ext cx="9351501" cy="576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9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B220-1610-4409-B3B9-CF45E93D5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14" y="897623"/>
            <a:ext cx="10515600" cy="1325563"/>
          </a:xfrm>
        </p:spPr>
        <p:txBody>
          <a:bodyPr/>
          <a:lstStyle/>
          <a:p>
            <a:r>
              <a:rPr lang="en-GB" b="1" dirty="0"/>
              <a:t>National TLHC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2B12F-3979-4F18-9F65-8366CC3E0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14" y="1909318"/>
            <a:ext cx="11573608" cy="435133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Pilot schemes/Trials </a:t>
            </a:r>
            <a:r>
              <a:rPr lang="en-GB" dirty="0"/>
              <a:t>– 2017/2018</a:t>
            </a:r>
          </a:p>
          <a:p>
            <a:endParaRPr lang="en-GB" sz="1600" b="1" dirty="0"/>
          </a:p>
          <a:p>
            <a:r>
              <a:rPr lang="en-GB" b="1" dirty="0"/>
              <a:t>Phase 1 </a:t>
            </a:r>
            <a:r>
              <a:rPr lang="en-GB" dirty="0"/>
              <a:t>– 2019 – 10 sites</a:t>
            </a:r>
          </a:p>
          <a:p>
            <a:endParaRPr lang="en-GB" sz="1600" dirty="0"/>
          </a:p>
          <a:p>
            <a:r>
              <a:rPr lang="en-GB" b="1" dirty="0"/>
              <a:t>Phase 2 </a:t>
            </a:r>
            <a:r>
              <a:rPr lang="en-GB" dirty="0"/>
              <a:t>– 2021 – 15 additional sites (based on lung cancer mortality)</a:t>
            </a:r>
          </a:p>
          <a:p>
            <a:endParaRPr lang="en-GB" sz="1600" dirty="0"/>
          </a:p>
          <a:p>
            <a:r>
              <a:rPr lang="en-GB" b="1" dirty="0"/>
              <a:t>Phase 3 </a:t>
            </a:r>
            <a:r>
              <a:rPr lang="en-GB" dirty="0"/>
              <a:t>– 2022 – pilot in every cancer alliance (including SWAG)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B1F0199-B5A6-4E69-A140-76568B2E7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D00353-09FD-4E5D-B0A2-051B80CD92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8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9C26-79CB-47AA-A353-D15D2A3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09650C-0EEC-447D-AAE5-2D20B8A68560}"/>
              </a:ext>
            </a:extLst>
          </p:cNvPr>
          <p:cNvSpPr/>
          <p:nvPr/>
        </p:nvSpPr>
        <p:spPr>
          <a:xfrm>
            <a:off x="0" y="0"/>
            <a:ext cx="12192000" cy="1881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DC508A-8895-464F-B33E-2F54442DD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87" t="1987" r="902" b="1105"/>
          <a:stretch/>
        </p:blipFill>
        <p:spPr>
          <a:xfrm>
            <a:off x="1414297" y="85060"/>
            <a:ext cx="9303321" cy="6756364"/>
          </a:xfrm>
        </p:spPr>
      </p:pic>
    </p:spTree>
    <p:extLst>
      <p:ext uri="{BB962C8B-B14F-4D97-AF65-F5344CB8AC3E}">
        <p14:creationId xmlns:p14="http://schemas.microsoft.com/office/powerpoint/2010/main" val="184238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A004-60D4-45B4-B9C7-4B830014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88725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/>
              <a:t>SWAG alliance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99D64-021B-48BE-AB95-4BF5BB5E9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21545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4 ICBs</a:t>
            </a:r>
          </a:p>
          <a:p>
            <a:r>
              <a:rPr lang="en-GB" dirty="0"/>
              <a:t>7 acute trusts</a:t>
            </a:r>
          </a:p>
          <a:p>
            <a:r>
              <a:rPr lang="en-GB" dirty="0"/>
              <a:t>63 PCNs</a:t>
            </a:r>
          </a:p>
          <a:p>
            <a:endParaRPr lang="en-GB" sz="1400" dirty="0"/>
          </a:p>
          <a:p>
            <a:r>
              <a:rPr lang="en-GB" dirty="0"/>
              <a:t>Total population 2.4 million</a:t>
            </a:r>
          </a:p>
          <a:p>
            <a:r>
              <a:rPr lang="en-GB" dirty="0"/>
              <a:t>Eligible TLHC screening population </a:t>
            </a:r>
          </a:p>
          <a:p>
            <a:pPr marL="0" indent="0">
              <a:buNone/>
            </a:pPr>
            <a:r>
              <a:rPr lang="en-GB" dirty="0"/>
              <a:t>(ever smokers, aged 55-74) = 366,500</a:t>
            </a:r>
          </a:p>
          <a:p>
            <a:endParaRPr lang="en-GB" dirty="0"/>
          </a:p>
          <a:p>
            <a:r>
              <a:rPr lang="en-GB" b="1" i="1" dirty="0">
                <a:solidFill>
                  <a:srgbClr val="FF0000"/>
                </a:solidFill>
              </a:rPr>
              <a:t>TLHC commissioned for 27,000 (7.3%)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15920C6-0FE9-468D-A959-F9CE37755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12" y="150279"/>
            <a:ext cx="2644346" cy="861416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C2447AD-8589-4AD0-A73C-591E8437A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2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7AC39B-5BBE-44D5-91F7-F85DCE40A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2635"/>
          <a:stretch/>
        </p:blipFill>
        <p:spPr>
          <a:xfrm>
            <a:off x="452324" y="1865916"/>
            <a:ext cx="6789879" cy="312616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2900BCC-ECD1-46ED-A088-75F86819D11B}"/>
              </a:ext>
            </a:extLst>
          </p:cNvPr>
          <p:cNvSpPr txBox="1">
            <a:spLocks/>
          </p:cNvSpPr>
          <p:nvPr/>
        </p:nvSpPr>
        <p:spPr>
          <a:xfrm>
            <a:off x="317574" y="1007513"/>
            <a:ext cx="11031007" cy="205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61363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>
            <a:extLst>
              <a:ext uri="{FF2B5EF4-FFF2-40B4-BE49-F238E27FC236}">
                <a16:creationId xmlns:a16="http://schemas.microsoft.com/office/drawing/2014/main" id="{180341F4-BFB3-4684-9D89-6BDB07F2F1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93905"/>
            <a:ext cx="2967555" cy="254892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D015D0-4532-EB40-890E-3F8C0216A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60" y="150279"/>
            <a:ext cx="2644346" cy="861416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132078C-65AA-439A-BB9D-4263284E4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543" y="0"/>
            <a:ext cx="2242457" cy="11619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DDA22E-398E-48E7-9AB3-0F11364C4669}"/>
              </a:ext>
            </a:extLst>
          </p:cNvPr>
          <p:cNvSpPr txBox="1"/>
          <p:nvPr/>
        </p:nvSpPr>
        <p:spPr>
          <a:xfrm>
            <a:off x="2238500" y="1207469"/>
            <a:ext cx="795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Benefits of a whole-alliance approach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9133C43-6D4D-4E71-9E2C-8A67733FBCB4}"/>
              </a:ext>
            </a:extLst>
          </p:cNvPr>
          <p:cNvGrpSpPr/>
          <p:nvPr/>
        </p:nvGrpSpPr>
        <p:grpSpPr>
          <a:xfrm>
            <a:off x="2628900" y="1796271"/>
            <a:ext cx="7044641" cy="4842377"/>
            <a:chOff x="3225565" y="1720071"/>
            <a:chExt cx="5901668" cy="4842377"/>
          </a:xfrm>
        </p:grpSpPr>
        <p:pic>
          <p:nvPicPr>
            <p:cNvPr id="66" name="Picture 65" descr="A close up of a logo&#10;&#10;Description automatically generated">
              <a:extLst>
                <a:ext uri="{FF2B5EF4-FFF2-40B4-BE49-F238E27FC236}">
                  <a16:creationId xmlns:a16="http://schemas.microsoft.com/office/drawing/2014/main" id="{52F11FEF-2415-4949-946C-6AB1A20FA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25565" y="1720071"/>
              <a:ext cx="1565417" cy="4842377"/>
            </a:xfrm>
            <a:prstGeom prst="rect">
              <a:avLst/>
            </a:prstGeom>
          </p:spPr>
        </p:pic>
        <p:pic>
          <p:nvPicPr>
            <p:cNvPr id="67" name="Picture 66" descr="A close up of a logo&#10;&#10;Description automatically generated">
              <a:extLst>
                <a:ext uri="{FF2B5EF4-FFF2-40B4-BE49-F238E27FC236}">
                  <a16:creationId xmlns:a16="http://schemas.microsoft.com/office/drawing/2014/main" id="{B090F402-099F-4C42-9600-D0C188A1F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77071" y="1720071"/>
              <a:ext cx="1555632" cy="4842377"/>
            </a:xfrm>
            <a:prstGeom prst="rect">
              <a:avLst/>
            </a:prstGeom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AC55545-DC2F-4E85-A505-DEC1E0CED883}"/>
                </a:ext>
              </a:extLst>
            </p:cNvPr>
            <p:cNvGrpSpPr/>
            <p:nvPr/>
          </p:nvGrpSpPr>
          <p:grpSpPr>
            <a:xfrm>
              <a:off x="3286327" y="1787840"/>
              <a:ext cx="1390743" cy="4220137"/>
              <a:chOff x="1521744" y="890337"/>
              <a:chExt cx="1139200" cy="3296652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FD20385-90A1-4FF8-BDFE-7569FA32F6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5603" y="890337"/>
                <a:ext cx="1135341" cy="1126156"/>
              </a:xfrm>
              <a:prstGeom prst="rect">
                <a:avLst/>
              </a:prstGeom>
              <a:noFill/>
            </p:spPr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ts val="96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5A5A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E3E6F2C-2720-4C7A-A11C-327719E9E6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5602" y="2037546"/>
                <a:ext cx="1135341" cy="505326"/>
              </a:xfrm>
              <a:prstGeom prst="rect">
                <a:avLst/>
              </a:prstGeom>
              <a:noFill/>
            </p:spPr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Sharing good practice</a:t>
                </a:r>
              </a:p>
            </p:txBody>
          </p: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9D36701F-101F-4A7F-9EF4-8D0CC173C7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2717" y="2539868"/>
                <a:ext cx="962043" cy="0"/>
              </a:xfrm>
              <a:prstGeom prst="straightConnector1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A2F975E-2566-4722-BC7A-24E408A0A8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1744" y="2555507"/>
                <a:ext cx="1124319" cy="1631482"/>
              </a:xfrm>
              <a:prstGeom prst="rect">
                <a:avLst/>
              </a:prstGeom>
              <a:noFill/>
            </p:spPr>
            <p:txBody>
              <a:bodyPr wrap="square" lIns="108000" tIns="108000" rIns="108000" bIns="108000" rtlCol="0" anchor="t" anchorCtr="0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Knowledge-sharing and lessons-learning across whole alliance footprint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ts val="96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2C33310-BA09-435A-A7AF-8A13EC00422A}"/>
                </a:ext>
              </a:extLst>
            </p:cNvPr>
            <p:cNvGrpSpPr/>
            <p:nvPr/>
          </p:nvGrpSpPr>
          <p:grpSpPr>
            <a:xfrm>
              <a:off x="4727826" y="1787840"/>
              <a:ext cx="1386032" cy="2111611"/>
              <a:chOff x="2702520" y="890337"/>
              <a:chExt cx="1135341" cy="1649531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92F305E-99A9-4B35-95FF-7062C445CE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2520" y="890337"/>
                <a:ext cx="1135341" cy="1126156"/>
              </a:xfrm>
              <a:prstGeom prst="rect">
                <a:avLst/>
              </a:prstGeom>
              <a:noFill/>
            </p:spPr>
            <p:txBody>
              <a:bodyPr wrap="square" lIns="180000" tIns="180000" rIns="180000" bIns="180000" rtlCol="0" anchor="ctr" anchorCtr="0">
                <a:no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ts val="96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176648DF-59CA-4F73-811C-03DB6FA4C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336" y="2539868"/>
                <a:ext cx="962043" cy="0"/>
              </a:xfrm>
              <a:prstGeom prst="straightConnector1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2FF25A59-F110-4F2A-9EDC-C92CB02C6564}"/>
                </a:ext>
              </a:extLst>
            </p:cNvPr>
            <p:cNvGrpSpPr/>
            <p:nvPr/>
          </p:nvGrpSpPr>
          <p:grpSpPr>
            <a:xfrm>
              <a:off x="6124973" y="1720071"/>
              <a:ext cx="1555632" cy="4842377"/>
              <a:chOff x="3846966" y="837398"/>
              <a:chExt cx="1274266" cy="3782728"/>
            </a:xfrm>
          </p:grpSpPr>
          <p:pic>
            <p:nvPicPr>
              <p:cNvPr id="84" name="Picture 8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AD364C45-F8AC-4D43-9DFD-D8D66FFD8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6966" y="837398"/>
                <a:ext cx="1274266" cy="3782728"/>
              </a:xfrm>
              <a:prstGeom prst="rect">
                <a:avLst/>
              </a:prstGeom>
            </p:spPr>
          </p:pic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90CF32BC-0B53-44E9-B86C-60C8BAAE89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4199" y="2539868"/>
                <a:ext cx="962043" cy="0"/>
              </a:xfrm>
              <a:prstGeom prst="straightConnector1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A49238F-72B5-48BA-A7F1-7ECF27F321D9}"/>
                </a:ext>
              </a:extLst>
            </p:cNvPr>
            <p:cNvGrpSpPr/>
            <p:nvPr/>
          </p:nvGrpSpPr>
          <p:grpSpPr>
            <a:xfrm>
              <a:off x="7571601" y="1720071"/>
              <a:ext cx="1555632" cy="4842377"/>
              <a:chOff x="5031943" y="837398"/>
              <a:chExt cx="1274266" cy="3782728"/>
            </a:xfrm>
          </p:grpSpPr>
          <p:pic>
            <p:nvPicPr>
              <p:cNvPr id="78" name="Picture 7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E6C2691-3357-40D4-9581-3A9F8EAAB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31943" y="837398"/>
                <a:ext cx="1274266" cy="3782728"/>
              </a:xfrm>
              <a:prstGeom prst="rect">
                <a:avLst/>
              </a:prstGeom>
            </p:spPr>
          </p:pic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B218E078-2BC4-4F8B-A0F6-7174BE2B3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2818" y="2539868"/>
                <a:ext cx="962043" cy="0"/>
              </a:xfrm>
              <a:prstGeom prst="straightConnector1">
                <a:avLst/>
              </a:prstGeom>
              <a:ln w="952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pic>
        <p:nvPicPr>
          <p:cNvPr id="102" name="Graphic 101" descr="Connections with solid fill">
            <a:extLst>
              <a:ext uri="{FF2B5EF4-FFF2-40B4-BE49-F238E27FC236}">
                <a16:creationId xmlns:a16="http://schemas.microsoft.com/office/drawing/2014/main" id="{D1852252-9A72-4AB7-9E6E-5A2BD30DA4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95035" y="1992773"/>
            <a:ext cx="1251191" cy="1251191"/>
          </a:xfrm>
          <a:prstGeom prst="rect">
            <a:avLst/>
          </a:prstGeom>
        </p:spPr>
      </p:pic>
      <p:pic>
        <p:nvPicPr>
          <p:cNvPr id="103" name="Graphic 102" descr="Upward trend with solid fill">
            <a:extLst>
              <a:ext uri="{FF2B5EF4-FFF2-40B4-BE49-F238E27FC236}">
                <a16:creationId xmlns:a16="http://schemas.microsoft.com/office/drawing/2014/main" id="{4DD3B942-9142-43ED-A88D-6407E2980F1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07937" y="2036296"/>
            <a:ext cx="1082796" cy="1082796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2B8937DD-7E23-4233-A2CD-AA8067DF9397}"/>
              </a:ext>
            </a:extLst>
          </p:cNvPr>
          <p:cNvSpPr txBox="1">
            <a:spLocks/>
          </p:cNvSpPr>
          <p:nvPr/>
        </p:nvSpPr>
        <p:spPr>
          <a:xfrm>
            <a:off x="4399884" y="3332614"/>
            <a:ext cx="1654464" cy="646882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Expansion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698D601-90D2-4B7B-BAE5-29B7AF5B6CD7}"/>
              </a:ext>
            </a:extLst>
          </p:cNvPr>
          <p:cNvSpPr txBox="1">
            <a:spLocks/>
          </p:cNvSpPr>
          <p:nvPr/>
        </p:nvSpPr>
        <p:spPr>
          <a:xfrm>
            <a:off x="4396648" y="3975651"/>
            <a:ext cx="1638402" cy="2088506"/>
          </a:xfrm>
          <a:prstGeom prst="rect">
            <a:avLst/>
          </a:prstGeom>
          <a:noFill/>
        </p:spPr>
        <p:txBody>
          <a:bodyPr wrap="square" lIns="108000" tIns="108000" rIns="108000" bIns="108000" rtlCol="0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Aids learning for fellow pilots as they upscale across alliance with national pilot programme expands</a:t>
            </a:r>
          </a:p>
          <a:p>
            <a:pPr marL="0" marR="0" lvl="0" indent="0" algn="ctr" defTabSz="914400" rtl="0" eaLnBrk="0" fontAlgn="base" latinLnBrk="0" hangingPunct="0">
              <a:lnSpc>
                <a:spcPts val="9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6" name="Graphic 105" descr="Scales of justice with solid fill">
            <a:extLst>
              <a:ext uri="{FF2B5EF4-FFF2-40B4-BE49-F238E27FC236}">
                <a16:creationId xmlns:a16="http://schemas.microsoft.com/office/drawing/2014/main" id="{F861C7DE-ADE1-4C9C-935F-9CFC24CAA6C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41366" y="2043454"/>
            <a:ext cx="1083384" cy="1083384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26926C45-33FD-464D-A59E-27CE8D282AA6}"/>
              </a:ext>
            </a:extLst>
          </p:cNvPr>
          <p:cNvSpPr txBox="1">
            <a:spLocks/>
          </p:cNvSpPr>
          <p:nvPr/>
        </p:nvSpPr>
        <p:spPr>
          <a:xfrm>
            <a:off x="6076567" y="3340703"/>
            <a:ext cx="1839846" cy="646882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Sharing the load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452CE0E-1B44-4FE3-85B4-378943DA3F1D}"/>
              </a:ext>
            </a:extLst>
          </p:cNvPr>
          <p:cNvSpPr txBox="1">
            <a:spLocks/>
          </p:cNvSpPr>
          <p:nvPr/>
        </p:nvSpPr>
        <p:spPr>
          <a:xfrm>
            <a:off x="6186383" y="4022624"/>
            <a:ext cx="1638402" cy="2088506"/>
          </a:xfrm>
          <a:prstGeom prst="rect">
            <a:avLst/>
          </a:prstGeom>
          <a:noFill/>
        </p:spPr>
        <p:txBody>
          <a:bodyPr wrap="square" lIns="108000" tIns="108000" rIns="108000" bIns="108000" rtlCol="0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Distributing downstream impact: spreading the impact across many PCNs and Trusts</a:t>
            </a:r>
          </a:p>
          <a:p>
            <a:pPr marL="0" marR="0" lvl="0" indent="0" algn="ctr" defTabSz="914400" rtl="0" eaLnBrk="0" fontAlgn="base" latinLnBrk="0" hangingPunct="0">
              <a:lnSpc>
                <a:spcPts val="96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9" name="Graphic 108" descr="Group success with solid fill">
            <a:extLst>
              <a:ext uri="{FF2B5EF4-FFF2-40B4-BE49-F238E27FC236}">
                <a16:creationId xmlns:a16="http://schemas.microsoft.com/office/drawing/2014/main" id="{6C4DCC4C-CC7E-466B-87AA-004DF53802A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52340" y="2044042"/>
            <a:ext cx="1082796" cy="1082796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EC3A83A3-A13E-40D7-8D1A-8CC3FD509CC2}"/>
              </a:ext>
            </a:extLst>
          </p:cNvPr>
          <p:cNvSpPr txBox="1">
            <a:spLocks/>
          </p:cNvSpPr>
          <p:nvPr/>
        </p:nvSpPr>
        <p:spPr>
          <a:xfrm>
            <a:off x="7753056" y="3360724"/>
            <a:ext cx="1839846" cy="646882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Tackling health inequalities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0678E15-1A40-4BCE-8B02-04CC80F93FD8}"/>
              </a:ext>
            </a:extLst>
          </p:cNvPr>
          <p:cNvSpPr txBox="1">
            <a:spLocks/>
          </p:cNvSpPr>
          <p:nvPr/>
        </p:nvSpPr>
        <p:spPr>
          <a:xfrm>
            <a:off x="7874537" y="3975651"/>
            <a:ext cx="1638402" cy="2088506"/>
          </a:xfrm>
          <a:prstGeom prst="rect">
            <a:avLst/>
          </a:prstGeom>
          <a:noFill/>
        </p:spPr>
        <p:txBody>
          <a:bodyPr wrap="square" lIns="108000" tIns="108000" rIns="108000" bIns="108000" rtlCol="0" anchor="t" anchorCtr="0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Opening up the opportunity to populations across all four CCGs so that those for whom the programme would have the most impact are invited. </a:t>
            </a:r>
          </a:p>
        </p:txBody>
      </p:sp>
    </p:spTree>
    <p:extLst>
      <p:ext uri="{BB962C8B-B14F-4D97-AF65-F5344CB8AC3E}">
        <p14:creationId xmlns:p14="http://schemas.microsoft.com/office/powerpoint/2010/main" val="396954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C74CFD02-0D4F-4CE0-B37B-95D22B207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063" y="4654272"/>
            <a:ext cx="2465403" cy="2046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F2CB3-0CF9-4219-99C8-0FAF640A6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63" y="1875863"/>
            <a:ext cx="2465403" cy="2046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6B7790-BFAB-4FD8-B505-11F461DEC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213" y="1084538"/>
            <a:ext cx="2148200" cy="20211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05736-CE81-4D84-80A3-F0BB6CA3F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589" y="1498630"/>
            <a:ext cx="1898547" cy="1431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BE6589-B6BF-40C4-AA99-A084F31CF3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894"/>
          <a:stretch/>
        </p:blipFill>
        <p:spPr>
          <a:xfrm>
            <a:off x="4475989" y="1374176"/>
            <a:ext cx="1566719" cy="1562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1F94F5-1550-48EB-A85F-705A45E992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2322" b="9010"/>
          <a:stretch/>
        </p:blipFill>
        <p:spPr>
          <a:xfrm>
            <a:off x="8010194" y="437107"/>
            <a:ext cx="1311431" cy="8197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532450-6FA1-4DAD-888C-8153070624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4061" y="3027383"/>
            <a:ext cx="2465404" cy="20488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CFDE35-05AE-4EFD-95EB-BB326AB44F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848" y="4419904"/>
            <a:ext cx="1357313" cy="12144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8EAD05-F2E5-4BF5-B6C8-A756DC52ECB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57"/>
          <a:stretch/>
        </p:blipFill>
        <p:spPr>
          <a:xfrm>
            <a:off x="10148566" y="2118525"/>
            <a:ext cx="1487013" cy="14507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5E17EAB-D162-4EF2-A3E4-99C237AB42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96352" y="4443350"/>
            <a:ext cx="1068110" cy="11035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905BCB5-284F-4F26-9050-B2D28CA198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1695" y="3027383"/>
            <a:ext cx="2153329" cy="178938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41EA5E-A8E8-499B-B01A-299783CCCC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5059" y="4806096"/>
            <a:ext cx="2153329" cy="2051904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B2C2438B-26E2-45C6-A1EC-244806260442}"/>
              </a:ext>
            </a:extLst>
          </p:cNvPr>
          <p:cNvSpPr/>
          <p:nvPr/>
        </p:nvSpPr>
        <p:spPr>
          <a:xfrm>
            <a:off x="3653500" y="2095100"/>
            <a:ext cx="1014859" cy="448808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4E20B446-480E-4179-BC44-5AF3FAC6705D}"/>
              </a:ext>
            </a:extLst>
          </p:cNvPr>
          <p:cNvSpPr/>
          <p:nvPr/>
        </p:nvSpPr>
        <p:spPr>
          <a:xfrm rot="19916720">
            <a:off x="7188256" y="1466284"/>
            <a:ext cx="1579615" cy="448808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62707C6-6007-43A5-A4AD-47076FAAD9D5}"/>
              </a:ext>
            </a:extLst>
          </p:cNvPr>
          <p:cNvSpPr/>
          <p:nvPr/>
        </p:nvSpPr>
        <p:spPr>
          <a:xfrm rot="639953">
            <a:off x="7322089" y="2269676"/>
            <a:ext cx="1397114" cy="448808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231A6DD-2097-48A9-80F4-034CD141AD9D}"/>
              </a:ext>
            </a:extLst>
          </p:cNvPr>
          <p:cNvSpPr/>
          <p:nvPr/>
        </p:nvSpPr>
        <p:spPr>
          <a:xfrm rot="3713827">
            <a:off x="9312308" y="3938234"/>
            <a:ext cx="783695" cy="448808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9F0C7B39-DF6A-4184-A51C-E0ADBB223D7A}"/>
              </a:ext>
            </a:extLst>
          </p:cNvPr>
          <p:cNvSpPr/>
          <p:nvPr/>
        </p:nvSpPr>
        <p:spPr>
          <a:xfrm rot="9703604">
            <a:off x="6405081" y="3634072"/>
            <a:ext cx="2350481" cy="448808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E359864D-9FCC-4EDA-B7B6-C800429E494D}"/>
              </a:ext>
            </a:extLst>
          </p:cNvPr>
          <p:cNvSpPr/>
          <p:nvPr/>
        </p:nvSpPr>
        <p:spPr>
          <a:xfrm rot="10800000">
            <a:off x="2904163" y="3999758"/>
            <a:ext cx="1707212" cy="448808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18226C6F-8589-4718-B21D-CD8F1D87917D}"/>
              </a:ext>
            </a:extLst>
          </p:cNvPr>
          <p:cNvSpPr/>
          <p:nvPr/>
        </p:nvSpPr>
        <p:spPr>
          <a:xfrm rot="7888339">
            <a:off x="4056342" y="5002651"/>
            <a:ext cx="820889" cy="448808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660588-3212-4CD2-BDF0-117AADBC6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/>
          <a:stretch>
            <a:fillRect/>
          </a:stretch>
        </p:blipFill>
        <p:spPr>
          <a:xfrm>
            <a:off x="901695" y="1630635"/>
            <a:ext cx="1086324" cy="1193558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3492D5-5D32-4D67-A3CB-B093E0C116F6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632"/>
          <a:stretch/>
        </p:blipFill>
        <p:spPr>
          <a:xfrm>
            <a:off x="9072504" y="956865"/>
            <a:ext cx="1087918" cy="955250"/>
          </a:xfrm>
          <a:prstGeom prst="rect">
            <a:avLst/>
          </a:prstGeom>
        </p:spPr>
      </p:pic>
      <p:sp>
        <p:nvSpPr>
          <p:cNvPr id="42" name="Arrow: Right 41">
            <a:extLst>
              <a:ext uri="{FF2B5EF4-FFF2-40B4-BE49-F238E27FC236}">
                <a16:creationId xmlns:a16="http://schemas.microsoft.com/office/drawing/2014/main" id="{1B12BB9F-2201-4A55-87EE-92BB24707ACD}"/>
              </a:ext>
            </a:extLst>
          </p:cNvPr>
          <p:cNvSpPr/>
          <p:nvPr/>
        </p:nvSpPr>
        <p:spPr>
          <a:xfrm rot="2068468">
            <a:off x="6315051" y="4868450"/>
            <a:ext cx="910409" cy="448808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231518DA-14FB-48B3-B5B1-41552E70F968}"/>
              </a:ext>
            </a:extLst>
          </p:cNvPr>
          <p:cNvSpPr/>
          <p:nvPr/>
        </p:nvSpPr>
        <p:spPr>
          <a:xfrm rot="7404277">
            <a:off x="7872744" y="4218946"/>
            <a:ext cx="1627228" cy="448808"/>
          </a:xfrm>
          <a:prstGeom prst="rightArrow">
            <a:avLst/>
          </a:prstGeom>
          <a:solidFill>
            <a:srgbClr val="64C2C8"/>
          </a:solidFill>
          <a:ln>
            <a:solidFill>
              <a:srgbClr val="64C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D3D65CB-95F8-4825-B205-C1CFFAAF008E}"/>
              </a:ext>
            </a:extLst>
          </p:cNvPr>
          <p:cNvSpPr/>
          <p:nvPr/>
        </p:nvSpPr>
        <p:spPr>
          <a:xfrm>
            <a:off x="817192" y="1525321"/>
            <a:ext cx="2719864" cy="14697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F8CDBC3-F61D-455C-9781-13AD589B2DAF}"/>
              </a:ext>
            </a:extLst>
          </p:cNvPr>
          <p:cNvSpPr/>
          <p:nvPr/>
        </p:nvSpPr>
        <p:spPr>
          <a:xfrm>
            <a:off x="4614124" y="1441073"/>
            <a:ext cx="2719864" cy="14697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3601733-27C8-4EEA-A6BC-78CA4BC97E54}"/>
              </a:ext>
            </a:extLst>
          </p:cNvPr>
          <p:cNvSpPr/>
          <p:nvPr/>
        </p:nvSpPr>
        <p:spPr>
          <a:xfrm>
            <a:off x="8480703" y="2167684"/>
            <a:ext cx="1806874" cy="14697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9462879-141B-43F3-8065-EC8B94CE4482}"/>
              </a:ext>
            </a:extLst>
          </p:cNvPr>
          <p:cNvSpPr/>
          <p:nvPr/>
        </p:nvSpPr>
        <p:spPr>
          <a:xfrm>
            <a:off x="9361957" y="4292262"/>
            <a:ext cx="2719864" cy="14697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53F5CDF-4F89-4D98-9F98-90122E9A466C}"/>
              </a:ext>
            </a:extLst>
          </p:cNvPr>
          <p:cNvSpPr/>
          <p:nvPr/>
        </p:nvSpPr>
        <p:spPr>
          <a:xfrm>
            <a:off x="2870375" y="3649069"/>
            <a:ext cx="1913101" cy="11642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E2AC5E6-EE40-449D-9B1F-27FCB2B34593}"/>
              </a:ext>
            </a:extLst>
          </p:cNvPr>
          <p:cNvSpPr/>
          <p:nvPr/>
        </p:nvSpPr>
        <p:spPr>
          <a:xfrm rot="20623651">
            <a:off x="6342993" y="3199814"/>
            <a:ext cx="2556220" cy="12609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BF99F07-5D07-467E-B9C0-077BD7664364}"/>
              </a:ext>
            </a:extLst>
          </p:cNvPr>
          <p:cNvSpPr/>
          <p:nvPr/>
        </p:nvSpPr>
        <p:spPr>
          <a:xfrm>
            <a:off x="3998337" y="4757711"/>
            <a:ext cx="1090571" cy="9725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0CEB8A2-95FD-46CE-962F-A35A5C0DF50F}"/>
              </a:ext>
            </a:extLst>
          </p:cNvPr>
          <p:cNvSpPr/>
          <p:nvPr/>
        </p:nvSpPr>
        <p:spPr>
          <a:xfrm>
            <a:off x="6422272" y="4984454"/>
            <a:ext cx="2719864" cy="14697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4" grpId="0" animBg="1"/>
      <p:bldP spid="42" grpId="0" animBg="1"/>
      <p:bldP spid="40" grpId="0" animBg="1"/>
      <p:bldP spid="2" grpId="0" animBg="1"/>
      <p:bldP spid="29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4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658</Words>
  <Application>Microsoft Office PowerPoint</Application>
  <PresentationFormat>Widescreen</PresentationFormat>
  <Paragraphs>143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Lung cancer screening</vt:lpstr>
      <vt:lpstr>PowerPoint Presentation</vt:lpstr>
      <vt:lpstr>National TLHC programme</vt:lpstr>
      <vt:lpstr>PowerPoint Presentation</vt:lpstr>
      <vt:lpstr>SWAG alliance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Screening Review Meeting </vt:lpstr>
      <vt:lpstr>Screening Review Meeting</vt:lpstr>
      <vt:lpstr>BSW progress</vt:lpstr>
      <vt:lpstr>Secondary care impact</vt:lpstr>
      <vt:lpstr>Primary care impact</vt:lpstr>
      <vt:lpstr>Learning to date</vt:lpstr>
      <vt:lpstr>What next?</vt:lpstr>
      <vt:lpstr>Longer term?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TLHC &amp; Primary Care Engagement 34/34 GP Practices signed up to the programme</dc:title>
  <dc:creator>Anna Ley</dc:creator>
  <cp:lastModifiedBy>Helen Dunderdale</cp:lastModifiedBy>
  <cp:revision>41</cp:revision>
  <dcterms:created xsi:type="dcterms:W3CDTF">2022-06-08T14:47:26Z</dcterms:created>
  <dcterms:modified xsi:type="dcterms:W3CDTF">2023-03-13T13:02:08Z</dcterms:modified>
</cp:coreProperties>
</file>