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Lato" panose="020F05020202040302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F9CB2D-E421-4A08-9D79-9DB283C89C8C}">
  <a:tblStyle styleId="{BFF9CB2D-E421-4A08-9D79-9DB283C89C8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ra.nhs.uk/covid-19-research/covid-19-guidance-sponsors-sites-and-researcher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nihr.ac.uk/news/nihr-issues-guidance-to-ensure-research-protected-in-a-second-wave/25858" TargetMode="External"/><Relationship Id="rId4" Type="http://schemas.openxmlformats.org/officeDocument/2006/relationships/hyperlink" Target="https://www.gov.uk/guidance/managing-clinical-trials-during-coronavirus-covid-1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ra.nhs.uk/covid-19-research/covid-19-guidance-sponsors-sites-and-researcher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nihr.ac.uk/news/nihr-issues-guidance-to-ensure-research-protected-in-a-second-wave/25858" TargetMode="External"/><Relationship Id="rId4" Type="http://schemas.openxmlformats.org/officeDocument/2006/relationships/hyperlink" Target="https://www.gov.uk/guidance/managing-clinical-trials-during-coronavirus-covid-1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5adc10d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f5adc10d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7f9bcad3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7f9bcad3e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 March, on behalf of the Department of Health and Social Care, the NIHR set up a mechanism (UK-wide portal) for applying for funding and/or prioritised support for urgent public health research into COVID-19.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goal was to gather the necessary clinical and epidemiological evidence to inform national policy and enable new diagnostics, treatments and vaccines to be developed and tested.</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 set-up and delivery of UPH studies is expedited by all necessary organisations across the research, health and social care systems including the HRA.</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There is a commitment to ensure that research findings and data relevant to COVID-19 from UPH research are shared rapidly and openly.</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b="1">
                <a:latin typeface="Arial"/>
                <a:ea typeface="Arial"/>
                <a:cs typeface="Arial"/>
                <a:sym typeface="Arial"/>
              </a:rPr>
              <a:t>Currently there are 67 UPH studies, 47 of which are running in CRN WE.</a:t>
            </a:r>
            <a:endParaRPr sz="1100" b="1">
              <a:latin typeface="Arial"/>
              <a:ea typeface="Arial"/>
              <a:cs typeface="Arial"/>
              <a:sym typeface="Arial"/>
            </a:endParaRPr>
          </a:p>
          <a:p>
            <a:pPr marL="0" marR="304800" lvl="0" indent="0" algn="l" rtl="0">
              <a:lnSpc>
                <a:spcPct val="130000"/>
              </a:lnSpc>
              <a:spcBef>
                <a:spcPts val="0"/>
              </a:spcBef>
              <a:spcAft>
                <a:spcPts val="0"/>
              </a:spcAft>
              <a:buNone/>
            </a:pPr>
            <a:endParaRPr sz="1100" b="1">
              <a:latin typeface="Arial"/>
              <a:ea typeface="Arial"/>
              <a:cs typeface="Arial"/>
              <a:sym typeface="Arial"/>
            </a:endParaRPr>
          </a:p>
          <a:p>
            <a:pPr marL="0" marR="304800" lvl="0" indent="0" algn="l" rtl="0">
              <a:lnSpc>
                <a:spcPct val="130000"/>
              </a:lnSpc>
              <a:spcBef>
                <a:spcPts val="0"/>
              </a:spcBef>
              <a:spcAft>
                <a:spcPts val="0"/>
              </a:spcAft>
              <a:buNone/>
            </a:pPr>
            <a:r>
              <a:rPr lang="en-GB" sz="1100">
                <a:latin typeface="Arial"/>
                <a:ea typeface="Arial"/>
                <a:cs typeface="Arial"/>
                <a:sym typeface="Arial"/>
              </a:rPr>
              <a:t>Restart framework was introduced in May with the aim of </a:t>
            </a:r>
            <a:endParaRPr sz="1100">
              <a:latin typeface="Arial"/>
              <a:ea typeface="Arial"/>
              <a:cs typeface="Arial"/>
              <a:sym typeface="Arial"/>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Restoring a fully active portfolio of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Continuing to support COVID-19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Providing a structure to guide the restarting of a full range of NIHR research</a:t>
            </a:r>
            <a:endParaRPr sz="1100">
              <a:latin typeface="Lato"/>
              <a:ea typeface="Lato"/>
              <a:cs typeface="Lato"/>
              <a:sym typeface="Lato"/>
            </a:endParaRPr>
          </a:p>
          <a:p>
            <a:pPr marL="457200" marR="304800" lvl="0" indent="-298450" algn="l" rtl="0">
              <a:lnSpc>
                <a:spcPct val="130000"/>
              </a:lnSpc>
              <a:spcBef>
                <a:spcPts val="0"/>
              </a:spcBef>
              <a:spcAft>
                <a:spcPts val="0"/>
              </a:spcAft>
              <a:buSzPts val="1100"/>
              <a:buFont typeface="Lato"/>
              <a:buChar char="●"/>
            </a:pPr>
            <a:r>
              <a:rPr lang="en-GB" sz="1100">
                <a:latin typeface="Lato"/>
                <a:ea typeface="Lato"/>
                <a:cs typeface="Lato"/>
                <a:sym typeface="Lato"/>
              </a:rPr>
              <a:t>Work in close collaboration with key stakeholders, regulators, </a:t>
            </a:r>
            <a:r>
              <a:rPr lang="en-GB" sz="1100">
                <a:solidFill>
                  <a:schemeClr val="hlink"/>
                </a:solidFill>
                <a:uFill>
                  <a:noFill/>
                </a:uFill>
                <a:latin typeface="Lato"/>
                <a:ea typeface="Lato"/>
                <a:cs typeface="Lato"/>
                <a:sym typeface="Lato"/>
                <a:hlinkClick r:id="rId3"/>
              </a:rPr>
              <a:t>HRA</a:t>
            </a:r>
            <a:r>
              <a:rPr lang="en-GB" sz="1100">
                <a:latin typeface="Lato"/>
                <a:ea typeface="Lato"/>
                <a:cs typeface="Lato"/>
                <a:sym typeface="Lato"/>
              </a:rPr>
              <a:t>, </a:t>
            </a:r>
            <a:r>
              <a:rPr lang="en-GB" sz="1100">
                <a:solidFill>
                  <a:schemeClr val="hlink"/>
                </a:solidFill>
                <a:uFill>
                  <a:noFill/>
                </a:uFill>
                <a:latin typeface="Lato"/>
                <a:ea typeface="Lato"/>
                <a:cs typeface="Lato"/>
                <a:sym typeface="Lato"/>
                <a:hlinkClick r:id="rId4"/>
              </a:rPr>
              <a:t>MHRA</a:t>
            </a:r>
            <a:r>
              <a:rPr lang="en-GB" sz="1100">
                <a:latin typeface="Lato"/>
                <a:ea typeface="Lato"/>
                <a:cs typeface="Lato"/>
                <a:sym typeface="Lato"/>
              </a:rPr>
              <a:t>, patients and the public, and health and care research organisations to support the pace and coordination of this Restart and to ensure coordinated UK-wide working</a:t>
            </a:r>
            <a:endParaRPr sz="1100">
              <a:latin typeface="Lato"/>
              <a:ea typeface="Lato"/>
              <a:cs typeface="Lato"/>
              <a:sym typeface="Lato"/>
            </a:endParaRPr>
          </a:p>
          <a:p>
            <a:pPr marL="457200" marR="304800" lvl="0" indent="0" algn="l" rtl="0">
              <a:lnSpc>
                <a:spcPct val="130000"/>
              </a:lnSpc>
              <a:spcBef>
                <a:spcPts val="0"/>
              </a:spcBef>
              <a:spcAft>
                <a:spcPts val="0"/>
              </a:spcAft>
              <a:buNone/>
            </a:pPr>
            <a:endParaRPr sz="1100">
              <a:latin typeface="Lato"/>
              <a:ea typeface="Lato"/>
              <a:cs typeface="Lato"/>
              <a:sym typeface="Lato"/>
            </a:endParaRPr>
          </a:p>
          <a:p>
            <a:pPr marL="0" marR="304800" lvl="0" indent="0" algn="l" rtl="0">
              <a:lnSpc>
                <a:spcPct val="100000"/>
              </a:lnSpc>
              <a:spcBef>
                <a:spcPts val="0"/>
              </a:spcBef>
              <a:spcAft>
                <a:spcPts val="0"/>
              </a:spcAft>
              <a:buNone/>
            </a:pPr>
            <a:r>
              <a:rPr lang="en-GB" sz="1100">
                <a:latin typeface="Arial"/>
                <a:ea typeface="Arial"/>
                <a:cs typeface="Arial"/>
                <a:sym typeface="Arial"/>
              </a:rPr>
              <a:t>2nd wave guidance: </a:t>
            </a:r>
            <a:endParaRPr sz="1100">
              <a:latin typeface="Arial"/>
              <a:ea typeface="Arial"/>
              <a:cs typeface="Arial"/>
              <a:sym typeface="Arial"/>
            </a:endParaRPr>
          </a:p>
          <a:p>
            <a:pPr marL="0" marR="304800" lvl="0" indent="0" algn="l" rtl="0">
              <a:lnSpc>
                <a:spcPct val="100000"/>
              </a:lnSpc>
              <a:spcBef>
                <a:spcPts val="0"/>
              </a:spcBef>
              <a:spcAft>
                <a:spcPts val="0"/>
              </a:spcAft>
              <a:buNone/>
            </a:pPr>
            <a:r>
              <a:rPr lang="en-GB" sz="1100">
                <a:latin typeface="Arial"/>
                <a:ea typeface="Arial"/>
                <a:cs typeface="Arial"/>
                <a:sym typeface="Arial"/>
              </a:rPr>
              <a:t>The NIHR issued </a:t>
            </a:r>
            <a:r>
              <a:rPr lang="en-GB" sz="1100">
                <a:solidFill>
                  <a:srgbClr val="1155CC"/>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guidance</a:t>
            </a:r>
            <a:r>
              <a:rPr lang="en-GB" sz="1100">
                <a:latin typeface="Arial"/>
                <a:ea typeface="Arial"/>
                <a:cs typeface="Arial"/>
                <a:sym typeface="Arial"/>
              </a:rPr>
              <a:t> to protect both COVID-19 and non-COVID-19 research during a ‘second wave’ of high COVID-19 activity.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The guidance makes very clear that research staff funded by NIHR should not be deployed to front line duties except in exceptional circumstances. This is in contrast to the ‘first wave’ when numerous staff were deployed to the clinical front line.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Dr William van't Hoff, CEO of the NIHR Clinical Research Network (CRN) and Senior Responsible Officer for the Restart Programme, said: “</a:t>
            </a:r>
            <a:r>
              <a:rPr lang="en-GB" sz="1100" i="1">
                <a:latin typeface="Arial"/>
                <a:ea typeface="Arial"/>
                <a:cs typeface="Arial"/>
                <a:sym typeface="Arial"/>
              </a:rPr>
              <a:t>As the number of people with COVID-19 starts to rise again, it is imperative that our research staff focus on priority COVID-19 studies including vaccine studies. But we also need our teams to continue to support the restart of non-COVID-19 research, both commercial and non-commercial, in tandem with the restoration of NHS routine clinical services. The impact of research being paused in the Spring has been severe and we will make every effort to maintain recruitment rates across the portfolio.”</a:t>
            </a:r>
            <a:endParaRPr sz="1100" i="1">
              <a:latin typeface="Arial"/>
              <a:ea typeface="Arial"/>
              <a:cs typeface="Arial"/>
              <a:sym typeface="Arial"/>
            </a:endParaRPr>
          </a:p>
          <a:p>
            <a:pPr marL="0" marR="304800" lvl="0" indent="0" algn="l" rtl="0">
              <a:lnSpc>
                <a:spcPct val="100000"/>
              </a:lnSpc>
              <a:spcBef>
                <a:spcPts val="1200"/>
              </a:spcBef>
              <a:spcAft>
                <a:spcPts val="3600"/>
              </a:spcAft>
              <a:buNone/>
            </a:pPr>
            <a:endParaRPr sz="1100" b="1">
              <a:latin typeface="Arial"/>
              <a:ea typeface="Arial"/>
              <a:cs typeface="Arial"/>
              <a:sym typeface="Arial"/>
            </a:endParaRPr>
          </a:p>
        </p:txBody>
      </p:sp>
      <p:sp>
        <p:nvSpPr>
          <p:cNvPr id="98" name="Google Shape;98;gf7f9bcad3e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41c50714b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41c50714b4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141c50714b4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5adc10df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5adc10dff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 March, on behalf of the Department of Health and Social Care, the NIHR set up a mechanism (UK-wide portal) for applying for funding and/or prioritised support for urgent public health research into COVID-19.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goal was to gather the necessary clinical and epidemiological evidence to inform national policy and enable new diagnostics, treatments and vaccines to be developed and tested.</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 set-up and delivery of UPH studies is expedited by all necessary organisations across the research, health and social care systems including the HRA.</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There is a commitment to ensure that research findings and data relevant to COVID-19 from UPH research are shared rapidly and openly.</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b="1">
                <a:latin typeface="Arial"/>
                <a:ea typeface="Arial"/>
                <a:cs typeface="Arial"/>
                <a:sym typeface="Arial"/>
              </a:rPr>
              <a:t>Currently there are 67 UPH studies, 47 of which are running in CRN WE.</a:t>
            </a:r>
            <a:endParaRPr sz="1100" b="1">
              <a:latin typeface="Arial"/>
              <a:ea typeface="Arial"/>
              <a:cs typeface="Arial"/>
              <a:sym typeface="Arial"/>
            </a:endParaRPr>
          </a:p>
          <a:p>
            <a:pPr marL="0" marR="304800" lvl="0" indent="0" algn="l" rtl="0">
              <a:lnSpc>
                <a:spcPct val="130000"/>
              </a:lnSpc>
              <a:spcBef>
                <a:spcPts val="0"/>
              </a:spcBef>
              <a:spcAft>
                <a:spcPts val="0"/>
              </a:spcAft>
              <a:buNone/>
            </a:pPr>
            <a:endParaRPr sz="1100" b="1">
              <a:latin typeface="Arial"/>
              <a:ea typeface="Arial"/>
              <a:cs typeface="Arial"/>
              <a:sym typeface="Arial"/>
            </a:endParaRPr>
          </a:p>
          <a:p>
            <a:pPr marL="0" marR="304800" lvl="0" indent="0" algn="l" rtl="0">
              <a:lnSpc>
                <a:spcPct val="130000"/>
              </a:lnSpc>
              <a:spcBef>
                <a:spcPts val="0"/>
              </a:spcBef>
              <a:spcAft>
                <a:spcPts val="0"/>
              </a:spcAft>
              <a:buNone/>
            </a:pPr>
            <a:r>
              <a:rPr lang="en-GB" sz="1100">
                <a:latin typeface="Arial"/>
                <a:ea typeface="Arial"/>
                <a:cs typeface="Arial"/>
                <a:sym typeface="Arial"/>
              </a:rPr>
              <a:t>Restart framework was introduced in May with the aim of </a:t>
            </a:r>
            <a:endParaRPr sz="1100">
              <a:latin typeface="Arial"/>
              <a:ea typeface="Arial"/>
              <a:cs typeface="Arial"/>
              <a:sym typeface="Arial"/>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Restoring a fully active portfolio of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Continuing to support COVID-19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Providing a structure to guide the restarting of a full range of NIHR research</a:t>
            </a:r>
            <a:endParaRPr sz="1100">
              <a:latin typeface="Lato"/>
              <a:ea typeface="Lato"/>
              <a:cs typeface="Lato"/>
              <a:sym typeface="Lato"/>
            </a:endParaRPr>
          </a:p>
          <a:p>
            <a:pPr marL="457200" marR="304800" lvl="0" indent="-298450" algn="l" rtl="0">
              <a:lnSpc>
                <a:spcPct val="130000"/>
              </a:lnSpc>
              <a:spcBef>
                <a:spcPts val="0"/>
              </a:spcBef>
              <a:spcAft>
                <a:spcPts val="0"/>
              </a:spcAft>
              <a:buSzPts val="1100"/>
              <a:buFont typeface="Lato"/>
              <a:buChar char="●"/>
            </a:pPr>
            <a:r>
              <a:rPr lang="en-GB" sz="1100">
                <a:latin typeface="Lato"/>
                <a:ea typeface="Lato"/>
                <a:cs typeface="Lato"/>
                <a:sym typeface="Lato"/>
              </a:rPr>
              <a:t>Work in close collaboration with key stakeholders, regulators, </a:t>
            </a:r>
            <a:r>
              <a:rPr lang="en-GB" sz="1100">
                <a:solidFill>
                  <a:schemeClr val="hlink"/>
                </a:solidFill>
                <a:uFill>
                  <a:noFill/>
                </a:uFill>
                <a:latin typeface="Lato"/>
                <a:ea typeface="Lato"/>
                <a:cs typeface="Lato"/>
                <a:sym typeface="Lato"/>
                <a:hlinkClick r:id="rId3"/>
              </a:rPr>
              <a:t>HRA</a:t>
            </a:r>
            <a:r>
              <a:rPr lang="en-GB" sz="1100">
                <a:latin typeface="Lato"/>
                <a:ea typeface="Lato"/>
                <a:cs typeface="Lato"/>
                <a:sym typeface="Lato"/>
              </a:rPr>
              <a:t>, </a:t>
            </a:r>
            <a:r>
              <a:rPr lang="en-GB" sz="1100">
                <a:solidFill>
                  <a:schemeClr val="hlink"/>
                </a:solidFill>
                <a:uFill>
                  <a:noFill/>
                </a:uFill>
                <a:latin typeface="Lato"/>
                <a:ea typeface="Lato"/>
                <a:cs typeface="Lato"/>
                <a:sym typeface="Lato"/>
                <a:hlinkClick r:id="rId4"/>
              </a:rPr>
              <a:t>MHRA</a:t>
            </a:r>
            <a:r>
              <a:rPr lang="en-GB" sz="1100">
                <a:latin typeface="Lato"/>
                <a:ea typeface="Lato"/>
                <a:cs typeface="Lato"/>
                <a:sym typeface="Lato"/>
              </a:rPr>
              <a:t>, patients and the public, and health and care research organisations to support the pace and coordination of this Restart and to ensure coordinated UK-wide working</a:t>
            </a:r>
            <a:endParaRPr sz="1100">
              <a:latin typeface="Lato"/>
              <a:ea typeface="Lato"/>
              <a:cs typeface="Lato"/>
              <a:sym typeface="Lato"/>
            </a:endParaRPr>
          </a:p>
          <a:p>
            <a:pPr marL="457200" marR="304800" lvl="0" indent="0" algn="l" rtl="0">
              <a:lnSpc>
                <a:spcPct val="130000"/>
              </a:lnSpc>
              <a:spcBef>
                <a:spcPts val="0"/>
              </a:spcBef>
              <a:spcAft>
                <a:spcPts val="0"/>
              </a:spcAft>
              <a:buNone/>
            </a:pPr>
            <a:endParaRPr sz="1100">
              <a:latin typeface="Lato"/>
              <a:ea typeface="Lato"/>
              <a:cs typeface="Lato"/>
              <a:sym typeface="Lato"/>
            </a:endParaRPr>
          </a:p>
          <a:p>
            <a:pPr marL="0" marR="304800" lvl="0" indent="0" algn="l" rtl="0">
              <a:lnSpc>
                <a:spcPct val="100000"/>
              </a:lnSpc>
              <a:spcBef>
                <a:spcPts val="0"/>
              </a:spcBef>
              <a:spcAft>
                <a:spcPts val="0"/>
              </a:spcAft>
              <a:buNone/>
            </a:pPr>
            <a:r>
              <a:rPr lang="en-GB" sz="1100">
                <a:latin typeface="Arial"/>
                <a:ea typeface="Arial"/>
                <a:cs typeface="Arial"/>
                <a:sym typeface="Arial"/>
              </a:rPr>
              <a:t>2nd wave guidance: </a:t>
            </a:r>
            <a:endParaRPr sz="1100">
              <a:latin typeface="Arial"/>
              <a:ea typeface="Arial"/>
              <a:cs typeface="Arial"/>
              <a:sym typeface="Arial"/>
            </a:endParaRPr>
          </a:p>
          <a:p>
            <a:pPr marL="0" marR="304800" lvl="0" indent="0" algn="l" rtl="0">
              <a:lnSpc>
                <a:spcPct val="100000"/>
              </a:lnSpc>
              <a:spcBef>
                <a:spcPts val="0"/>
              </a:spcBef>
              <a:spcAft>
                <a:spcPts val="0"/>
              </a:spcAft>
              <a:buNone/>
            </a:pPr>
            <a:r>
              <a:rPr lang="en-GB" sz="1100">
                <a:latin typeface="Arial"/>
                <a:ea typeface="Arial"/>
                <a:cs typeface="Arial"/>
                <a:sym typeface="Arial"/>
              </a:rPr>
              <a:t>The NIHR issued </a:t>
            </a:r>
            <a:r>
              <a:rPr lang="en-GB" sz="1100">
                <a:solidFill>
                  <a:srgbClr val="1155CC"/>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guidance</a:t>
            </a:r>
            <a:r>
              <a:rPr lang="en-GB" sz="1100">
                <a:latin typeface="Arial"/>
                <a:ea typeface="Arial"/>
                <a:cs typeface="Arial"/>
                <a:sym typeface="Arial"/>
              </a:rPr>
              <a:t> to protect both COVID-19 and non-COVID-19 research during a ‘second wave’ of high COVID-19 activity.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The guidance makes very clear that research staff funded by NIHR should not be deployed to front line duties except in exceptional circumstances. This is in contrast to the ‘first wave’ when numerous staff were deployed to the clinical front line.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Dr William van't Hoff, CEO of the NIHR Clinical Research Network (CRN) and Senior Responsible Officer for the Restart Programme, said: “</a:t>
            </a:r>
            <a:r>
              <a:rPr lang="en-GB" sz="1100" i="1">
                <a:latin typeface="Arial"/>
                <a:ea typeface="Arial"/>
                <a:cs typeface="Arial"/>
                <a:sym typeface="Arial"/>
              </a:rPr>
              <a:t>As the number of people with COVID-19 starts to rise again, it is imperative that our research staff focus on priority COVID-19 studies including vaccine studies. But we also need our teams to continue to support the restart of non-COVID-19 research, both commercial and non-commercial, in tandem with the restoration of NHS routine clinical services. The impact of research being paused in the Spring has been severe and we will make every effort to maintain recruitment rates across the portfolio.”</a:t>
            </a:r>
            <a:endParaRPr sz="1100" i="1">
              <a:latin typeface="Arial"/>
              <a:ea typeface="Arial"/>
              <a:cs typeface="Arial"/>
              <a:sym typeface="Arial"/>
            </a:endParaRPr>
          </a:p>
          <a:p>
            <a:pPr marL="0" marR="304800" lvl="0" indent="0" algn="l" rtl="0">
              <a:lnSpc>
                <a:spcPct val="100000"/>
              </a:lnSpc>
              <a:spcBef>
                <a:spcPts val="1200"/>
              </a:spcBef>
              <a:spcAft>
                <a:spcPts val="3600"/>
              </a:spcAft>
              <a:buNone/>
            </a:pPr>
            <a:endParaRPr sz="1100" b="1">
              <a:latin typeface="Arial"/>
              <a:ea typeface="Arial"/>
              <a:cs typeface="Arial"/>
              <a:sym typeface="Arial"/>
            </a:endParaRPr>
          </a:p>
        </p:txBody>
      </p:sp>
      <p:sp>
        <p:nvSpPr>
          <p:cNvPr id="119" name="Google Shape;119;gf5adc10dff_0_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692a7205b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692a7205bf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1692a7205bf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692a7205bf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1692a7205bf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692a7205bf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We saw responses from across all seven Trusts in the region and four Primary Care sites.</a:t>
            </a:r>
            <a:endParaRPr/>
          </a:p>
        </p:txBody>
      </p:sp>
      <p:sp>
        <p:nvSpPr>
          <p:cNvPr id="142" name="Google Shape;142;g1692a7205bf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692a7205bf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1692a7205bf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692a7205bf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1692a7205bf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524000" y="3986195"/>
            <a:ext cx="91440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Sarcoma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18/10/2022</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body" idx="1"/>
          </p:nvPr>
        </p:nvSpPr>
        <p:spPr>
          <a:xfrm>
            <a:off x="838200" y="538415"/>
            <a:ext cx="10515600" cy="42564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0000FF"/>
                </a:solidFill>
                <a:hlinkClick r:id="rId3">
                  <a:extLst>
                    <a:ext uri="{A12FA001-AC4F-418D-AE19-62706E023703}">
                      <ahyp:hlinkClr xmlns:ahyp="http://schemas.microsoft.com/office/drawing/2018/hyperlinkcolor" val="tx"/>
                    </a:ext>
                  </a:extLst>
                </a:hlinkClick>
              </a:rPr>
              <a:t>NIHR ODP</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Open data platform. Data on performance across whole CRN, including all specialty areas</a:t>
            </a:r>
            <a:endParaRPr sz="2220">
              <a:solidFill>
                <a:srgbClr val="193E72"/>
              </a:solidFill>
            </a:endParaRPr>
          </a:p>
          <a:p>
            <a:pPr marL="0" lvl="0" indent="0" algn="l" rtl="0">
              <a:lnSpc>
                <a:spcPct val="100000"/>
              </a:lnSpc>
              <a:spcBef>
                <a:spcPts val="500"/>
              </a:spcBef>
              <a:spcAft>
                <a:spcPts val="0"/>
              </a:spcAft>
              <a:buSzPts val="2400"/>
              <a:buNone/>
            </a:pPr>
            <a:endParaRPr>
              <a:solidFill>
                <a:srgbClr val="193E72"/>
              </a:solidFill>
            </a:endParaRPr>
          </a:p>
          <a:p>
            <a:pPr marL="0" lvl="0" indent="0" algn="l" rtl="0">
              <a:lnSpc>
                <a:spcPct val="100000"/>
              </a:lnSpc>
              <a:spcBef>
                <a:spcPts val="1000"/>
              </a:spcBef>
              <a:spcAft>
                <a:spcPts val="0"/>
              </a:spcAft>
              <a:buSzPts val="2400"/>
              <a:buNone/>
            </a:pPr>
            <a:r>
              <a:rPr lang="en-GB" sz="2220" b="1" u="sng">
                <a:solidFill>
                  <a:srgbClr val="0000FF"/>
                </a:solidFill>
                <a:hlinkClick r:id="rId4">
                  <a:extLst>
                    <a:ext uri="{A12FA001-AC4F-418D-AE19-62706E023703}">
                      <ahyp:hlinkClr xmlns:ahyp="http://schemas.microsoft.com/office/drawing/2018/hyperlinkcolor" val="tx"/>
                    </a:ext>
                  </a:extLst>
                </a:hlinkClick>
              </a:rPr>
              <a:t>NIHR Be Part of Research</a:t>
            </a:r>
            <a:endParaRPr sz="2220" b="1" u="sng">
              <a:solidFill>
                <a:srgbClr val="0000FF"/>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hlinkClick r:id="rId5"/>
              </a:rPr>
              <a:t>See which studies are open across the country </a:t>
            </a:r>
            <a:endParaRPr sz="2200"/>
          </a:p>
          <a:p>
            <a:pPr marL="0" lvl="0" indent="0" algn="l" rtl="0">
              <a:lnSpc>
                <a:spcPct val="100000"/>
              </a:lnSpc>
              <a:spcBef>
                <a:spcPts val="1000"/>
              </a:spcBef>
              <a:spcAft>
                <a:spcPts val="0"/>
              </a:spcAft>
              <a:buSzPts val="2400"/>
              <a:buNone/>
            </a:pPr>
            <a:endParaRPr sz="2200"/>
          </a:p>
          <a:p>
            <a:pPr marL="0" lvl="0" indent="0" algn="l" rtl="0">
              <a:lnSpc>
                <a:spcPct val="100000"/>
              </a:lnSpc>
              <a:spcBef>
                <a:spcPts val="1000"/>
              </a:spcBef>
              <a:spcAft>
                <a:spcPts val="0"/>
              </a:spcAft>
              <a:buSzPts val="2400"/>
              <a:buNone/>
            </a:pPr>
            <a:r>
              <a:rPr lang="en-GB" sz="2220" b="1" u="sng">
                <a:solidFill>
                  <a:srgbClr val="0000FF"/>
                </a:solidFill>
                <a:hlinkClick r:id="rId5">
                  <a:extLst>
                    <a:ext uri="{A12FA001-AC4F-418D-AE19-62706E023703}">
                      <ahyp:hlinkClr xmlns:ahyp="http://schemas.microsoft.com/office/drawing/2018/hyperlinkcolor" val="tx"/>
                    </a:ext>
                  </a:extLst>
                </a:hlinkClick>
              </a:rPr>
              <a:t>National Cancer Research Institute Portfolio Maps</a:t>
            </a:r>
            <a:endParaRPr sz="2220"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View current national portfolio of open, closed and ‘in set up’ cancer studies</a:t>
            </a:r>
            <a:endParaRPr sz="2220">
              <a:solidFill>
                <a:srgbClr val="193E72"/>
              </a:solidFill>
            </a:endParaRPr>
          </a:p>
          <a:p>
            <a:pPr marL="0" lvl="0" indent="0" algn="l" rtl="0">
              <a:lnSpc>
                <a:spcPct val="100000"/>
              </a:lnSpc>
              <a:spcBef>
                <a:spcPts val="500"/>
              </a:spcBef>
              <a:spcAft>
                <a:spcPts val="0"/>
              </a:spcAft>
              <a:buSzPts val="2400"/>
              <a:buNone/>
            </a:pPr>
            <a:endParaRPr sz="2220" b="1">
              <a:solidFill>
                <a:srgbClr val="193E72"/>
              </a:solidFill>
            </a:endParaRPr>
          </a:p>
          <a:p>
            <a:pPr marL="0" lvl="0" indent="0" algn="l" rtl="0">
              <a:lnSpc>
                <a:spcPct val="100000"/>
              </a:lnSpc>
              <a:spcBef>
                <a:spcPts val="500"/>
              </a:spcBef>
              <a:spcAft>
                <a:spcPts val="0"/>
              </a:spcAft>
              <a:buSzPts val="2400"/>
              <a:buNone/>
            </a:pPr>
            <a:r>
              <a:rPr lang="en-GB" sz="2220" b="1" u="sng">
                <a:solidFill>
                  <a:srgbClr val="0000FF"/>
                </a:solidFill>
                <a:hlinkClick r:id="rId6">
                  <a:extLst>
                    <a:ext uri="{A12FA001-AC4F-418D-AE19-62706E023703}">
                      <ahyp:hlinkClr xmlns:ahyp="http://schemas.microsoft.com/office/drawing/2018/hyperlinkcolor" val="tx"/>
                    </a:ext>
                  </a:extLst>
                </a:hlinkClick>
              </a:rPr>
              <a:t>Find a Clinical Research Study (ODP) </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Search for a study to fit criteria.  Good for horizon scanning, eligibility criteria</a:t>
            </a:r>
            <a:endParaRPr>
              <a:solidFill>
                <a:srgbClr val="193E72"/>
              </a:solidFill>
            </a:endParaRPr>
          </a:p>
          <a:p>
            <a:pPr marL="1143000" lvl="2" indent="25400" algn="l" rtl="0">
              <a:lnSpc>
                <a:spcPct val="80000"/>
              </a:lnSpc>
              <a:spcBef>
                <a:spcPts val="400"/>
              </a:spcBef>
              <a:spcAft>
                <a:spcPts val="0"/>
              </a:spcAft>
              <a:buClr>
                <a:schemeClr val="dk1"/>
              </a:buClr>
              <a:buSzPts val="2000"/>
              <a:buNone/>
            </a:pPr>
            <a:endParaRPr sz="1850">
              <a:solidFill>
                <a:schemeClr val="dk1"/>
              </a:solidFill>
            </a:endParaRPr>
          </a:p>
          <a:p>
            <a:pPr marL="228593" lvl="0" indent="-87622" algn="l" rtl="0">
              <a:lnSpc>
                <a:spcPct val="70000"/>
              </a:lnSpc>
              <a:spcBef>
                <a:spcPts val="1000"/>
              </a:spcBef>
              <a:spcAft>
                <a:spcPts val="0"/>
              </a:spcAft>
              <a:buClr>
                <a:srgbClr val="193E72"/>
              </a:buClr>
              <a:buSzPts val="2220"/>
              <a:buNone/>
            </a:pPr>
            <a:endParaRPr sz="222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body" idx="1"/>
          </p:nvPr>
        </p:nvSpPr>
        <p:spPr>
          <a:xfrm>
            <a:off x="838200" y="1002215"/>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90000"/>
              </a:lnSpc>
              <a:spcBef>
                <a:spcPts val="0"/>
              </a:spcBef>
              <a:spcAft>
                <a:spcPts val="0"/>
              </a:spcAft>
              <a:buSzPts val="2400"/>
              <a:buNone/>
            </a:pPr>
            <a:r>
              <a:rPr lang="en-GB"/>
              <a:t>claire.matthews@nihr.ac.uk </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rebecca.pienaar@nihr.ac.uk</a:t>
            </a:r>
            <a:endParaRPr/>
          </a:p>
          <a:p>
            <a:pPr marL="0" lvl="0" indent="0" algn="ctr" rtl="0">
              <a:lnSpc>
                <a:spcPct val="90000"/>
              </a:lnSpc>
              <a:spcBef>
                <a:spcPts val="1000"/>
              </a:spcBef>
              <a:spcAft>
                <a:spcPts val="0"/>
              </a:spcAft>
              <a:buSzPts val="2400"/>
              <a:buNone/>
            </a:pPr>
            <a:endParaRPr sz="3000"/>
          </a:p>
          <a:p>
            <a:pPr marL="0" lvl="0" indent="0" algn="ctr" rtl="0">
              <a:lnSpc>
                <a:spcPct val="90000"/>
              </a:lnSpc>
              <a:spcBef>
                <a:spcPts val="1000"/>
              </a:spcBef>
              <a:spcAft>
                <a:spcPts val="0"/>
              </a:spcAft>
              <a:buSzPts val="2400"/>
              <a:buNone/>
            </a:pPr>
            <a:r>
              <a:rPr lang="en-GB" sz="3000"/>
              <a:t>Sub-specialty Lead</a:t>
            </a:r>
            <a:endParaRPr sz="3000"/>
          </a:p>
          <a:p>
            <a:pPr marL="0" lvl="0" indent="0" algn="ctr" rtl="0">
              <a:spcBef>
                <a:spcPts val="1000"/>
              </a:spcBef>
              <a:spcAft>
                <a:spcPts val="0"/>
              </a:spcAft>
              <a:buClr>
                <a:schemeClr val="dk1"/>
              </a:buClr>
              <a:buSzPts val="1100"/>
              <a:buFont typeface="Arial"/>
              <a:buNone/>
            </a:pPr>
            <a:r>
              <a:rPr lang="en-GB"/>
              <a:t>adam.dangoor@uhbw.nhs.uk</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9"/>
        <p:cNvGrpSpPr/>
        <p:nvPr/>
      </p:nvGrpSpPr>
      <p:grpSpPr>
        <a:xfrm>
          <a:off x="0" y="0"/>
          <a:ext cx="0" cy="0"/>
          <a:chOff x="0" y="0"/>
          <a:chExt cx="0" cy="0"/>
        </a:xfrm>
      </p:grpSpPr>
      <p:sp>
        <p:nvSpPr>
          <p:cNvPr id="100" name="Google Shape;100;p12"/>
          <p:cNvSpPr txBox="1">
            <a:spLocks noGrp="1"/>
          </p:cNvSpPr>
          <p:nvPr>
            <p:ph type="body" idx="1"/>
          </p:nvPr>
        </p:nvSpPr>
        <p:spPr>
          <a:xfrm>
            <a:off x="838200" y="1148551"/>
            <a:ext cx="10515600" cy="4560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101" name="Google Shape;101;p12"/>
          <p:cNvPicPr preferRelativeResize="0"/>
          <p:nvPr/>
        </p:nvPicPr>
        <p:blipFill>
          <a:blip r:embed="rId3">
            <a:alphaModFix/>
          </a:blip>
          <a:stretch>
            <a:fillRect/>
          </a:stretch>
        </p:blipFill>
        <p:spPr>
          <a:xfrm>
            <a:off x="1377800" y="799950"/>
            <a:ext cx="9064974" cy="2562225"/>
          </a:xfrm>
          <a:prstGeom prst="rect">
            <a:avLst/>
          </a:prstGeom>
          <a:noFill/>
          <a:ln>
            <a:noFill/>
          </a:ln>
        </p:spPr>
      </p:pic>
      <p:pic>
        <p:nvPicPr>
          <p:cNvPr id="102" name="Google Shape;102;p12"/>
          <p:cNvPicPr preferRelativeResize="0"/>
          <p:nvPr/>
        </p:nvPicPr>
        <p:blipFill>
          <a:blip r:embed="rId4">
            <a:alphaModFix/>
          </a:blip>
          <a:stretch>
            <a:fillRect/>
          </a:stretch>
        </p:blipFill>
        <p:spPr>
          <a:xfrm>
            <a:off x="1155313" y="3429000"/>
            <a:ext cx="9509951" cy="2500650"/>
          </a:xfrm>
          <a:prstGeom prst="rect">
            <a:avLst/>
          </a:prstGeom>
          <a:noFill/>
          <a:ln>
            <a:noFill/>
          </a:ln>
        </p:spPr>
      </p:pic>
      <p:sp>
        <p:nvSpPr>
          <p:cNvPr id="103" name="Google Shape;103;p12"/>
          <p:cNvSpPr txBox="1"/>
          <p:nvPr/>
        </p:nvSpPr>
        <p:spPr>
          <a:xfrm>
            <a:off x="838200" y="99652"/>
            <a:ext cx="105156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a:solidFill>
                  <a:srgbClr val="193E72"/>
                </a:solidFill>
              </a:rPr>
              <a:t>National Sarcoma Cancer Research Recruitment</a:t>
            </a:r>
            <a:endParaRPr sz="3200">
              <a:solidFill>
                <a:srgbClr val="193E72"/>
              </a:solidFill>
            </a:endParaRPr>
          </a:p>
        </p:txBody>
      </p:sp>
      <p:sp>
        <p:nvSpPr>
          <p:cNvPr id="104" name="Google Shape;104;p12"/>
          <p:cNvSpPr txBox="1"/>
          <p:nvPr/>
        </p:nvSpPr>
        <p:spPr>
          <a:xfrm>
            <a:off x="300875" y="155742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Apr 21 - Mar 22</a:t>
            </a:r>
            <a:endParaRPr sz="1600"/>
          </a:p>
        </p:txBody>
      </p:sp>
      <p:sp>
        <p:nvSpPr>
          <p:cNvPr id="105" name="Google Shape;105;p12"/>
          <p:cNvSpPr txBox="1"/>
          <p:nvPr/>
        </p:nvSpPr>
        <p:spPr>
          <a:xfrm>
            <a:off x="137725" y="434077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Apr 22 - Sep 22</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3"/>
          <p:cNvSpPr txBox="1">
            <a:spLocks noGrp="1"/>
          </p:cNvSpPr>
          <p:nvPr>
            <p:ph type="title"/>
          </p:nvPr>
        </p:nvSpPr>
        <p:spPr>
          <a:xfrm>
            <a:off x="838200" y="17930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National vs Regional Recruitment</a:t>
            </a:r>
            <a:endParaRPr/>
          </a:p>
        </p:txBody>
      </p:sp>
      <p:pic>
        <p:nvPicPr>
          <p:cNvPr id="112" name="Google Shape;112;p13"/>
          <p:cNvPicPr preferRelativeResize="0"/>
          <p:nvPr/>
        </p:nvPicPr>
        <p:blipFill>
          <a:blip r:embed="rId3">
            <a:alphaModFix/>
          </a:blip>
          <a:stretch>
            <a:fillRect/>
          </a:stretch>
        </p:blipFill>
        <p:spPr>
          <a:xfrm>
            <a:off x="1402850" y="1044800"/>
            <a:ext cx="9191625" cy="2438400"/>
          </a:xfrm>
          <a:prstGeom prst="rect">
            <a:avLst/>
          </a:prstGeom>
          <a:noFill/>
          <a:ln>
            <a:noFill/>
          </a:ln>
        </p:spPr>
      </p:pic>
      <p:pic>
        <p:nvPicPr>
          <p:cNvPr id="113" name="Google Shape;113;p13"/>
          <p:cNvPicPr preferRelativeResize="0"/>
          <p:nvPr/>
        </p:nvPicPr>
        <p:blipFill>
          <a:blip r:embed="rId4">
            <a:alphaModFix/>
          </a:blip>
          <a:stretch>
            <a:fillRect/>
          </a:stretch>
        </p:blipFill>
        <p:spPr>
          <a:xfrm>
            <a:off x="1468138" y="3609800"/>
            <a:ext cx="8972550" cy="2400300"/>
          </a:xfrm>
          <a:prstGeom prst="rect">
            <a:avLst/>
          </a:prstGeom>
          <a:noFill/>
          <a:ln>
            <a:noFill/>
          </a:ln>
        </p:spPr>
      </p:pic>
      <p:sp>
        <p:nvSpPr>
          <p:cNvPr id="114" name="Google Shape;114;p13"/>
          <p:cNvSpPr txBox="1"/>
          <p:nvPr/>
        </p:nvSpPr>
        <p:spPr>
          <a:xfrm>
            <a:off x="336275" y="1991025"/>
            <a:ext cx="93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National</a:t>
            </a:r>
            <a:endParaRPr/>
          </a:p>
        </p:txBody>
      </p:sp>
      <p:sp>
        <p:nvSpPr>
          <p:cNvPr id="115" name="Google Shape;115;p13"/>
          <p:cNvSpPr txBox="1"/>
          <p:nvPr/>
        </p:nvSpPr>
        <p:spPr>
          <a:xfrm>
            <a:off x="530950" y="4663450"/>
            <a:ext cx="102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WE region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4"/>
          <p:cNvSpPr txBox="1">
            <a:spLocks noGrp="1"/>
          </p:cNvSpPr>
          <p:nvPr>
            <p:ph type="title"/>
          </p:nvPr>
        </p:nvSpPr>
        <p:spPr>
          <a:xfrm>
            <a:off x="703250" y="238926"/>
            <a:ext cx="10515600" cy="57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400" b="1"/>
              <a:t>Sarcoma Cancer Studies - open and in seet up in SWAG region</a:t>
            </a:r>
            <a:endParaRPr sz="2400" b="1"/>
          </a:p>
        </p:txBody>
      </p:sp>
      <p:graphicFrame>
        <p:nvGraphicFramePr>
          <p:cNvPr id="122" name="Google Shape;122;p14"/>
          <p:cNvGraphicFramePr/>
          <p:nvPr/>
        </p:nvGraphicFramePr>
        <p:xfrm>
          <a:off x="494625" y="813725"/>
          <a:ext cx="3000000" cy="3000000"/>
        </p:xfrm>
        <a:graphic>
          <a:graphicData uri="http://schemas.openxmlformats.org/drawingml/2006/table">
            <a:tbl>
              <a:tblPr>
                <a:noFill/>
                <a:tableStyleId>{BFF9CB2D-E421-4A08-9D79-9DB283C89C8C}</a:tableStyleId>
              </a:tblPr>
              <a:tblGrid>
                <a:gridCol w="1289375">
                  <a:extLst>
                    <a:ext uri="{9D8B030D-6E8A-4147-A177-3AD203B41FA5}">
                      <a16:colId xmlns:a16="http://schemas.microsoft.com/office/drawing/2014/main" val="20000"/>
                    </a:ext>
                  </a:extLst>
                </a:gridCol>
                <a:gridCol w="2747850">
                  <a:extLst>
                    <a:ext uri="{9D8B030D-6E8A-4147-A177-3AD203B41FA5}">
                      <a16:colId xmlns:a16="http://schemas.microsoft.com/office/drawing/2014/main" val="20001"/>
                    </a:ext>
                  </a:extLst>
                </a:gridCol>
                <a:gridCol w="1543025">
                  <a:extLst>
                    <a:ext uri="{9D8B030D-6E8A-4147-A177-3AD203B41FA5}">
                      <a16:colId xmlns:a16="http://schemas.microsoft.com/office/drawing/2014/main" val="20002"/>
                    </a:ext>
                  </a:extLst>
                </a:gridCol>
                <a:gridCol w="1585300">
                  <a:extLst>
                    <a:ext uri="{9D8B030D-6E8A-4147-A177-3AD203B41FA5}">
                      <a16:colId xmlns:a16="http://schemas.microsoft.com/office/drawing/2014/main" val="20003"/>
                    </a:ext>
                  </a:extLst>
                </a:gridCol>
                <a:gridCol w="1585300">
                  <a:extLst>
                    <a:ext uri="{9D8B030D-6E8A-4147-A177-3AD203B41FA5}">
                      <a16:colId xmlns:a16="http://schemas.microsoft.com/office/drawing/2014/main" val="20004"/>
                    </a:ext>
                  </a:extLst>
                </a:gridCol>
                <a:gridCol w="1268225">
                  <a:extLst>
                    <a:ext uri="{9D8B030D-6E8A-4147-A177-3AD203B41FA5}">
                      <a16:colId xmlns:a16="http://schemas.microsoft.com/office/drawing/2014/main" val="20005"/>
                    </a:ext>
                  </a:extLst>
                </a:gridCol>
                <a:gridCol w="1183675">
                  <a:extLst>
                    <a:ext uri="{9D8B030D-6E8A-4147-A177-3AD203B41FA5}">
                      <a16:colId xmlns:a16="http://schemas.microsoft.com/office/drawing/2014/main" val="20006"/>
                    </a:ext>
                  </a:extLst>
                </a:gridCol>
              </a:tblGrid>
              <a:tr h="590550">
                <a:tc>
                  <a:txBody>
                    <a:bodyPr/>
                    <a:lstStyle/>
                    <a:p>
                      <a:pPr marL="0" lvl="0" indent="0" algn="l" rtl="0">
                        <a:spcBef>
                          <a:spcPts val="0"/>
                        </a:spcBef>
                        <a:spcAft>
                          <a:spcPts val="0"/>
                        </a:spcAft>
                        <a:buNone/>
                      </a:pPr>
                      <a:r>
                        <a:rPr lang="en-GB">
                          <a:solidFill>
                            <a:schemeClr val="lt1"/>
                          </a:solidFill>
                        </a:rPr>
                        <a:t>CPMS Study ID</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GB">
                          <a:solidFill>
                            <a:schemeClr val="lt1"/>
                          </a:solidFill>
                        </a:rPr>
                        <a:t>Sites</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GB">
                          <a:solidFill>
                            <a:schemeClr val="lt1"/>
                          </a:solidFill>
                        </a:rPr>
                        <a:t>Opening</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GB">
                          <a:solidFill>
                            <a:schemeClr val="lt1"/>
                          </a:solidFill>
                        </a:rPr>
                        <a:t>Closure</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GB">
                          <a:solidFill>
                            <a:schemeClr val="lt1"/>
                          </a:solidFill>
                        </a:rPr>
                        <a:t>Sample Size Eng</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GB">
                          <a:solidFill>
                            <a:schemeClr val="lt1"/>
                          </a:solidFill>
                        </a:rPr>
                        <a:t>England Recruits</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0">
                <a:tc>
                  <a:txBody>
                    <a:bodyPr/>
                    <a:lstStyle/>
                    <a:p>
                      <a:pPr marL="0" lvl="0" indent="0" algn="r" rtl="0">
                        <a:lnSpc>
                          <a:spcPct val="115000"/>
                        </a:lnSpc>
                        <a:spcBef>
                          <a:spcPts val="0"/>
                        </a:spcBef>
                        <a:spcAft>
                          <a:spcPts val="0"/>
                        </a:spcAft>
                        <a:buNone/>
                      </a:pPr>
                      <a:r>
                        <a:rPr lang="en-GB"/>
                        <a:t>49536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BI Trial 1403-0008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SAL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29/07/2022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29/11/2023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19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r h="685800">
                <a:tc>
                  <a:txBody>
                    <a:bodyPr/>
                    <a:lstStyle/>
                    <a:p>
                      <a:pPr marL="0" lvl="0" indent="0" algn="r" rtl="0">
                        <a:lnSpc>
                          <a:spcPct val="115000"/>
                        </a:lnSpc>
                        <a:spcBef>
                          <a:spcPts val="0"/>
                        </a:spcBef>
                        <a:spcAft>
                          <a:spcPts val="0"/>
                        </a:spcAft>
                        <a:buNone/>
                      </a:pPr>
                      <a:r>
                        <a:rPr lang="en-GB"/>
                        <a:t>42490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FaR-RMS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MUS, BHOC, RUH, BRHC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17/09/2020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28/02/2029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310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r" rtl="0">
                        <a:lnSpc>
                          <a:spcPct val="115000"/>
                        </a:lnSpc>
                        <a:spcBef>
                          <a:spcPts val="0"/>
                        </a:spcBef>
                        <a:spcAft>
                          <a:spcPts val="0"/>
                        </a:spcAft>
                        <a:buNone/>
                      </a:pPr>
                      <a:r>
                        <a:rPr lang="en-GB"/>
                        <a:t>81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2"/>
                  </a:ext>
                </a:extLst>
              </a:tr>
              <a:tr h="342900">
                <a:tc>
                  <a:txBody>
                    <a:bodyPr/>
                    <a:lstStyle/>
                    <a:p>
                      <a:pPr marL="0" lvl="0" indent="0" algn="r" rtl="0">
                        <a:lnSpc>
                          <a:spcPct val="115000"/>
                        </a:lnSpc>
                        <a:spcBef>
                          <a:spcPts val="0"/>
                        </a:spcBef>
                        <a:spcAft>
                          <a:spcPts val="0"/>
                        </a:spcAft>
                        <a:buNone/>
                      </a:pPr>
                      <a:r>
                        <a:rPr lang="en-GB"/>
                        <a:t>42003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RAGNAR - 42756493CAN2002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BRHC, BHOC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05/01/2020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15/11/2026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GB"/>
                        <a:t>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0">
                <a:tc>
                  <a:txBody>
                    <a:bodyPr/>
                    <a:lstStyle/>
                    <a:p>
                      <a:pPr marL="0" lvl="0" indent="0" algn="r" rtl="0">
                        <a:lnSpc>
                          <a:spcPct val="115000"/>
                        </a:lnSpc>
                        <a:spcBef>
                          <a:spcPts val="0"/>
                        </a:spcBef>
                        <a:spcAft>
                          <a:spcPts val="0"/>
                        </a:spcAft>
                        <a:buNone/>
                      </a:pPr>
                      <a:r>
                        <a:rPr lang="en-GB"/>
                        <a:t>41346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ICONIC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25/10/2019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02/06/2023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134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GB"/>
                        <a:t>165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342900">
                <a:tc>
                  <a:txBody>
                    <a:bodyPr/>
                    <a:lstStyle/>
                    <a:p>
                      <a:pPr marL="0" lvl="0" indent="0" algn="r" rtl="0">
                        <a:lnSpc>
                          <a:spcPct val="115000"/>
                        </a:lnSpc>
                        <a:spcBef>
                          <a:spcPts val="0"/>
                        </a:spcBef>
                        <a:spcAft>
                          <a:spcPts val="0"/>
                        </a:spcAft>
                        <a:buNone/>
                      </a:pPr>
                      <a:r>
                        <a:rPr lang="en-GB"/>
                        <a:t>33914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SPECTA (EORTC 1553)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BRHC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07/06/2018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30/09/2027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288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r" rtl="0">
                        <a:lnSpc>
                          <a:spcPct val="115000"/>
                        </a:lnSpc>
                        <a:spcBef>
                          <a:spcPts val="0"/>
                        </a:spcBef>
                        <a:spcAft>
                          <a:spcPts val="0"/>
                        </a:spcAft>
                        <a:buNone/>
                      </a:pPr>
                      <a:r>
                        <a:rPr lang="en-GB"/>
                        <a:t>122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5"/>
                  </a:ext>
                </a:extLst>
              </a:tr>
              <a:tr h="342900">
                <a:tc>
                  <a:txBody>
                    <a:bodyPr/>
                    <a:lstStyle/>
                    <a:p>
                      <a:pPr marL="0" lvl="0" indent="0" algn="r" rtl="0">
                        <a:lnSpc>
                          <a:spcPct val="115000"/>
                        </a:lnSpc>
                        <a:spcBef>
                          <a:spcPts val="0"/>
                        </a:spcBef>
                        <a:spcAft>
                          <a:spcPts val="0"/>
                        </a:spcAft>
                        <a:buNone/>
                      </a:pPr>
                      <a:r>
                        <a:rPr lang="en-GB"/>
                        <a:t>17239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rEECur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BHOC, BRHC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18/12/2014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30/09/2022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135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r" rtl="0">
                        <a:lnSpc>
                          <a:spcPct val="115000"/>
                        </a:lnSpc>
                        <a:spcBef>
                          <a:spcPts val="0"/>
                        </a:spcBef>
                        <a:spcAft>
                          <a:spcPts val="0"/>
                        </a:spcAft>
                        <a:buNone/>
                      </a:pPr>
                      <a:r>
                        <a:rPr lang="en-GB"/>
                        <a:t>132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6"/>
                  </a:ext>
                </a:extLst>
              </a:tr>
              <a:tr h="857250">
                <a:tc>
                  <a:txBody>
                    <a:bodyPr/>
                    <a:lstStyle/>
                    <a:p>
                      <a:pPr marL="0" lvl="0" indent="0" algn="r" rtl="0">
                        <a:lnSpc>
                          <a:spcPct val="115000"/>
                        </a:lnSpc>
                        <a:spcBef>
                          <a:spcPts val="0"/>
                        </a:spcBef>
                        <a:spcAft>
                          <a:spcPts val="0"/>
                        </a:spcAft>
                        <a:buNone/>
                      </a:pPr>
                      <a:r>
                        <a:rPr lang="en-GB"/>
                        <a:t>15941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NIHR BioResource - Rare Diseases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SAL, BHOC, NBT, RUH, BRHC,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13/09/2012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30/11/2022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22000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r" rtl="0">
                        <a:lnSpc>
                          <a:spcPct val="115000"/>
                        </a:lnSpc>
                        <a:spcBef>
                          <a:spcPts val="0"/>
                        </a:spcBef>
                        <a:spcAft>
                          <a:spcPts val="0"/>
                        </a:spcAft>
                        <a:buNone/>
                      </a:pPr>
                      <a:r>
                        <a:rPr lang="en-GB"/>
                        <a:t>15,386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7"/>
                  </a:ext>
                </a:extLst>
              </a:tr>
            </a:tbl>
          </a:graphicData>
        </a:graphic>
      </p:graphicFrame>
      <p:graphicFrame>
        <p:nvGraphicFramePr>
          <p:cNvPr id="123" name="Google Shape;123;p14"/>
          <p:cNvGraphicFramePr/>
          <p:nvPr/>
        </p:nvGraphicFramePr>
        <p:xfrm>
          <a:off x="494625" y="5355650"/>
          <a:ext cx="3000000" cy="3000000"/>
        </p:xfrm>
        <a:graphic>
          <a:graphicData uri="http://schemas.openxmlformats.org/drawingml/2006/table">
            <a:tbl>
              <a:tblPr>
                <a:noFill/>
                <a:tableStyleId>{BFF9CB2D-E421-4A08-9D79-9DB283C89C8C}</a:tableStyleId>
              </a:tblPr>
              <a:tblGrid>
                <a:gridCol w="1289375">
                  <a:extLst>
                    <a:ext uri="{9D8B030D-6E8A-4147-A177-3AD203B41FA5}">
                      <a16:colId xmlns:a16="http://schemas.microsoft.com/office/drawing/2014/main" val="20000"/>
                    </a:ext>
                  </a:extLst>
                </a:gridCol>
                <a:gridCol w="2747850">
                  <a:extLst>
                    <a:ext uri="{9D8B030D-6E8A-4147-A177-3AD203B41FA5}">
                      <a16:colId xmlns:a16="http://schemas.microsoft.com/office/drawing/2014/main" val="20001"/>
                    </a:ext>
                  </a:extLst>
                </a:gridCol>
                <a:gridCol w="1543025">
                  <a:extLst>
                    <a:ext uri="{9D8B030D-6E8A-4147-A177-3AD203B41FA5}">
                      <a16:colId xmlns:a16="http://schemas.microsoft.com/office/drawing/2014/main" val="20002"/>
                    </a:ext>
                  </a:extLst>
                </a:gridCol>
                <a:gridCol w="1585300">
                  <a:extLst>
                    <a:ext uri="{9D8B030D-6E8A-4147-A177-3AD203B41FA5}">
                      <a16:colId xmlns:a16="http://schemas.microsoft.com/office/drawing/2014/main" val="20003"/>
                    </a:ext>
                  </a:extLst>
                </a:gridCol>
                <a:gridCol w="1585300">
                  <a:extLst>
                    <a:ext uri="{9D8B030D-6E8A-4147-A177-3AD203B41FA5}">
                      <a16:colId xmlns:a16="http://schemas.microsoft.com/office/drawing/2014/main" val="20004"/>
                    </a:ext>
                  </a:extLst>
                </a:gridCol>
                <a:gridCol w="1268225">
                  <a:extLst>
                    <a:ext uri="{9D8B030D-6E8A-4147-A177-3AD203B41FA5}">
                      <a16:colId xmlns:a16="http://schemas.microsoft.com/office/drawing/2014/main" val="20005"/>
                    </a:ext>
                  </a:extLst>
                </a:gridCol>
                <a:gridCol w="1183675">
                  <a:extLst>
                    <a:ext uri="{9D8B030D-6E8A-4147-A177-3AD203B41FA5}">
                      <a16:colId xmlns:a16="http://schemas.microsoft.com/office/drawing/2014/main" val="20006"/>
                    </a:ext>
                  </a:extLst>
                </a:gridCol>
              </a:tblGrid>
              <a:tr h="342900">
                <a:tc>
                  <a:txBody>
                    <a:bodyPr/>
                    <a:lstStyle/>
                    <a:p>
                      <a:pPr marL="0" lvl="0" indent="0" algn="r" rtl="0">
                        <a:spcBef>
                          <a:spcPts val="0"/>
                        </a:spcBef>
                        <a:spcAft>
                          <a:spcPts val="0"/>
                        </a:spcAft>
                        <a:buNone/>
                      </a:pPr>
                      <a:r>
                        <a:rPr lang="en-GB"/>
                        <a:t>51601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Paediatric (2-21Years)EWS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 BHOC - in set up</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GB"/>
                        <a:t>29/07/2022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GB"/>
                        <a:t>03/12/2023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GB"/>
                        <a:t>-</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 In set up</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15"/>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Associate PI Scheme</a:t>
            </a:r>
            <a:endParaRPr/>
          </a:p>
        </p:txBody>
      </p:sp>
      <p:sp>
        <p:nvSpPr>
          <p:cNvPr id="130" name="Google Shape;130;p15"/>
          <p:cNvSpPr txBox="1">
            <a:spLocks noGrp="1"/>
          </p:cNvSpPr>
          <p:nvPr>
            <p:ph type="body" idx="1"/>
          </p:nvPr>
        </p:nvSpPr>
        <p:spPr>
          <a:xfrm>
            <a:off x="442450" y="991100"/>
            <a:ext cx="11406300" cy="5123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000" u="sng">
                <a:solidFill>
                  <a:schemeClr val="hlink"/>
                </a:solidFill>
                <a:hlinkClick r:id="rId3"/>
              </a:rPr>
              <a:t>https://www.nihr.ac.uk/health-and-care-professionals/career-development/associate-principal-investigator-scheme.htm</a:t>
            </a:r>
            <a:endParaRPr sz="2000"/>
          </a:p>
          <a:p>
            <a:pPr marL="0" lvl="0" indent="0" algn="l" rtl="0">
              <a:spcBef>
                <a:spcPts val="1000"/>
              </a:spcBef>
              <a:spcAft>
                <a:spcPts val="0"/>
              </a:spcAft>
              <a:buNone/>
            </a:pPr>
            <a:r>
              <a:rPr lang="en-GB" sz="2000"/>
              <a:t>A six month in-work training opportunity, providing practical experience for healthcare professionals starting their research career.</a:t>
            </a:r>
            <a:endParaRPr sz="2000"/>
          </a:p>
          <a:p>
            <a:pPr marL="0" lvl="0" indent="0" algn="l" rtl="0">
              <a:spcBef>
                <a:spcPts val="1000"/>
              </a:spcBef>
              <a:spcAft>
                <a:spcPts val="0"/>
              </a:spcAft>
              <a:buNone/>
            </a:pPr>
            <a:r>
              <a:rPr lang="en-GB" sz="2000"/>
              <a:t>People who would not normally have the opportunity to take part in clinical research in their day to day role have the chance to experience what it means to work on and deliver a NIHR portfolio trial under the mentorship of an enthusiastic Local PI.</a:t>
            </a:r>
            <a:endParaRPr sz="2000"/>
          </a:p>
          <a:p>
            <a:pPr marL="0" lvl="0" indent="0" algn="l" rtl="0">
              <a:spcBef>
                <a:spcPts val="1000"/>
              </a:spcBef>
              <a:spcAft>
                <a:spcPts val="0"/>
              </a:spcAft>
              <a:buNone/>
            </a:pPr>
            <a:endParaRPr sz="2000"/>
          </a:p>
          <a:p>
            <a:pPr marL="0" lvl="0" indent="0" algn="l" rtl="0">
              <a:spcBef>
                <a:spcPts val="1000"/>
              </a:spcBef>
              <a:spcAft>
                <a:spcPts val="0"/>
              </a:spcAft>
              <a:buNone/>
            </a:pPr>
            <a:r>
              <a:rPr lang="en-GB" sz="2200" b="1"/>
              <a:t>FaR-RMS:</a:t>
            </a:r>
            <a:r>
              <a:rPr lang="en-GB" sz="2200"/>
              <a:t> An overarching study for children and adults with Frontline and Relapsed RhabdoMyoSarcoma</a:t>
            </a:r>
            <a:endParaRPr sz="2200"/>
          </a:p>
          <a:p>
            <a:pPr marL="0" lvl="0" indent="0" algn="l" rtl="0">
              <a:spcBef>
                <a:spcPts val="1000"/>
              </a:spcBef>
              <a:spcAft>
                <a:spcPts val="0"/>
              </a:spcAft>
              <a:buNone/>
            </a:pPr>
            <a:r>
              <a:rPr lang="en-GB" sz="2200"/>
              <a:t>Open 17/09/2020 - 28/02/2029</a:t>
            </a:r>
            <a:endParaRPr sz="2200"/>
          </a:p>
          <a:p>
            <a:pPr marL="0" lvl="0" indent="0" algn="l" rtl="0">
              <a:spcBef>
                <a:spcPts val="1000"/>
              </a:spcBef>
              <a:spcAft>
                <a:spcPts val="0"/>
              </a:spcAft>
              <a:buNone/>
            </a:pPr>
            <a:r>
              <a:rPr lang="en-GB"/>
              <a:t>Currently no APIs signed up in our region</a:t>
            </a:r>
            <a:endParaRPr/>
          </a:p>
        </p:txBody>
      </p:sp>
      <p:grpSp>
        <p:nvGrpSpPr>
          <p:cNvPr id="131" name="Google Shape;131;p15"/>
          <p:cNvGrpSpPr/>
          <p:nvPr/>
        </p:nvGrpSpPr>
        <p:grpSpPr>
          <a:xfrm>
            <a:off x="10441748" y="-838776"/>
            <a:ext cx="1995749" cy="2033473"/>
            <a:chOff x="2449130" y="3506855"/>
            <a:chExt cx="3042300" cy="3042300"/>
          </a:xfrm>
        </p:grpSpPr>
        <p:sp>
          <p:nvSpPr>
            <p:cNvPr id="132" name="Google Shape;132;p15"/>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33" name="Google Shape;133;p15"/>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34" name="Google Shape;134;p15"/>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xfrm>
            <a:off x="1394400" y="2862288"/>
            <a:ext cx="9403200" cy="1133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Arial"/>
              <a:buNone/>
            </a:pPr>
            <a:r>
              <a:rPr lang="en-GB"/>
              <a:t>PRES 2021/22 </a:t>
            </a:r>
            <a:endParaRPr/>
          </a:p>
          <a:p>
            <a:pPr marL="0" lvl="0" indent="0" algn="ctr" rtl="0">
              <a:lnSpc>
                <a:spcPct val="90000"/>
              </a:lnSpc>
              <a:spcBef>
                <a:spcPts val="0"/>
              </a:spcBef>
              <a:spcAft>
                <a:spcPts val="0"/>
              </a:spcAft>
              <a:buClr>
                <a:schemeClr val="lt1"/>
              </a:buClr>
              <a:buSzPts val="4800"/>
              <a:buFont typeface="Arial"/>
              <a:buNone/>
            </a:pPr>
            <a:r>
              <a:rPr lang="en-GB"/>
              <a:t>Report Summary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pic>
        <p:nvPicPr>
          <p:cNvPr id="144" name="Google Shape;144;p17"/>
          <p:cNvPicPr preferRelativeResize="0"/>
          <p:nvPr/>
        </p:nvPicPr>
        <p:blipFill>
          <a:blip r:embed="rId3">
            <a:alphaModFix/>
          </a:blip>
          <a:stretch>
            <a:fillRect/>
          </a:stretch>
        </p:blipFill>
        <p:spPr>
          <a:xfrm>
            <a:off x="2221850" y="16275"/>
            <a:ext cx="7748275" cy="5811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1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a:t>What was positive about your research experience?</a:t>
            </a:r>
            <a:endParaRPr/>
          </a:p>
        </p:txBody>
      </p:sp>
      <p:pic>
        <p:nvPicPr>
          <p:cNvPr id="150" name="Google Shape;150;p18"/>
          <p:cNvPicPr preferRelativeResize="0"/>
          <p:nvPr/>
        </p:nvPicPr>
        <p:blipFill>
          <a:blip r:embed="rId3">
            <a:alphaModFix/>
          </a:blip>
          <a:stretch>
            <a:fillRect/>
          </a:stretch>
        </p:blipFill>
        <p:spPr>
          <a:xfrm>
            <a:off x="130313" y="2383450"/>
            <a:ext cx="4577251" cy="4577251"/>
          </a:xfrm>
          <a:prstGeom prst="rect">
            <a:avLst/>
          </a:prstGeom>
          <a:noFill/>
          <a:ln>
            <a:noFill/>
          </a:ln>
        </p:spPr>
      </p:pic>
      <p:pic>
        <p:nvPicPr>
          <p:cNvPr id="151" name="Google Shape;151;p18"/>
          <p:cNvPicPr preferRelativeResize="0"/>
          <p:nvPr/>
        </p:nvPicPr>
        <p:blipFill>
          <a:blip r:embed="rId4">
            <a:alphaModFix/>
          </a:blip>
          <a:stretch>
            <a:fillRect/>
          </a:stretch>
        </p:blipFill>
        <p:spPr>
          <a:xfrm>
            <a:off x="7484438" y="2661050"/>
            <a:ext cx="4577251" cy="4577251"/>
          </a:xfrm>
          <a:prstGeom prst="rect">
            <a:avLst/>
          </a:prstGeom>
          <a:noFill/>
          <a:ln>
            <a:noFill/>
          </a:ln>
        </p:spPr>
      </p:pic>
      <p:pic>
        <p:nvPicPr>
          <p:cNvPr id="152" name="Google Shape;152;p18"/>
          <p:cNvPicPr preferRelativeResize="0"/>
          <p:nvPr/>
        </p:nvPicPr>
        <p:blipFill>
          <a:blip r:embed="rId5">
            <a:alphaModFix/>
          </a:blip>
          <a:stretch>
            <a:fillRect/>
          </a:stretch>
        </p:blipFill>
        <p:spPr>
          <a:xfrm>
            <a:off x="391163" y="171025"/>
            <a:ext cx="4713701" cy="4713701"/>
          </a:xfrm>
          <a:prstGeom prst="rect">
            <a:avLst/>
          </a:prstGeom>
          <a:noFill/>
          <a:ln>
            <a:noFill/>
          </a:ln>
        </p:spPr>
      </p:pic>
      <p:pic>
        <p:nvPicPr>
          <p:cNvPr id="153" name="Google Shape;153;p18"/>
          <p:cNvPicPr preferRelativeResize="0"/>
          <p:nvPr/>
        </p:nvPicPr>
        <p:blipFill>
          <a:blip r:embed="rId6">
            <a:alphaModFix/>
          </a:blip>
          <a:stretch>
            <a:fillRect/>
          </a:stretch>
        </p:blipFill>
        <p:spPr>
          <a:xfrm>
            <a:off x="4306963" y="1622700"/>
            <a:ext cx="4413801" cy="4413801"/>
          </a:xfrm>
          <a:prstGeom prst="rect">
            <a:avLst/>
          </a:prstGeom>
          <a:noFill/>
          <a:ln>
            <a:noFill/>
          </a:ln>
        </p:spPr>
      </p:pic>
      <p:pic>
        <p:nvPicPr>
          <p:cNvPr id="154" name="Google Shape;154;p18"/>
          <p:cNvPicPr preferRelativeResize="0"/>
          <p:nvPr/>
        </p:nvPicPr>
        <p:blipFill>
          <a:blip r:embed="rId7">
            <a:alphaModFix/>
          </a:blip>
          <a:stretch>
            <a:fillRect/>
          </a:stretch>
        </p:blipFill>
        <p:spPr>
          <a:xfrm>
            <a:off x="7090963" y="121450"/>
            <a:ext cx="4713701" cy="4713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1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a:t>Recommendations and next steps</a:t>
            </a:r>
            <a:endParaRPr/>
          </a:p>
        </p:txBody>
      </p:sp>
      <p:sp>
        <p:nvSpPr>
          <p:cNvPr id="160" name="Google Shape;160;p19"/>
          <p:cNvSpPr txBox="1"/>
          <p:nvPr/>
        </p:nvSpPr>
        <p:spPr>
          <a:xfrm>
            <a:off x="838200" y="1230625"/>
            <a:ext cx="9729900" cy="4485000"/>
          </a:xfrm>
          <a:prstGeom prst="rect">
            <a:avLst/>
          </a:prstGeom>
          <a:noFill/>
          <a:ln>
            <a:noFill/>
          </a:ln>
        </p:spPr>
        <p:txBody>
          <a:bodyPr spcFirstLastPara="1" wrap="square" lIns="91425" tIns="45700" rIns="91425" bIns="45700" anchor="t" anchorCtr="0">
            <a:normAutofit/>
          </a:bodyPr>
          <a:lstStyle/>
          <a:p>
            <a:pPr marL="228600" lvl="0" indent="-76200" algn="l" rtl="0">
              <a:lnSpc>
                <a:spcPct val="100000"/>
              </a:lnSpc>
              <a:spcBef>
                <a:spcPts val="0"/>
              </a:spcBef>
              <a:spcAft>
                <a:spcPts val="0"/>
              </a:spcAft>
              <a:buNone/>
            </a:pPr>
            <a:r>
              <a:rPr lang="en-GB" sz="2400">
                <a:solidFill>
                  <a:srgbClr val="193E72"/>
                </a:solidFill>
              </a:rPr>
              <a:t>Key themes from this year's feedback include:</a:t>
            </a:r>
            <a:endParaRPr sz="2400">
              <a:solidFill>
                <a:srgbClr val="193E72"/>
              </a:solidFill>
            </a:endParaRPr>
          </a:p>
          <a:p>
            <a:pPr marL="914400" lvl="0" indent="-342900" algn="l" rtl="0">
              <a:lnSpc>
                <a:spcPct val="100000"/>
              </a:lnSpc>
              <a:spcBef>
                <a:spcPts val="1000"/>
              </a:spcBef>
              <a:spcAft>
                <a:spcPts val="0"/>
              </a:spcAft>
              <a:buClr>
                <a:srgbClr val="193E72"/>
              </a:buClr>
              <a:buSzPts val="1800"/>
              <a:buChar char="●"/>
            </a:pPr>
            <a:r>
              <a:rPr lang="en-GB" sz="1800">
                <a:solidFill>
                  <a:srgbClr val="193E72"/>
                </a:solidFill>
              </a:rPr>
              <a:t>Communication with participants</a:t>
            </a:r>
            <a:endParaRPr sz="1800">
              <a:solidFill>
                <a:srgbClr val="193E72"/>
              </a:solidFill>
            </a:endParaRPr>
          </a:p>
          <a:p>
            <a:pPr marL="914400" lvl="0" indent="-342900" algn="l" rtl="0">
              <a:lnSpc>
                <a:spcPct val="100000"/>
              </a:lnSpc>
              <a:spcBef>
                <a:spcPts val="1000"/>
              </a:spcBef>
              <a:spcAft>
                <a:spcPts val="0"/>
              </a:spcAft>
              <a:buClr>
                <a:srgbClr val="193E72"/>
              </a:buClr>
              <a:buSzPts val="1800"/>
              <a:buChar char="●"/>
            </a:pPr>
            <a:r>
              <a:rPr lang="en-GB" sz="1800">
                <a:solidFill>
                  <a:srgbClr val="193E72"/>
                </a:solidFill>
              </a:rPr>
              <a:t>Results to individual tests.</a:t>
            </a:r>
            <a:endParaRPr sz="1800">
              <a:solidFill>
                <a:srgbClr val="193E72"/>
              </a:solidFill>
            </a:endParaRPr>
          </a:p>
          <a:p>
            <a:pPr marL="914400" lvl="0" indent="-342900" algn="l" rtl="0">
              <a:lnSpc>
                <a:spcPct val="100000"/>
              </a:lnSpc>
              <a:spcBef>
                <a:spcPts val="1000"/>
              </a:spcBef>
              <a:spcAft>
                <a:spcPts val="0"/>
              </a:spcAft>
              <a:buClr>
                <a:srgbClr val="193E72"/>
              </a:buClr>
              <a:buSzPts val="1800"/>
              <a:buChar char="●"/>
            </a:pPr>
            <a:r>
              <a:rPr lang="en-GB" sz="1800">
                <a:solidFill>
                  <a:srgbClr val="193E72"/>
                </a:solidFill>
              </a:rPr>
              <a:t>Clear information about how to get in contact with the study team.</a:t>
            </a:r>
            <a:endParaRPr sz="1800">
              <a:solidFill>
                <a:srgbClr val="193E72"/>
              </a:solidFill>
            </a:endParaRPr>
          </a:p>
          <a:p>
            <a:pPr marL="914400" lvl="0" indent="-342900" algn="l" rtl="0">
              <a:lnSpc>
                <a:spcPct val="100000"/>
              </a:lnSpc>
              <a:spcBef>
                <a:spcPts val="1000"/>
              </a:spcBef>
              <a:spcAft>
                <a:spcPts val="0"/>
              </a:spcAft>
              <a:buClr>
                <a:srgbClr val="193E72"/>
              </a:buClr>
              <a:buSzPts val="1800"/>
              <a:buChar char="●"/>
            </a:pPr>
            <a:r>
              <a:rPr lang="en-GB" sz="1800">
                <a:solidFill>
                  <a:srgbClr val="193E72"/>
                </a:solidFill>
              </a:rPr>
              <a:t>Explore how participants can be offered more diverse clinic times, including out-of-hours and weekends.</a:t>
            </a:r>
            <a:endParaRPr sz="1800">
              <a:solidFill>
                <a:srgbClr val="193E72"/>
              </a:solidFill>
            </a:endParaRPr>
          </a:p>
          <a:p>
            <a:pPr marL="0" lvl="0" indent="0" algn="l" rtl="0">
              <a:lnSpc>
                <a:spcPct val="100000"/>
              </a:lnSpc>
              <a:spcBef>
                <a:spcPts val="1000"/>
              </a:spcBef>
              <a:spcAft>
                <a:spcPts val="0"/>
              </a:spcAft>
              <a:buNone/>
            </a:pPr>
            <a:endParaRPr sz="2400">
              <a:solidFill>
                <a:srgbClr val="193E72"/>
              </a:solidFill>
            </a:endParaRPr>
          </a:p>
          <a:p>
            <a:pPr marL="171450" lvl="0" indent="0" algn="l" rtl="0">
              <a:spcBef>
                <a:spcPts val="0"/>
              </a:spcBef>
              <a:spcAft>
                <a:spcPts val="0"/>
              </a:spcAft>
              <a:buNone/>
            </a:pPr>
            <a:r>
              <a:rPr lang="en-GB" sz="2400">
                <a:solidFill>
                  <a:srgbClr val="193E72"/>
                </a:solidFill>
              </a:rPr>
              <a:t>Discussions with participants and research staff about the areas that are most important.</a:t>
            </a:r>
            <a:endParaRPr sz="2400">
              <a:solidFill>
                <a:srgbClr val="193E72"/>
              </a:solidFill>
            </a:endParaRPr>
          </a:p>
          <a:p>
            <a:pPr marL="171450" lvl="0" indent="0" algn="l" rtl="0">
              <a:spcBef>
                <a:spcPts val="0"/>
              </a:spcBef>
              <a:spcAft>
                <a:spcPts val="0"/>
              </a:spcAft>
              <a:buNone/>
            </a:pPr>
            <a:endParaRPr sz="2400">
              <a:solidFill>
                <a:srgbClr val="193E72"/>
              </a:solidFill>
            </a:endParaRPr>
          </a:p>
          <a:p>
            <a:pPr marL="171450" lvl="0" indent="0" algn="l" rtl="0">
              <a:spcBef>
                <a:spcPts val="0"/>
              </a:spcBef>
              <a:spcAft>
                <a:spcPts val="0"/>
              </a:spcAft>
              <a:buNone/>
            </a:pPr>
            <a:r>
              <a:rPr lang="en-GB" sz="2400">
                <a:solidFill>
                  <a:srgbClr val="193E72"/>
                </a:solidFill>
              </a:rPr>
              <a:t>Projects which aim to improve the participant experience.</a:t>
            </a:r>
            <a:endParaRPr sz="2400">
              <a:solidFill>
                <a:srgbClr val="193E72"/>
              </a:solidFill>
            </a:endParaRPr>
          </a:p>
        </p:txBody>
      </p:sp>
      <p:grpSp>
        <p:nvGrpSpPr>
          <p:cNvPr id="161" name="Google Shape;161;p19"/>
          <p:cNvGrpSpPr/>
          <p:nvPr/>
        </p:nvGrpSpPr>
        <p:grpSpPr>
          <a:xfrm>
            <a:off x="10014148" y="-6"/>
            <a:ext cx="2177848" cy="2185277"/>
            <a:chOff x="6437745" y="332507"/>
            <a:chExt cx="2115442" cy="2122659"/>
          </a:xfrm>
        </p:grpSpPr>
        <p:sp>
          <p:nvSpPr>
            <p:cNvPr id="162" name="Google Shape;162;p19"/>
            <p:cNvSpPr/>
            <p:nvPr/>
          </p:nvSpPr>
          <p:spPr>
            <a:xfrm rot="5400000">
              <a:off x="6247245" y="523007"/>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63" name="Google Shape;163;p19"/>
            <p:cNvSpPr/>
            <p:nvPr/>
          </p:nvSpPr>
          <p:spPr>
            <a:xfrm rot="5400000">
              <a:off x="6655097" y="523008"/>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64" name="Google Shape;164;p19"/>
            <p:cNvSpPr/>
            <p:nvPr/>
          </p:nvSpPr>
          <p:spPr>
            <a:xfrm rot="5400000">
              <a:off x="7412313" y="523009"/>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65" name="Google Shape;165;p19"/>
            <p:cNvSpPr/>
            <p:nvPr/>
          </p:nvSpPr>
          <p:spPr>
            <a:xfrm rot="5400000">
              <a:off x="7029668" y="523011"/>
              <a:ext cx="555300" cy="174300"/>
            </a:xfrm>
            <a:prstGeom prst="rect">
              <a:avLst/>
            </a:prstGeom>
            <a:solidFill>
              <a:srgbClr val="C0D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66" name="Google Shape;166;p19"/>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67" name="Google Shape;167;p19"/>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68" name="Google Shape;168;p19"/>
            <p:cNvSpPr/>
            <p:nvPr/>
          </p:nvSpPr>
          <p:spPr>
            <a:xfrm rot="5400000">
              <a:off x="6247245" y="1289620"/>
              <a:ext cx="555300" cy="174300"/>
            </a:xfrm>
            <a:prstGeom prst="rect">
              <a:avLst/>
            </a:prstGeom>
            <a:solidFill>
              <a:srgbClr val="C0D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69" name="Google Shape;169;p19"/>
            <p:cNvSpPr/>
            <p:nvPr/>
          </p:nvSpPr>
          <p:spPr>
            <a:xfrm rot="5400000">
              <a:off x="7412316" y="1292113"/>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0" name="Google Shape;170;p19"/>
            <p:cNvSpPr/>
            <p:nvPr/>
          </p:nvSpPr>
          <p:spPr>
            <a:xfrm rot="5400000">
              <a:off x="7787462" y="1296020"/>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1" name="Google Shape;171;p19"/>
            <p:cNvSpPr/>
            <p:nvPr/>
          </p:nvSpPr>
          <p:spPr>
            <a:xfrm rot="5400000">
              <a:off x="8188387" y="1292118"/>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2" name="Google Shape;172;p19"/>
            <p:cNvSpPr/>
            <p:nvPr/>
          </p:nvSpPr>
          <p:spPr>
            <a:xfrm rot="5400000">
              <a:off x="7431167" y="2090363"/>
              <a:ext cx="555300" cy="174300"/>
            </a:xfrm>
            <a:prstGeom prst="rect">
              <a:avLst/>
            </a:prstGeom>
            <a:solidFill>
              <a:srgbClr val="C0D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3" name="Google Shape;173;p19"/>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4" name="Google Shape;174;p19"/>
            <p:cNvSpPr/>
            <p:nvPr/>
          </p:nvSpPr>
          <p:spPr>
            <a:xfrm rot="5400000">
              <a:off x="6655097" y="2085932"/>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5" name="Google Shape;175;p19"/>
            <p:cNvSpPr/>
            <p:nvPr/>
          </p:nvSpPr>
          <p:spPr>
            <a:xfrm rot="5400000">
              <a:off x="7057949" y="2085935"/>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6" name="Google Shape;176;p19"/>
            <p:cNvSpPr/>
            <p:nvPr/>
          </p:nvSpPr>
          <p:spPr>
            <a:xfrm rot="5400000">
              <a:off x="6256670" y="2090366"/>
              <a:ext cx="555300" cy="174300"/>
            </a:xfrm>
            <a:prstGeom prst="rect">
              <a:avLst/>
            </a:prstGeom>
            <a:solidFill>
              <a:srgbClr val="C0D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Widescreen</PresentationFormat>
  <Paragraphs>153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Lato</vt:lpstr>
      <vt:lpstr>Arial</vt:lpstr>
      <vt:lpstr>Custom Design</vt:lpstr>
      <vt:lpstr> SWAG Network Sarcoma Cancer Clinical Advisory Group </vt:lpstr>
      <vt:lpstr>PowerPoint Presentation</vt:lpstr>
      <vt:lpstr>National vs Regional Recruitment</vt:lpstr>
      <vt:lpstr>Sarcoma Cancer Studies - open and in seet up in SWAG region</vt:lpstr>
      <vt:lpstr>Associate PI Scheme</vt:lpstr>
      <vt:lpstr>PRES 2021/22  Report Summary</vt:lpstr>
      <vt:lpstr>PowerPoint Presentation</vt:lpstr>
      <vt:lpstr>What was positive about your research experience?</vt:lpstr>
      <vt:lpstr>Recommendations and 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SWAG Network Sarcoma Cancer Clinical Advisory Group </dc:title>
  <cp:lastModifiedBy>Helen Dunderdale</cp:lastModifiedBy>
  <cp:revision>1</cp:revision>
  <dcterms:modified xsi:type="dcterms:W3CDTF">2022-10-17T10:45:43Z</dcterms:modified>
</cp:coreProperties>
</file>