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59" r:id="rId4"/>
    <p:sldId id="265" r:id="rId5"/>
    <p:sldId id="261" r:id="rId6"/>
    <p:sldId id="274" r:id="rId7"/>
    <p:sldId id="275" r:id="rId8"/>
    <p:sldId id="267"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9CE"/>
    <a:srgbClr val="00A9CE"/>
    <a:srgbClr val="768692"/>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137" autoAdjust="0"/>
  </p:normalViewPr>
  <p:slideViewPr>
    <p:cSldViewPr>
      <p:cViewPr>
        <p:scale>
          <a:sx n="60" d="100"/>
          <a:sy n="60" d="100"/>
        </p:scale>
        <p:origin x="2098" y="19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43BC4-B112-4DAE-B693-D43B45234053}" type="datetimeFigureOut">
              <a:rPr lang="en-GB" smtClean="0"/>
              <a:t>03/10/2022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DAB6A-7720-4B77-BEB4-96D88CEDD04F}" type="slidenum">
              <a:rPr lang="en-GB" smtClean="0"/>
              <a:t>‹#›</a:t>
            </a:fld>
            <a:endParaRPr lang="en-GB"/>
          </a:p>
        </p:txBody>
      </p:sp>
    </p:spTree>
    <p:extLst>
      <p:ext uri="{BB962C8B-B14F-4D97-AF65-F5344CB8AC3E}">
        <p14:creationId xmlns:p14="http://schemas.microsoft.com/office/powerpoint/2010/main" val="2957246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Thanks for inviting us to speak to you about the National Lynch Syndrome project</a:t>
            </a:r>
          </a:p>
          <a:p>
            <a:endParaRPr lang="en-GB" baseline="0" dirty="0"/>
          </a:p>
          <a:p>
            <a:r>
              <a:rPr lang="en-GB" baseline="0" dirty="0"/>
              <a:t>We’re Sarah John and Siobhan John (no relation!)</a:t>
            </a:r>
          </a:p>
          <a:p>
            <a:endParaRPr lang="en-GB" baseline="0" dirty="0"/>
          </a:p>
          <a:p>
            <a:r>
              <a:rPr lang="en-GB" baseline="0" dirty="0"/>
              <a:t>Both having over 20 </a:t>
            </a:r>
            <a:r>
              <a:rPr lang="en-GB" baseline="0" dirty="0" err="1"/>
              <a:t>yrs</a:t>
            </a:r>
            <a:r>
              <a:rPr lang="en-GB" baseline="0" dirty="0"/>
              <a:t> experience working in locally as colorectal nurse specialists.</a:t>
            </a:r>
          </a:p>
          <a:p>
            <a:endParaRPr lang="en-GB" baseline="0" dirty="0"/>
          </a:p>
          <a:p>
            <a:r>
              <a:rPr lang="en-GB" baseline="0" dirty="0"/>
              <a:t>For the next year we’re working within SWGMSA facilitating this project across both this cancer alliance and Peninsula</a:t>
            </a:r>
            <a:endParaRPr lang="en-GB" dirty="0"/>
          </a:p>
          <a:p>
            <a:endParaRPr lang="en-GB" dirty="0"/>
          </a:p>
        </p:txBody>
      </p:sp>
      <p:sp>
        <p:nvSpPr>
          <p:cNvPr id="4" name="Slide Number Placeholder 3"/>
          <p:cNvSpPr>
            <a:spLocks noGrp="1"/>
          </p:cNvSpPr>
          <p:nvPr>
            <p:ph type="sldNum" sz="quarter" idx="10"/>
          </p:nvPr>
        </p:nvSpPr>
        <p:spPr/>
        <p:txBody>
          <a:bodyPr/>
          <a:lstStyle/>
          <a:p>
            <a:fld id="{79EDAB6A-7720-4B77-BEB4-96D88CEDD04F}" type="slidenum">
              <a:rPr lang="en-GB" smtClean="0"/>
              <a:t>1</a:t>
            </a:fld>
            <a:endParaRPr lang="en-GB"/>
          </a:p>
        </p:txBody>
      </p:sp>
    </p:spTree>
    <p:extLst>
      <p:ext uri="{BB962C8B-B14F-4D97-AF65-F5344CB8AC3E}">
        <p14:creationId xmlns:p14="http://schemas.microsoft.com/office/powerpoint/2010/main" val="102828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1,100</a:t>
            </a:r>
            <a:r>
              <a:rPr lang="en-GB" baseline="0" dirty="0"/>
              <a:t> CRC cases are caused by Lynch each year, this is about 3% of all cases of CRC.</a:t>
            </a:r>
          </a:p>
          <a:p>
            <a:endParaRPr lang="en-GB" baseline="0" dirty="0"/>
          </a:p>
          <a:p>
            <a:r>
              <a:rPr lang="en-GB" baseline="0" dirty="0"/>
              <a:t>It is estimated that there are 175,000 people with Lynch in the UK, but currently fewer than 5% of individuals know that they have it</a:t>
            </a:r>
          </a:p>
          <a:p>
            <a:endParaRPr lang="en-GB" baseline="0" dirty="0"/>
          </a:p>
          <a:p>
            <a:r>
              <a:rPr lang="en-GB" baseline="0" dirty="0"/>
              <a:t>Since 2017, in the UK NICE has recommended universal testing for Lynch Syndrome in all newly diagnosed colorectal cancers</a:t>
            </a:r>
          </a:p>
          <a:p>
            <a:endParaRPr lang="en-GB" baseline="0" dirty="0"/>
          </a:p>
          <a:p>
            <a:r>
              <a:rPr lang="en-GB" baseline="0" dirty="0"/>
              <a:t>But currently in the SW this is not always happening </a:t>
            </a:r>
            <a:endParaRPr lang="en-GB" dirty="0"/>
          </a:p>
        </p:txBody>
      </p:sp>
      <p:sp>
        <p:nvSpPr>
          <p:cNvPr id="4" name="Slide Number Placeholder 3"/>
          <p:cNvSpPr>
            <a:spLocks noGrp="1"/>
          </p:cNvSpPr>
          <p:nvPr>
            <p:ph type="sldNum" sz="quarter" idx="10"/>
          </p:nvPr>
        </p:nvSpPr>
        <p:spPr/>
        <p:txBody>
          <a:bodyPr/>
          <a:lstStyle/>
          <a:p>
            <a:fld id="{D14ED3AE-03C0-4F4E-88B0-0AB38B7AA00F}" type="slidenum">
              <a:rPr lang="en-GB" smtClean="0"/>
              <a:t>2</a:t>
            </a:fld>
            <a:endParaRPr lang="en-GB"/>
          </a:p>
        </p:txBody>
      </p:sp>
    </p:spTree>
    <p:extLst>
      <p:ext uri="{BB962C8B-B14F-4D97-AF65-F5344CB8AC3E}">
        <p14:creationId xmlns:p14="http://schemas.microsoft.com/office/powerpoint/2010/main" val="38257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when should we test:-</a:t>
            </a:r>
          </a:p>
          <a:p>
            <a:endParaRPr lang="en-GB" dirty="0"/>
          </a:p>
          <a:p>
            <a:r>
              <a:rPr lang="en-GB" dirty="0"/>
              <a:t>In June 2021, NICE</a:t>
            </a:r>
            <a:r>
              <a:rPr lang="en-GB" baseline="0" dirty="0"/>
              <a:t> recommended the use of a checkpoint inhibitor immunotherapy drug, </a:t>
            </a:r>
            <a:r>
              <a:rPr lang="en-GB" baseline="0" dirty="0" err="1"/>
              <a:t>pembrolizumab</a:t>
            </a:r>
            <a:r>
              <a:rPr lang="en-GB" baseline="0" dirty="0"/>
              <a:t>,  for people with untreated metastatic colorectal cancer with high microsatellite instability (MSI)  or </a:t>
            </a:r>
            <a:r>
              <a:rPr lang="en-GB" baseline="0" dirty="0" err="1"/>
              <a:t>dMMR</a:t>
            </a:r>
            <a:r>
              <a:rPr lang="en-GB" baseline="0" dirty="0"/>
              <a:t>, including people with Lynch syndrome.</a:t>
            </a:r>
          </a:p>
          <a:p>
            <a:endParaRPr lang="en-GB" baseline="0" dirty="0"/>
          </a:p>
          <a:p>
            <a:r>
              <a:rPr lang="en-GB" baseline="0" dirty="0"/>
              <a:t>It is therefore important that the initial tumour is tested for MSI or </a:t>
            </a:r>
            <a:r>
              <a:rPr lang="en-GB" baseline="0" dirty="0" err="1"/>
              <a:t>dMMR</a:t>
            </a:r>
            <a:r>
              <a:rPr lang="en-GB" baseline="0" dirty="0"/>
              <a:t> in time to inform their treatment options</a:t>
            </a:r>
            <a:endParaRPr lang="en-GB" dirty="0"/>
          </a:p>
          <a:p>
            <a:endParaRPr lang="en-GB" dirty="0"/>
          </a:p>
        </p:txBody>
      </p:sp>
      <p:sp>
        <p:nvSpPr>
          <p:cNvPr id="4" name="Slide Number Placeholder 3"/>
          <p:cNvSpPr>
            <a:spLocks noGrp="1"/>
          </p:cNvSpPr>
          <p:nvPr>
            <p:ph type="sldNum" sz="quarter" idx="10"/>
          </p:nvPr>
        </p:nvSpPr>
        <p:spPr/>
        <p:txBody>
          <a:bodyPr/>
          <a:lstStyle/>
          <a:p>
            <a:fld id="{79EDAB6A-7720-4B77-BEB4-96D88CEDD04F}" type="slidenum">
              <a:rPr lang="en-GB" smtClean="0"/>
              <a:t>3</a:t>
            </a:fld>
            <a:endParaRPr lang="en-GB"/>
          </a:p>
        </p:txBody>
      </p:sp>
    </p:spTree>
    <p:extLst>
      <p:ext uri="{BB962C8B-B14F-4D97-AF65-F5344CB8AC3E}">
        <p14:creationId xmlns:p14="http://schemas.microsoft.com/office/powerpoint/2010/main" val="2197394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shows how a cancer which has</a:t>
            </a:r>
            <a:r>
              <a:rPr lang="en-GB" baseline="0" dirty="0"/>
              <a:t> a </a:t>
            </a:r>
            <a:r>
              <a:rPr lang="en-GB" baseline="0" dirty="0" err="1"/>
              <a:t>dMMR</a:t>
            </a:r>
            <a:r>
              <a:rPr lang="en-GB" baseline="0" dirty="0"/>
              <a:t> gene is far more responsive to the immunotherapy drug, </a:t>
            </a:r>
            <a:r>
              <a:rPr lang="en-GB" baseline="0" dirty="0" err="1"/>
              <a:t>pembrolizumab</a:t>
            </a:r>
            <a:r>
              <a:rPr lang="en-GB" baseline="0" dirty="0"/>
              <a:t> which is a check point inhibitor, than a proficient MMR gene. </a:t>
            </a:r>
          </a:p>
          <a:p>
            <a:endParaRPr lang="en-GB" baseline="0" dirty="0"/>
          </a:p>
          <a:p>
            <a:r>
              <a:rPr lang="en-GB" baseline="0" dirty="0"/>
              <a:t>This is the case even if the cancer is due to a sporadic mutation, rather than Lynch and the testing (in theory) can be completed within  10-14 days. </a:t>
            </a:r>
          </a:p>
          <a:p>
            <a:endParaRPr lang="en-GB" baseline="0" dirty="0"/>
          </a:p>
          <a:p>
            <a:r>
              <a:rPr lang="en-GB" baseline="0" dirty="0"/>
              <a:t>If the initial biopsy can be sent for testing reflexing after a cancer is found, this information will be available before commencing treatments</a:t>
            </a:r>
            <a:endParaRPr lang="en-GB" dirty="0"/>
          </a:p>
          <a:p>
            <a:endParaRPr lang="en-GB" dirty="0"/>
          </a:p>
        </p:txBody>
      </p:sp>
      <p:sp>
        <p:nvSpPr>
          <p:cNvPr id="4" name="Slide Number Placeholder 3"/>
          <p:cNvSpPr>
            <a:spLocks noGrp="1"/>
          </p:cNvSpPr>
          <p:nvPr>
            <p:ph type="sldNum" sz="quarter" idx="10"/>
          </p:nvPr>
        </p:nvSpPr>
        <p:spPr/>
        <p:txBody>
          <a:bodyPr/>
          <a:lstStyle/>
          <a:p>
            <a:fld id="{79EDAB6A-7720-4B77-BEB4-96D88CEDD04F}" type="slidenum">
              <a:rPr lang="en-GB" smtClean="0"/>
              <a:t>4</a:t>
            </a:fld>
            <a:endParaRPr lang="en-GB"/>
          </a:p>
        </p:txBody>
      </p:sp>
    </p:spTree>
    <p:extLst>
      <p:ext uri="{BB962C8B-B14F-4D97-AF65-F5344CB8AC3E}">
        <p14:creationId xmlns:p14="http://schemas.microsoft.com/office/powerpoint/2010/main" val="4028276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Delivery of this project includes education using the electronic resources provided</a:t>
            </a:r>
            <a:r>
              <a:rPr lang="en-GB" baseline="0" dirty="0"/>
              <a:t> through RM Partners </a:t>
            </a:r>
            <a:r>
              <a:rPr lang="en-GB" dirty="0"/>
              <a:t>with personalised feedback</a:t>
            </a:r>
          </a:p>
          <a:p>
            <a:endParaRPr lang="en-GB" dirty="0"/>
          </a:p>
          <a:p>
            <a:r>
              <a:rPr lang="en-GB" dirty="0"/>
              <a:t>The baseline audit is key to assessing the LS diagnostic pathway in each MDT. This also helps the LS champion and their team to identify gaps within the diagnostic pathway, problem solving and finding solutions together. </a:t>
            </a:r>
          </a:p>
          <a:p>
            <a:endParaRPr lang="en-GB" dirty="0"/>
          </a:p>
          <a:p>
            <a:r>
              <a:rPr lang="en-GB" dirty="0"/>
              <a:t>These discussions will need to be followed up by the team with the Lynch champion to assess if the changes are effective. Solutions will</a:t>
            </a:r>
            <a:r>
              <a:rPr lang="en-GB" baseline="0" dirty="0"/>
              <a:t> be</a:t>
            </a:r>
            <a:r>
              <a:rPr lang="en-GB" dirty="0"/>
              <a:t> individualised and may require facilitating conversations with different team members and external bodies. </a:t>
            </a:r>
          </a:p>
          <a:p>
            <a:endParaRPr lang="en-GB" dirty="0"/>
          </a:p>
          <a:p>
            <a:r>
              <a:rPr lang="en-GB" dirty="0"/>
              <a:t>Currently involved in a pilot for mainstreaming which will begin in Exeter and then will extend from there,</a:t>
            </a:r>
          </a:p>
          <a:p>
            <a:endParaRPr lang="en-GB" dirty="0"/>
          </a:p>
          <a:p>
            <a:r>
              <a:rPr lang="en-GB" dirty="0"/>
              <a:t>For teams wishing to </a:t>
            </a:r>
            <a:r>
              <a:rPr lang="en-GB" dirty="0" err="1"/>
              <a:t>to</a:t>
            </a:r>
            <a:r>
              <a:rPr lang="en-GB" dirty="0"/>
              <a:t> mainstreaming, additional support is</a:t>
            </a:r>
            <a:r>
              <a:rPr lang="en-GB" baseline="0" dirty="0"/>
              <a:t> </a:t>
            </a:r>
            <a:r>
              <a:rPr lang="en-GB" dirty="0"/>
              <a:t>provided with educational workshops, and, support and advice on how to set-up their service.</a:t>
            </a:r>
          </a:p>
          <a:p>
            <a:endParaRPr lang="en-GB" dirty="0"/>
          </a:p>
          <a:p>
            <a:r>
              <a:rPr lang="en-GB" dirty="0"/>
              <a:t>Bespoke workshops can</a:t>
            </a:r>
            <a:r>
              <a:rPr lang="en-GB" baseline="0" dirty="0"/>
              <a:t> be</a:t>
            </a:r>
            <a:r>
              <a:rPr lang="en-GB" dirty="0"/>
              <a:t> delivered every 2 weeks and last for 2 hours each. Generally teams require between 3 to 6 workshops to complete the mainstreaming training</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79EDAB6A-7720-4B77-BEB4-96D88CEDD04F}" type="slidenum">
              <a:rPr lang="en-GB" smtClean="0"/>
              <a:t>5</a:t>
            </a:fld>
            <a:endParaRPr lang="en-GB"/>
          </a:p>
        </p:txBody>
      </p:sp>
    </p:spTree>
    <p:extLst>
      <p:ext uri="{BB962C8B-B14F-4D97-AF65-F5344CB8AC3E}">
        <p14:creationId xmlns:p14="http://schemas.microsoft.com/office/powerpoint/2010/main" val="745969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As said in the previous slide:-</a:t>
            </a:r>
          </a:p>
          <a:p>
            <a:endParaRPr lang="en-GB" baseline="0" dirty="0"/>
          </a:p>
          <a:p>
            <a:r>
              <a:rPr lang="en-GB" baseline="0" dirty="0"/>
              <a:t>MDT’s in the region are being encouraged  to complete the baseline audit ASAP.</a:t>
            </a:r>
          </a:p>
          <a:p>
            <a:endParaRPr lang="en-GB" baseline="0" dirty="0"/>
          </a:p>
          <a:p>
            <a:r>
              <a:rPr lang="en-GB" baseline="0" dirty="0"/>
              <a:t>This is an example of a completed audit, following. We have now analysed the results to be able to give feedback to the MDT re: what is working and what isn’t.</a:t>
            </a:r>
          </a:p>
          <a:p>
            <a:endParaRPr lang="en-GB" baseline="0" dirty="0"/>
          </a:p>
          <a:p>
            <a:r>
              <a:rPr lang="en-GB" baseline="0" dirty="0"/>
              <a:t>Completing this audit could be an ideal task for any enthusiastic junior, it takes  only a few hours to identify</a:t>
            </a:r>
          </a:p>
          <a:p>
            <a:r>
              <a:rPr lang="en-GB" baseline="0" dirty="0"/>
              <a:t> a sample of 30 recent colorectal cancer patients who have undergone treatment</a:t>
            </a:r>
          </a:p>
          <a:p>
            <a:endParaRPr lang="en-GB" dirty="0"/>
          </a:p>
        </p:txBody>
      </p:sp>
      <p:sp>
        <p:nvSpPr>
          <p:cNvPr id="4" name="Slide Number Placeholder 3"/>
          <p:cNvSpPr>
            <a:spLocks noGrp="1"/>
          </p:cNvSpPr>
          <p:nvPr>
            <p:ph type="sldNum" sz="quarter" idx="10"/>
          </p:nvPr>
        </p:nvSpPr>
        <p:spPr/>
        <p:txBody>
          <a:bodyPr/>
          <a:lstStyle/>
          <a:p>
            <a:fld id="{79EDAB6A-7720-4B77-BEB4-96D88CEDD04F}" type="slidenum">
              <a:rPr lang="en-GB" smtClean="0"/>
              <a:t>6</a:t>
            </a:fld>
            <a:endParaRPr lang="en-GB"/>
          </a:p>
        </p:txBody>
      </p:sp>
    </p:spTree>
    <p:extLst>
      <p:ext uri="{BB962C8B-B14F-4D97-AF65-F5344CB8AC3E}">
        <p14:creationId xmlns:p14="http://schemas.microsoft.com/office/powerpoint/2010/main" val="147118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reassuring to see that both Trusts</a:t>
            </a:r>
            <a:r>
              <a:rPr lang="en-GB" baseline="0" dirty="0"/>
              <a:t> are routinely testing for potential Lynch with either IHC or MSI.  This is a vast improve from 2017 when Bower Cancer UK found that 30% of UK hospitals were not routinely testing.</a:t>
            </a:r>
          </a:p>
          <a:p>
            <a:endParaRPr lang="en-GB" baseline="0" dirty="0"/>
          </a:p>
          <a:p>
            <a:r>
              <a:rPr lang="en-GB" baseline="0" dirty="0"/>
              <a:t>However we are not doing so well at testing the initial colonic biopsies. Something that needs to be improved upon if we are to reach a situation when treatment options are personalised depending on gene mutations.</a:t>
            </a:r>
          </a:p>
          <a:p>
            <a:endParaRPr lang="en-GB" baseline="0" dirty="0"/>
          </a:p>
          <a:p>
            <a:r>
              <a:rPr lang="en-GB" baseline="0" dirty="0"/>
              <a:t>Discussions with Trust B indicate that lack of pathology resources are key to biopsies not being tested. </a:t>
            </a:r>
          </a:p>
          <a:p>
            <a:endParaRPr lang="en-GB" baseline="0" dirty="0"/>
          </a:p>
          <a:p>
            <a:r>
              <a:rPr lang="en-GB" baseline="0" dirty="0"/>
              <a:t>As more trusts complete audits, it will reveal if this is a regional problem or local.</a:t>
            </a:r>
          </a:p>
          <a:p>
            <a:endParaRPr lang="en-GB" baseline="0" dirty="0"/>
          </a:p>
          <a:p>
            <a:r>
              <a:rPr lang="en-GB" baseline="0" dirty="0"/>
              <a:t>It’s reassuring to see that both trusts are automatically sending samples for methylation / BRAF as appropriate</a:t>
            </a:r>
          </a:p>
          <a:p>
            <a:endParaRPr lang="en-GB" baseline="0" dirty="0"/>
          </a:p>
          <a:p>
            <a:r>
              <a:rPr lang="en-GB" baseline="0" dirty="0"/>
              <a:t>Trust B is not discussing these results at MDT, however we would assume that this was because no cases audited needed referral to genetics.</a:t>
            </a:r>
          </a:p>
          <a:p>
            <a:endParaRPr lang="en-GB" baseline="0" dirty="0"/>
          </a:p>
          <a:p>
            <a:r>
              <a:rPr lang="en-GB" baseline="0" dirty="0"/>
              <a:t>It was initially concerning that Trust A had not documented whether referrals had been made to genetics when needed in 40% of cases. ON investigation it was seen that these 40% of cases had swapped to the private sector and it is hoped that </a:t>
            </a:r>
            <a:r>
              <a:rPr lang="en-GB" baseline="0" dirty="0" err="1"/>
              <a:t>referreals</a:t>
            </a:r>
            <a:r>
              <a:rPr lang="en-GB" baseline="0" dirty="0"/>
              <a:t> were made from there, this will be checked.</a:t>
            </a:r>
          </a:p>
          <a:p>
            <a:endParaRPr lang="en-GB" baseline="0" dirty="0"/>
          </a:p>
          <a:p>
            <a:r>
              <a:rPr lang="en-GB" baseline="0" dirty="0"/>
              <a:t>Of concern however, it was noted that patients under 40 </a:t>
            </a:r>
            <a:r>
              <a:rPr lang="en-GB" baseline="0" dirty="0" err="1"/>
              <a:t>yrs</a:t>
            </a:r>
            <a:r>
              <a:rPr lang="en-GB" baseline="0" dirty="0"/>
              <a:t> at diagnosis are not always being referred to genetics immediately, regardless of gene mutations – this will be taken back to the trusts in order to ensure it becomes reflex. </a:t>
            </a:r>
          </a:p>
          <a:p>
            <a:endParaRPr lang="en-GB" baseline="0" dirty="0"/>
          </a:p>
        </p:txBody>
      </p:sp>
      <p:sp>
        <p:nvSpPr>
          <p:cNvPr id="4" name="Slide Number Placeholder 3"/>
          <p:cNvSpPr>
            <a:spLocks noGrp="1"/>
          </p:cNvSpPr>
          <p:nvPr>
            <p:ph type="sldNum" sz="quarter" idx="10"/>
          </p:nvPr>
        </p:nvSpPr>
        <p:spPr/>
        <p:txBody>
          <a:bodyPr/>
          <a:lstStyle/>
          <a:p>
            <a:fld id="{79EDAB6A-7720-4B77-BEB4-96D88CEDD04F}" type="slidenum">
              <a:rPr lang="en-GB" smtClean="0"/>
              <a:t>7</a:t>
            </a:fld>
            <a:endParaRPr lang="en-GB"/>
          </a:p>
        </p:txBody>
      </p:sp>
    </p:spTree>
    <p:extLst>
      <p:ext uri="{BB962C8B-B14F-4D97-AF65-F5344CB8AC3E}">
        <p14:creationId xmlns:p14="http://schemas.microsoft.com/office/powerpoint/2010/main" val="1934578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algn="l"/>
            <a:r>
              <a:rPr lang="en-GB" sz="1200" baseline="0" dirty="0"/>
              <a:t>We will support trusts on what changes are needed</a:t>
            </a:r>
            <a:r>
              <a:rPr lang="en-GB" sz="1200" dirty="0"/>
              <a:t> to ensure all patients with colorectal and endometrial cancers are routinely tested for lynch at diagnosis.</a:t>
            </a:r>
          </a:p>
          <a:p>
            <a:pPr algn="l"/>
            <a:endParaRPr lang="en-GB" sz="1200" dirty="0"/>
          </a:p>
          <a:p>
            <a:pPr algn="l"/>
            <a:r>
              <a:rPr lang="en-GB" sz="1200" dirty="0"/>
              <a:t>Thereby ensuring that they will be able to be offered all treatment options</a:t>
            </a:r>
            <a:r>
              <a:rPr lang="en-GB" sz="1200" baseline="0" dirty="0"/>
              <a:t> now available</a:t>
            </a:r>
          </a:p>
          <a:p>
            <a:pPr algn="l"/>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 Moving forward, </a:t>
            </a:r>
            <a:r>
              <a:rPr lang="en-GB" sz="1200" baseline="0" dirty="0"/>
              <a:t>we need to en</a:t>
            </a:r>
            <a:r>
              <a:rPr lang="en-GB" sz="1200" dirty="0"/>
              <a:t>sure patients are on the correct surveillance pathway and they are added to the regional database. A regional co-ordinator should be in post by</a:t>
            </a:r>
            <a:r>
              <a:rPr lang="en-GB" sz="1200" baseline="0" dirty="0"/>
              <a:t> the end of the year</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Support</a:t>
            </a:r>
            <a:r>
              <a:rPr lang="en-GB" sz="1200" baseline="0" dirty="0"/>
              <a:t> </a:t>
            </a:r>
            <a:r>
              <a:rPr lang="en-GB" sz="1200" dirty="0"/>
              <a:t>trusts to audit their current provision and highlighting good and bad practice</a:t>
            </a:r>
          </a:p>
          <a:p>
            <a:pPr algn="l"/>
            <a:endParaRPr lang="en-GB" sz="1200" dirty="0"/>
          </a:p>
          <a:p>
            <a:pPr algn="l"/>
            <a:r>
              <a:rPr lang="en-GB" sz="1200" dirty="0"/>
              <a:t>Additionally, there will be support and training for hospitals that wish to be able to</a:t>
            </a:r>
            <a:r>
              <a:rPr lang="en-GB" sz="1200" baseline="0" dirty="0"/>
              <a:t> offer mainstream germline testing</a:t>
            </a:r>
            <a:endParaRPr lang="en-GB" sz="1200" dirty="0"/>
          </a:p>
          <a:p>
            <a:endParaRPr lang="en-GB" dirty="0"/>
          </a:p>
          <a:p>
            <a:r>
              <a:rPr lang="en-GB" dirty="0"/>
              <a:t>Thank you</a:t>
            </a:r>
          </a:p>
        </p:txBody>
      </p:sp>
      <p:sp>
        <p:nvSpPr>
          <p:cNvPr id="4" name="Slide Number Placeholder 3"/>
          <p:cNvSpPr>
            <a:spLocks noGrp="1"/>
          </p:cNvSpPr>
          <p:nvPr>
            <p:ph type="sldNum" sz="quarter" idx="10"/>
          </p:nvPr>
        </p:nvSpPr>
        <p:spPr/>
        <p:txBody>
          <a:bodyPr/>
          <a:lstStyle/>
          <a:p>
            <a:fld id="{79EDAB6A-7720-4B77-BEB4-96D88CEDD04F}" type="slidenum">
              <a:rPr lang="en-GB" smtClean="0"/>
              <a:t>8</a:t>
            </a:fld>
            <a:endParaRPr lang="en-GB"/>
          </a:p>
        </p:txBody>
      </p:sp>
    </p:spTree>
    <p:extLst>
      <p:ext uri="{BB962C8B-B14F-4D97-AF65-F5344CB8AC3E}">
        <p14:creationId xmlns:p14="http://schemas.microsoft.com/office/powerpoint/2010/main" val="1828945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1CCC196-E959-4D11-8A96-B6C5273E0881}"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276476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CCC196-E959-4D11-8A96-B6C5273E0881}"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107994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CCC196-E959-4D11-8A96-B6C5273E0881}"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167277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CCC196-E959-4D11-8A96-B6C5273E0881}"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141865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CCC196-E959-4D11-8A96-B6C5273E0881}"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387860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1CCC196-E959-4D11-8A96-B6C5273E0881}" type="datetimeFigureOut">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315013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1CCC196-E959-4D11-8A96-B6C5273E0881}" type="datetimeFigureOut">
              <a:rPr lang="en-GB" smtClean="0"/>
              <a:t>03/10/2022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29171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1CCC196-E959-4D11-8A96-B6C5273E0881}" type="datetimeFigureOut">
              <a:rPr lang="en-GB" smtClean="0"/>
              <a:t>03/10/2022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254768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CC196-E959-4D11-8A96-B6C5273E0881}" type="datetimeFigureOut">
              <a:rPr lang="en-GB" smtClean="0"/>
              <a:t>03/10/2022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255979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CCC196-E959-4D11-8A96-B6C5273E0881}" type="datetimeFigureOut">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25908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CCC196-E959-4D11-8A96-B6C5273E0881}" type="datetimeFigureOut">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75D27C-34DE-436E-8895-52ACADC97D33}" type="slidenum">
              <a:rPr lang="en-GB" smtClean="0"/>
              <a:t>‹#›</a:t>
            </a:fld>
            <a:endParaRPr lang="en-GB"/>
          </a:p>
        </p:txBody>
      </p:sp>
    </p:spTree>
    <p:extLst>
      <p:ext uri="{BB962C8B-B14F-4D97-AF65-F5344CB8AC3E}">
        <p14:creationId xmlns:p14="http://schemas.microsoft.com/office/powerpoint/2010/main" val="3918598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1CCC196-E959-4D11-8A96-B6C5273E0881}" type="datetimeFigureOut">
              <a:rPr lang="en-GB" smtClean="0"/>
              <a:t>03/10/2022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E75D27C-34DE-436E-8895-52ACADC97D33}" type="slidenum">
              <a:rPr lang="en-GB" smtClean="0"/>
              <a:t>‹#›</a:t>
            </a:fld>
            <a:endParaRPr lang="en-GB"/>
          </a:p>
        </p:txBody>
      </p:sp>
    </p:spTree>
    <p:extLst>
      <p:ext uri="{BB962C8B-B14F-4D97-AF65-F5344CB8AC3E}">
        <p14:creationId xmlns:p14="http://schemas.microsoft.com/office/powerpoint/2010/main" val="1754618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xls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763688" y="1275606"/>
            <a:ext cx="6192688" cy="1569660"/>
          </a:xfrm>
          <a:prstGeom prst="rect">
            <a:avLst/>
          </a:prstGeom>
          <a:noFill/>
        </p:spPr>
        <p:txBody>
          <a:bodyPr wrap="square" rtlCol="0">
            <a:spAutoFit/>
          </a:bodyPr>
          <a:lstStyle/>
          <a:p>
            <a:r>
              <a:rPr lang="en-GB" sz="4800" b="1" dirty="0">
                <a:solidFill>
                  <a:srgbClr val="005EB8"/>
                </a:solidFill>
                <a:latin typeface="Arial" panose="020B0604020202020204" pitchFamily="34" charset="0"/>
                <a:cs typeface="Arial" panose="020B0604020202020204" pitchFamily="34" charset="0"/>
              </a:rPr>
              <a:t>National Lynch Syndrome project</a:t>
            </a:r>
          </a:p>
        </p:txBody>
      </p:sp>
      <p:sp>
        <p:nvSpPr>
          <p:cNvPr id="5" name="TextBox 4"/>
          <p:cNvSpPr txBox="1"/>
          <p:nvPr/>
        </p:nvSpPr>
        <p:spPr>
          <a:xfrm>
            <a:off x="1745407" y="2924056"/>
            <a:ext cx="5256584" cy="954107"/>
          </a:xfrm>
          <a:prstGeom prst="rect">
            <a:avLst/>
          </a:prstGeom>
          <a:noFill/>
        </p:spPr>
        <p:txBody>
          <a:bodyPr wrap="square" rtlCol="0">
            <a:spAutoFit/>
          </a:bodyPr>
          <a:lstStyle/>
          <a:p>
            <a:r>
              <a:rPr lang="en-GB" sz="2800" dirty="0">
                <a:solidFill>
                  <a:srgbClr val="768692"/>
                </a:solidFill>
                <a:latin typeface="Arial" panose="020B0604020202020204" pitchFamily="34" charset="0"/>
                <a:cs typeface="Arial" panose="020B0604020202020204" pitchFamily="34" charset="0"/>
              </a:rPr>
              <a:t>Sarah John and Siobhan John SW Nurse facilitators</a:t>
            </a:r>
          </a:p>
        </p:txBody>
      </p:sp>
    </p:spTree>
    <p:extLst>
      <p:ext uri="{BB962C8B-B14F-4D97-AF65-F5344CB8AC3E}">
        <p14:creationId xmlns:p14="http://schemas.microsoft.com/office/powerpoint/2010/main" val="82990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7" y="411510"/>
            <a:ext cx="8568951" cy="3939540"/>
          </a:xfrm>
          <a:prstGeom prst="rect">
            <a:avLst/>
          </a:prstGeom>
          <a:noFill/>
        </p:spPr>
        <p:txBody>
          <a:bodyPr wrap="square" rtlCol="0">
            <a:spAutoFit/>
          </a:bodyPr>
          <a:lstStyle/>
          <a:p>
            <a:r>
              <a:rPr lang="en-GB" sz="3000" i="0" dirty="0">
                <a:solidFill>
                  <a:srgbClr val="005EB8"/>
                </a:solidFill>
                <a:effectLst/>
                <a:latin typeface="Open Sans" panose="020B0606030504020204" pitchFamily="34" charset="0"/>
              </a:rPr>
              <a:t>Why </a:t>
            </a:r>
            <a:r>
              <a:rPr lang="en-GB" sz="3000" dirty="0">
                <a:solidFill>
                  <a:srgbClr val="005EB8"/>
                </a:solidFill>
                <a:latin typeface="Open Sans" panose="020B0606030504020204" pitchFamily="34" charset="0"/>
              </a:rPr>
              <a:t>worry about Lynch?</a:t>
            </a:r>
          </a:p>
          <a:p>
            <a:endParaRPr lang="en-GB" sz="2400" b="0" i="0" dirty="0">
              <a:solidFill>
                <a:srgbClr val="231F20"/>
              </a:solidFill>
              <a:effectLst/>
              <a:latin typeface="Open Sans" panose="020B0606030504020204" pitchFamily="34" charset="0"/>
            </a:endParaRPr>
          </a:p>
          <a:p>
            <a:r>
              <a:rPr lang="en-GB" sz="2800" b="0" i="0" dirty="0">
                <a:solidFill>
                  <a:srgbClr val="231F20"/>
                </a:solidFill>
                <a:effectLst/>
              </a:rPr>
              <a:t>Each year, 1,100 colorectal cancers are caused by Lynch syndrome, making it the most common form of hereditary colorectal cancer. </a:t>
            </a:r>
          </a:p>
          <a:p>
            <a:endParaRPr lang="en-GB" sz="2800" b="0" i="0" dirty="0">
              <a:solidFill>
                <a:srgbClr val="231F20"/>
              </a:solidFill>
              <a:effectLst/>
            </a:endParaRPr>
          </a:p>
          <a:p>
            <a:r>
              <a:rPr lang="en-GB" sz="2800" b="0" i="0" dirty="0">
                <a:solidFill>
                  <a:srgbClr val="231F20"/>
                </a:solidFill>
                <a:effectLst/>
              </a:rPr>
              <a:t>An estimated 175,000 people have Lynch syndrome in the UK, but fewer than 5% of individuals know they have the condition (Bowel Cancer UK).</a:t>
            </a:r>
            <a:endParaRPr lang="en-GB" sz="2800" dirty="0">
              <a:solidFill>
                <a:srgbClr val="768692"/>
              </a:solidFill>
              <a:cs typeface="Arial" panose="020B0604020202020204" pitchFamily="34" charset="0"/>
            </a:endParaRPr>
          </a:p>
        </p:txBody>
      </p:sp>
    </p:spTree>
    <p:extLst>
      <p:ext uri="{BB962C8B-B14F-4D97-AF65-F5344CB8AC3E}">
        <p14:creationId xmlns:p14="http://schemas.microsoft.com/office/powerpoint/2010/main" val="385267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979712" y="483518"/>
            <a:ext cx="6408712" cy="3939540"/>
          </a:xfrm>
          <a:prstGeom prst="rect">
            <a:avLst/>
          </a:prstGeom>
          <a:noFill/>
        </p:spPr>
        <p:txBody>
          <a:bodyPr wrap="square" rtlCol="0">
            <a:spAutoFit/>
          </a:bodyPr>
          <a:lstStyle/>
          <a:p>
            <a:r>
              <a:rPr lang="en-GB" sz="3000" dirty="0">
                <a:solidFill>
                  <a:srgbClr val="005EB8"/>
                </a:solidFill>
                <a:latin typeface="Open Sans"/>
              </a:rPr>
              <a:t>When should we test?</a:t>
            </a:r>
          </a:p>
          <a:p>
            <a:endParaRPr lang="en-GB" sz="2800" dirty="0">
              <a:solidFill>
                <a:srgbClr val="005EB8"/>
              </a:solidFill>
              <a:latin typeface="Open Sans"/>
            </a:endParaRPr>
          </a:p>
          <a:p>
            <a:r>
              <a:rPr lang="en-GB" sz="2400" dirty="0">
                <a:solidFill>
                  <a:srgbClr val="231F20"/>
                </a:solidFill>
              </a:rPr>
              <a:t>A </a:t>
            </a:r>
            <a:r>
              <a:rPr lang="en-GB" sz="2400" dirty="0" err="1">
                <a:solidFill>
                  <a:srgbClr val="231F20"/>
                </a:solidFill>
              </a:rPr>
              <a:t>dMMR</a:t>
            </a:r>
            <a:r>
              <a:rPr lang="en-GB" sz="2400" dirty="0">
                <a:solidFill>
                  <a:srgbClr val="231F20"/>
                </a:solidFill>
              </a:rPr>
              <a:t> can affect cancer treatment options, certain tumours are more responsive to particular chemotherapy agents as well as new immunotherapy drugs called check point inhibitors.</a:t>
            </a:r>
          </a:p>
          <a:p>
            <a:endParaRPr lang="en-GB" sz="2400" dirty="0">
              <a:solidFill>
                <a:srgbClr val="231F20"/>
              </a:solidFill>
            </a:endParaRPr>
          </a:p>
          <a:p>
            <a:r>
              <a:rPr lang="en-GB" sz="2400" dirty="0">
                <a:solidFill>
                  <a:srgbClr val="231F20"/>
                </a:solidFill>
              </a:rPr>
              <a:t> It is therefore important that the initial tumour test is done in time to inform treatment options</a:t>
            </a:r>
            <a:endParaRPr lang="en-GB" sz="2400" dirty="0">
              <a:solidFill>
                <a:srgbClr val="768692"/>
              </a:solidFill>
              <a:cs typeface="Arial" panose="020B0604020202020204" pitchFamily="34" charset="0"/>
            </a:endParaRPr>
          </a:p>
        </p:txBody>
      </p:sp>
    </p:spTree>
    <p:extLst>
      <p:ext uri="{BB962C8B-B14F-4D97-AF65-F5344CB8AC3E}">
        <p14:creationId xmlns:p14="http://schemas.microsoft.com/office/powerpoint/2010/main" val="2320512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7" name="Picture 5">
            <a:extLst>
              <a:ext uri="{FF2B5EF4-FFF2-40B4-BE49-F238E27FC236}">
                <a16:creationId xmlns:a16="http://schemas.microsoft.com/office/drawing/2014/main" id="{5058CA0C-4EFF-48B0-B4EC-9845C6B9139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5736" y="2482425"/>
            <a:ext cx="4392488" cy="246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a16="http://schemas.microsoft.com/office/drawing/2014/main" id="{5AE4B849-1608-4864-9A6A-4740DB3406E4}"/>
              </a:ext>
            </a:extLst>
          </p:cNvPr>
          <p:cNvSpPr txBox="1"/>
          <p:nvPr/>
        </p:nvSpPr>
        <p:spPr>
          <a:xfrm>
            <a:off x="1547664" y="339502"/>
            <a:ext cx="5184576" cy="553998"/>
          </a:xfrm>
          <a:prstGeom prst="rect">
            <a:avLst/>
          </a:prstGeom>
          <a:noFill/>
        </p:spPr>
        <p:txBody>
          <a:bodyPr wrap="square">
            <a:spAutoFit/>
          </a:bodyPr>
          <a:lstStyle/>
          <a:p>
            <a:r>
              <a:rPr lang="en-GB" sz="3000" dirty="0">
                <a:solidFill>
                  <a:srgbClr val="0070C0"/>
                </a:solidFill>
                <a:latin typeface="Open Sans" panose="020B0606030504020204"/>
              </a:rPr>
              <a:t>Immunotherapy in Lynch Syndrome</a:t>
            </a:r>
          </a:p>
        </p:txBody>
      </p:sp>
      <p:pic>
        <p:nvPicPr>
          <p:cNvPr id="5" name="Picture 4">
            <a:extLst>
              <a:ext uri="{FF2B5EF4-FFF2-40B4-BE49-F238E27FC236}">
                <a16:creationId xmlns:a16="http://schemas.microsoft.com/office/drawing/2014/main" id="{8C00E309-9329-4AC6-87D1-2A189AAFCC88}"/>
              </a:ext>
            </a:extLst>
          </p:cNvPr>
          <p:cNvPicPr>
            <a:picLocks noChangeAspect="1"/>
          </p:cNvPicPr>
          <p:nvPr/>
        </p:nvPicPr>
        <p:blipFill>
          <a:blip r:embed="rId5"/>
          <a:stretch>
            <a:fillRect/>
          </a:stretch>
        </p:blipFill>
        <p:spPr>
          <a:xfrm>
            <a:off x="1697886" y="1203598"/>
            <a:ext cx="7230089" cy="1095541"/>
          </a:xfrm>
          <a:prstGeom prst="rect">
            <a:avLst/>
          </a:prstGeom>
        </p:spPr>
      </p:pic>
    </p:spTree>
    <p:extLst>
      <p:ext uri="{BB962C8B-B14F-4D97-AF65-F5344CB8AC3E}">
        <p14:creationId xmlns:p14="http://schemas.microsoft.com/office/powerpoint/2010/main" val="407344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950B6CA-A1A8-40CD-B438-F13A93855B61}"/>
              </a:ext>
            </a:extLst>
          </p:cNvPr>
          <p:cNvPicPr>
            <a:picLocks noChangeAspect="1"/>
          </p:cNvPicPr>
          <p:nvPr/>
        </p:nvPicPr>
        <p:blipFill>
          <a:blip r:embed="rId4"/>
          <a:stretch>
            <a:fillRect/>
          </a:stretch>
        </p:blipFill>
        <p:spPr>
          <a:xfrm>
            <a:off x="2123728" y="1001861"/>
            <a:ext cx="6552728" cy="3682769"/>
          </a:xfrm>
          <a:prstGeom prst="rect">
            <a:avLst/>
          </a:prstGeom>
        </p:spPr>
      </p:pic>
      <p:sp>
        <p:nvSpPr>
          <p:cNvPr id="7" name="TextBox 6">
            <a:extLst>
              <a:ext uri="{FF2B5EF4-FFF2-40B4-BE49-F238E27FC236}">
                <a16:creationId xmlns:a16="http://schemas.microsoft.com/office/drawing/2014/main" id="{FE58E12A-56C9-44BB-9A15-3B493A392000}"/>
              </a:ext>
            </a:extLst>
          </p:cNvPr>
          <p:cNvSpPr txBox="1"/>
          <p:nvPr/>
        </p:nvSpPr>
        <p:spPr>
          <a:xfrm>
            <a:off x="1691680" y="339502"/>
            <a:ext cx="4499992" cy="553998"/>
          </a:xfrm>
          <a:prstGeom prst="rect">
            <a:avLst/>
          </a:prstGeom>
          <a:noFill/>
        </p:spPr>
        <p:txBody>
          <a:bodyPr wrap="square">
            <a:spAutoFit/>
          </a:bodyPr>
          <a:lstStyle/>
          <a:p>
            <a:r>
              <a:rPr lang="en-GB" sz="3000" dirty="0">
                <a:solidFill>
                  <a:srgbClr val="0070C0"/>
                </a:solidFill>
                <a:latin typeface="Open Sans" panose="020B0606030504020204"/>
              </a:rPr>
              <a:t>Improving diagnostic pathways</a:t>
            </a:r>
          </a:p>
        </p:txBody>
      </p:sp>
    </p:spTree>
    <p:extLst>
      <p:ext uri="{BB962C8B-B14F-4D97-AF65-F5344CB8AC3E}">
        <p14:creationId xmlns:p14="http://schemas.microsoft.com/office/powerpoint/2010/main" val="61204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solidFill>
                  <a:srgbClr val="0070C0"/>
                </a:solidFill>
                <a:latin typeface="Open Sans"/>
              </a:rPr>
              <a:t>Example of completed baseline audit</a:t>
            </a:r>
          </a:p>
        </p:txBody>
      </p:sp>
      <p:graphicFrame>
        <p:nvGraphicFramePr>
          <p:cNvPr id="4" name="Content Placeholder 3">
            <a:extLst>
              <a:ext uri="{FF2B5EF4-FFF2-40B4-BE49-F238E27FC236}">
                <a16:creationId xmlns:a16="http://schemas.microsoft.com/office/drawing/2014/main" id="{6FA8400F-D4E7-4664-9A15-8E9DA284C876}"/>
              </a:ext>
            </a:extLst>
          </p:cNvPr>
          <p:cNvGraphicFramePr>
            <a:graphicFrameLocks noGrp="1" noChangeAspect="1"/>
          </p:cNvGraphicFramePr>
          <p:nvPr>
            <p:ph idx="1"/>
            <p:extLst>
              <p:ext uri="{D42A27DB-BD31-4B8C-83A1-F6EECF244321}">
                <p14:modId xmlns:p14="http://schemas.microsoft.com/office/powerpoint/2010/main" val="2781692974"/>
              </p:ext>
            </p:extLst>
          </p:nvPr>
        </p:nvGraphicFramePr>
        <p:xfrm>
          <a:off x="539552" y="915566"/>
          <a:ext cx="8229600" cy="3456383"/>
        </p:xfrm>
        <a:graphic>
          <a:graphicData uri="http://schemas.openxmlformats.org/presentationml/2006/ole">
            <mc:AlternateContent xmlns:mc="http://schemas.openxmlformats.org/markup-compatibility/2006">
              <mc:Choice xmlns:v="urn:schemas-microsoft-com:vml" Requires="v">
                <p:oleObj spid="_x0000_s3081" name="Worksheet" r:id="rId4" imgW="28948203" imgH="7345664" progId="Excel.Sheet.12">
                  <p:embed/>
                </p:oleObj>
              </mc:Choice>
              <mc:Fallback>
                <p:oleObj name="Worksheet" r:id="rId4" imgW="28948203" imgH="7345664" progId="Excel.Sheet.12">
                  <p:embed/>
                  <p:pic>
                    <p:nvPicPr>
                      <p:cNvPr id="3" name="Object 2">
                        <a:extLst>
                          <a:ext uri="{FF2B5EF4-FFF2-40B4-BE49-F238E27FC236}">
                            <a16:creationId xmlns:a16="http://schemas.microsoft.com/office/drawing/2014/main" id="{6FA8400F-D4E7-4664-9A15-8E9DA284C876}"/>
                          </a:ext>
                        </a:extLst>
                      </p:cNvPr>
                      <p:cNvPicPr/>
                      <p:nvPr/>
                    </p:nvPicPr>
                    <p:blipFill>
                      <a:blip r:embed="rId5"/>
                      <a:stretch>
                        <a:fillRect/>
                      </a:stretch>
                    </p:blipFill>
                    <p:spPr>
                      <a:xfrm>
                        <a:off x="539552" y="915566"/>
                        <a:ext cx="8229600" cy="3456383"/>
                      </a:xfrm>
                      <a:prstGeom prst="rect">
                        <a:avLst/>
                      </a:prstGeom>
                    </p:spPr>
                  </p:pic>
                </p:oleObj>
              </mc:Fallback>
            </mc:AlternateContent>
          </a:graphicData>
        </a:graphic>
      </p:graphicFrame>
    </p:spTree>
    <p:extLst>
      <p:ext uri="{BB962C8B-B14F-4D97-AF65-F5344CB8AC3E}">
        <p14:creationId xmlns:p14="http://schemas.microsoft.com/office/powerpoint/2010/main" val="321700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solidFill>
                  <a:srgbClr val="0070C0"/>
                </a:solidFill>
                <a:latin typeface="Open Sans"/>
              </a:rPr>
              <a:t>Analysis of Audits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02443306"/>
              </p:ext>
            </p:extLst>
          </p:nvPr>
        </p:nvGraphicFramePr>
        <p:xfrm>
          <a:off x="457200" y="1200150"/>
          <a:ext cx="8229600" cy="3315816"/>
        </p:xfrm>
        <a:graphic>
          <a:graphicData uri="http://schemas.openxmlformats.org/drawingml/2006/table">
            <a:tbl>
              <a:tblPr firstRow="1" bandRow="1">
                <a:tableStyleId>{3B4B98B0-60AC-42C2-AFA5-B58CD77FA1E5}</a:tableStyleId>
              </a:tblPr>
              <a:tblGrid>
                <a:gridCol w="2743200">
                  <a:extLst>
                    <a:ext uri="{9D8B030D-6E8A-4147-A177-3AD203B41FA5}">
                      <a16:colId xmlns:a16="http://schemas.microsoft.com/office/drawing/2014/main" val="4225495037"/>
                    </a:ext>
                  </a:extLst>
                </a:gridCol>
                <a:gridCol w="2743200">
                  <a:extLst>
                    <a:ext uri="{9D8B030D-6E8A-4147-A177-3AD203B41FA5}">
                      <a16:colId xmlns:a16="http://schemas.microsoft.com/office/drawing/2014/main" val="43072583"/>
                    </a:ext>
                  </a:extLst>
                </a:gridCol>
                <a:gridCol w="2743200">
                  <a:extLst>
                    <a:ext uri="{9D8B030D-6E8A-4147-A177-3AD203B41FA5}">
                      <a16:colId xmlns:a16="http://schemas.microsoft.com/office/drawing/2014/main" val="1053693459"/>
                    </a:ext>
                  </a:extLst>
                </a:gridCol>
              </a:tblGrid>
              <a:tr h="552636">
                <a:tc>
                  <a:txBody>
                    <a:bodyPr/>
                    <a:lstStyle/>
                    <a:p>
                      <a:endParaRPr lang="en-GB" sz="2400" b="0" dirty="0"/>
                    </a:p>
                  </a:txBody>
                  <a:tcPr/>
                </a:tc>
                <a:tc>
                  <a:txBody>
                    <a:bodyPr/>
                    <a:lstStyle/>
                    <a:p>
                      <a:r>
                        <a:rPr lang="en-GB" sz="2400" b="0" cap="none" spc="0" dirty="0">
                          <a:ln w="0"/>
                          <a:solidFill>
                            <a:schemeClr val="accent1"/>
                          </a:solidFill>
                          <a:effectLst>
                            <a:outerShdw blurRad="38100" dist="25400" dir="5400000" algn="ctr" rotWithShape="0">
                              <a:srgbClr val="6E747A">
                                <a:alpha val="43000"/>
                              </a:srgbClr>
                            </a:outerShdw>
                          </a:effectLst>
                        </a:rPr>
                        <a:t>Trust A</a:t>
                      </a:r>
                    </a:p>
                  </a:txBody>
                  <a:tcPr/>
                </a:tc>
                <a:tc>
                  <a:txBody>
                    <a:bodyPr/>
                    <a:lstStyle/>
                    <a:p>
                      <a:r>
                        <a:rPr lang="en-GB" sz="2400" b="0" cap="none" spc="0" dirty="0">
                          <a:ln w="0"/>
                          <a:solidFill>
                            <a:schemeClr val="accent1"/>
                          </a:solidFill>
                          <a:effectLst>
                            <a:outerShdw blurRad="38100" dist="25400" dir="5400000" algn="ctr" rotWithShape="0">
                              <a:srgbClr val="6E747A">
                                <a:alpha val="43000"/>
                              </a:srgbClr>
                            </a:outerShdw>
                          </a:effectLst>
                        </a:rPr>
                        <a:t>Trust B</a:t>
                      </a:r>
                    </a:p>
                  </a:txBody>
                  <a:tcPr/>
                </a:tc>
                <a:extLst>
                  <a:ext uri="{0D108BD9-81ED-4DB2-BD59-A6C34878D82A}">
                    <a16:rowId xmlns:a16="http://schemas.microsoft.com/office/drawing/2014/main" val="1361355184"/>
                  </a:ext>
                </a:extLst>
              </a:tr>
              <a:tr h="552636">
                <a:tc>
                  <a:txBody>
                    <a:bodyPr/>
                    <a:lstStyle/>
                    <a:p>
                      <a:pPr>
                        <a:lnSpc>
                          <a:spcPct val="115000"/>
                        </a:lnSpc>
                        <a:spcAft>
                          <a:spcPts val="1000"/>
                        </a:spcAft>
                      </a:pPr>
                      <a:r>
                        <a:rPr lang="en-GB" sz="2400" b="0" dirty="0">
                          <a:effectLst/>
                        </a:rPr>
                        <a:t>IHC/MSI</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97 %</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95%</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0227546"/>
                  </a:ext>
                </a:extLst>
              </a:tr>
              <a:tr h="552636">
                <a:tc>
                  <a:txBody>
                    <a:bodyPr/>
                    <a:lstStyle/>
                    <a:p>
                      <a:pPr>
                        <a:lnSpc>
                          <a:spcPct val="115000"/>
                        </a:lnSpc>
                        <a:spcAft>
                          <a:spcPts val="1000"/>
                        </a:spcAft>
                      </a:pPr>
                      <a:r>
                        <a:rPr lang="en-GB" sz="2400" b="0">
                          <a:effectLst/>
                        </a:rPr>
                        <a:t>Colon biopsies</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39%</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9%</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6479499"/>
                  </a:ext>
                </a:extLst>
              </a:tr>
              <a:tr h="552636">
                <a:tc>
                  <a:txBody>
                    <a:bodyPr/>
                    <a:lstStyle/>
                    <a:p>
                      <a:pPr>
                        <a:lnSpc>
                          <a:spcPct val="115000"/>
                        </a:lnSpc>
                        <a:spcAft>
                          <a:spcPts val="1000"/>
                        </a:spcAft>
                      </a:pPr>
                      <a:r>
                        <a:rPr lang="en-GB" sz="2400" b="0" dirty="0">
                          <a:effectLst/>
                        </a:rPr>
                        <a:t>Methylation/BRAF</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100%</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100%</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8394774"/>
                  </a:ext>
                </a:extLst>
              </a:tr>
              <a:tr h="552636">
                <a:tc>
                  <a:txBody>
                    <a:bodyPr/>
                    <a:lstStyle/>
                    <a:p>
                      <a:pPr>
                        <a:lnSpc>
                          <a:spcPct val="115000"/>
                        </a:lnSpc>
                        <a:spcAft>
                          <a:spcPts val="1000"/>
                        </a:spcAft>
                      </a:pPr>
                      <a:r>
                        <a:rPr lang="en-GB" sz="2400" b="0">
                          <a:effectLst/>
                        </a:rPr>
                        <a:t>Discussion at MDT</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75%</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0%</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8983763"/>
                  </a:ext>
                </a:extLst>
              </a:tr>
              <a:tr h="552636">
                <a:tc>
                  <a:txBody>
                    <a:bodyPr/>
                    <a:lstStyle/>
                    <a:p>
                      <a:pPr>
                        <a:lnSpc>
                          <a:spcPct val="115000"/>
                        </a:lnSpc>
                        <a:spcAft>
                          <a:spcPts val="1000"/>
                        </a:spcAft>
                      </a:pPr>
                      <a:r>
                        <a:rPr lang="en-GB" sz="2400" b="0">
                          <a:effectLst/>
                        </a:rPr>
                        <a:t>Referral Genetics</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a:effectLst/>
                        </a:rPr>
                        <a:t>60%</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2400" b="0" dirty="0">
                          <a:effectLst/>
                        </a:rPr>
                        <a:t>NA</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6827293"/>
                  </a:ext>
                </a:extLst>
              </a:tr>
            </a:tbl>
          </a:graphicData>
        </a:graphic>
      </p:graphicFrame>
    </p:spTree>
    <p:extLst>
      <p:ext uri="{BB962C8B-B14F-4D97-AF65-F5344CB8AC3E}">
        <p14:creationId xmlns:p14="http://schemas.microsoft.com/office/powerpoint/2010/main" val="391976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7C9F5-E144-4B87-9266-842E3F9E1AE2}"/>
              </a:ext>
            </a:extLst>
          </p:cNvPr>
          <p:cNvSpPr>
            <a:spLocks noGrp="1"/>
          </p:cNvSpPr>
          <p:nvPr>
            <p:ph type="ctrTitle"/>
          </p:nvPr>
        </p:nvSpPr>
        <p:spPr>
          <a:xfrm>
            <a:off x="1043608" y="1"/>
            <a:ext cx="4968552" cy="987574"/>
          </a:xfrm>
        </p:spPr>
        <p:txBody>
          <a:bodyPr>
            <a:normAutofit/>
          </a:bodyPr>
          <a:lstStyle/>
          <a:p>
            <a:r>
              <a:rPr lang="en-GB" sz="3000" dirty="0">
                <a:solidFill>
                  <a:srgbClr val="0070C0"/>
                </a:solidFill>
                <a:latin typeface="Open Sans" panose="020B0606030504020204"/>
              </a:rPr>
              <a:t>Our Role</a:t>
            </a:r>
          </a:p>
        </p:txBody>
      </p:sp>
      <p:sp>
        <p:nvSpPr>
          <p:cNvPr id="6" name="Subtitle 5">
            <a:extLst>
              <a:ext uri="{FF2B5EF4-FFF2-40B4-BE49-F238E27FC236}">
                <a16:creationId xmlns:a16="http://schemas.microsoft.com/office/drawing/2014/main" id="{F7B4AE8D-B7D8-4C5F-AE2F-8B0B710924E4}"/>
              </a:ext>
            </a:extLst>
          </p:cNvPr>
          <p:cNvSpPr>
            <a:spLocks noGrp="1"/>
          </p:cNvSpPr>
          <p:nvPr>
            <p:ph type="subTitle" idx="1"/>
          </p:nvPr>
        </p:nvSpPr>
        <p:spPr>
          <a:xfrm>
            <a:off x="1475656" y="987575"/>
            <a:ext cx="7416824" cy="3744415"/>
          </a:xfrm>
        </p:spPr>
        <p:txBody>
          <a:bodyPr>
            <a:noAutofit/>
          </a:bodyPr>
          <a:lstStyle/>
          <a:p>
            <a:pPr marL="457200" indent="-457200" algn="l">
              <a:buFont typeface="Arial" panose="020B0604020202020204" pitchFamily="34" charset="0"/>
              <a:buChar char="•"/>
            </a:pPr>
            <a:r>
              <a:rPr lang="en-GB" sz="2400" dirty="0"/>
              <a:t>To support trusts across to the south west to ensure patients with colorectal and endometrial cancers are routinely tested for lynch at diagnosis.</a:t>
            </a:r>
          </a:p>
          <a:p>
            <a:pPr marL="342900" indent="-342900" algn="l">
              <a:buFont typeface="Arial" panose="020B0604020202020204" pitchFamily="34" charset="0"/>
              <a:buChar char="•"/>
            </a:pPr>
            <a:r>
              <a:rPr lang="en-GB" sz="2400" dirty="0"/>
              <a:t>To ensure patients are on the correct surveillance pathway and they are added to the regional database.</a:t>
            </a:r>
          </a:p>
          <a:p>
            <a:pPr marL="342900" indent="-342900" algn="l">
              <a:buFont typeface="Arial" panose="020B0604020202020204" pitchFamily="34" charset="0"/>
              <a:buChar char="•"/>
            </a:pPr>
            <a:r>
              <a:rPr lang="en-GB" sz="2400" dirty="0"/>
              <a:t>Doing this Through supporting trusts to audit their current provision and highlighting good and bad practice</a:t>
            </a:r>
          </a:p>
          <a:p>
            <a:pPr marL="342900" indent="-342900" algn="l">
              <a:buFont typeface="Arial" panose="020B0604020202020204" pitchFamily="34" charset="0"/>
              <a:buChar char="•"/>
            </a:pPr>
            <a:r>
              <a:rPr lang="en-GB" sz="2400" dirty="0"/>
              <a:t>Implementing mainstream germline testing </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endParaRPr lang="en-GB" sz="2400" dirty="0"/>
          </a:p>
        </p:txBody>
      </p:sp>
    </p:spTree>
    <p:extLst>
      <p:ext uri="{BB962C8B-B14F-4D97-AF65-F5344CB8AC3E}">
        <p14:creationId xmlns:p14="http://schemas.microsoft.com/office/powerpoint/2010/main" val="3984104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1168</Words>
  <Application>Microsoft Office PowerPoint</Application>
  <PresentationFormat>On-screen Show (16:9)</PresentationFormat>
  <Paragraphs>117</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Open Sans</vt:lpstr>
      <vt:lpstr>Office Theme</vt:lpstr>
      <vt:lpstr>Worksheet</vt:lpstr>
      <vt:lpstr>PowerPoint Presentation</vt:lpstr>
      <vt:lpstr>PowerPoint Presentation</vt:lpstr>
      <vt:lpstr>PowerPoint Presentation</vt:lpstr>
      <vt:lpstr>PowerPoint Presentation</vt:lpstr>
      <vt:lpstr>PowerPoint Presentation</vt:lpstr>
      <vt:lpstr>Example of completed baseline audit</vt:lpstr>
      <vt:lpstr>Analysis of Audits</vt:lpstr>
      <vt:lpstr>Our Role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Allen-Prewett, Hannah</dc:creator>
  <cp:lastModifiedBy>Sarah John</cp:lastModifiedBy>
  <cp:revision>24</cp:revision>
  <dcterms:created xsi:type="dcterms:W3CDTF">2021-11-01T14:11:46Z</dcterms:created>
  <dcterms:modified xsi:type="dcterms:W3CDTF">2022-10-03T10:10:10Z</dcterms:modified>
</cp:coreProperties>
</file>