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6" r:id="rId2"/>
    <p:sldMasterId id="2147483688" r:id="rId3"/>
  </p:sldMasterIdLst>
  <p:notesMasterIdLst>
    <p:notesMasterId r:id="rId37"/>
  </p:notesMasterIdLst>
  <p:handoutMasterIdLst>
    <p:handoutMasterId r:id="rId38"/>
  </p:handoutMasterIdLst>
  <p:sldIdLst>
    <p:sldId id="369" r:id="rId4"/>
    <p:sldId id="403" r:id="rId5"/>
    <p:sldId id="1003" r:id="rId6"/>
    <p:sldId id="409" r:id="rId7"/>
    <p:sldId id="410" r:id="rId8"/>
    <p:sldId id="411" r:id="rId9"/>
    <p:sldId id="412" r:id="rId10"/>
    <p:sldId id="413" r:id="rId11"/>
    <p:sldId id="939" r:id="rId12"/>
    <p:sldId id="936" r:id="rId13"/>
    <p:sldId id="319" r:id="rId14"/>
    <p:sldId id="321" r:id="rId15"/>
    <p:sldId id="318" r:id="rId16"/>
    <p:sldId id="317" r:id="rId17"/>
    <p:sldId id="938" r:id="rId18"/>
    <p:sldId id="359" r:id="rId19"/>
    <p:sldId id="959" r:id="rId20"/>
    <p:sldId id="999" r:id="rId21"/>
    <p:sldId id="993" r:id="rId22"/>
    <p:sldId id="1014" r:id="rId23"/>
    <p:sldId id="944" r:id="rId24"/>
    <p:sldId id="402" r:id="rId25"/>
    <p:sldId id="404" r:id="rId26"/>
    <p:sldId id="267" r:id="rId27"/>
    <p:sldId id="405" r:id="rId28"/>
    <p:sldId id="406" r:id="rId29"/>
    <p:sldId id="1209" r:id="rId30"/>
    <p:sldId id="1210" r:id="rId31"/>
    <p:sldId id="1211" r:id="rId32"/>
    <p:sldId id="1212" r:id="rId33"/>
    <p:sldId id="1217" r:id="rId34"/>
    <p:sldId id="456" r:id="rId35"/>
    <p:sldId id="40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5"/>
    <a:srgbClr val="56008C"/>
    <a:srgbClr val="003893"/>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B039281-B6B7-49E0-8F8B-A80B3106EFBA}" type="slidenum">
              <a:rPr lang="en-GB"/>
              <a:pPr>
                <a:defRPr/>
              </a:pPr>
              <a:t>‹#›</a:t>
            </a:fld>
            <a:endParaRPr lang="en-GB" dirty="0"/>
          </a:p>
        </p:txBody>
      </p:sp>
      <p:pic>
        <p:nvPicPr>
          <p:cNvPr id="9219" name="Picture 5" descr="Health Research Authority NatCOL_transparent bground.gif"/>
          <p:cNvPicPr>
            <a:picLocks noChangeAspect="1"/>
          </p:cNvPicPr>
          <p:nvPr/>
        </p:nvPicPr>
        <p:blipFill>
          <a:blip r:embed="rId2" cstate="print"/>
          <a:srcRect/>
          <a:stretch>
            <a:fillRect/>
          </a:stretch>
        </p:blipFill>
        <p:spPr bwMode="auto">
          <a:xfrm>
            <a:off x="4221163" y="206375"/>
            <a:ext cx="2420937" cy="476250"/>
          </a:xfrm>
          <a:prstGeom prst="rect">
            <a:avLst/>
          </a:prstGeom>
          <a:noFill/>
          <a:ln w="9525">
            <a:noFill/>
            <a:miter lim="800000"/>
            <a:headEnd/>
            <a:tailEnd/>
          </a:ln>
        </p:spPr>
      </p:pic>
    </p:spTree>
    <p:extLst>
      <p:ext uri="{BB962C8B-B14F-4D97-AF65-F5344CB8AC3E}">
        <p14:creationId xmlns:p14="http://schemas.microsoft.com/office/powerpoint/2010/main" val="413066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A4C322-84FE-4D0C-BF84-48AE8083F245}" type="datetimeFigureOut">
              <a:rPr lang="en-GB"/>
              <a:pPr>
                <a:defRPr/>
              </a:pPr>
              <a:t>27/01/2023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CDCA16-8E03-4325-8CBA-4A2921B3021C}" type="slidenum">
              <a:rPr lang="en-GB"/>
              <a:pPr>
                <a:defRPr/>
              </a:pPr>
              <a:t>‹#›</a:t>
            </a:fld>
            <a:endParaRPr lang="en-GB"/>
          </a:p>
        </p:txBody>
      </p:sp>
    </p:spTree>
    <p:extLst>
      <p:ext uri="{BB962C8B-B14F-4D97-AF65-F5344CB8AC3E}">
        <p14:creationId xmlns:p14="http://schemas.microsoft.com/office/powerpoint/2010/main" val="2434790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b="0" baseline="30000" dirty="0"/>
          </a:p>
          <a:p>
            <a:endParaRPr lang="de-DE" dirty="0"/>
          </a:p>
        </p:txBody>
      </p:sp>
      <p:sp>
        <p:nvSpPr>
          <p:cNvPr id="4" name="Foliennummernplatzhalter 3"/>
          <p:cNvSpPr>
            <a:spLocks noGrp="1"/>
          </p:cNvSpPr>
          <p:nvPr>
            <p:ph type="sldNum" sz="quarter" idx="5"/>
          </p:nvPr>
        </p:nvSpPr>
        <p:spPr/>
        <p:txBody>
          <a:bodyPr/>
          <a:lstStyle/>
          <a:p>
            <a:fld id="{33FB65C4-C2FF-BB4E-9D98-2632557A089A}" type="slidenum">
              <a:rPr lang="en-US" smtClean="0"/>
              <a:t>3</a:t>
            </a:fld>
            <a:endParaRPr lang="en-US" dirty="0"/>
          </a:p>
        </p:txBody>
      </p:sp>
    </p:spTree>
    <p:extLst>
      <p:ext uri="{BB962C8B-B14F-4D97-AF65-F5344CB8AC3E}">
        <p14:creationId xmlns:p14="http://schemas.microsoft.com/office/powerpoint/2010/main" val="155417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33FB65C4-C2FF-BB4E-9D98-2632557A089A}" type="slidenum">
              <a:rPr lang="en-US" smtClean="0"/>
              <a:t>17</a:t>
            </a:fld>
            <a:endParaRPr lang="en-US"/>
          </a:p>
        </p:txBody>
      </p:sp>
    </p:spTree>
    <p:extLst>
      <p:ext uri="{BB962C8B-B14F-4D97-AF65-F5344CB8AC3E}">
        <p14:creationId xmlns:p14="http://schemas.microsoft.com/office/powerpoint/2010/main" val="290043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FB65C4-C2FF-BB4E-9D98-2632557A089A}" type="slidenum">
              <a:rPr lang="en-US" smtClean="0"/>
              <a:t>20</a:t>
            </a:fld>
            <a:endParaRPr lang="en-US" dirty="0"/>
          </a:p>
        </p:txBody>
      </p:sp>
    </p:spTree>
    <p:extLst>
      <p:ext uri="{BB962C8B-B14F-4D97-AF65-F5344CB8AC3E}">
        <p14:creationId xmlns:p14="http://schemas.microsoft.com/office/powerpoint/2010/main" val="119972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21" descr="infrastructure"/>
          <p:cNvPicPr>
            <a:picLocks noChangeAspect="1" noChangeArrowheads="1"/>
          </p:cNvPicPr>
          <p:nvPr/>
        </p:nvPicPr>
        <p:blipFill>
          <a:blip r:embed="rId2" cstate="print"/>
          <a:srcRect/>
          <a:stretch>
            <a:fillRect/>
          </a:stretch>
        </p:blipFill>
        <p:spPr bwMode="auto">
          <a:xfrm>
            <a:off x="0" y="4077072"/>
            <a:ext cx="9144000" cy="2835275"/>
          </a:xfrm>
          <a:prstGeom prst="rect">
            <a:avLst/>
          </a:prstGeom>
          <a:noFill/>
        </p:spPr>
      </p:pic>
      <p:sp>
        <p:nvSpPr>
          <p:cNvPr id="2" name="Title 1"/>
          <p:cNvSpPr>
            <a:spLocks noGrp="1"/>
          </p:cNvSpPr>
          <p:nvPr>
            <p:ph type="ctrTitle"/>
          </p:nvPr>
        </p:nvSpPr>
        <p:spPr>
          <a:xfrm>
            <a:off x="685800" y="2130425"/>
            <a:ext cx="7772400" cy="1470025"/>
          </a:xfrm>
        </p:spPr>
        <p:txBody>
          <a:bodyPr>
            <a:normAutofit/>
          </a:bodyPr>
          <a:lstStyle>
            <a:lvl1pPr algn="l">
              <a:defRPr sz="3600">
                <a:latin typeface="+mn-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3568" y="3212976"/>
            <a:ext cx="7776864" cy="936104"/>
          </a:xfrm>
        </p:spPr>
        <p:txBody>
          <a:bodyPr>
            <a:normAutofit/>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style</a:t>
            </a:r>
          </a:p>
        </p:txBody>
      </p:sp>
      <p:sp>
        <p:nvSpPr>
          <p:cNvPr id="6" name="TextBox 3"/>
          <p:cNvSpPr txBox="1">
            <a:spLocks noChangeArrowheads="1"/>
          </p:cNvSpPr>
          <p:nvPr userDrawn="1"/>
        </p:nvSpPr>
        <p:spPr bwMode="auto">
          <a:xfrm>
            <a:off x="5364163" y="6281738"/>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GB" sz="1200" i="1" dirty="0">
                <a:solidFill>
                  <a:schemeClr val="bg1"/>
                </a:solidFill>
              </a:rPr>
              <a:t>Delivering clinical research to </a:t>
            </a:r>
          </a:p>
          <a:p>
            <a:pPr algn="r"/>
            <a:r>
              <a:rPr lang="en-GB" sz="1200" i="1" dirty="0">
                <a:solidFill>
                  <a:schemeClr val="bg1"/>
                </a:solidFill>
              </a:rPr>
              <a:t>make patients, and the NHS, better</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696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549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11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243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55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9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65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644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6176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035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extLst>
      <p:ext uri="{BB962C8B-B14F-4D97-AF65-F5344CB8AC3E}">
        <p14:creationId xmlns:p14="http://schemas.microsoft.com/office/powerpoint/2010/main" val="597054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512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4953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856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0148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585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ferenc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itle 1">
            <a:extLst>
              <a:ext uri="{FF2B5EF4-FFF2-40B4-BE49-F238E27FC236}">
                <a16:creationId xmlns:a16="http://schemas.microsoft.com/office/drawing/2014/main" id="{616BAE46-F74D-4949-9BE7-B27700113F3E}"/>
              </a:ext>
            </a:extLst>
          </p:cNvPr>
          <p:cNvSpPr txBox="1">
            <a:spLocks/>
          </p:cNvSpPr>
          <p:nvPr userDrawn="1"/>
        </p:nvSpPr>
        <p:spPr>
          <a:xfrm>
            <a:off x="1" y="-1"/>
            <a:ext cx="9156176" cy="831852"/>
          </a:xfrm>
          <a:prstGeom prst="rect">
            <a:avLst/>
          </a:prstGeom>
          <a:solidFill>
            <a:schemeClr val="accent1"/>
          </a:solidFill>
        </p:spPr>
        <p:txBody>
          <a:bodyPr vert="horz" lIns="91440" tIns="45720" rIns="91440" bIns="45720" rtlCol="0" anchor="ctr">
            <a:normAutofit/>
          </a:bodyPr>
          <a:lstStyle>
            <a:lvl1pPr algn="ctr" defTabSz="457200" rtl="0" eaLnBrk="1" latinLnBrk="0" hangingPunct="1">
              <a:spcBef>
                <a:spcPct val="0"/>
              </a:spcBef>
              <a:buNone/>
              <a:defRPr sz="2800" b="1" i="0" kern="1200">
                <a:solidFill>
                  <a:schemeClr val="bg1"/>
                </a:solidFill>
                <a:latin typeface="+mj-lt"/>
                <a:ea typeface="+mj-ea"/>
                <a:cs typeface="+mj-cs"/>
              </a:defRPr>
            </a:lvl1pPr>
          </a:lstStyle>
          <a:p>
            <a:pPr algn="l"/>
            <a:r>
              <a:rPr lang="en-US" sz="2800" dirty="0"/>
              <a:t>     </a:t>
            </a:r>
          </a:p>
        </p:txBody>
      </p:sp>
      <p:sp>
        <p:nvSpPr>
          <p:cNvPr id="8" name="Text Placeholder 12"/>
          <p:cNvSpPr>
            <a:spLocks noGrp="1"/>
          </p:cNvSpPr>
          <p:nvPr>
            <p:ph type="body" sz="quarter" idx="13" hasCustomPrompt="1"/>
          </p:nvPr>
        </p:nvSpPr>
        <p:spPr>
          <a:xfrm>
            <a:off x="338138" y="1038517"/>
            <a:ext cx="8411790" cy="487964"/>
          </a:xfrm>
        </p:spPr>
        <p:txBody>
          <a:bodyPr/>
          <a:lstStyle>
            <a:lvl1pPr marL="0" indent="0">
              <a:buNone/>
              <a:defRPr sz="1800" b="1" baseline="0">
                <a:solidFill>
                  <a:schemeClr val="tx1"/>
                </a:solidFill>
              </a:defRPr>
            </a:lvl1pPr>
            <a:lvl2pPr marL="231770" indent="0">
              <a:buNone/>
              <a:defRPr sz="1800" b="1"/>
            </a:lvl2pPr>
            <a:lvl3pPr marL="514337" indent="0">
              <a:buNone/>
              <a:defRPr sz="1800" b="1"/>
            </a:lvl3pPr>
            <a:lvl4pPr marL="746106" indent="0">
              <a:buNone/>
              <a:defRPr sz="1800" b="1"/>
            </a:lvl4pPr>
            <a:lvl5pPr marL="968351" indent="0">
              <a:buNone/>
              <a:defRPr sz="1800" b="1"/>
            </a:lvl5pPr>
          </a:lstStyle>
          <a:p>
            <a:pPr lvl="0"/>
            <a:r>
              <a:rPr lang="en-US" dirty="0"/>
              <a:t>Headline</a:t>
            </a:r>
          </a:p>
        </p:txBody>
      </p:sp>
      <p:sp>
        <p:nvSpPr>
          <p:cNvPr id="10" name="Text Placeholder 9"/>
          <p:cNvSpPr>
            <a:spLocks noGrp="1"/>
          </p:cNvSpPr>
          <p:nvPr>
            <p:ph type="body" sz="quarter" idx="14" hasCustomPrompt="1"/>
          </p:nvPr>
        </p:nvSpPr>
        <p:spPr>
          <a:xfrm>
            <a:off x="328613" y="1620561"/>
            <a:ext cx="8421687" cy="3099092"/>
          </a:xfrm>
        </p:spPr>
        <p:txBody>
          <a:bodyPr/>
          <a:lstStyle>
            <a:lvl1pPr marL="0">
              <a:spcBef>
                <a:spcPts val="0"/>
              </a:spcBef>
              <a:buFontTx/>
              <a:buNone/>
              <a:defRPr sz="1200" baseline="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stStyle>
          <a:p>
            <a:pPr lvl="0"/>
            <a:r>
              <a:rPr lang="en-US" dirty="0"/>
              <a:t>Click to edit Master text styles </a:t>
            </a:r>
          </a:p>
        </p:txBody>
      </p:sp>
      <p:sp>
        <p:nvSpPr>
          <p:cNvPr id="12" name="Text Placeholder 11"/>
          <p:cNvSpPr>
            <a:spLocks noGrp="1"/>
          </p:cNvSpPr>
          <p:nvPr>
            <p:ph type="body" sz="quarter" idx="15" hasCustomPrompt="1"/>
          </p:nvPr>
        </p:nvSpPr>
        <p:spPr>
          <a:xfrm>
            <a:off x="328613" y="4813133"/>
            <a:ext cx="8421687" cy="1113872"/>
          </a:xfrm>
        </p:spPr>
        <p:txBody>
          <a:bodyPr numCol="1" spcCol="0"/>
          <a:lstStyle>
            <a:lvl1pPr marL="0" indent="137156">
              <a:spcBef>
                <a:spcPts val="0"/>
              </a:spcBef>
              <a:buFont typeface="+mj-lt"/>
              <a:buAutoNum type="arabicPeriod"/>
              <a:defRPr sz="800"/>
            </a:lvl1pPr>
            <a:lvl2pPr marL="0" indent="137156">
              <a:spcBef>
                <a:spcPts val="0"/>
              </a:spcBef>
              <a:buFont typeface="+mj-lt"/>
              <a:buAutoNum type="arabicPeriod"/>
              <a:defRPr sz="800"/>
            </a:lvl2pPr>
            <a:lvl3pPr marL="0" indent="137156">
              <a:spcBef>
                <a:spcPts val="0"/>
              </a:spcBef>
              <a:buFont typeface="+mj-lt"/>
              <a:buAutoNum type="arabicPeriod"/>
              <a:defRPr sz="800"/>
            </a:lvl3pPr>
            <a:lvl4pPr marL="0" indent="137156">
              <a:spcBef>
                <a:spcPts val="0"/>
              </a:spcBef>
              <a:buFont typeface="+mj-lt"/>
              <a:buAutoNum type="arabicPeriod"/>
              <a:defRPr sz="800"/>
            </a:lvl4pPr>
            <a:lvl5pPr marL="0" indent="137156">
              <a:spcBef>
                <a:spcPts val="0"/>
              </a:spcBef>
              <a:buFont typeface="+mj-lt"/>
              <a:buAutoNum type="arabicPeriod"/>
              <a:defRPr sz="800"/>
            </a:lvl5pPr>
          </a:lstStyle>
          <a:p>
            <a:pPr lvl="0"/>
            <a:r>
              <a:rPr lang="en-US" dirty="0"/>
              <a:t>References</a:t>
            </a:r>
          </a:p>
          <a:p>
            <a:pPr lvl="0"/>
            <a:r>
              <a:rPr lang="en-US" dirty="0"/>
              <a:t>References</a:t>
            </a:r>
          </a:p>
          <a:p>
            <a:pPr lvl="0"/>
            <a:r>
              <a:rPr lang="en-US" dirty="0"/>
              <a:t>References</a:t>
            </a:r>
          </a:p>
          <a:p>
            <a:pPr lvl="0"/>
            <a:r>
              <a:rPr lang="en-US" dirty="0"/>
              <a:t>References</a:t>
            </a:r>
          </a:p>
          <a:p>
            <a:pPr lvl="0"/>
            <a:r>
              <a:rPr lang="en-US" dirty="0"/>
              <a:t>References</a:t>
            </a:r>
          </a:p>
        </p:txBody>
      </p:sp>
      <p:sp>
        <p:nvSpPr>
          <p:cNvPr id="14" name="Text Placeholder 13"/>
          <p:cNvSpPr>
            <a:spLocks noGrp="1"/>
          </p:cNvSpPr>
          <p:nvPr>
            <p:ph type="body" sz="quarter" idx="16" hasCustomPrompt="1"/>
          </p:nvPr>
        </p:nvSpPr>
        <p:spPr>
          <a:xfrm>
            <a:off x="338139" y="1"/>
            <a:ext cx="8805862" cy="831851"/>
          </a:xfrm>
        </p:spPr>
        <p:txBody>
          <a:bodyPr bIns="45720" anchor="b" anchorCtr="0"/>
          <a:lstStyle>
            <a:lvl1pPr marL="0">
              <a:spcBef>
                <a:spcPts val="0"/>
              </a:spcBef>
              <a:buFontTx/>
              <a:buNone/>
              <a:defRPr sz="2400" baseline="0">
                <a:solidFill>
                  <a:schemeClr val="bg1"/>
                </a:solidFill>
              </a:defRPr>
            </a:lvl1pPr>
            <a:lvl2pPr marL="0" indent="0">
              <a:spcBef>
                <a:spcPts val="0"/>
              </a:spcBef>
              <a:buFontTx/>
              <a:buNone/>
              <a:defRPr sz="2400" baseline="0">
                <a:solidFill>
                  <a:schemeClr val="bg1"/>
                </a:solidFill>
              </a:defRPr>
            </a:lvl2pPr>
            <a:lvl3pPr marL="0" indent="0">
              <a:spcBef>
                <a:spcPts val="0"/>
              </a:spcBef>
              <a:buFontTx/>
              <a:buNone/>
              <a:defRPr sz="2400" baseline="0">
                <a:solidFill>
                  <a:schemeClr val="bg1"/>
                </a:solidFill>
              </a:defRPr>
            </a:lvl3pPr>
            <a:lvl4pPr marL="0" indent="0">
              <a:spcBef>
                <a:spcPts val="0"/>
              </a:spcBef>
              <a:buFontTx/>
              <a:buNone/>
              <a:defRPr sz="2400" baseline="0">
                <a:solidFill>
                  <a:schemeClr val="bg1"/>
                </a:solidFill>
              </a:defRPr>
            </a:lvl4pPr>
            <a:lvl5pPr marL="0" indent="0">
              <a:spcBef>
                <a:spcPts val="0"/>
              </a:spcBef>
              <a:buFontTx/>
              <a:buNone/>
              <a:defRPr sz="2400" baseline="0">
                <a:solidFill>
                  <a:schemeClr val="bg1"/>
                </a:solidFill>
              </a:defRPr>
            </a:lvl5pPr>
          </a:lstStyle>
          <a:p>
            <a:pPr lvl="0"/>
            <a:r>
              <a:rPr lang="en-US" dirty="0"/>
              <a:t>Click to edit page for references</a:t>
            </a:r>
          </a:p>
        </p:txBody>
      </p:sp>
      <p:cxnSp>
        <p:nvCxnSpPr>
          <p:cNvPr id="15" name="Straight Connector 14">
            <a:extLst>
              <a:ext uri="{FF2B5EF4-FFF2-40B4-BE49-F238E27FC236}">
                <a16:creationId xmlns:a16="http://schemas.microsoft.com/office/drawing/2014/main" id="{E1DAD307-A9F1-2C40-8D6B-A588674ADCF7}"/>
              </a:ext>
            </a:extLst>
          </p:cNvPr>
          <p:cNvCxnSpPr/>
          <p:nvPr userDrawn="1"/>
        </p:nvCxnSpPr>
        <p:spPr>
          <a:xfrm flipH="1">
            <a:off x="-791882" y="1048183"/>
            <a:ext cx="64247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397526C-57BC-0247-AEA1-1BB3CE857AC6}"/>
              </a:ext>
            </a:extLst>
          </p:cNvPr>
          <p:cNvCxnSpPr/>
          <p:nvPr userDrawn="1"/>
        </p:nvCxnSpPr>
        <p:spPr>
          <a:xfrm>
            <a:off x="8758238" y="-976157"/>
            <a:ext cx="0" cy="737097"/>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3078D7-B6FF-9F4C-BB4D-0ADE920F3017}"/>
              </a:ext>
            </a:extLst>
          </p:cNvPr>
          <p:cNvCxnSpPr/>
          <p:nvPr userDrawn="1"/>
        </p:nvCxnSpPr>
        <p:spPr>
          <a:xfrm>
            <a:off x="8776074" y="7056222"/>
            <a:ext cx="0" cy="737097"/>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A6DD437-C3CC-3D4C-8A2E-4D4FF5B93354}"/>
              </a:ext>
            </a:extLst>
          </p:cNvPr>
          <p:cNvCxnSpPr/>
          <p:nvPr userDrawn="1"/>
        </p:nvCxnSpPr>
        <p:spPr>
          <a:xfrm>
            <a:off x="338137" y="-976157"/>
            <a:ext cx="0" cy="737097"/>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3DBF68-31D2-5748-BCFD-3E7282E65F86}"/>
              </a:ext>
            </a:extLst>
          </p:cNvPr>
          <p:cNvCxnSpPr/>
          <p:nvPr userDrawn="1"/>
        </p:nvCxnSpPr>
        <p:spPr>
          <a:xfrm>
            <a:off x="342957" y="7056222"/>
            <a:ext cx="0" cy="737097"/>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96A7B4-A79A-C447-B573-8FADB1BBA471}"/>
              </a:ext>
            </a:extLst>
          </p:cNvPr>
          <p:cNvCxnSpPr/>
          <p:nvPr userDrawn="1"/>
        </p:nvCxnSpPr>
        <p:spPr>
          <a:xfrm flipH="1">
            <a:off x="-791882" y="6566551"/>
            <a:ext cx="64247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9361F99-59A7-934F-A592-BF4899C986FC}"/>
              </a:ext>
            </a:extLst>
          </p:cNvPr>
          <p:cNvCxnSpPr/>
          <p:nvPr userDrawn="1"/>
        </p:nvCxnSpPr>
        <p:spPr>
          <a:xfrm flipH="1">
            <a:off x="-791882" y="6384931"/>
            <a:ext cx="64247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8A15FE5-6737-8B4E-BA31-11D8F18F0EBF}"/>
              </a:ext>
            </a:extLst>
          </p:cNvPr>
          <p:cNvCxnSpPr/>
          <p:nvPr userDrawn="1"/>
        </p:nvCxnSpPr>
        <p:spPr>
          <a:xfrm flipH="1">
            <a:off x="9281461" y="1048183"/>
            <a:ext cx="64247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3AF9EDF-CC20-7148-BF50-C8AB9F56F343}"/>
              </a:ext>
            </a:extLst>
          </p:cNvPr>
          <p:cNvCxnSpPr/>
          <p:nvPr userDrawn="1"/>
        </p:nvCxnSpPr>
        <p:spPr>
          <a:xfrm flipH="1">
            <a:off x="9281461" y="6566551"/>
            <a:ext cx="64247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8F901F7-16B3-C849-AC6A-349E68D53A6B}"/>
              </a:ext>
            </a:extLst>
          </p:cNvPr>
          <p:cNvCxnSpPr/>
          <p:nvPr userDrawn="1"/>
        </p:nvCxnSpPr>
        <p:spPr>
          <a:xfrm flipH="1">
            <a:off x="9281461" y="6384931"/>
            <a:ext cx="64247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0468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ider DK Blue band for 2 line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54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 and cap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764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62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66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623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90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22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EA1BF-14F8-4B0C-8E0E-9FB816978FFF}" type="datetimeFigureOut">
              <a:rPr lang="en-GB" smtClean="0">
                <a:solidFill>
                  <a:prstClr val="black">
                    <a:tint val="75000"/>
                  </a:prstClr>
                </a:solidFill>
              </a:rPr>
              <a:pPr/>
              <a:t>27/01/2023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5D6EB0-D3A0-48F1-B72F-5474C09BCE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0075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pPr/>
              <a:t>1/27/2023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pPr/>
              <a:t>‹#›</a:t>
            </a:fld>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2255" y="260648"/>
            <a:ext cx="1854201" cy="2889210"/>
          </a:xfrm>
          <a:prstGeom prst="rect">
            <a:avLst/>
          </a:prstGeom>
        </p:spPr>
      </p:pic>
    </p:spTree>
    <p:extLst>
      <p:ext uri="{BB962C8B-B14F-4D97-AF65-F5344CB8AC3E}">
        <p14:creationId xmlns:p14="http://schemas.microsoft.com/office/powerpoint/2010/main" val="3800493518"/>
      </p:ext>
    </p:extLst>
  </p:cSld>
  <p:clrMap bg1="lt1" tx1="dk1" bg2="lt2" tx2="dk2" accent1="accent1" accent2="accent2" accent3="accent3" accent4="accent4" accent5="accent5" accent6="accent6" hlink="hlink" folHlink="folHlink"/>
  <p:sldLayoutIdLst>
    <p:sldLayoutId id="2147483668" r:id="rId1"/>
    <p:sldLayoutId id="2147483673" r:id="rId2"/>
  </p:sldLayoutIdLst>
  <p:hf hdr="0" dt="0"/>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defTabSz="457200"/>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defTabSz="457200">
              <a:buFont typeface="Arial"/>
            </a:pPr>
            <a:r>
              <a:rPr lang="en-US" dirty="0"/>
              <a:t>Click to edit Master text styles</a:t>
            </a:r>
          </a:p>
          <a:p>
            <a:pPr lvl="1" defTabSz="457200">
              <a:buFont typeface="Arial"/>
            </a:pPr>
            <a:r>
              <a:rPr lang="en-US" dirty="0"/>
              <a:t>Second level</a:t>
            </a:r>
          </a:p>
          <a:p>
            <a:pPr lvl="2" defTabSz="457200">
              <a:buFont typeface="Arial"/>
            </a:pPr>
            <a:r>
              <a:rPr lang="en-US" dirty="0"/>
              <a:t>Third level</a:t>
            </a:r>
          </a:p>
          <a:p>
            <a:pPr lvl="3" defTabSz="457200">
              <a:buFont typeface="Arial"/>
            </a:pPr>
            <a:r>
              <a:rPr lang="en-US" dirty="0"/>
              <a:t>Fourth level</a:t>
            </a:r>
          </a:p>
          <a:p>
            <a:pPr lvl="4" defTabSz="457200">
              <a:buFont typeface="Arial"/>
            </a:pPr>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9BEA1BF-14F8-4B0C-8E0E-9FB816978FFF}" type="datetimeFigureOut">
              <a:rPr lang="en-GB" smtClean="0">
                <a:solidFill>
                  <a:prstClr val="black">
                    <a:tint val="75000"/>
                  </a:prstClr>
                </a:solidFill>
                <a:latin typeface="Calibri"/>
              </a:rPr>
              <a:pPr fontAlgn="auto">
                <a:spcBef>
                  <a:spcPts val="0"/>
                </a:spcBef>
                <a:spcAft>
                  <a:spcPts val="0"/>
                </a:spcAft>
              </a:pPr>
              <a:t>27/01/2023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5D6EB0-D3A0-48F1-B72F-5474C09BCE60}"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87313" y="6459612"/>
            <a:ext cx="1178659" cy="321865"/>
          </a:xfrm>
          <a:prstGeom prst="rect">
            <a:avLst/>
          </a:prstGeom>
        </p:spPr>
      </p:pic>
    </p:spTree>
    <p:extLst>
      <p:ext uri="{BB962C8B-B14F-4D97-AF65-F5344CB8AC3E}">
        <p14:creationId xmlns:p14="http://schemas.microsoft.com/office/powerpoint/2010/main" val="10674412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lang="en-GB" sz="3200" b="1" kern="1200">
          <a:solidFill>
            <a:srgbClr val="0C606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lang="en-US" sz="2400" kern="120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en-GB"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defTabSz="457200"/>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defTabSz="457200">
              <a:buFont typeface="Arial"/>
            </a:pPr>
            <a:r>
              <a:rPr lang="en-US" dirty="0"/>
              <a:t>Click to edit Master text styles</a:t>
            </a:r>
          </a:p>
          <a:p>
            <a:pPr lvl="1" defTabSz="457200">
              <a:buFont typeface="Arial"/>
            </a:pPr>
            <a:r>
              <a:rPr lang="en-US" dirty="0"/>
              <a:t>Second level</a:t>
            </a:r>
          </a:p>
          <a:p>
            <a:pPr lvl="2" defTabSz="457200">
              <a:buFont typeface="Arial"/>
            </a:pPr>
            <a:r>
              <a:rPr lang="en-US" dirty="0"/>
              <a:t>Third level</a:t>
            </a:r>
          </a:p>
          <a:p>
            <a:pPr lvl="3" defTabSz="457200">
              <a:buFont typeface="Arial"/>
            </a:pPr>
            <a:r>
              <a:rPr lang="en-US" dirty="0"/>
              <a:t>Fourth level</a:t>
            </a:r>
          </a:p>
          <a:p>
            <a:pPr lvl="4" defTabSz="457200">
              <a:buFont typeface="Arial"/>
            </a:pPr>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9BEA1BF-14F8-4B0C-8E0E-9FB816978FFF}" type="datetimeFigureOut">
              <a:rPr lang="en-GB" smtClean="0">
                <a:solidFill>
                  <a:prstClr val="black">
                    <a:tint val="75000"/>
                  </a:prstClr>
                </a:solidFill>
                <a:latin typeface="Calibri"/>
              </a:rPr>
              <a:pPr fontAlgn="auto">
                <a:spcBef>
                  <a:spcPts val="0"/>
                </a:spcBef>
                <a:spcAft>
                  <a:spcPts val="0"/>
                </a:spcAft>
              </a:pPr>
              <a:t>27/01/2023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5D6EB0-D3A0-48F1-B72F-5474C09BCE60}"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87313" y="6459612"/>
            <a:ext cx="1178659" cy="321865"/>
          </a:xfrm>
          <a:prstGeom prst="rect">
            <a:avLst/>
          </a:prstGeom>
        </p:spPr>
      </p:pic>
    </p:spTree>
    <p:extLst>
      <p:ext uri="{BB962C8B-B14F-4D97-AF65-F5344CB8AC3E}">
        <p14:creationId xmlns:p14="http://schemas.microsoft.com/office/powerpoint/2010/main" val="29758442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Lst>
  <p:txStyles>
    <p:titleStyle>
      <a:lvl1pPr algn="ctr" defTabSz="914400" rtl="0" eaLnBrk="1" latinLnBrk="0" hangingPunct="1">
        <a:spcBef>
          <a:spcPct val="0"/>
        </a:spcBef>
        <a:buNone/>
        <a:defRPr lang="en-GB" sz="3200" b="1" kern="1200">
          <a:solidFill>
            <a:srgbClr val="0C606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lang="en-US" sz="2400" kern="120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en-GB"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55" y="2133600"/>
            <a:ext cx="7935033" cy="1470025"/>
          </a:xfrm>
        </p:spPr>
        <p:txBody>
          <a:bodyPr>
            <a:normAutofit fontScale="90000"/>
          </a:bodyPr>
          <a:lstStyle/>
          <a:p>
            <a:r>
              <a:rPr lang="en-GB" b="1" dirty="0"/>
              <a:t>SIRT</a:t>
            </a:r>
            <a:br>
              <a:rPr lang="en-US" sz="2400" dirty="0"/>
            </a:br>
            <a:br>
              <a:rPr lang="en-US" sz="2200" dirty="0"/>
            </a:br>
            <a:r>
              <a:rPr lang="en-US" sz="1800" dirty="0"/>
              <a:t>Steve Falk</a:t>
            </a:r>
            <a:br>
              <a:rPr lang="en-US" sz="1800" dirty="0"/>
            </a:br>
            <a:r>
              <a:rPr lang="en-US" sz="1800" dirty="0"/>
              <a:t>Consultant Clinical Oncologist</a:t>
            </a:r>
          </a:p>
        </p:txBody>
      </p:sp>
      <p:sp>
        <p:nvSpPr>
          <p:cNvPr id="3" name="TextBox 2"/>
          <p:cNvSpPr txBox="1"/>
          <p:nvPr/>
        </p:nvSpPr>
        <p:spPr>
          <a:xfrm>
            <a:off x="524755" y="6536377"/>
            <a:ext cx="1031051" cy="276999"/>
          </a:xfrm>
          <a:prstGeom prst="rect">
            <a:avLst/>
          </a:prstGeom>
          <a:noFill/>
        </p:spPr>
        <p:txBody>
          <a:bodyPr wrap="none" rtlCol="0">
            <a:spAutoFit/>
          </a:bodyPr>
          <a:lstStyle/>
          <a:p>
            <a:r>
              <a:rPr lang="en-GB" sz="1200" dirty="0" err="1">
                <a:solidFill>
                  <a:schemeClr val="bg1"/>
                </a:solidFill>
              </a:rPr>
              <a:t>dd</a:t>
            </a:r>
            <a:r>
              <a:rPr lang="en-GB" sz="1200" dirty="0">
                <a:solidFill>
                  <a:schemeClr val="bg1"/>
                </a:solidFill>
              </a:rPr>
              <a:t>/mm/</a:t>
            </a:r>
            <a:r>
              <a:rPr lang="en-GB" sz="1200" dirty="0" err="1">
                <a:solidFill>
                  <a:schemeClr val="bg1"/>
                </a:solidFill>
              </a:rPr>
              <a:t>yyyy</a:t>
            </a:r>
            <a:endParaRPr lang="en-GB" sz="1200" dirty="0">
              <a:solidFill>
                <a:schemeClr val="bg1"/>
              </a:solidFill>
            </a:endParaRPr>
          </a:p>
        </p:txBody>
      </p:sp>
    </p:spTree>
    <p:extLst>
      <p:ext uri="{BB962C8B-B14F-4D97-AF65-F5344CB8AC3E}">
        <p14:creationId xmlns:p14="http://schemas.microsoft.com/office/powerpoint/2010/main" val="428372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FA16D1-78D4-4D48-821A-020B9D8ED723}"/>
              </a:ext>
            </a:extLst>
          </p:cNvPr>
          <p:cNvSpPr>
            <a:spLocks noGrp="1"/>
          </p:cNvSpPr>
          <p:nvPr>
            <p:ph type="sldNum" sz="quarter" idx="10"/>
          </p:nvPr>
        </p:nvSpPr>
        <p:spPr/>
        <p:txBody>
          <a:bodyPr/>
          <a:lstStyle/>
          <a:p>
            <a:pPr defTabSz="685800" fontAlgn="auto">
              <a:spcBef>
                <a:spcPts val="0"/>
              </a:spcBef>
              <a:spcAft>
                <a:spcPts val="0"/>
              </a:spcAft>
            </a:pPr>
            <a:fld id="{2066355A-084C-D24E-9AD2-7E4FC41EA627}" type="slidenum">
              <a:rPr lang="en-US">
                <a:solidFill>
                  <a:prstClr val="black">
                    <a:tint val="75000"/>
                  </a:prstClr>
                </a:solidFill>
                <a:latin typeface="Calibri" panose="020F0502020204030204"/>
              </a:rPr>
              <a:pPr defTabSz="685800" fontAlgn="auto">
                <a:spcBef>
                  <a:spcPts val="0"/>
                </a:spcBef>
                <a:spcAft>
                  <a:spcPts val="0"/>
                </a:spcAft>
              </a:pPr>
              <a:t>10</a:t>
            </a:fld>
            <a:endParaRPr lang="en-US" dirty="0">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7058DD99-D656-4FB0-A0A3-77D42C6376F5}"/>
              </a:ext>
            </a:extLst>
          </p:cNvPr>
          <p:cNvSpPr>
            <a:spLocks noGrp="1"/>
          </p:cNvSpPr>
          <p:nvPr>
            <p:ph type="ftr" sz="quarter" idx="11"/>
          </p:nvPr>
        </p:nvSpPr>
        <p:spPr/>
        <p:txBody>
          <a:bodyPr/>
          <a:lstStyle/>
          <a:p>
            <a:pPr defTabSz="685800" fontAlgn="auto">
              <a:spcBef>
                <a:spcPts val="0"/>
              </a:spcBef>
              <a:spcAft>
                <a:spcPts val="0"/>
              </a:spcAft>
            </a:pPr>
            <a:endParaRPr lang="en-US" dirty="0">
              <a:solidFill>
                <a:prstClr val="black">
                  <a:tint val="75000"/>
                </a:prstClr>
              </a:solidFill>
              <a:latin typeface="Calibri" panose="020F0502020204030204"/>
            </a:endParaRPr>
          </a:p>
        </p:txBody>
      </p:sp>
      <p:pic>
        <p:nvPicPr>
          <p:cNvPr id="8" name="Content Placeholder 3">
            <a:extLst>
              <a:ext uri="{FF2B5EF4-FFF2-40B4-BE49-F238E27FC236}">
                <a16:creationId xmlns:a16="http://schemas.microsoft.com/office/drawing/2014/main" id="{B28F11FE-1AC7-4195-8DB1-755BDB19F3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2483645" y="2026706"/>
            <a:ext cx="4176713" cy="3124200"/>
          </a:xfrm>
          <a:prstGeom prst="roundRect">
            <a:avLst>
              <a:gd name="adj" fmla="val 8594"/>
            </a:avLst>
          </a:prstGeom>
        </p:spPr>
        <p:style>
          <a:lnRef idx="3">
            <a:schemeClr val="lt1"/>
          </a:lnRef>
          <a:fillRef idx="1">
            <a:schemeClr val="accent5"/>
          </a:fillRef>
          <a:effectRef idx="1">
            <a:schemeClr val="accent5"/>
          </a:effectRef>
          <a:fontRef idx="minor">
            <a:schemeClr val="lt1"/>
          </a:fontRef>
        </p:style>
      </p:pic>
      <p:sp>
        <p:nvSpPr>
          <p:cNvPr id="9" name="Text Placeholder 6">
            <a:extLst>
              <a:ext uri="{FF2B5EF4-FFF2-40B4-BE49-F238E27FC236}">
                <a16:creationId xmlns:a16="http://schemas.microsoft.com/office/drawing/2014/main" id="{D3DEFDC6-948A-402B-9819-FF5A89CFD045}"/>
              </a:ext>
            </a:extLst>
          </p:cNvPr>
          <p:cNvSpPr>
            <a:spLocks noGrp="1"/>
          </p:cNvSpPr>
          <p:nvPr>
            <p:ph type="body" sz="quarter" idx="16"/>
          </p:nvPr>
        </p:nvSpPr>
        <p:spPr>
          <a:xfrm>
            <a:off x="338139" y="857251"/>
            <a:ext cx="8805862" cy="623888"/>
          </a:xfrm>
        </p:spPr>
        <p:txBody>
          <a:bodyPr/>
          <a:lstStyle/>
          <a:p>
            <a:r>
              <a:rPr lang="en-GB" sz="3200" dirty="0">
                <a:latin typeface="Calibri" panose="020F0502020204030204" pitchFamily="34" charset="0"/>
              </a:rPr>
              <a:t>SIRT in the intermediate stage</a:t>
            </a:r>
            <a:endParaRPr lang="en-US" sz="3200" dirty="0"/>
          </a:p>
        </p:txBody>
      </p:sp>
    </p:spTree>
    <p:extLst>
      <p:ext uri="{BB962C8B-B14F-4D97-AF65-F5344CB8AC3E}">
        <p14:creationId xmlns:p14="http://schemas.microsoft.com/office/powerpoint/2010/main" val="24626962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66355A-084C-D24E-9AD2-7E4FC41EA627}" type="slidenum">
              <a:rPr lang="en-US" smtClean="0"/>
              <a:pPr/>
              <a:t>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Text Placeholder 6"/>
          <p:cNvSpPr>
            <a:spLocks noGrp="1"/>
          </p:cNvSpPr>
          <p:nvPr>
            <p:ph type="body" sz="quarter" idx="16"/>
          </p:nvPr>
        </p:nvSpPr>
        <p:spPr/>
        <p:txBody>
          <a:bodyPr>
            <a:normAutofit fontScale="92500"/>
          </a:bodyPr>
          <a:lstStyle/>
          <a:p>
            <a:r>
              <a:rPr lang="en-GB" sz="3200" dirty="0">
                <a:latin typeface="Calibri" panose="020F0502020204030204" pitchFamily="34" charset="0"/>
              </a:rPr>
              <a:t>SIRT in the intermediate stage HCC: SIRT versus TACE</a:t>
            </a:r>
            <a:endParaRPr lang="en-US" sz="3200" dirty="0"/>
          </a:p>
        </p:txBody>
      </p:sp>
      <p:sp>
        <p:nvSpPr>
          <p:cNvPr id="8" name="Content Placeholder 2">
            <a:extLst>
              <a:ext uri="{FF2B5EF4-FFF2-40B4-BE49-F238E27FC236}">
                <a16:creationId xmlns:a16="http://schemas.microsoft.com/office/drawing/2014/main" id="{212682C2-3F53-48F3-B2DF-E09BAE77C66F}"/>
              </a:ext>
            </a:extLst>
          </p:cNvPr>
          <p:cNvSpPr>
            <a:spLocks noGrp="1"/>
          </p:cNvSpPr>
          <p:nvPr>
            <p:ph type="body" sz="quarter" idx="14"/>
          </p:nvPr>
        </p:nvSpPr>
        <p:spPr>
          <a:xfrm>
            <a:off x="361157" y="1545474"/>
            <a:ext cx="8421687" cy="3863910"/>
          </a:xfrm>
        </p:spPr>
        <p:txBody>
          <a:bodyPr>
            <a:normAutofit fontScale="40000" lnSpcReduction="20000"/>
          </a:bodyPr>
          <a:lstStyle/>
          <a:p>
            <a:pPr indent="0">
              <a:lnSpc>
                <a:spcPct val="120000"/>
              </a:lnSpc>
            </a:pPr>
            <a:r>
              <a:rPr lang="de-DE" sz="3500" b="1" dirty="0"/>
              <a:t>Similar Outcomes</a:t>
            </a:r>
            <a:r>
              <a:rPr lang="de-DE" sz="3500" b="1" baseline="30000" dirty="0"/>
              <a:t>1</a:t>
            </a:r>
          </a:p>
          <a:p>
            <a:pPr marL="457189" indent="-457189">
              <a:lnSpc>
                <a:spcPct val="120000"/>
              </a:lnSpc>
              <a:buFont typeface="Arial" panose="020B0604020202020204" pitchFamily="34" charset="0"/>
              <a:buChar char="•"/>
            </a:pPr>
            <a:r>
              <a:rPr lang="en-US" sz="3500" dirty="0"/>
              <a:t>Similar mOS</a:t>
            </a:r>
            <a:r>
              <a:rPr lang="en-US" sz="3500" baseline="30000" dirty="0"/>
              <a:t>2-10</a:t>
            </a:r>
            <a:r>
              <a:rPr lang="en-US" sz="3500" dirty="0"/>
              <a:t>: 6.0 to 30 months versus 6.0 to 48 months</a:t>
            </a:r>
          </a:p>
          <a:p>
            <a:pPr marL="457189" indent="-457189">
              <a:lnSpc>
                <a:spcPct val="120000"/>
              </a:lnSpc>
              <a:buFont typeface="Arial" panose="020B0604020202020204" pitchFamily="34" charset="0"/>
              <a:buChar char="•"/>
            </a:pPr>
            <a:r>
              <a:rPr lang="en-US" sz="3500" dirty="0"/>
              <a:t>Similar mPFS</a:t>
            </a:r>
            <a:r>
              <a:rPr lang="en-US" sz="3500" baseline="30000" dirty="0"/>
              <a:t>10</a:t>
            </a:r>
            <a:r>
              <a:rPr lang="en-US" sz="3500" dirty="0"/>
              <a:t>: 180 days versus vs 216 days </a:t>
            </a:r>
          </a:p>
          <a:p>
            <a:pPr marL="457189" indent="-457189">
              <a:lnSpc>
                <a:spcPct val="120000"/>
              </a:lnSpc>
              <a:buFont typeface="Arial" panose="020B0604020202020204" pitchFamily="34" charset="0"/>
              <a:buChar char="•"/>
            </a:pPr>
            <a:r>
              <a:rPr lang="de-DE" sz="3500" dirty="0"/>
              <a:t>Similar ORR</a:t>
            </a:r>
            <a:r>
              <a:rPr lang="de-DE" sz="3500" baseline="30000" dirty="0"/>
              <a:t>7,8,12</a:t>
            </a:r>
            <a:r>
              <a:rPr lang="de-DE" sz="3500" dirty="0"/>
              <a:t>: ~20% versus ~12%</a:t>
            </a:r>
          </a:p>
          <a:p>
            <a:pPr marL="457189" indent="-457189">
              <a:lnSpc>
                <a:spcPct val="120000"/>
              </a:lnSpc>
              <a:buFont typeface="Arial" panose="020B0604020202020204" pitchFamily="34" charset="0"/>
              <a:buChar char="•"/>
            </a:pPr>
            <a:r>
              <a:rPr lang="de-DE" sz="3500" dirty="0"/>
              <a:t>Similar outcomes in meta-analysis</a:t>
            </a:r>
          </a:p>
          <a:p>
            <a:pPr indent="0"/>
            <a:endParaRPr lang="en-US" sz="3500" dirty="0"/>
          </a:p>
          <a:p>
            <a:pPr indent="0">
              <a:lnSpc>
                <a:spcPct val="120000"/>
              </a:lnSpc>
            </a:pPr>
            <a:r>
              <a:rPr lang="en-US" sz="3500" b="1" dirty="0"/>
              <a:t>Less interventions &amp; </a:t>
            </a:r>
            <a:r>
              <a:rPr lang="en-US" sz="3500" b="1" dirty="0" err="1"/>
              <a:t>hospitalisation</a:t>
            </a:r>
            <a:r>
              <a:rPr lang="en-US" sz="3500" b="1" dirty="0"/>
              <a:t> times</a:t>
            </a:r>
          </a:p>
          <a:p>
            <a:pPr marL="457189" indent="-457189">
              <a:lnSpc>
                <a:spcPct val="120000"/>
              </a:lnSpc>
              <a:buFont typeface="Arial" panose="020B0604020202020204" pitchFamily="34" charset="0"/>
              <a:buChar char="•"/>
            </a:pPr>
            <a:r>
              <a:rPr lang="en-US" sz="3500" dirty="0"/>
              <a:t>1 or 2 SIRT versus &gt; 3 TACE</a:t>
            </a:r>
            <a:r>
              <a:rPr lang="en-US" sz="3500" baseline="30000" dirty="0"/>
              <a:t>9,10</a:t>
            </a:r>
          </a:p>
          <a:p>
            <a:pPr marL="457189" indent="-457189">
              <a:lnSpc>
                <a:spcPct val="120000"/>
              </a:lnSpc>
              <a:buFont typeface="Arial" panose="020B0604020202020204" pitchFamily="34" charset="0"/>
              <a:buChar char="•"/>
            </a:pPr>
            <a:r>
              <a:rPr lang="en-US" sz="3500" dirty="0"/>
              <a:t>Mean </a:t>
            </a:r>
            <a:r>
              <a:rPr lang="en-US" sz="3500" dirty="0" err="1"/>
              <a:t>hospitalisation</a:t>
            </a:r>
            <a:r>
              <a:rPr lang="en-US" sz="3500" dirty="0"/>
              <a:t> time: 0.5 versus 3.5 days</a:t>
            </a:r>
            <a:r>
              <a:rPr lang="en-US" sz="3500" baseline="30000" dirty="0"/>
              <a:t>4</a:t>
            </a:r>
          </a:p>
          <a:p>
            <a:pPr indent="0">
              <a:lnSpc>
                <a:spcPct val="120000"/>
              </a:lnSpc>
            </a:pPr>
            <a:endParaRPr lang="en-US" sz="3500" dirty="0"/>
          </a:p>
          <a:p>
            <a:pPr indent="0">
              <a:lnSpc>
                <a:spcPct val="120000"/>
              </a:lnSpc>
            </a:pPr>
            <a:r>
              <a:rPr lang="en-US" sz="3500" dirty="0"/>
              <a:t>Similar toxicity and no deleterious effect of SIRT on QoL</a:t>
            </a:r>
            <a:r>
              <a:rPr lang="en-US" sz="3500" baseline="30000" dirty="0"/>
              <a:t>12</a:t>
            </a:r>
          </a:p>
          <a:p>
            <a:pPr>
              <a:lnSpc>
                <a:spcPct val="120000"/>
              </a:lnSpc>
            </a:pPr>
            <a:endParaRPr lang="de-DE" sz="3500" dirty="0"/>
          </a:p>
          <a:p>
            <a:pPr indent="0">
              <a:lnSpc>
                <a:spcPct val="120000"/>
              </a:lnSpc>
            </a:pPr>
            <a:r>
              <a:rPr lang="de-DE" sz="3500" b="1" dirty="0"/>
              <a:t>Even in TACE </a:t>
            </a:r>
            <a:r>
              <a:rPr lang="de-DE" sz="3500" b="1" dirty="0" err="1"/>
              <a:t>refractory</a:t>
            </a:r>
            <a:r>
              <a:rPr lang="de-DE" sz="3500" b="1" dirty="0"/>
              <a:t> patients</a:t>
            </a:r>
            <a:r>
              <a:rPr lang="de-DE" sz="3500" b="1" baseline="30000" dirty="0"/>
              <a:t>11</a:t>
            </a:r>
          </a:p>
          <a:p>
            <a:pPr marL="457189" indent="-457189">
              <a:lnSpc>
                <a:spcPct val="120000"/>
              </a:lnSpc>
              <a:buFont typeface="Arial" panose="020B0604020202020204" pitchFamily="34" charset="0"/>
              <a:buChar char="•"/>
            </a:pPr>
            <a:r>
              <a:rPr lang="de-DE" sz="3500" dirty="0"/>
              <a:t>mOS: 14.8 months </a:t>
            </a:r>
          </a:p>
          <a:p>
            <a:pPr marL="457189" indent="-457189">
              <a:lnSpc>
                <a:spcPct val="120000"/>
              </a:lnSpc>
              <a:buFont typeface="Arial" panose="020B0604020202020204" pitchFamily="34" charset="0"/>
              <a:buChar char="•"/>
            </a:pPr>
            <a:r>
              <a:rPr lang="de-DE" sz="3500" dirty="0"/>
              <a:t>ORR: 36.7%</a:t>
            </a:r>
          </a:p>
        </p:txBody>
      </p:sp>
      <p:sp>
        <p:nvSpPr>
          <p:cNvPr id="9" name="TextBox 8">
            <a:extLst>
              <a:ext uri="{FF2B5EF4-FFF2-40B4-BE49-F238E27FC236}">
                <a16:creationId xmlns:a16="http://schemas.microsoft.com/office/drawing/2014/main" id="{0D3CFD26-FFE4-480C-AE59-7FA871422578}"/>
              </a:ext>
            </a:extLst>
          </p:cNvPr>
          <p:cNvSpPr txBox="1"/>
          <p:nvPr/>
        </p:nvSpPr>
        <p:spPr>
          <a:xfrm>
            <a:off x="2272596" y="5134605"/>
            <a:ext cx="2642070" cy="646331"/>
          </a:xfrm>
          <a:prstGeom prst="rect">
            <a:avLst/>
          </a:prstGeom>
          <a:noFill/>
        </p:spPr>
        <p:txBody>
          <a:bodyPr wrap="none" rtlCol="0">
            <a:spAutoFit/>
          </a:bodyPr>
          <a:lstStyle/>
          <a:p>
            <a:r>
              <a:rPr lang="de-DE" sz="600" dirty="0">
                <a:solidFill>
                  <a:srgbClr val="000000"/>
                </a:solidFill>
              </a:rPr>
              <a:t>1 Gardini AC </a:t>
            </a:r>
            <a:r>
              <a:rPr lang="de-DE" sz="600" i="1" dirty="0">
                <a:solidFill>
                  <a:srgbClr val="57585A"/>
                </a:solidFill>
              </a:rPr>
              <a:t>et al. </a:t>
            </a:r>
            <a:r>
              <a:rPr lang="de-DE" sz="600" i="1" dirty="0" err="1">
                <a:solidFill>
                  <a:srgbClr val="57585A"/>
                </a:solidFill>
              </a:rPr>
              <a:t>Onco</a:t>
            </a:r>
            <a:r>
              <a:rPr lang="de-DE" sz="600" i="1" dirty="0">
                <a:solidFill>
                  <a:srgbClr val="57585A"/>
                </a:solidFill>
              </a:rPr>
              <a:t> Targets </a:t>
            </a:r>
            <a:r>
              <a:rPr lang="de-DE" sz="600" i="1" dirty="0" err="1">
                <a:solidFill>
                  <a:srgbClr val="57585A"/>
                </a:solidFill>
              </a:rPr>
              <a:t>Ther</a:t>
            </a:r>
            <a:r>
              <a:rPr lang="de-DE" sz="600" i="1" dirty="0">
                <a:solidFill>
                  <a:srgbClr val="57585A"/>
                </a:solidFill>
              </a:rPr>
              <a:t> </a:t>
            </a:r>
            <a:r>
              <a:rPr lang="de-DE" sz="600" dirty="0">
                <a:solidFill>
                  <a:srgbClr val="57585A"/>
                </a:solidFill>
              </a:rPr>
              <a:t>2018; </a:t>
            </a:r>
            <a:r>
              <a:rPr lang="de-DE" sz="600" b="1" dirty="0">
                <a:solidFill>
                  <a:srgbClr val="57585A"/>
                </a:solidFill>
              </a:rPr>
              <a:t>11</a:t>
            </a:r>
            <a:r>
              <a:rPr lang="de-DE" sz="600" dirty="0">
                <a:solidFill>
                  <a:srgbClr val="57585A"/>
                </a:solidFill>
              </a:rPr>
              <a:t>: 7315–7321.</a:t>
            </a:r>
          </a:p>
          <a:p>
            <a:pPr algn="l"/>
            <a:r>
              <a:rPr lang="de-DE" sz="600" dirty="0"/>
              <a:t>2</a:t>
            </a:r>
            <a:r>
              <a:rPr lang="de-DE" sz="600" dirty="0">
                <a:solidFill>
                  <a:srgbClr val="000000"/>
                </a:solidFill>
              </a:rPr>
              <a:t> </a:t>
            </a:r>
            <a:r>
              <a:rPr lang="de-DE" sz="600" dirty="0" err="1">
                <a:solidFill>
                  <a:srgbClr val="000000"/>
                </a:solidFill>
              </a:rPr>
              <a:t>Facciorusso</a:t>
            </a:r>
            <a:r>
              <a:rPr lang="de-DE" sz="600" dirty="0">
                <a:solidFill>
                  <a:srgbClr val="000000"/>
                </a:solidFill>
              </a:rPr>
              <a:t> A </a:t>
            </a:r>
            <a:r>
              <a:rPr lang="de-DE" sz="600" i="1" dirty="0">
                <a:solidFill>
                  <a:srgbClr val="57585A"/>
                </a:solidFill>
              </a:rPr>
              <a:t>et al. World J </a:t>
            </a:r>
            <a:r>
              <a:rPr lang="de-DE" sz="600" i="1" dirty="0" err="1">
                <a:solidFill>
                  <a:srgbClr val="57585A"/>
                </a:solidFill>
              </a:rPr>
              <a:t>Hepatol</a:t>
            </a:r>
            <a:r>
              <a:rPr lang="de-DE" sz="600" i="1" dirty="0">
                <a:solidFill>
                  <a:srgbClr val="57585A"/>
                </a:solidFill>
              </a:rPr>
              <a:t> 2</a:t>
            </a:r>
            <a:r>
              <a:rPr lang="de-DE" sz="600" dirty="0">
                <a:solidFill>
                  <a:srgbClr val="57585A"/>
                </a:solidFill>
              </a:rPr>
              <a:t>016; </a:t>
            </a:r>
            <a:r>
              <a:rPr lang="de-DE" sz="600" b="1" dirty="0">
                <a:solidFill>
                  <a:srgbClr val="57585A"/>
                </a:solidFill>
              </a:rPr>
              <a:t>8</a:t>
            </a:r>
            <a:r>
              <a:rPr lang="de-DE" sz="600" dirty="0">
                <a:solidFill>
                  <a:srgbClr val="57585A"/>
                </a:solidFill>
              </a:rPr>
              <a:t>: 770–778.</a:t>
            </a:r>
          </a:p>
          <a:p>
            <a:r>
              <a:rPr lang="da-DK" sz="600" dirty="0">
                <a:solidFill>
                  <a:srgbClr val="000000"/>
                </a:solidFill>
              </a:rPr>
              <a:t>3 Kooby DA </a:t>
            </a:r>
            <a:r>
              <a:rPr lang="da-DK" sz="600" i="1" dirty="0">
                <a:solidFill>
                  <a:srgbClr val="57585A"/>
                </a:solidFill>
              </a:rPr>
              <a:t>et al. J Vasc Interv Radiol </a:t>
            </a:r>
            <a:r>
              <a:rPr lang="da-DK" sz="600" dirty="0">
                <a:solidFill>
                  <a:srgbClr val="57585A"/>
                </a:solidFill>
              </a:rPr>
              <a:t>2010; </a:t>
            </a:r>
            <a:r>
              <a:rPr lang="da-DK" sz="600" b="1" dirty="0">
                <a:solidFill>
                  <a:srgbClr val="57585A"/>
                </a:solidFill>
              </a:rPr>
              <a:t>21</a:t>
            </a:r>
            <a:r>
              <a:rPr lang="da-DK" sz="600" dirty="0">
                <a:solidFill>
                  <a:srgbClr val="57585A"/>
                </a:solidFill>
              </a:rPr>
              <a:t>: 224–230.</a:t>
            </a:r>
          </a:p>
          <a:p>
            <a:r>
              <a:rPr lang="de-DE" sz="600" dirty="0">
                <a:solidFill>
                  <a:srgbClr val="57585A"/>
                </a:solidFill>
              </a:rPr>
              <a:t>4. Lance C </a:t>
            </a:r>
            <a:r>
              <a:rPr lang="de-DE" sz="600" i="1" dirty="0">
                <a:solidFill>
                  <a:srgbClr val="57585A"/>
                </a:solidFill>
              </a:rPr>
              <a:t>et al. J </a:t>
            </a:r>
            <a:r>
              <a:rPr lang="de-DE" sz="600" i="1" dirty="0" err="1">
                <a:solidFill>
                  <a:srgbClr val="57585A"/>
                </a:solidFill>
              </a:rPr>
              <a:t>Vasc</a:t>
            </a:r>
            <a:r>
              <a:rPr lang="de-DE" sz="600" i="1" dirty="0">
                <a:solidFill>
                  <a:srgbClr val="57585A"/>
                </a:solidFill>
              </a:rPr>
              <a:t> </a:t>
            </a:r>
            <a:r>
              <a:rPr lang="de-DE" sz="600" i="1" dirty="0" err="1">
                <a:solidFill>
                  <a:srgbClr val="57585A"/>
                </a:solidFill>
              </a:rPr>
              <a:t>Interv</a:t>
            </a:r>
            <a:r>
              <a:rPr lang="de-DE" sz="600" i="1" dirty="0">
                <a:solidFill>
                  <a:srgbClr val="57585A"/>
                </a:solidFill>
              </a:rPr>
              <a:t> </a:t>
            </a:r>
            <a:r>
              <a:rPr lang="de-DE" sz="600" i="1" dirty="0" err="1">
                <a:solidFill>
                  <a:srgbClr val="57585A"/>
                </a:solidFill>
              </a:rPr>
              <a:t>Radiol</a:t>
            </a:r>
            <a:r>
              <a:rPr lang="de-DE" sz="600" i="1" dirty="0">
                <a:solidFill>
                  <a:srgbClr val="57585A"/>
                </a:solidFill>
              </a:rPr>
              <a:t> </a:t>
            </a:r>
            <a:r>
              <a:rPr lang="de-DE" sz="600" dirty="0">
                <a:solidFill>
                  <a:srgbClr val="57585A"/>
                </a:solidFill>
              </a:rPr>
              <a:t>2011; </a:t>
            </a:r>
            <a:r>
              <a:rPr lang="de-DE" sz="600" b="1" dirty="0">
                <a:solidFill>
                  <a:srgbClr val="57585A"/>
                </a:solidFill>
              </a:rPr>
              <a:t>22</a:t>
            </a:r>
            <a:r>
              <a:rPr lang="de-DE" sz="600" dirty="0">
                <a:solidFill>
                  <a:srgbClr val="57585A"/>
                </a:solidFill>
              </a:rPr>
              <a:t>: 1697–1705.</a:t>
            </a:r>
          </a:p>
          <a:p>
            <a:r>
              <a:rPr lang="da-DK" sz="600" dirty="0">
                <a:solidFill>
                  <a:srgbClr val="57585A"/>
                </a:solidFill>
              </a:rPr>
              <a:t>5 Ludwig JM </a:t>
            </a:r>
            <a:r>
              <a:rPr lang="da-DK" sz="600" i="1" dirty="0">
                <a:solidFill>
                  <a:srgbClr val="57585A"/>
                </a:solidFill>
              </a:rPr>
              <a:t>et al. Eur Radiol </a:t>
            </a:r>
            <a:r>
              <a:rPr lang="da-DK" sz="600" dirty="0">
                <a:solidFill>
                  <a:srgbClr val="57585A"/>
                </a:solidFill>
              </a:rPr>
              <a:t>2017; </a:t>
            </a:r>
            <a:r>
              <a:rPr lang="da-DK" sz="600" b="1" dirty="0">
                <a:solidFill>
                  <a:srgbClr val="57585A"/>
                </a:solidFill>
              </a:rPr>
              <a:t>27</a:t>
            </a:r>
            <a:r>
              <a:rPr lang="da-DK" sz="600" dirty="0">
                <a:solidFill>
                  <a:srgbClr val="57585A"/>
                </a:solidFill>
              </a:rPr>
              <a:t>: 2031–2041.</a:t>
            </a:r>
          </a:p>
          <a:p>
            <a:r>
              <a:rPr lang="de-DE" sz="600" dirty="0">
                <a:solidFill>
                  <a:srgbClr val="57585A"/>
                </a:solidFill>
              </a:rPr>
              <a:t>6 Paprottka KJ </a:t>
            </a:r>
            <a:r>
              <a:rPr lang="de-DE" sz="600" i="1" dirty="0">
                <a:solidFill>
                  <a:srgbClr val="57585A"/>
                </a:solidFill>
              </a:rPr>
              <a:t>et al. </a:t>
            </a:r>
            <a:r>
              <a:rPr lang="de-DE" sz="600" i="1" dirty="0" err="1">
                <a:solidFill>
                  <a:srgbClr val="57585A"/>
                </a:solidFill>
              </a:rPr>
              <a:t>Eur</a:t>
            </a:r>
            <a:r>
              <a:rPr lang="de-DE" sz="600" i="1" dirty="0">
                <a:solidFill>
                  <a:srgbClr val="57585A"/>
                </a:solidFill>
              </a:rPr>
              <a:t> J </a:t>
            </a:r>
            <a:r>
              <a:rPr lang="de-DE" sz="600" i="1" dirty="0" err="1">
                <a:solidFill>
                  <a:srgbClr val="57585A"/>
                </a:solidFill>
              </a:rPr>
              <a:t>Nucl</a:t>
            </a:r>
            <a:r>
              <a:rPr lang="de-DE" sz="600" i="1" dirty="0">
                <a:solidFill>
                  <a:srgbClr val="57585A"/>
                </a:solidFill>
              </a:rPr>
              <a:t> Med Mol Imaging </a:t>
            </a:r>
            <a:r>
              <a:rPr lang="de-DE" sz="600" dirty="0">
                <a:solidFill>
                  <a:srgbClr val="57585A"/>
                </a:solidFill>
              </a:rPr>
              <a:t>2017; </a:t>
            </a:r>
            <a:r>
              <a:rPr lang="de-DE" sz="600" b="1" dirty="0">
                <a:solidFill>
                  <a:srgbClr val="57585A"/>
                </a:solidFill>
              </a:rPr>
              <a:t>44</a:t>
            </a:r>
            <a:r>
              <a:rPr lang="de-DE" sz="600" dirty="0">
                <a:solidFill>
                  <a:srgbClr val="57585A"/>
                </a:solidFill>
              </a:rPr>
              <a:t>: 1185–1193.</a:t>
            </a:r>
          </a:p>
        </p:txBody>
      </p:sp>
      <p:sp>
        <p:nvSpPr>
          <p:cNvPr id="10" name="TextBox 9">
            <a:extLst>
              <a:ext uri="{FF2B5EF4-FFF2-40B4-BE49-F238E27FC236}">
                <a16:creationId xmlns:a16="http://schemas.microsoft.com/office/drawing/2014/main" id="{B0F5529D-DB95-4B14-BE1A-7C3C59457EB4}"/>
              </a:ext>
            </a:extLst>
          </p:cNvPr>
          <p:cNvSpPr txBox="1"/>
          <p:nvPr/>
        </p:nvSpPr>
        <p:spPr>
          <a:xfrm>
            <a:off x="4946438" y="5131345"/>
            <a:ext cx="2917786" cy="646331"/>
          </a:xfrm>
          <a:prstGeom prst="rect">
            <a:avLst/>
          </a:prstGeom>
          <a:noFill/>
        </p:spPr>
        <p:txBody>
          <a:bodyPr wrap="none" rtlCol="0">
            <a:spAutoFit/>
          </a:bodyPr>
          <a:lstStyle/>
          <a:p>
            <a:r>
              <a:rPr lang="en-US" sz="600" dirty="0">
                <a:solidFill>
                  <a:srgbClr val="57585A"/>
                </a:solidFill>
              </a:rPr>
              <a:t>7 She WH </a:t>
            </a:r>
            <a:r>
              <a:rPr lang="en-US" sz="600" i="1" dirty="0">
                <a:solidFill>
                  <a:srgbClr val="57585A"/>
                </a:solidFill>
              </a:rPr>
              <a:t>et al. Hepatobiliary Surg </a:t>
            </a:r>
            <a:r>
              <a:rPr lang="en-US" sz="600" i="1" dirty="0" err="1">
                <a:solidFill>
                  <a:srgbClr val="57585A"/>
                </a:solidFill>
              </a:rPr>
              <a:t>Nutr</a:t>
            </a:r>
            <a:r>
              <a:rPr lang="en-US" sz="600" i="1" dirty="0">
                <a:solidFill>
                  <a:srgbClr val="57585A"/>
                </a:solidFill>
              </a:rPr>
              <a:t> </a:t>
            </a:r>
            <a:r>
              <a:rPr lang="en-US" sz="600" dirty="0">
                <a:solidFill>
                  <a:srgbClr val="57585A"/>
                </a:solidFill>
              </a:rPr>
              <a:t>2014; </a:t>
            </a:r>
            <a:r>
              <a:rPr lang="en-US" sz="600" b="1" dirty="0">
                <a:solidFill>
                  <a:srgbClr val="57585A"/>
                </a:solidFill>
              </a:rPr>
              <a:t>3</a:t>
            </a:r>
            <a:r>
              <a:rPr lang="en-US" sz="600" dirty="0">
                <a:solidFill>
                  <a:srgbClr val="57585A"/>
                </a:solidFill>
              </a:rPr>
              <a:t>: 185–193.</a:t>
            </a:r>
          </a:p>
          <a:p>
            <a:r>
              <a:rPr lang="de-DE" sz="600" dirty="0">
                <a:solidFill>
                  <a:srgbClr val="57585A"/>
                </a:solidFill>
              </a:rPr>
              <a:t>8 </a:t>
            </a:r>
            <a:r>
              <a:rPr lang="de-DE" sz="600" dirty="0" err="1">
                <a:solidFill>
                  <a:srgbClr val="57585A"/>
                </a:solidFill>
              </a:rPr>
              <a:t>Floridi</a:t>
            </a:r>
            <a:r>
              <a:rPr lang="de-DE" sz="600" dirty="0">
                <a:solidFill>
                  <a:srgbClr val="57585A"/>
                </a:solidFill>
              </a:rPr>
              <a:t> C </a:t>
            </a:r>
            <a:r>
              <a:rPr lang="de-DE" sz="600" i="1" dirty="0">
                <a:solidFill>
                  <a:srgbClr val="57585A"/>
                </a:solidFill>
              </a:rPr>
              <a:t>et al. Med </a:t>
            </a:r>
            <a:r>
              <a:rPr lang="de-DE" sz="600" i="1" dirty="0" err="1">
                <a:solidFill>
                  <a:srgbClr val="57585A"/>
                </a:solidFill>
              </a:rPr>
              <a:t>Oncol</a:t>
            </a:r>
            <a:r>
              <a:rPr lang="de-DE" sz="600" i="1" dirty="0">
                <a:solidFill>
                  <a:srgbClr val="57585A"/>
                </a:solidFill>
              </a:rPr>
              <a:t> </a:t>
            </a:r>
            <a:r>
              <a:rPr lang="de-DE" sz="600" dirty="0">
                <a:solidFill>
                  <a:srgbClr val="57585A"/>
                </a:solidFill>
              </a:rPr>
              <a:t>2017; </a:t>
            </a:r>
            <a:r>
              <a:rPr lang="de-DE" sz="600" b="1" dirty="0">
                <a:solidFill>
                  <a:srgbClr val="57585A"/>
                </a:solidFill>
              </a:rPr>
              <a:t>34</a:t>
            </a:r>
            <a:r>
              <a:rPr lang="de-DE" sz="600" dirty="0">
                <a:solidFill>
                  <a:srgbClr val="57585A"/>
                </a:solidFill>
              </a:rPr>
              <a:t>: 174.</a:t>
            </a:r>
          </a:p>
          <a:p>
            <a:r>
              <a:rPr lang="da-DK" sz="600" dirty="0">
                <a:solidFill>
                  <a:srgbClr val="57585A"/>
                </a:solidFill>
              </a:rPr>
              <a:t>9 Soydal C </a:t>
            </a:r>
            <a:r>
              <a:rPr lang="da-DK" sz="600" i="1" dirty="0">
                <a:solidFill>
                  <a:srgbClr val="57585A"/>
                </a:solidFill>
              </a:rPr>
              <a:t>et al. Nucl Med Commun </a:t>
            </a:r>
            <a:r>
              <a:rPr lang="da-DK" sz="600" dirty="0">
                <a:solidFill>
                  <a:srgbClr val="57585A"/>
                </a:solidFill>
              </a:rPr>
              <a:t>2016; </a:t>
            </a:r>
            <a:r>
              <a:rPr lang="da-DK" sz="600" b="1" dirty="0">
                <a:solidFill>
                  <a:srgbClr val="57585A"/>
                </a:solidFill>
              </a:rPr>
              <a:t>37</a:t>
            </a:r>
            <a:r>
              <a:rPr lang="da-DK" sz="600" dirty="0">
                <a:solidFill>
                  <a:srgbClr val="57585A"/>
                </a:solidFill>
              </a:rPr>
              <a:t>: 646–649. </a:t>
            </a:r>
          </a:p>
          <a:p>
            <a:pPr algn="l"/>
            <a:r>
              <a:rPr lang="de-DE" sz="600" dirty="0">
                <a:solidFill>
                  <a:srgbClr val="57585A"/>
                </a:solidFill>
              </a:rPr>
              <a:t>10 </a:t>
            </a:r>
            <a:r>
              <a:rPr lang="de-DE" sz="600" dirty="0" err="1">
                <a:solidFill>
                  <a:srgbClr val="57585A"/>
                </a:solidFill>
              </a:rPr>
              <a:t>Pitton</a:t>
            </a:r>
            <a:r>
              <a:rPr lang="de-DE" sz="600" dirty="0">
                <a:solidFill>
                  <a:srgbClr val="57585A"/>
                </a:solidFill>
              </a:rPr>
              <a:t> MB </a:t>
            </a:r>
            <a:r>
              <a:rPr lang="de-DE" sz="600" i="1" dirty="0">
                <a:solidFill>
                  <a:srgbClr val="57585A"/>
                </a:solidFill>
              </a:rPr>
              <a:t>et al. </a:t>
            </a:r>
            <a:r>
              <a:rPr lang="de-DE" sz="600" i="1" dirty="0" err="1">
                <a:solidFill>
                  <a:srgbClr val="57585A"/>
                </a:solidFill>
              </a:rPr>
              <a:t>Cardiovasc</a:t>
            </a:r>
            <a:r>
              <a:rPr lang="de-DE" sz="600" i="1" dirty="0">
                <a:solidFill>
                  <a:srgbClr val="57585A"/>
                </a:solidFill>
              </a:rPr>
              <a:t> Intervent </a:t>
            </a:r>
            <a:r>
              <a:rPr lang="de-DE" sz="600" i="1" dirty="0" err="1">
                <a:solidFill>
                  <a:srgbClr val="57585A"/>
                </a:solidFill>
              </a:rPr>
              <a:t>Radiol</a:t>
            </a:r>
            <a:r>
              <a:rPr lang="de-DE" sz="600" i="1" dirty="0">
                <a:solidFill>
                  <a:srgbClr val="57585A"/>
                </a:solidFill>
              </a:rPr>
              <a:t> </a:t>
            </a:r>
            <a:r>
              <a:rPr lang="de-DE" sz="600" dirty="0">
                <a:solidFill>
                  <a:srgbClr val="57585A"/>
                </a:solidFill>
              </a:rPr>
              <a:t>2015; </a:t>
            </a:r>
            <a:r>
              <a:rPr lang="de-DE" sz="600" b="1" dirty="0">
                <a:solidFill>
                  <a:srgbClr val="57585A"/>
                </a:solidFill>
              </a:rPr>
              <a:t>38</a:t>
            </a:r>
            <a:r>
              <a:rPr lang="de-DE" sz="600" dirty="0">
                <a:solidFill>
                  <a:srgbClr val="57585A"/>
                </a:solidFill>
              </a:rPr>
              <a:t>: 352–360.</a:t>
            </a:r>
          </a:p>
          <a:p>
            <a:pPr algn="l"/>
            <a:r>
              <a:rPr lang="de-DE" sz="600" dirty="0">
                <a:solidFill>
                  <a:srgbClr val="000000"/>
                </a:solidFill>
              </a:rPr>
              <a:t>12 </a:t>
            </a:r>
            <a:r>
              <a:rPr lang="de-DE" sz="600" dirty="0" err="1">
                <a:solidFill>
                  <a:srgbClr val="000000"/>
                </a:solidFill>
              </a:rPr>
              <a:t>Klompenhouwer</a:t>
            </a:r>
            <a:r>
              <a:rPr lang="de-DE" sz="600" dirty="0">
                <a:solidFill>
                  <a:srgbClr val="000000"/>
                </a:solidFill>
              </a:rPr>
              <a:t> EG </a:t>
            </a:r>
            <a:r>
              <a:rPr lang="de-DE" sz="600" i="1" dirty="0">
                <a:solidFill>
                  <a:srgbClr val="57585A"/>
                </a:solidFill>
              </a:rPr>
              <a:t>et al. </a:t>
            </a:r>
            <a:r>
              <a:rPr lang="de-DE" sz="600" i="1" dirty="0" err="1">
                <a:solidFill>
                  <a:srgbClr val="57585A"/>
                </a:solidFill>
              </a:rPr>
              <a:t>Cardiovasc</a:t>
            </a:r>
            <a:r>
              <a:rPr lang="de-DE" sz="600" i="1" dirty="0">
                <a:solidFill>
                  <a:srgbClr val="57585A"/>
                </a:solidFill>
              </a:rPr>
              <a:t> Intervent </a:t>
            </a:r>
            <a:r>
              <a:rPr lang="de-DE" sz="600" i="1" dirty="0" err="1">
                <a:solidFill>
                  <a:srgbClr val="57585A"/>
                </a:solidFill>
              </a:rPr>
              <a:t>Radiol</a:t>
            </a:r>
            <a:r>
              <a:rPr lang="de-DE" sz="600" i="1" dirty="0">
                <a:solidFill>
                  <a:srgbClr val="57585A"/>
                </a:solidFill>
              </a:rPr>
              <a:t> </a:t>
            </a:r>
            <a:r>
              <a:rPr lang="de-DE" sz="600" dirty="0">
                <a:solidFill>
                  <a:srgbClr val="57585A"/>
                </a:solidFill>
              </a:rPr>
              <a:t>2017; </a:t>
            </a:r>
            <a:r>
              <a:rPr lang="de-DE" sz="600" b="1" dirty="0">
                <a:solidFill>
                  <a:srgbClr val="57585A"/>
                </a:solidFill>
              </a:rPr>
              <a:t>40</a:t>
            </a:r>
            <a:r>
              <a:rPr lang="de-DE" sz="600" dirty="0">
                <a:solidFill>
                  <a:srgbClr val="57585A"/>
                </a:solidFill>
              </a:rPr>
              <a:t>: 1882–1890.</a:t>
            </a:r>
          </a:p>
          <a:p>
            <a:r>
              <a:rPr lang="de-DE" sz="600" dirty="0">
                <a:solidFill>
                  <a:srgbClr val="000000"/>
                </a:solidFill>
              </a:rPr>
              <a:t>12 </a:t>
            </a:r>
            <a:r>
              <a:rPr lang="de-DE" sz="600" dirty="0" err="1">
                <a:solidFill>
                  <a:srgbClr val="000000"/>
                </a:solidFill>
              </a:rPr>
              <a:t>Kolligs</a:t>
            </a:r>
            <a:r>
              <a:rPr lang="de-DE" sz="600" dirty="0">
                <a:solidFill>
                  <a:srgbClr val="000000"/>
                </a:solidFill>
              </a:rPr>
              <a:t> F </a:t>
            </a:r>
            <a:r>
              <a:rPr lang="de-DE" sz="600" i="1" dirty="0">
                <a:solidFill>
                  <a:srgbClr val="57585A"/>
                </a:solidFill>
              </a:rPr>
              <a:t>et al. </a:t>
            </a:r>
            <a:r>
              <a:rPr lang="de-DE" sz="600" i="1" dirty="0" err="1">
                <a:solidFill>
                  <a:srgbClr val="57585A"/>
                </a:solidFill>
              </a:rPr>
              <a:t>Liver</a:t>
            </a:r>
            <a:r>
              <a:rPr lang="de-DE" sz="600" i="1" dirty="0">
                <a:solidFill>
                  <a:srgbClr val="57585A"/>
                </a:solidFill>
              </a:rPr>
              <a:t> </a:t>
            </a:r>
            <a:r>
              <a:rPr lang="de-DE" sz="600" i="1" dirty="0" err="1">
                <a:solidFill>
                  <a:srgbClr val="57585A"/>
                </a:solidFill>
              </a:rPr>
              <a:t>Int</a:t>
            </a:r>
            <a:r>
              <a:rPr lang="de-DE" sz="600" i="1" dirty="0">
                <a:solidFill>
                  <a:srgbClr val="57585A"/>
                </a:solidFill>
              </a:rPr>
              <a:t> </a:t>
            </a:r>
            <a:r>
              <a:rPr lang="de-DE" sz="600" dirty="0">
                <a:solidFill>
                  <a:srgbClr val="57585A"/>
                </a:solidFill>
              </a:rPr>
              <a:t>2015; </a:t>
            </a:r>
            <a:r>
              <a:rPr lang="de-DE" sz="600" b="1" dirty="0">
                <a:solidFill>
                  <a:srgbClr val="57585A"/>
                </a:solidFill>
              </a:rPr>
              <a:t>35</a:t>
            </a:r>
            <a:r>
              <a:rPr lang="de-DE" sz="600" dirty="0">
                <a:solidFill>
                  <a:srgbClr val="57585A"/>
                </a:solidFill>
              </a:rPr>
              <a:t>: 1715–1721</a:t>
            </a:r>
            <a:endParaRPr lang="de-DE" sz="600" dirty="0"/>
          </a:p>
        </p:txBody>
      </p:sp>
    </p:spTree>
    <p:extLst>
      <p:ext uri="{BB962C8B-B14F-4D97-AF65-F5344CB8AC3E}">
        <p14:creationId xmlns:p14="http://schemas.microsoft.com/office/powerpoint/2010/main" val="345436948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66355A-084C-D24E-9AD2-7E4FC41EA627}" type="slidenum">
              <a:rPr lang="en-US" smtClean="0"/>
              <a:pPr/>
              <a:t>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ext Placeholder 4"/>
          <p:cNvSpPr>
            <a:spLocks noGrp="1"/>
          </p:cNvSpPr>
          <p:nvPr>
            <p:ph type="body" sz="quarter" idx="14"/>
          </p:nvPr>
        </p:nvSpPr>
        <p:spPr>
          <a:xfrm>
            <a:off x="439931" y="1754618"/>
            <a:ext cx="8421687" cy="3770049"/>
          </a:xfrm>
        </p:spPr>
        <p:txBody>
          <a:bodyPr/>
          <a:lstStyle/>
          <a:p>
            <a:pPr marL="182558" indent="-182558" fontAlgn="base">
              <a:buFont typeface="Arial" panose="020B0604020202020204" pitchFamily="34" charset="0"/>
              <a:buChar char="•"/>
            </a:pPr>
            <a:r>
              <a:rPr lang="en-US" sz="2000" dirty="0"/>
              <a:t>As alternative to TACE in BCLC B patients</a:t>
            </a:r>
            <a:r>
              <a:rPr lang="en-GB" sz="2000" dirty="0"/>
              <a:t> </a:t>
            </a:r>
          </a:p>
          <a:p>
            <a:pPr marL="182558" indent="-182558" fontAlgn="base">
              <a:buFont typeface="Arial" panose="020B0604020202020204" pitchFamily="34" charset="0"/>
              <a:buChar char="•"/>
            </a:pPr>
            <a:endParaRPr lang="en-GB" sz="2000" dirty="0"/>
          </a:p>
          <a:p>
            <a:pPr marL="182558" indent="-182558" fontAlgn="base">
              <a:buFont typeface="Arial" panose="020B0604020202020204" pitchFamily="34" charset="0"/>
              <a:buChar char="•"/>
            </a:pPr>
            <a:r>
              <a:rPr lang="en-GB" sz="2000" dirty="0"/>
              <a:t>For various tumour situations</a:t>
            </a:r>
          </a:p>
          <a:p>
            <a:pPr marL="803255" lvl="5" indent="-261932" fontAlgn="base"/>
            <a:r>
              <a:rPr lang="en-GB" dirty="0" err="1">
                <a:solidFill>
                  <a:schemeClr val="tx2"/>
                </a:solidFill>
              </a:rPr>
              <a:t>Bilobar</a:t>
            </a:r>
            <a:endParaRPr lang="en-GB" dirty="0">
              <a:solidFill>
                <a:schemeClr val="tx2"/>
              </a:solidFill>
            </a:endParaRPr>
          </a:p>
          <a:p>
            <a:pPr marL="803255" lvl="5" indent="-261932" fontAlgn="base"/>
            <a:r>
              <a:rPr lang="en-GB" dirty="0">
                <a:solidFill>
                  <a:schemeClr val="tx2"/>
                </a:solidFill>
              </a:rPr>
              <a:t>Multinodular</a:t>
            </a:r>
          </a:p>
          <a:p>
            <a:pPr marL="803255" lvl="5" indent="-261932" fontAlgn="base"/>
            <a:r>
              <a:rPr lang="en-GB" dirty="0">
                <a:solidFill>
                  <a:schemeClr val="tx2"/>
                </a:solidFill>
              </a:rPr>
              <a:t>Large</a:t>
            </a:r>
          </a:p>
          <a:p>
            <a:pPr marL="803255" lvl="5" indent="-261932" fontAlgn="base"/>
            <a:endParaRPr lang="en-GB" dirty="0">
              <a:solidFill>
                <a:schemeClr val="tx2"/>
              </a:solidFill>
            </a:endParaRPr>
          </a:p>
          <a:p>
            <a:pPr marL="182558" indent="-182558" fontAlgn="base">
              <a:buFont typeface="Arial" panose="020B0604020202020204" pitchFamily="34" charset="0"/>
              <a:buChar char="•"/>
            </a:pPr>
            <a:r>
              <a:rPr lang="en-US" sz="2000" dirty="0"/>
              <a:t>For patients contraindicated to TACE</a:t>
            </a:r>
          </a:p>
          <a:p>
            <a:pPr marL="803255" lvl="3" indent="-261932" fontAlgn="base">
              <a:buFont typeface="Arial" panose="020B0604020202020204" pitchFamily="34" charset="0"/>
              <a:buChar char="•"/>
            </a:pPr>
            <a:r>
              <a:rPr lang="en-US" sz="2000" dirty="0" err="1"/>
              <a:t>Tumour</a:t>
            </a:r>
            <a:r>
              <a:rPr lang="en-US" sz="2000" dirty="0"/>
              <a:t> &gt; 5 cm and or &gt; 5 nodules</a:t>
            </a:r>
          </a:p>
          <a:p>
            <a:pPr marL="803255" lvl="3" indent="-261932" fontAlgn="base">
              <a:buFont typeface="Arial" panose="020B0604020202020204" pitchFamily="34" charset="0"/>
              <a:buChar char="•"/>
            </a:pPr>
            <a:r>
              <a:rPr lang="en-US" sz="2000" dirty="0" err="1"/>
              <a:t>Bilobar</a:t>
            </a:r>
            <a:r>
              <a:rPr lang="en-US" sz="2000" dirty="0"/>
              <a:t> disease</a:t>
            </a:r>
          </a:p>
          <a:p>
            <a:pPr marL="803255" lvl="3" indent="-261932" fontAlgn="base">
              <a:buFont typeface="Arial" panose="020B0604020202020204" pitchFamily="34" charset="0"/>
              <a:buChar char="•"/>
            </a:pPr>
            <a:r>
              <a:rPr lang="en-US" sz="2000" dirty="0"/>
              <a:t>Tumorous portal vein thrombosis</a:t>
            </a:r>
          </a:p>
          <a:p>
            <a:pPr marL="182558" indent="-182558" fontAlgn="base">
              <a:buFont typeface="Arial" panose="020B0604020202020204" pitchFamily="34" charset="0"/>
              <a:buChar char="•"/>
            </a:pPr>
            <a:endParaRPr lang="en-US" sz="2000" dirty="0"/>
          </a:p>
        </p:txBody>
      </p:sp>
      <p:sp>
        <p:nvSpPr>
          <p:cNvPr id="8" name="Title 2">
            <a:extLst>
              <a:ext uri="{FF2B5EF4-FFF2-40B4-BE49-F238E27FC236}">
                <a16:creationId xmlns:a16="http://schemas.microsoft.com/office/drawing/2014/main" id="{14719038-48AB-4649-AA81-93B9A85E1735}"/>
              </a:ext>
            </a:extLst>
          </p:cNvPr>
          <p:cNvSpPr txBox="1">
            <a:spLocks noGrp="1"/>
          </p:cNvSpPr>
          <p:nvPr>
            <p:ph type="body" sz="quarter" idx="16"/>
          </p:nvPr>
        </p:nvSpPr>
        <p:spPr>
          <a:xfrm>
            <a:off x="338139" y="857251"/>
            <a:ext cx="8805862" cy="623888"/>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Calibri" panose="020F0502020204030204" pitchFamily="34" charset="0"/>
              </a:rPr>
              <a:t>SIRT in the intermediate stage: patient selection</a:t>
            </a:r>
            <a:endParaRPr lang="en-GB" sz="3200" dirty="0">
              <a:solidFill>
                <a:schemeClr val="bg1"/>
              </a:solidFill>
            </a:endParaRPr>
          </a:p>
        </p:txBody>
      </p:sp>
    </p:spTree>
    <p:extLst>
      <p:ext uri="{BB962C8B-B14F-4D97-AF65-F5344CB8AC3E}">
        <p14:creationId xmlns:p14="http://schemas.microsoft.com/office/powerpoint/2010/main" val="11213754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66355A-084C-D24E-9AD2-7E4FC41EA627}" type="slidenum">
              <a:rPr lang="en-US" smtClean="0"/>
              <a:pPr/>
              <a:t>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13" name="Title 2">
            <a:extLst>
              <a:ext uri="{FF2B5EF4-FFF2-40B4-BE49-F238E27FC236}">
                <a16:creationId xmlns:a16="http://schemas.microsoft.com/office/drawing/2014/main" id="{889DE71D-3AF2-4CEC-AA93-3BBF1DDC2325}"/>
              </a:ext>
            </a:extLst>
          </p:cNvPr>
          <p:cNvSpPr txBox="1">
            <a:spLocks/>
          </p:cNvSpPr>
          <p:nvPr/>
        </p:nvSpPr>
        <p:spPr>
          <a:xfrm>
            <a:off x="338139" y="849022"/>
            <a:ext cx="8805862" cy="623888"/>
          </a:xfrm>
          <a:prstGeom prst="rect">
            <a:avLst/>
          </a:prstGeom>
        </p:spPr>
        <p:txBody>
          <a:bodyPr vert="horz" lIns="91440" tIns="45720" rIns="91440" bIns="45720" rtlCol="0" anchor="b" anchorCtr="0">
            <a:normAutofit/>
          </a:bodyPr>
          <a:lstStyle>
            <a:lvl1pPr marL="0" indent="0" algn="ctr" defTabSz="914400" rtl="0" eaLnBrk="1" latinLnBrk="0" hangingPunct="1">
              <a:lnSpc>
                <a:spcPct val="90000"/>
              </a:lnSpc>
              <a:spcBef>
                <a:spcPct val="0"/>
              </a:spcBef>
              <a:buFontTx/>
              <a:buNone/>
              <a:defRPr sz="6000" b="0" kern="1200" baseline="0">
                <a:solidFill>
                  <a:schemeClr val="tx1"/>
                </a:solidFill>
                <a:latin typeface="+mj-lt"/>
                <a:ea typeface="+mj-ea"/>
                <a:cs typeface="+mj-cs"/>
              </a:defRPr>
            </a:lvl1pPr>
            <a:lvl2pPr marL="0" indent="0" algn="l" defTabSz="457200" rtl="0" eaLnBrk="1" latinLnBrk="0" hangingPunct="1">
              <a:spcBef>
                <a:spcPts val="0"/>
              </a:spcBef>
              <a:buFontTx/>
              <a:buNone/>
              <a:defRPr sz="2400" kern="1200" baseline="0">
                <a:solidFill>
                  <a:schemeClr val="bg1"/>
                </a:solidFill>
                <a:latin typeface="+mn-lt"/>
                <a:ea typeface="+mn-ea"/>
                <a:cs typeface="+mn-cs"/>
              </a:defRPr>
            </a:lvl2pPr>
            <a:lvl3pPr marL="0" indent="0" algn="l" defTabSz="457200" rtl="0" eaLnBrk="1" latinLnBrk="0" hangingPunct="1">
              <a:spcBef>
                <a:spcPts val="0"/>
              </a:spcBef>
              <a:buFontTx/>
              <a:buNone/>
              <a:defRPr sz="2400" kern="1200" baseline="0">
                <a:solidFill>
                  <a:schemeClr val="bg1"/>
                </a:solidFill>
                <a:latin typeface="+mn-lt"/>
                <a:ea typeface="+mn-ea"/>
                <a:cs typeface="+mn-cs"/>
              </a:defRPr>
            </a:lvl3pPr>
            <a:lvl4pPr marL="0" indent="0" algn="l" defTabSz="457200" rtl="0" eaLnBrk="1" latinLnBrk="0" hangingPunct="1">
              <a:spcBef>
                <a:spcPts val="0"/>
              </a:spcBef>
              <a:buFontTx/>
              <a:buNone/>
              <a:defRPr sz="2400" kern="1200" baseline="0">
                <a:solidFill>
                  <a:schemeClr val="bg1"/>
                </a:solidFill>
                <a:latin typeface="+mn-lt"/>
                <a:ea typeface="+mn-ea"/>
                <a:cs typeface="+mn-cs"/>
              </a:defRPr>
            </a:lvl4pPr>
            <a:lvl5pPr marL="0" indent="0" algn="l" defTabSz="457200" rtl="0" eaLnBrk="1" latinLnBrk="0" hangingPunct="1">
              <a:spcBef>
                <a:spcPts val="0"/>
              </a:spcBef>
              <a:buFontTx/>
              <a:buNone/>
              <a:defRPr sz="24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GB" sz="3200" dirty="0">
                <a:solidFill>
                  <a:schemeClr val="bg1"/>
                </a:solidFill>
                <a:latin typeface="Calibri" panose="020F0502020204030204" pitchFamily="34" charset="0"/>
              </a:rPr>
              <a:t>SIRT in the advanced stage: SARAH study</a:t>
            </a:r>
          </a:p>
        </p:txBody>
      </p:sp>
      <p:pic>
        <p:nvPicPr>
          <p:cNvPr id="29" name="Picture 28">
            <a:extLst>
              <a:ext uri="{FF2B5EF4-FFF2-40B4-BE49-F238E27FC236}">
                <a16:creationId xmlns:a16="http://schemas.microsoft.com/office/drawing/2014/main" id="{89FB893E-1E91-4EE3-888C-59B710439F81}"/>
              </a:ext>
            </a:extLst>
          </p:cNvPr>
          <p:cNvPicPr>
            <a:picLocks noChangeAspect="1"/>
          </p:cNvPicPr>
          <p:nvPr/>
        </p:nvPicPr>
        <p:blipFill>
          <a:blip r:embed="rId3"/>
          <a:stretch>
            <a:fillRect/>
          </a:stretch>
        </p:blipFill>
        <p:spPr>
          <a:xfrm>
            <a:off x="781930" y="2365248"/>
            <a:ext cx="7347005" cy="2816352"/>
          </a:xfrm>
          <a:prstGeom prst="rect">
            <a:avLst/>
          </a:prstGeom>
        </p:spPr>
      </p:pic>
      <p:sp>
        <p:nvSpPr>
          <p:cNvPr id="30" name="TextBox 29">
            <a:extLst>
              <a:ext uri="{FF2B5EF4-FFF2-40B4-BE49-F238E27FC236}">
                <a16:creationId xmlns:a16="http://schemas.microsoft.com/office/drawing/2014/main" id="{860AD937-9E2D-4457-B821-BEA80919302D}"/>
              </a:ext>
            </a:extLst>
          </p:cNvPr>
          <p:cNvSpPr txBox="1"/>
          <p:nvPr/>
        </p:nvSpPr>
        <p:spPr>
          <a:xfrm>
            <a:off x="555271" y="1739846"/>
            <a:ext cx="3254096" cy="646331"/>
          </a:xfrm>
          <a:prstGeom prst="rect">
            <a:avLst/>
          </a:prstGeom>
          <a:noFill/>
        </p:spPr>
        <p:txBody>
          <a:bodyPr wrap="none" rtlCol="0">
            <a:spAutoFit/>
          </a:bodyPr>
          <a:lstStyle/>
          <a:p>
            <a:r>
              <a:rPr lang="de-DE" dirty="0"/>
              <a:t>467 patients SIRT v Sorafenib</a:t>
            </a:r>
          </a:p>
          <a:p>
            <a:r>
              <a:rPr lang="de-DE" dirty="0"/>
              <a:t>SARAH - Overall survival</a:t>
            </a:r>
          </a:p>
        </p:txBody>
      </p:sp>
      <p:sp>
        <p:nvSpPr>
          <p:cNvPr id="31" name="Rectangle 30">
            <a:extLst>
              <a:ext uri="{FF2B5EF4-FFF2-40B4-BE49-F238E27FC236}">
                <a16:creationId xmlns:a16="http://schemas.microsoft.com/office/drawing/2014/main" id="{6DB88D41-7BB5-4007-B022-63B50CF90C4C}"/>
              </a:ext>
            </a:extLst>
          </p:cNvPr>
          <p:cNvSpPr/>
          <p:nvPr/>
        </p:nvSpPr>
        <p:spPr>
          <a:xfrm>
            <a:off x="555270" y="5416914"/>
            <a:ext cx="6096000" cy="338554"/>
          </a:xfrm>
          <a:prstGeom prst="rect">
            <a:avLst/>
          </a:prstGeom>
        </p:spPr>
        <p:txBody>
          <a:bodyPr>
            <a:spAutoFit/>
          </a:bodyPr>
          <a:lstStyle/>
          <a:p>
            <a:pPr lvl="0"/>
            <a:r>
              <a:rPr lang="en-US" sz="800" dirty="0" err="1">
                <a:solidFill>
                  <a:prstClr val="black">
                    <a:lumMod val="65000"/>
                    <a:lumOff val="35000"/>
                  </a:prstClr>
                </a:solidFill>
                <a:latin typeface="Arial" panose="020B0604020202020204" pitchFamily="34" charset="0"/>
                <a:cs typeface="Arial" panose="020B0604020202020204" pitchFamily="34" charset="0"/>
              </a:rPr>
              <a:t>Vilgrain</a:t>
            </a:r>
            <a:r>
              <a:rPr lang="en-US" sz="800" dirty="0">
                <a:solidFill>
                  <a:prstClr val="black">
                    <a:lumMod val="65000"/>
                    <a:lumOff val="35000"/>
                  </a:prstClr>
                </a:solidFill>
                <a:latin typeface="Arial" panose="020B0604020202020204" pitchFamily="34" charset="0"/>
                <a:cs typeface="Arial" panose="020B0604020202020204" pitchFamily="34" charset="0"/>
              </a:rPr>
              <a:t> V </a:t>
            </a:r>
            <a:r>
              <a:rPr lang="en-US" sz="800" i="1" dirty="0">
                <a:solidFill>
                  <a:prstClr val="black">
                    <a:lumMod val="65000"/>
                    <a:lumOff val="35000"/>
                  </a:prstClr>
                </a:solidFill>
                <a:latin typeface="Arial" panose="020B0604020202020204" pitchFamily="34" charset="0"/>
                <a:cs typeface="Arial" panose="020B0604020202020204" pitchFamily="34" charset="0"/>
              </a:rPr>
              <a:t>et al.  Lancet </a:t>
            </a:r>
            <a:r>
              <a:rPr lang="en-US" sz="800" i="1" dirty="0" err="1">
                <a:solidFill>
                  <a:prstClr val="black">
                    <a:lumMod val="65000"/>
                    <a:lumOff val="35000"/>
                  </a:prstClr>
                </a:solidFill>
                <a:latin typeface="Arial" panose="020B0604020202020204" pitchFamily="34" charset="0"/>
                <a:cs typeface="Arial" panose="020B0604020202020204" pitchFamily="34" charset="0"/>
              </a:rPr>
              <a:t>Oncol</a:t>
            </a:r>
            <a:r>
              <a:rPr lang="en-US" sz="800" i="1" dirty="0">
                <a:solidFill>
                  <a:prstClr val="black">
                    <a:lumMod val="65000"/>
                    <a:lumOff val="35000"/>
                  </a:prstClr>
                </a:solidFill>
                <a:latin typeface="Arial" panose="020B0604020202020204" pitchFamily="34" charset="0"/>
                <a:cs typeface="Arial" panose="020B0604020202020204" pitchFamily="34" charset="0"/>
              </a:rPr>
              <a:t> </a:t>
            </a:r>
            <a:r>
              <a:rPr lang="en-US" sz="800" dirty="0">
                <a:solidFill>
                  <a:prstClr val="black">
                    <a:lumMod val="65000"/>
                    <a:lumOff val="35000"/>
                  </a:prstClr>
                </a:solidFill>
                <a:latin typeface="Arial" panose="020B0604020202020204" pitchFamily="34" charset="0"/>
                <a:cs typeface="Arial" panose="020B0604020202020204" pitchFamily="34" charset="0"/>
              </a:rPr>
              <a:t>2017; 18: 1624–36.</a:t>
            </a:r>
          </a:p>
          <a:p>
            <a:pPr lvl="0"/>
            <a:r>
              <a:rPr lang="en-US" sz="800" dirty="0" err="1">
                <a:solidFill>
                  <a:prstClr val="black">
                    <a:lumMod val="65000"/>
                    <a:lumOff val="35000"/>
                  </a:prstClr>
                </a:solidFill>
                <a:latin typeface="Arial" panose="020B0604020202020204" pitchFamily="34" charset="0"/>
                <a:cs typeface="Arial" panose="020B0604020202020204" pitchFamily="34" charset="0"/>
              </a:rPr>
              <a:t>Bouattour</a:t>
            </a:r>
            <a:r>
              <a:rPr lang="en-US" sz="800" dirty="0">
                <a:solidFill>
                  <a:prstClr val="black">
                    <a:lumMod val="65000"/>
                    <a:lumOff val="35000"/>
                  </a:prstClr>
                </a:solidFill>
                <a:latin typeface="Arial" panose="020B0604020202020204" pitchFamily="34" charset="0"/>
                <a:cs typeface="Arial" panose="020B0604020202020204" pitchFamily="34" charset="0"/>
              </a:rPr>
              <a:t> M </a:t>
            </a:r>
            <a:r>
              <a:rPr lang="en-US" sz="800" i="1" dirty="0">
                <a:solidFill>
                  <a:prstClr val="black">
                    <a:lumMod val="65000"/>
                    <a:lumOff val="35000"/>
                  </a:prstClr>
                </a:solidFill>
                <a:latin typeface="Arial" panose="020B0604020202020204" pitchFamily="34" charset="0"/>
                <a:cs typeface="Arial" panose="020B0604020202020204" pitchFamily="34" charset="0"/>
              </a:rPr>
              <a:t>et al.  Ann </a:t>
            </a:r>
            <a:r>
              <a:rPr lang="en-US" sz="800" i="1" dirty="0" err="1">
                <a:solidFill>
                  <a:prstClr val="black">
                    <a:lumMod val="65000"/>
                    <a:lumOff val="35000"/>
                  </a:prstClr>
                </a:solidFill>
                <a:latin typeface="Arial" panose="020B0604020202020204" pitchFamily="34" charset="0"/>
                <a:cs typeface="Arial" panose="020B0604020202020204" pitchFamily="34" charset="0"/>
              </a:rPr>
              <a:t>Oncol</a:t>
            </a:r>
            <a:r>
              <a:rPr lang="en-US" sz="800" dirty="0">
                <a:solidFill>
                  <a:prstClr val="black">
                    <a:lumMod val="65000"/>
                    <a:lumOff val="35000"/>
                  </a:prstClr>
                </a:solidFill>
                <a:latin typeface="Arial" panose="020B0604020202020204" pitchFamily="34" charset="0"/>
                <a:cs typeface="Arial" panose="020B0604020202020204" pitchFamily="34" charset="0"/>
              </a:rPr>
              <a:t> 2017; ESMO 19</a:t>
            </a:r>
            <a:r>
              <a:rPr lang="en-US" sz="800" baseline="30000" dirty="0">
                <a:solidFill>
                  <a:prstClr val="black">
                    <a:lumMod val="65000"/>
                    <a:lumOff val="35000"/>
                  </a:prstClr>
                </a:solidFill>
                <a:latin typeface="Arial" panose="020B0604020202020204" pitchFamily="34" charset="0"/>
                <a:cs typeface="Arial" panose="020B0604020202020204" pitchFamily="34" charset="0"/>
              </a:rPr>
              <a:t>th</a:t>
            </a:r>
            <a:r>
              <a:rPr lang="en-US" sz="800" dirty="0">
                <a:solidFill>
                  <a:prstClr val="black">
                    <a:lumMod val="65000"/>
                    <a:lumOff val="35000"/>
                  </a:prstClr>
                </a:solidFill>
                <a:latin typeface="Arial" panose="020B0604020202020204" pitchFamily="34" charset="0"/>
                <a:cs typeface="Arial" panose="020B0604020202020204" pitchFamily="34" charset="0"/>
              </a:rPr>
              <a:t> WCGIC, Abs. LBA-001.</a:t>
            </a:r>
          </a:p>
        </p:txBody>
      </p:sp>
    </p:spTree>
    <p:extLst>
      <p:ext uri="{BB962C8B-B14F-4D97-AF65-F5344CB8AC3E}">
        <p14:creationId xmlns:p14="http://schemas.microsoft.com/office/powerpoint/2010/main" val="109251540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66355A-084C-D24E-9AD2-7E4FC41EA627}" type="slidenum">
              <a:rPr lang="en-US" smtClean="0"/>
              <a:pPr/>
              <a:t>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8" name="Title 2">
            <a:extLst>
              <a:ext uri="{FF2B5EF4-FFF2-40B4-BE49-F238E27FC236}">
                <a16:creationId xmlns:a16="http://schemas.microsoft.com/office/drawing/2014/main" id="{508EBBB7-77B1-4B1C-BB55-2DE26B81F5B3}"/>
              </a:ext>
            </a:extLst>
          </p:cNvPr>
          <p:cNvSpPr txBox="1">
            <a:spLocks noGrp="1"/>
          </p:cNvSpPr>
          <p:nvPr>
            <p:ph type="body" sz="quarter" idx="16"/>
          </p:nvPr>
        </p:nvSpPr>
        <p:spPr>
          <a:xfrm>
            <a:off x="338139" y="857251"/>
            <a:ext cx="8805862" cy="623888"/>
          </a:xfrm>
          <a:prstGeom prst="rect">
            <a:avLst/>
          </a:prstGeom>
        </p:spPr>
        <p:txBody>
          <a:bodyPr vert="horz" lIns="91440" tIns="45720" rIns="91440" bIns="45720" rtlCol="0" anchor="b" anchorCtr="0">
            <a:normAutofit/>
          </a:bodyPr>
          <a:lstStyle>
            <a:lvl1pPr marL="0" indent="0" algn="ctr" defTabSz="914400" rtl="0" eaLnBrk="1" latinLnBrk="0" hangingPunct="1">
              <a:lnSpc>
                <a:spcPct val="90000"/>
              </a:lnSpc>
              <a:spcBef>
                <a:spcPct val="0"/>
              </a:spcBef>
              <a:buFontTx/>
              <a:buNone/>
              <a:defRPr sz="6000" b="0" kern="1200" baseline="0">
                <a:solidFill>
                  <a:schemeClr val="tx1"/>
                </a:solidFill>
                <a:latin typeface="+mj-lt"/>
                <a:ea typeface="+mj-ea"/>
                <a:cs typeface="+mj-cs"/>
              </a:defRPr>
            </a:lvl1pPr>
            <a:lvl2pPr marL="0" indent="0" algn="l" defTabSz="457200" rtl="0" eaLnBrk="1" latinLnBrk="0" hangingPunct="1">
              <a:spcBef>
                <a:spcPts val="0"/>
              </a:spcBef>
              <a:buFontTx/>
              <a:buNone/>
              <a:defRPr sz="2400" kern="1200" baseline="0">
                <a:solidFill>
                  <a:schemeClr val="bg1"/>
                </a:solidFill>
                <a:latin typeface="+mn-lt"/>
                <a:ea typeface="+mn-ea"/>
                <a:cs typeface="+mn-cs"/>
              </a:defRPr>
            </a:lvl2pPr>
            <a:lvl3pPr marL="0" indent="0" algn="l" defTabSz="457200" rtl="0" eaLnBrk="1" latinLnBrk="0" hangingPunct="1">
              <a:spcBef>
                <a:spcPts val="0"/>
              </a:spcBef>
              <a:buFontTx/>
              <a:buNone/>
              <a:defRPr sz="2400" kern="1200" baseline="0">
                <a:solidFill>
                  <a:schemeClr val="bg1"/>
                </a:solidFill>
                <a:latin typeface="+mn-lt"/>
                <a:ea typeface="+mn-ea"/>
                <a:cs typeface="+mn-cs"/>
              </a:defRPr>
            </a:lvl3pPr>
            <a:lvl4pPr marL="0" indent="0" algn="l" defTabSz="457200" rtl="0" eaLnBrk="1" latinLnBrk="0" hangingPunct="1">
              <a:spcBef>
                <a:spcPts val="0"/>
              </a:spcBef>
              <a:buFontTx/>
              <a:buNone/>
              <a:defRPr sz="2400" kern="1200" baseline="0">
                <a:solidFill>
                  <a:schemeClr val="bg1"/>
                </a:solidFill>
                <a:latin typeface="+mn-lt"/>
                <a:ea typeface="+mn-ea"/>
                <a:cs typeface="+mn-cs"/>
              </a:defRPr>
            </a:lvl4pPr>
            <a:lvl5pPr marL="0" indent="0" algn="l" defTabSz="457200" rtl="0" eaLnBrk="1" latinLnBrk="0" hangingPunct="1">
              <a:spcBef>
                <a:spcPts val="0"/>
              </a:spcBef>
              <a:buFontTx/>
              <a:buNone/>
              <a:defRPr sz="24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GB" sz="3200" dirty="0">
                <a:solidFill>
                  <a:schemeClr val="bg1"/>
                </a:solidFill>
                <a:latin typeface="Calibri" panose="020F0502020204030204" pitchFamily="34" charset="0"/>
              </a:rPr>
              <a:t>SIRT in the advanced stage: Safety</a:t>
            </a:r>
            <a:endParaRPr lang="en-GB" sz="3200" dirty="0">
              <a:solidFill>
                <a:schemeClr val="bg1"/>
              </a:solidFill>
            </a:endParaRPr>
          </a:p>
        </p:txBody>
      </p:sp>
      <p:grpSp>
        <p:nvGrpSpPr>
          <p:cNvPr id="10" name="Group 9">
            <a:extLst>
              <a:ext uri="{FF2B5EF4-FFF2-40B4-BE49-F238E27FC236}">
                <a16:creationId xmlns:a16="http://schemas.microsoft.com/office/drawing/2014/main" id="{BB40D1B9-98F1-4BB5-9F4C-42DA9F7C6D27}"/>
              </a:ext>
            </a:extLst>
          </p:cNvPr>
          <p:cNvGrpSpPr/>
          <p:nvPr/>
        </p:nvGrpSpPr>
        <p:grpSpPr>
          <a:xfrm>
            <a:off x="2868452" y="1811039"/>
            <a:ext cx="6152634" cy="3285294"/>
            <a:chOff x="3897458" y="1995346"/>
            <a:chExt cx="6485377" cy="3655278"/>
          </a:xfrm>
        </p:grpSpPr>
        <p:sp>
          <p:nvSpPr>
            <p:cNvPr id="11" name="Rectangle 10">
              <a:extLst>
                <a:ext uri="{FF2B5EF4-FFF2-40B4-BE49-F238E27FC236}">
                  <a16:creationId xmlns:a16="http://schemas.microsoft.com/office/drawing/2014/main" id="{191D3F21-C65F-473C-A2B1-42BBEE5ED635}"/>
                </a:ext>
              </a:extLst>
            </p:cNvPr>
            <p:cNvSpPr/>
            <p:nvPr/>
          </p:nvSpPr>
          <p:spPr>
            <a:xfrm rot="10800000" flipH="1">
              <a:off x="5411798" y="4055681"/>
              <a:ext cx="648000" cy="1242000"/>
            </a:xfrm>
            <a:prstGeom prst="rect">
              <a:avLst/>
            </a:prstGeom>
            <a:solidFill>
              <a:srgbClr val="4FA73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2" name="Rectangle 11">
              <a:extLst>
                <a:ext uri="{FF2B5EF4-FFF2-40B4-BE49-F238E27FC236}">
                  <a16:creationId xmlns:a16="http://schemas.microsoft.com/office/drawing/2014/main" id="{74EA21A3-D2C5-458B-8EE1-74C34196A156}"/>
                </a:ext>
              </a:extLst>
            </p:cNvPr>
            <p:cNvSpPr/>
            <p:nvPr/>
          </p:nvSpPr>
          <p:spPr>
            <a:xfrm>
              <a:off x="5717210" y="2982942"/>
              <a:ext cx="627215" cy="582144"/>
            </a:xfrm>
            <a:prstGeom prst="rect">
              <a:avLst/>
            </a:prstGeom>
          </p:spPr>
          <p:txBody>
            <a:bodyPr wrap="none">
              <a:spAutoFit/>
            </a:bodyPr>
            <a:lstStyle/>
            <a:p>
              <a:r>
                <a:rPr lang="en-US" sz="1600" b="1" dirty="0">
                  <a:solidFill>
                    <a:srgbClr val="4FA735"/>
                  </a:solidFill>
                  <a:latin typeface="Arial" pitchFamily="34" charset="0"/>
                  <a:cs typeface="Arial" pitchFamily="34" charset="0"/>
                </a:rPr>
                <a:t>56%</a:t>
              </a:r>
            </a:p>
            <a:p>
              <a:r>
                <a:rPr lang="en-US" sz="1200" dirty="0">
                  <a:solidFill>
                    <a:srgbClr val="4FA735"/>
                  </a:solidFill>
                  <a:latin typeface="Arial" pitchFamily="34" charset="0"/>
                  <a:cs typeface="Arial" pitchFamily="34" charset="0"/>
                </a:rPr>
                <a:t>less</a:t>
              </a:r>
              <a:endParaRPr lang="de-DE" sz="1400" dirty="0">
                <a:solidFill>
                  <a:srgbClr val="4FA735"/>
                </a:solidFill>
              </a:endParaRPr>
            </a:p>
          </p:txBody>
        </p:sp>
        <p:cxnSp>
          <p:nvCxnSpPr>
            <p:cNvPr id="13" name="Straight Arrow Connector 12">
              <a:extLst>
                <a:ext uri="{FF2B5EF4-FFF2-40B4-BE49-F238E27FC236}">
                  <a16:creationId xmlns:a16="http://schemas.microsoft.com/office/drawing/2014/main" id="{98D0AD06-D9FB-4B4F-B345-6E8FAD3FDF76}"/>
                </a:ext>
              </a:extLst>
            </p:cNvPr>
            <p:cNvCxnSpPr>
              <a:cxnSpLocks/>
            </p:cNvCxnSpPr>
            <p:nvPr/>
          </p:nvCxnSpPr>
          <p:spPr>
            <a:xfrm flipH="1">
              <a:off x="7151609" y="4901589"/>
              <a:ext cx="4479" cy="182778"/>
            </a:xfrm>
            <a:prstGeom prst="straightConnector1">
              <a:avLst/>
            </a:prstGeom>
            <a:ln w="28575">
              <a:solidFill>
                <a:srgbClr val="4FA73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CB7B8F-9974-46E3-9B5D-5B9A7DCB65F0}"/>
                </a:ext>
              </a:extLst>
            </p:cNvPr>
            <p:cNvCxnSpPr/>
            <p:nvPr/>
          </p:nvCxnSpPr>
          <p:spPr>
            <a:xfrm flipH="1">
              <a:off x="5725209" y="2571886"/>
              <a:ext cx="5838" cy="1470840"/>
            </a:xfrm>
            <a:prstGeom prst="straightConnector1">
              <a:avLst/>
            </a:prstGeom>
            <a:ln w="28575">
              <a:solidFill>
                <a:srgbClr val="4FA735"/>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9377A26-FDE4-42FB-98DD-CEF05D7B1BD5}"/>
                </a:ext>
              </a:extLst>
            </p:cNvPr>
            <p:cNvGrpSpPr/>
            <p:nvPr/>
          </p:nvGrpSpPr>
          <p:grpSpPr>
            <a:xfrm>
              <a:off x="4133786" y="2315776"/>
              <a:ext cx="515907" cy="3129777"/>
              <a:chOff x="461210" y="2577035"/>
              <a:chExt cx="603587" cy="3839673"/>
            </a:xfrm>
          </p:grpSpPr>
          <p:cxnSp>
            <p:nvCxnSpPr>
              <p:cNvPr id="45" name="Straight Arrow Connector 44">
                <a:extLst>
                  <a:ext uri="{FF2B5EF4-FFF2-40B4-BE49-F238E27FC236}">
                    <a16:creationId xmlns:a16="http://schemas.microsoft.com/office/drawing/2014/main" id="{A0DF8E8E-B02E-4B70-9198-406F1C2765B4}"/>
                  </a:ext>
                </a:extLst>
              </p:cNvPr>
              <p:cNvCxnSpPr/>
              <p:nvPr/>
            </p:nvCxnSpPr>
            <p:spPr>
              <a:xfrm flipH="1" flipV="1">
                <a:off x="1064797" y="2718285"/>
                <a:ext cx="0" cy="3524408"/>
              </a:xfrm>
              <a:prstGeom prst="straightConnector1">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4DBADBB-83C9-4F25-989D-E372802FFD60}"/>
                  </a:ext>
                </a:extLst>
              </p:cNvPr>
              <p:cNvGrpSpPr/>
              <p:nvPr/>
            </p:nvGrpSpPr>
            <p:grpSpPr>
              <a:xfrm>
                <a:off x="461210" y="2577035"/>
                <a:ext cx="603587" cy="3839673"/>
                <a:chOff x="447797" y="2051263"/>
                <a:chExt cx="603587" cy="3839673"/>
              </a:xfrm>
            </p:grpSpPr>
            <p:grpSp>
              <p:nvGrpSpPr>
                <p:cNvPr id="47" name="Group 46">
                  <a:extLst>
                    <a:ext uri="{FF2B5EF4-FFF2-40B4-BE49-F238E27FC236}">
                      <a16:creationId xmlns:a16="http://schemas.microsoft.com/office/drawing/2014/main" id="{78DAB7C8-156D-43A6-9BC5-6447C256ED61}"/>
                    </a:ext>
                  </a:extLst>
                </p:cNvPr>
                <p:cNvGrpSpPr/>
                <p:nvPr/>
              </p:nvGrpSpPr>
              <p:grpSpPr>
                <a:xfrm>
                  <a:off x="447797" y="2199302"/>
                  <a:ext cx="603587" cy="3691634"/>
                  <a:chOff x="734041" y="2236592"/>
                  <a:chExt cx="603587" cy="3948441"/>
                </a:xfrm>
              </p:grpSpPr>
              <p:sp>
                <p:nvSpPr>
                  <p:cNvPr id="50" name="TextBox 39">
                    <a:extLst>
                      <a:ext uri="{FF2B5EF4-FFF2-40B4-BE49-F238E27FC236}">
                        <a16:creationId xmlns:a16="http://schemas.microsoft.com/office/drawing/2014/main" id="{F09D898B-1015-4E88-9659-5A8D6B046576}"/>
                      </a:ext>
                    </a:extLst>
                  </p:cNvPr>
                  <p:cNvSpPr txBox="1"/>
                  <p:nvPr/>
                </p:nvSpPr>
                <p:spPr>
                  <a:xfrm>
                    <a:off x="734042" y="3951907"/>
                    <a:ext cx="575663" cy="3594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1500</a:t>
                    </a:r>
                  </a:p>
                </p:txBody>
              </p:sp>
              <p:sp>
                <p:nvSpPr>
                  <p:cNvPr id="51" name="TextBox 33">
                    <a:extLst>
                      <a:ext uri="{FF2B5EF4-FFF2-40B4-BE49-F238E27FC236}">
                        <a16:creationId xmlns:a16="http://schemas.microsoft.com/office/drawing/2014/main" id="{5509CB49-E6CA-433F-A520-11B8B8D04045}"/>
                      </a:ext>
                    </a:extLst>
                  </p:cNvPr>
                  <p:cNvSpPr txBox="1"/>
                  <p:nvPr/>
                </p:nvSpPr>
                <p:spPr>
                  <a:xfrm>
                    <a:off x="734042" y="3327356"/>
                    <a:ext cx="575663" cy="3594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2000</a:t>
                    </a:r>
                  </a:p>
                </p:txBody>
              </p:sp>
              <p:sp>
                <p:nvSpPr>
                  <p:cNvPr id="52" name="TextBox 33">
                    <a:extLst>
                      <a:ext uri="{FF2B5EF4-FFF2-40B4-BE49-F238E27FC236}">
                        <a16:creationId xmlns:a16="http://schemas.microsoft.com/office/drawing/2014/main" id="{96E274DE-0837-4E62-9E10-41743809B724}"/>
                      </a:ext>
                    </a:extLst>
                  </p:cNvPr>
                  <p:cNvSpPr txBox="1"/>
                  <p:nvPr/>
                </p:nvSpPr>
                <p:spPr>
                  <a:xfrm>
                    <a:off x="734041" y="2702805"/>
                    <a:ext cx="575663" cy="3594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2500</a:t>
                    </a:r>
                  </a:p>
                </p:txBody>
              </p:sp>
              <p:grpSp>
                <p:nvGrpSpPr>
                  <p:cNvPr id="53" name="Group 52">
                    <a:extLst>
                      <a:ext uri="{FF2B5EF4-FFF2-40B4-BE49-F238E27FC236}">
                        <a16:creationId xmlns:a16="http://schemas.microsoft.com/office/drawing/2014/main" id="{71DDA32D-5AEB-459F-AF84-C4B8D267B8B2}"/>
                      </a:ext>
                    </a:extLst>
                  </p:cNvPr>
                  <p:cNvGrpSpPr/>
                  <p:nvPr/>
                </p:nvGrpSpPr>
                <p:grpSpPr>
                  <a:xfrm rot="16200000">
                    <a:off x="-575833" y="4078051"/>
                    <a:ext cx="3754919" cy="72002"/>
                    <a:chOff x="-849469" y="4039658"/>
                    <a:chExt cx="6302734" cy="72002"/>
                  </a:xfrm>
                </p:grpSpPr>
                <p:cxnSp>
                  <p:nvCxnSpPr>
                    <p:cNvPr id="57" name="Straight Connector 56">
                      <a:extLst>
                        <a:ext uri="{FF2B5EF4-FFF2-40B4-BE49-F238E27FC236}">
                          <a16:creationId xmlns:a16="http://schemas.microsoft.com/office/drawing/2014/main" id="{EEDBDAC1-AC37-421B-8086-0A91934264E6}"/>
                        </a:ext>
                      </a:extLst>
                    </p:cNvPr>
                    <p:cNvCxnSpPr/>
                    <p:nvPr/>
                  </p:nvCxnSpPr>
                  <p:spPr>
                    <a:xfrm rot="10800000" flipH="1">
                      <a:off x="5453265" y="4039658"/>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758985-C203-4553-BAF0-1E2184D0D261}"/>
                        </a:ext>
                      </a:extLst>
                    </p:cNvPr>
                    <p:cNvCxnSpPr/>
                    <p:nvPr/>
                  </p:nvCxnSpPr>
                  <p:spPr>
                    <a:xfrm rot="10800000" flipH="1">
                      <a:off x="201701" y="4039659"/>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E29F5B1-FD12-4C80-9DA3-8D7DBA3F4145}"/>
                        </a:ext>
                      </a:extLst>
                    </p:cNvPr>
                    <p:cNvCxnSpPr/>
                    <p:nvPr/>
                  </p:nvCxnSpPr>
                  <p:spPr>
                    <a:xfrm rot="10800000" flipH="1">
                      <a:off x="2302327" y="4039659"/>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63E4A0-38B0-4984-B91B-48FD757F4637}"/>
                        </a:ext>
                      </a:extLst>
                    </p:cNvPr>
                    <p:cNvCxnSpPr/>
                    <p:nvPr/>
                  </p:nvCxnSpPr>
                  <p:spPr>
                    <a:xfrm rot="10800000" flipH="1">
                      <a:off x="4402953" y="4039659"/>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9DF0AD4-7F3C-4DF5-805E-5564236CE498}"/>
                        </a:ext>
                      </a:extLst>
                    </p:cNvPr>
                    <p:cNvCxnSpPr/>
                    <p:nvPr/>
                  </p:nvCxnSpPr>
                  <p:spPr>
                    <a:xfrm rot="10800000" flipH="1">
                      <a:off x="1252014" y="4039659"/>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C9AEC79-E9CF-42DF-AA75-FAD48CF5C9A1}"/>
                        </a:ext>
                      </a:extLst>
                    </p:cNvPr>
                    <p:cNvCxnSpPr/>
                    <p:nvPr/>
                  </p:nvCxnSpPr>
                  <p:spPr>
                    <a:xfrm rot="10800000" flipH="1">
                      <a:off x="-849469" y="4039660"/>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4" name="TextBox 39">
                    <a:extLst>
                      <a:ext uri="{FF2B5EF4-FFF2-40B4-BE49-F238E27FC236}">
                        <a16:creationId xmlns:a16="http://schemas.microsoft.com/office/drawing/2014/main" id="{A801A442-8491-4BD2-8596-D64C83CCFA53}"/>
                      </a:ext>
                    </a:extLst>
                  </p:cNvPr>
                  <p:cNvSpPr txBox="1"/>
                  <p:nvPr/>
                </p:nvSpPr>
                <p:spPr>
                  <a:xfrm>
                    <a:off x="830082" y="5201010"/>
                    <a:ext cx="488680" cy="3594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500</a:t>
                    </a:r>
                  </a:p>
                </p:txBody>
              </p:sp>
              <p:sp>
                <p:nvSpPr>
                  <p:cNvPr id="55" name="TextBox 39">
                    <a:extLst>
                      <a:ext uri="{FF2B5EF4-FFF2-40B4-BE49-F238E27FC236}">
                        <a16:creationId xmlns:a16="http://schemas.microsoft.com/office/drawing/2014/main" id="{584C9E95-C2ED-4B9A-A458-BC040230742A}"/>
                      </a:ext>
                    </a:extLst>
                  </p:cNvPr>
                  <p:cNvSpPr txBox="1"/>
                  <p:nvPr/>
                </p:nvSpPr>
                <p:spPr>
                  <a:xfrm>
                    <a:off x="994990" y="5825566"/>
                    <a:ext cx="314718" cy="3594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0</a:t>
                    </a:r>
                  </a:p>
                </p:txBody>
              </p:sp>
              <p:sp>
                <p:nvSpPr>
                  <p:cNvPr id="56" name="TextBox 39">
                    <a:extLst>
                      <a:ext uri="{FF2B5EF4-FFF2-40B4-BE49-F238E27FC236}">
                        <a16:creationId xmlns:a16="http://schemas.microsoft.com/office/drawing/2014/main" id="{99094615-237E-485B-8607-8D4ED1B3F28E}"/>
                      </a:ext>
                    </a:extLst>
                  </p:cNvPr>
                  <p:cNvSpPr txBox="1"/>
                  <p:nvPr/>
                </p:nvSpPr>
                <p:spPr>
                  <a:xfrm>
                    <a:off x="734041" y="4576460"/>
                    <a:ext cx="575663" cy="3594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1000</a:t>
                    </a:r>
                  </a:p>
                </p:txBody>
              </p:sp>
            </p:grpSp>
            <p:cxnSp>
              <p:nvCxnSpPr>
                <p:cNvPr id="48" name="Straight Connector 47">
                  <a:extLst>
                    <a:ext uri="{FF2B5EF4-FFF2-40B4-BE49-F238E27FC236}">
                      <a16:creationId xmlns:a16="http://schemas.microsoft.com/office/drawing/2014/main" id="{4C306EE2-1900-4768-9941-107F55FDC868}"/>
                    </a:ext>
                  </a:extLst>
                </p:cNvPr>
                <p:cNvCxnSpPr/>
                <p:nvPr/>
              </p:nvCxnSpPr>
              <p:spPr>
                <a:xfrm rot="5400000" flipH="1">
                  <a:off x="1015384" y="3333377"/>
                  <a:ext cx="0"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TextBox 33">
                  <a:extLst>
                    <a:ext uri="{FF2B5EF4-FFF2-40B4-BE49-F238E27FC236}">
                      <a16:creationId xmlns:a16="http://schemas.microsoft.com/office/drawing/2014/main" id="{BD6201CD-A753-4C5E-9B5E-C5D52848AAED}"/>
                    </a:ext>
                  </a:extLst>
                </p:cNvPr>
                <p:cNvSpPr txBox="1"/>
                <p:nvPr/>
              </p:nvSpPr>
              <p:spPr>
                <a:xfrm>
                  <a:off x="456616" y="2051263"/>
                  <a:ext cx="575663" cy="3360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lumMod val="65000"/>
                          <a:lumOff val="35000"/>
                        </a:schemeClr>
                      </a:solidFill>
                      <a:latin typeface="Arial" panose="020B0604020202020204" pitchFamily="34" charset="0"/>
                      <a:cs typeface="Arial" panose="020B0604020202020204" pitchFamily="34" charset="0"/>
                    </a:rPr>
                    <a:t>3000</a:t>
                  </a:r>
                </a:p>
              </p:txBody>
            </p:sp>
          </p:grpSp>
        </p:grpSp>
        <p:sp>
          <p:nvSpPr>
            <p:cNvPr id="16" name="Rectangle 15">
              <a:extLst>
                <a:ext uri="{FF2B5EF4-FFF2-40B4-BE49-F238E27FC236}">
                  <a16:creationId xmlns:a16="http://schemas.microsoft.com/office/drawing/2014/main" id="{80348A84-A989-44C1-9BFB-7E66629929C3}"/>
                </a:ext>
              </a:extLst>
            </p:cNvPr>
            <p:cNvSpPr/>
            <p:nvPr/>
          </p:nvSpPr>
          <p:spPr>
            <a:xfrm rot="10800000" flipH="1">
              <a:off x="4769262" y="2579661"/>
              <a:ext cx="648000" cy="2718000"/>
            </a:xfrm>
            <a:prstGeom prst="rect">
              <a:avLst/>
            </a:prstGeom>
            <a:solidFill>
              <a:srgbClr val="A6A6A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7" name="Rectangle 16">
              <a:extLst>
                <a:ext uri="{FF2B5EF4-FFF2-40B4-BE49-F238E27FC236}">
                  <a16:creationId xmlns:a16="http://schemas.microsoft.com/office/drawing/2014/main" id="{9F42891E-A536-4D1B-8DCA-1C4FA041C029}"/>
                </a:ext>
              </a:extLst>
            </p:cNvPr>
            <p:cNvSpPr/>
            <p:nvPr/>
          </p:nvSpPr>
          <p:spPr>
            <a:xfrm rot="10800000" flipH="1">
              <a:off x="6189978" y="4906054"/>
              <a:ext cx="648000" cy="392400"/>
            </a:xfrm>
            <a:prstGeom prst="rect">
              <a:avLst/>
            </a:prstGeom>
            <a:solidFill>
              <a:schemeClr val="bg1">
                <a:lumMod val="6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8" name="Rectangle 17">
              <a:extLst>
                <a:ext uri="{FF2B5EF4-FFF2-40B4-BE49-F238E27FC236}">
                  <a16:creationId xmlns:a16="http://schemas.microsoft.com/office/drawing/2014/main" id="{4B3053CC-C315-48C0-8AE6-C5D5E778090E}"/>
                </a:ext>
              </a:extLst>
            </p:cNvPr>
            <p:cNvSpPr/>
            <p:nvPr/>
          </p:nvSpPr>
          <p:spPr>
            <a:xfrm rot="10800000" flipH="1">
              <a:off x="6832514" y="5077984"/>
              <a:ext cx="648000" cy="219600"/>
            </a:xfrm>
            <a:prstGeom prst="rect">
              <a:avLst/>
            </a:prstGeom>
            <a:solidFill>
              <a:srgbClr val="4FA73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9" name="TextBox 18">
              <a:extLst>
                <a:ext uri="{FF2B5EF4-FFF2-40B4-BE49-F238E27FC236}">
                  <a16:creationId xmlns:a16="http://schemas.microsoft.com/office/drawing/2014/main" id="{32D142D1-4539-47A2-B273-3C60C15E6730}"/>
                </a:ext>
              </a:extLst>
            </p:cNvPr>
            <p:cNvSpPr txBox="1"/>
            <p:nvPr/>
          </p:nvSpPr>
          <p:spPr>
            <a:xfrm rot="16200000">
              <a:off x="2594731" y="3702977"/>
              <a:ext cx="2897434" cy="291979"/>
            </a:xfrm>
            <a:prstGeom prst="rect">
              <a:avLst/>
            </a:prstGeom>
            <a:noFill/>
          </p:spPr>
          <p:txBody>
            <a:bodyPr wrap="square" rtlCol="0">
              <a:spAutoFit/>
            </a:bodyPr>
            <a:lstStyle/>
            <a:p>
              <a:pPr algn="ctr"/>
              <a:r>
                <a:rPr lang="de-DE" sz="1200" b="1" dirty="0">
                  <a:solidFill>
                    <a:schemeClr val="tx1">
                      <a:lumMod val="65000"/>
                      <a:lumOff val="35000"/>
                    </a:schemeClr>
                  </a:solidFill>
                  <a:latin typeface="Arial" panose="020B0604020202020204" pitchFamily="34" charset="0"/>
                  <a:cs typeface="Arial" panose="020B0604020202020204" pitchFamily="34" charset="0"/>
                </a:rPr>
                <a:t> Treatment-related AEs, n</a:t>
              </a:r>
            </a:p>
          </p:txBody>
        </p:sp>
        <p:sp>
          <p:nvSpPr>
            <p:cNvPr id="20" name="Rectangle 19">
              <a:extLst>
                <a:ext uri="{FF2B5EF4-FFF2-40B4-BE49-F238E27FC236}">
                  <a16:creationId xmlns:a16="http://schemas.microsoft.com/office/drawing/2014/main" id="{AA53EB75-9DED-4078-8C7D-90B4D56DDE98}"/>
                </a:ext>
              </a:extLst>
            </p:cNvPr>
            <p:cNvSpPr/>
            <p:nvPr/>
          </p:nvSpPr>
          <p:spPr>
            <a:xfrm>
              <a:off x="4756816" y="2585122"/>
              <a:ext cx="674527" cy="376681"/>
            </a:xfrm>
            <a:prstGeom prst="rect">
              <a:avLst/>
            </a:prstGeom>
          </p:spPr>
          <p:txBody>
            <a:bodyPr wrap="none">
              <a:spAutoFit/>
            </a:bodyPr>
            <a:lstStyle/>
            <a:p>
              <a:pPr algn="ctr"/>
              <a:r>
                <a:rPr lang="en-GB" sz="1600" b="1" dirty="0">
                  <a:solidFill>
                    <a:schemeClr val="tx1">
                      <a:lumMod val="65000"/>
                      <a:lumOff val="35000"/>
                    </a:schemeClr>
                  </a:solidFill>
                  <a:latin typeface="Arial" panose="020B0604020202020204" pitchFamily="34" charset="0"/>
                  <a:cs typeface="Arial" panose="020B0604020202020204" pitchFamily="34" charset="0"/>
                </a:rPr>
                <a:t>2837</a:t>
              </a:r>
              <a:endParaRPr lang="en-GB" sz="1600" dirty="0"/>
            </a:p>
          </p:txBody>
        </p:sp>
        <p:sp>
          <p:nvSpPr>
            <p:cNvPr id="21" name="Rectangle 20">
              <a:extLst>
                <a:ext uri="{FF2B5EF4-FFF2-40B4-BE49-F238E27FC236}">
                  <a16:creationId xmlns:a16="http://schemas.microsoft.com/office/drawing/2014/main" id="{8E0FAD2A-4ADF-4131-95BD-E62615E3F04B}"/>
                </a:ext>
              </a:extLst>
            </p:cNvPr>
            <p:cNvSpPr/>
            <p:nvPr/>
          </p:nvSpPr>
          <p:spPr>
            <a:xfrm>
              <a:off x="6243497" y="4914047"/>
              <a:ext cx="542595" cy="376681"/>
            </a:xfrm>
            <a:prstGeom prst="rect">
              <a:avLst/>
            </a:prstGeom>
          </p:spPr>
          <p:txBody>
            <a:bodyPr wrap="none">
              <a:spAutoFit/>
            </a:bodyPr>
            <a:lstStyle/>
            <a:p>
              <a:pPr algn="ctr"/>
              <a:r>
                <a:rPr lang="en-GB" sz="1600" b="1" dirty="0">
                  <a:solidFill>
                    <a:schemeClr val="tx1">
                      <a:lumMod val="65000"/>
                      <a:lumOff val="35000"/>
                    </a:schemeClr>
                  </a:solidFill>
                  <a:latin typeface="Arial" panose="020B0604020202020204" pitchFamily="34" charset="0"/>
                  <a:cs typeface="Arial" panose="020B0604020202020204" pitchFamily="34" charset="0"/>
                </a:rPr>
                <a:t>411</a:t>
              </a:r>
              <a:endParaRPr lang="en-GB" sz="1600" dirty="0"/>
            </a:p>
          </p:txBody>
        </p:sp>
        <p:sp>
          <p:nvSpPr>
            <p:cNvPr id="22" name="Rectangle 21">
              <a:extLst>
                <a:ext uri="{FF2B5EF4-FFF2-40B4-BE49-F238E27FC236}">
                  <a16:creationId xmlns:a16="http://schemas.microsoft.com/office/drawing/2014/main" id="{7E208F81-E0D3-422C-8A27-9D45B4E4E709}"/>
                </a:ext>
              </a:extLst>
            </p:cNvPr>
            <p:cNvSpPr/>
            <p:nvPr/>
          </p:nvSpPr>
          <p:spPr>
            <a:xfrm>
              <a:off x="5403028" y="4070077"/>
              <a:ext cx="674527" cy="376681"/>
            </a:xfrm>
            <a:prstGeom prst="rect">
              <a:avLst/>
            </a:prstGeom>
          </p:spPr>
          <p:txBody>
            <a:bodyPr wrap="none">
              <a:spAutoFit/>
            </a:bodyPr>
            <a:lstStyle/>
            <a:p>
              <a:pPr algn="ctr"/>
              <a:r>
                <a:rPr lang="en-GB" sz="1600" b="1" dirty="0">
                  <a:solidFill>
                    <a:schemeClr val="bg1"/>
                  </a:solidFill>
                  <a:latin typeface="Arial" panose="020B0604020202020204" pitchFamily="34" charset="0"/>
                  <a:cs typeface="Arial" panose="020B0604020202020204" pitchFamily="34" charset="0"/>
                </a:rPr>
                <a:t>1297</a:t>
              </a:r>
              <a:endParaRPr lang="en-GB" sz="1600" dirty="0">
                <a:solidFill>
                  <a:schemeClr val="bg1"/>
                </a:solidFill>
              </a:endParaRPr>
            </a:p>
          </p:txBody>
        </p:sp>
        <p:sp>
          <p:nvSpPr>
            <p:cNvPr id="23" name="Rectangle 22">
              <a:extLst>
                <a:ext uri="{FF2B5EF4-FFF2-40B4-BE49-F238E27FC236}">
                  <a16:creationId xmlns:a16="http://schemas.microsoft.com/office/drawing/2014/main" id="{8949E017-5F37-43B4-AA17-0997AB3A9019}"/>
                </a:ext>
              </a:extLst>
            </p:cNvPr>
            <p:cNvSpPr/>
            <p:nvPr/>
          </p:nvSpPr>
          <p:spPr>
            <a:xfrm>
              <a:off x="6883726" y="5020158"/>
              <a:ext cx="554559" cy="376681"/>
            </a:xfrm>
            <a:prstGeom prst="rect">
              <a:avLst/>
            </a:prstGeom>
          </p:spPr>
          <p:txBody>
            <a:bodyPr wrap="none">
              <a:spAutoFit/>
            </a:bodyPr>
            <a:lstStyle/>
            <a:p>
              <a:pPr algn="ctr"/>
              <a:r>
                <a:rPr lang="en-GB" sz="1600" b="1" dirty="0">
                  <a:solidFill>
                    <a:schemeClr val="bg1"/>
                  </a:solidFill>
                  <a:latin typeface="Arial" panose="020B0604020202020204" pitchFamily="34" charset="0"/>
                  <a:cs typeface="Arial" panose="020B0604020202020204" pitchFamily="34" charset="0"/>
                </a:rPr>
                <a:t>230</a:t>
              </a:r>
              <a:endParaRPr lang="en-GB" sz="1600" dirty="0">
                <a:solidFill>
                  <a:schemeClr val="bg1"/>
                </a:solidFill>
              </a:endParaRPr>
            </a:p>
          </p:txBody>
        </p:sp>
        <p:cxnSp>
          <p:nvCxnSpPr>
            <p:cNvPr id="24" name="Straight Connector 23">
              <a:extLst>
                <a:ext uri="{FF2B5EF4-FFF2-40B4-BE49-F238E27FC236}">
                  <a16:creationId xmlns:a16="http://schemas.microsoft.com/office/drawing/2014/main" id="{FD011F94-5DCF-4777-A14C-EDC6B88B7259}"/>
                </a:ext>
              </a:extLst>
            </p:cNvPr>
            <p:cNvCxnSpPr/>
            <p:nvPr/>
          </p:nvCxnSpPr>
          <p:spPr>
            <a:xfrm flipH="1">
              <a:off x="4649693" y="5298530"/>
              <a:ext cx="295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14199E-7E1A-4728-8FF5-EECC4F76F18F}"/>
                </a:ext>
              </a:extLst>
            </p:cNvPr>
            <p:cNvSpPr/>
            <p:nvPr/>
          </p:nvSpPr>
          <p:spPr>
            <a:xfrm>
              <a:off x="7190430" y="4652327"/>
              <a:ext cx="739358" cy="530779"/>
            </a:xfrm>
            <a:prstGeom prst="rect">
              <a:avLst/>
            </a:prstGeom>
          </p:spPr>
          <p:txBody>
            <a:bodyPr wrap="square">
              <a:spAutoFit/>
            </a:bodyPr>
            <a:lstStyle/>
            <a:p>
              <a:r>
                <a:rPr lang="en-US" sz="1400" b="1" dirty="0">
                  <a:solidFill>
                    <a:srgbClr val="4FA735"/>
                  </a:solidFill>
                  <a:latin typeface="Arial" pitchFamily="34" charset="0"/>
                  <a:cs typeface="Arial" pitchFamily="34" charset="0"/>
                </a:rPr>
                <a:t>46% </a:t>
              </a:r>
              <a:r>
                <a:rPr lang="en-US" sz="1100" dirty="0">
                  <a:solidFill>
                    <a:srgbClr val="4FA735"/>
                  </a:solidFill>
                  <a:latin typeface="Arial" pitchFamily="34" charset="0"/>
                  <a:cs typeface="Arial" pitchFamily="34" charset="0"/>
                </a:rPr>
                <a:t>less</a:t>
              </a:r>
              <a:endParaRPr lang="de-DE" sz="1200" dirty="0">
                <a:solidFill>
                  <a:srgbClr val="4FA735"/>
                </a:solidFill>
              </a:endParaRPr>
            </a:p>
          </p:txBody>
        </p:sp>
        <p:grpSp>
          <p:nvGrpSpPr>
            <p:cNvPr id="26" name="Group 25">
              <a:extLst>
                <a:ext uri="{FF2B5EF4-FFF2-40B4-BE49-F238E27FC236}">
                  <a16:creationId xmlns:a16="http://schemas.microsoft.com/office/drawing/2014/main" id="{63E8E3CD-DE8C-416F-8CBB-0007A4D01807}"/>
                </a:ext>
              </a:extLst>
            </p:cNvPr>
            <p:cNvGrpSpPr/>
            <p:nvPr/>
          </p:nvGrpSpPr>
          <p:grpSpPr>
            <a:xfrm>
              <a:off x="6466747" y="1995802"/>
              <a:ext cx="682976" cy="320430"/>
              <a:chOff x="4235285" y="1593537"/>
              <a:chExt cx="682976" cy="320430"/>
            </a:xfrm>
          </p:grpSpPr>
          <p:grpSp>
            <p:nvGrpSpPr>
              <p:cNvPr id="40" name="Group 39">
                <a:extLst>
                  <a:ext uri="{FF2B5EF4-FFF2-40B4-BE49-F238E27FC236}">
                    <a16:creationId xmlns:a16="http://schemas.microsoft.com/office/drawing/2014/main" id="{2FD223BA-B564-417D-9185-9E3A4A360079}"/>
                  </a:ext>
                </a:extLst>
              </p:cNvPr>
              <p:cNvGrpSpPr/>
              <p:nvPr/>
            </p:nvGrpSpPr>
            <p:grpSpPr>
              <a:xfrm>
                <a:off x="4288773" y="1841967"/>
                <a:ext cx="576000" cy="72000"/>
                <a:chOff x="8122182" y="3712418"/>
                <a:chExt cx="215394" cy="72000"/>
              </a:xfrm>
            </p:grpSpPr>
            <p:cxnSp>
              <p:nvCxnSpPr>
                <p:cNvPr id="42" name="Straight Connector 41">
                  <a:extLst>
                    <a:ext uri="{FF2B5EF4-FFF2-40B4-BE49-F238E27FC236}">
                      <a16:creationId xmlns:a16="http://schemas.microsoft.com/office/drawing/2014/main" id="{8501A798-9A9A-401A-A909-9289DD473C3A}"/>
                    </a:ext>
                  </a:extLst>
                </p:cNvPr>
                <p:cNvCxnSpPr/>
                <p:nvPr/>
              </p:nvCxnSpPr>
              <p:spPr>
                <a:xfrm>
                  <a:off x="8122182" y="3717862"/>
                  <a:ext cx="21539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9AB33C7-9F86-4F32-9BB2-C273D97A6C80}"/>
                    </a:ext>
                  </a:extLst>
                </p:cNvPr>
                <p:cNvCxnSpPr/>
                <p:nvPr/>
              </p:nvCxnSpPr>
              <p:spPr>
                <a:xfrm rot="5400000">
                  <a:off x="8086182" y="3748418"/>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38BA68E-BE38-4D4E-977C-9CCE57E6AFF3}"/>
                    </a:ext>
                  </a:extLst>
                </p:cNvPr>
                <p:cNvCxnSpPr/>
                <p:nvPr/>
              </p:nvCxnSpPr>
              <p:spPr>
                <a:xfrm rot="5400000">
                  <a:off x="8301576" y="3748418"/>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8165DC98-E392-4B5C-975C-0A951806643D}"/>
                  </a:ext>
                </a:extLst>
              </p:cNvPr>
              <p:cNvSpPr/>
              <p:nvPr/>
            </p:nvSpPr>
            <p:spPr>
              <a:xfrm>
                <a:off x="4235285" y="1593537"/>
                <a:ext cx="682976" cy="273950"/>
              </a:xfrm>
              <a:prstGeom prst="rect">
                <a:avLst/>
              </a:prstGeom>
            </p:spPr>
            <p:txBody>
              <a:bodyPr wrap="none">
                <a:spAutoFit/>
              </a:bodyPr>
              <a:lstStyle/>
              <a:p>
                <a:pPr algn="ctr"/>
                <a:r>
                  <a:rPr lang="en-GB" sz="1000" dirty="0">
                    <a:solidFill>
                      <a:prstClr val="black">
                        <a:lumMod val="65000"/>
                        <a:lumOff val="35000"/>
                      </a:prstClr>
                    </a:solidFill>
                    <a:latin typeface="Arial" panose="020B0604020202020204" pitchFamily="34" charset="0"/>
                    <a:cs typeface="Arial" panose="020B0604020202020204" pitchFamily="34" charset="0"/>
                  </a:rPr>
                  <a:t>p&lt;0.001</a:t>
                </a:r>
                <a:endParaRPr lang="de-DE" sz="1400" dirty="0"/>
              </a:p>
            </p:txBody>
          </p:sp>
        </p:grpSp>
        <p:grpSp>
          <p:nvGrpSpPr>
            <p:cNvPr id="27" name="Group 26">
              <a:extLst>
                <a:ext uri="{FF2B5EF4-FFF2-40B4-BE49-F238E27FC236}">
                  <a16:creationId xmlns:a16="http://schemas.microsoft.com/office/drawing/2014/main" id="{6691675D-112C-4499-BA9A-D70667A0E998}"/>
                </a:ext>
              </a:extLst>
            </p:cNvPr>
            <p:cNvGrpSpPr/>
            <p:nvPr/>
          </p:nvGrpSpPr>
          <p:grpSpPr>
            <a:xfrm>
              <a:off x="5070310" y="1995346"/>
              <a:ext cx="682976" cy="320430"/>
              <a:chOff x="4235285" y="1593537"/>
              <a:chExt cx="682976" cy="320430"/>
            </a:xfrm>
          </p:grpSpPr>
          <p:grpSp>
            <p:nvGrpSpPr>
              <p:cNvPr id="35" name="Group 34">
                <a:extLst>
                  <a:ext uri="{FF2B5EF4-FFF2-40B4-BE49-F238E27FC236}">
                    <a16:creationId xmlns:a16="http://schemas.microsoft.com/office/drawing/2014/main" id="{9DE0A991-244F-47F9-BF87-F6BF6E2A682F}"/>
                  </a:ext>
                </a:extLst>
              </p:cNvPr>
              <p:cNvGrpSpPr/>
              <p:nvPr/>
            </p:nvGrpSpPr>
            <p:grpSpPr>
              <a:xfrm>
                <a:off x="4288773" y="1841967"/>
                <a:ext cx="576000" cy="72000"/>
                <a:chOff x="8122182" y="3712418"/>
                <a:chExt cx="215394" cy="72000"/>
              </a:xfrm>
            </p:grpSpPr>
            <p:cxnSp>
              <p:nvCxnSpPr>
                <p:cNvPr id="37" name="Straight Connector 36">
                  <a:extLst>
                    <a:ext uri="{FF2B5EF4-FFF2-40B4-BE49-F238E27FC236}">
                      <a16:creationId xmlns:a16="http://schemas.microsoft.com/office/drawing/2014/main" id="{2CF74395-02D7-4CF8-BEB4-A02046B6B252}"/>
                    </a:ext>
                  </a:extLst>
                </p:cNvPr>
                <p:cNvCxnSpPr/>
                <p:nvPr/>
              </p:nvCxnSpPr>
              <p:spPr>
                <a:xfrm>
                  <a:off x="8122182" y="3717862"/>
                  <a:ext cx="21539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33E204-CEA5-4E23-9230-08B19DEE10AD}"/>
                    </a:ext>
                  </a:extLst>
                </p:cNvPr>
                <p:cNvCxnSpPr/>
                <p:nvPr/>
              </p:nvCxnSpPr>
              <p:spPr>
                <a:xfrm rot="5400000">
                  <a:off x="8086182" y="3748418"/>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48494D-AE10-4060-8E5B-9B39C0EF2D81}"/>
                    </a:ext>
                  </a:extLst>
                </p:cNvPr>
                <p:cNvCxnSpPr/>
                <p:nvPr/>
              </p:nvCxnSpPr>
              <p:spPr>
                <a:xfrm rot="5400000">
                  <a:off x="8301576" y="3748418"/>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0AB635A0-DCCA-4560-8083-3B6DD3E1D246}"/>
                  </a:ext>
                </a:extLst>
              </p:cNvPr>
              <p:cNvSpPr/>
              <p:nvPr/>
            </p:nvSpPr>
            <p:spPr>
              <a:xfrm>
                <a:off x="4235285" y="1593537"/>
                <a:ext cx="682976" cy="273950"/>
              </a:xfrm>
              <a:prstGeom prst="rect">
                <a:avLst/>
              </a:prstGeom>
            </p:spPr>
            <p:txBody>
              <a:bodyPr wrap="none">
                <a:spAutoFit/>
              </a:bodyPr>
              <a:lstStyle/>
              <a:p>
                <a:pPr algn="ctr"/>
                <a:r>
                  <a:rPr lang="en-GB" sz="1000" dirty="0">
                    <a:solidFill>
                      <a:prstClr val="black">
                        <a:lumMod val="65000"/>
                        <a:lumOff val="35000"/>
                      </a:prstClr>
                    </a:solidFill>
                    <a:latin typeface="Arial" panose="020B0604020202020204" pitchFamily="34" charset="0"/>
                    <a:cs typeface="Arial" panose="020B0604020202020204" pitchFamily="34" charset="0"/>
                  </a:rPr>
                  <a:t>p&lt;0.001</a:t>
                </a:r>
                <a:endParaRPr lang="de-DE" sz="1400" dirty="0"/>
              </a:p>
            </p:txBody>
          </p:sp>
        </p:grpSp>
        <p:sp>
          <p:nvSpPr>
            <p:cNvPr id="28" name="Rectangle 27">
              <a:extLst>
                <a:ext uri="{FF2B5EF4-FFF2-40B4-BE49-F238E27FC236}">
                  <a16:creationId xmlns:a16="http://schemas.microsoft.com/office/drawing/2014/main" id="{E26D1CC0-31AD-449A-8463-740A21982551}"/>
                </a:ext>
              </a:extLst>
            </p:cNvPr>
            <p:cNvSpPr/>
            <p:nvPr/>
          </p:nvSpPr>
          <p:spPr>
            <a:xfrm>
              <a:off x="4907267" y="5338782"/>
              <a:ext cx="987121" cy="308194"/>
            </a:xfrm>
            <a:prstGeom prst="rect">
              <a:avLst/>
            </a:prstGeom>
          </p:spPr>
          <p:txBody>
            <a:bodyPr wrap="none">
              <a:spAutoFit/>
            </a:bodyPr>
            <a:lstStyle/>
            <a:p>
              <a:pPr defTabSz="457189">
                <a:defRPr/>
              </a:pPr>
              <a:r>
                <a:rPr lang="en-GB" sz="1200" b="1" dirty="0">
                  <a:solidFill>
                    <a:prstClr val="black">
                      <a:lumMod val="65000"/>
                      <a:lumOff val="35000"/>
                    </a:prstClr>
                  </a:solidFill>
                  <a:latin typeface="Arial" panose="020B0604020202020204" pitchFamily="34" charset="0"/>
                  <a:cs typeface="Arial" panose="020B0604020202020204" pitchFamily="34" charset="0"/>
                </a:rPr>
                <a:t>Any grade</a:t>
              </a:r>
              <a:endParaRPr lang="de-DE" sz="1200" dirty="0">
                <a:solidFill>
                  <a:prstClr val="black"/>
                </a:solidFill>
                <a:latin typeface="Calibri"/>
              </a:endParaRPr>
            </a:p>
          </p:txBody>
        </p:sp>
        <p:sp>
          <p:nvSpPr>
            <p:cNvPr id="29" name="Rectangle 28">
              <a:extLst>
                <a:ext uri="{FF2B5EF4-FFF2-40B4-BE49-F238E27FC236}">
                  <a16:creationId xmlns:a16="http://schemas.microsoft.com/office/drawing/2014/main" id="{0E705561-BD2E-4BB5-8C65-88F3432F83DC}"/>
                </a:ext>
              </a:extLst>
            </p:cNvPr>
            <p:cNvSpPr/>
            <p:nvPr/>
          </p:nvSpPr>
          <p:spPr>
            <a:xfrm>
              <a:off x="6447183" y="5342430"/>
              <a:ext cx="887428" cy="308194"/>
            </a:xfrm>
            <a:prstGeom prst="rect">
              <a:avLst/>
            </a:prstGeom>
          </p:spPr>
          <p:txBody>
            <a:bodyPr wrap="none">
              <a:spAutoFit/>
            </a:bodyPr>
            <a:lstStyle/>
            <a:p>
              <a:pPr defTabSz="457189">
                <a:defRPr/>
              </a:pPr>
              <a:r>
                <a:rPr lang="en-GB" sz="1200" b="1" dirty="0">
                  <a:solidFill>
                    <a:prstClr val="black">
                      <a:lumMod val="65000"/>
                      <a:lumOff val="35000"/>
                    </a:prstClr>
                  </a:solidFill>
                  <a:latin typeface="Arial" panose="020B0604020202020204" pitchFamily="34" charset="0"/>
                  <a:cs typeface="Arial" panose="020B0604020202020204" pitchFamily="34" charset="0"/>
                </a:rPr>
                <a:t>Grade ≥3</a:t>
              </a:r>
              <a:endParaRPr lang="de-DE" sz="1200" dirty="0">
                <a:solidFill>
                  <a:prstClr val="black"/>
                </a:solidFill>
                <a:latin typeface="Calibri"/>
              </a:endParaRPr>
            </a:p>
          </p:txBody>
        </p:sp>
        <p:sp>
          <p:nvSpPr>
            <p:cNvPr id="30" name="Rectangle 29">
              <a:extLst>
                <a:ext uri="{FF2B5EF4-FFF2-40B4-BE49-F238E27FC236}">
                  <a16:creationId xmlns:a16="http://schemas.microsoft.com/office/drawing/2014/main" id="{8ABACCE4-C08B-4791-BEB9-814B7E6CF8F8}"/>
                </a:ext>
              </a:extLst>
            </p:cNvPr>
            <p:cNvSpPr/>
            <p:nvPr/>
          </p:nvSpPr>
          <p:spPr>
            <a:xfrm rot="16200000" flipH="1">
              <a:off x="9696071" y="3189714"/>
              <a:ext cx="144000" cy="288000"/>
            </a:xfrm>
            <a:prstGeom prst="rect">
              <a:avLst/>
            </a:prstGeom>
            <a:solidFill>
              <a:srgbClr val="62BB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solidFill>
                  <a:prstClr val="white"/>
                </a:solidFill>
                <a:latin typeface="Calibri"/>
              </a:endParaRPr>
            </a:p>
          </p:txBody>
        </p:sp>
        <p:sp>
          <p:nvSpPr>
            <p:cNvPr id="31" name="Rectangle 30">
              <a:extLst>
                <a:ext uri="{FF2B5EF4-FFF2-40B4-BE49-F238E27FC236}">
                  <a16:creationId xmlns:a16="http://schemas.microsoft.com/office/drawing/2014/main" id="{108AA11F-8C5F-40C7-A880-146E85EAF07A}"/>
                </a:ext>
              </a:extLst>
            </p:cNvPr>
            <p:cNvSpPr/>
            <p:nvPr/>
          </p:nvSpPr>
          <p:spPr>
            <a:xfrm rot="16200000" flipH="1">
              <a:off x="8904770" y="3189714"/>
              <a:ext cx="144000" cy="288000"/>
            </a:xfrm>
            <a:prstGeom prst="rect">
              <a:avLst/>
            </a:prstGeom>
            <a:solidFill>
              <a:schemeClr val="bg1">
                <a:lumMod val="6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solidFill>
                  <a:prstClr val="white"/>
                </a:solidFill>
                <a:latin typeface="Calibri"/>
              </a:endParaRPr>
            </a:p>
          </p:txBody>
        </p:sp>
        <p:sp>
          <p:nvSpPr>
            <p:cNvPr id="32" name="TextBox 31">
              <a:extLst>
                <a:ext uri="{FF2B5EF4-FFF2-40B4-BE49-F238E27FC236}">
                  <a16:creationId xmlns:a16="http://schemas.microsoft.com/office/drawing/2014/main" id="{FC2F2BC0-3CD2-4674-A7D9-E3B20590CBF9}"/>
                </a:ext>
              </a:extLst>
            </p:cNvPr>
            <p:cNvSpPr txBox="1"/>
            <p:nvPr/>
          </p:nvSpPr>
          <p:spPr>
            <a:xfrm>
              <a:off x="8441278" y="3479598"/>
              <a:ext cx="1941557" cy="376681"/>
            </a:xfrm>
            <a:prstGeom prst="rect">
              <a:avLst/>
            </a:prstGeom>
            <a:noFill/>
          </p:spPr>
          <p:txBody>
            <a:bodyPr wrap="square" rtlCol="0">
              <a:spAutoFit/>
            </a:bodyPr>
            <a:lstStyle/>
            <a:p>
              <a:pPr algn="ctr" defTabSz="457189">
                <a:defRPr/>
              </a:pPr>
              <a:r>
                <a:rPr lang="en-GB" sz="800" dirty="0">
                  <a:solidFill>
                    <a:prstClr val="black">
                      <a:lumMod val="50000"/>
                      <a:lumOff val="50000"/>
                    </a:prstClr>
                  </a:solidFill>
                  <a:latin typeface="Arial" panose="020B0604020202020204" pitchFamily="34" charset="0"/>
                  <a:cs typeface="Arial" panose="020B0604020202020204" pitchFamily="34" charset="0"/>
                </a:rPr>
                <a:t>*Includes 26 patients receiving only sorafenib instead of SIRT</a:t>
              </a:r>
            </a:p>
          </p:txBody>
        </p:sp>
        <p:sp>
          <p:nvSpPr>
            <p:cNvPr id="33" name="Rectangle 32">
              <a:extLst>
                <a:ext uri="{FF2B5EF4-FFF2-40B4-BE49-F238E27FC236}">
                  <a16:creationId xmlns:a16="http://schemas.microsoft.com/office/drawing/2014/main" id="{23D3D4D8-F119-4B1A-AA7B-E76974F6919D}"/>
                </a:ext>
              </a:extLst>
            </p:cNvPr>
            <p:cNvSpPr/>
            <p:nvPr/>
          </p:nvSpPr>
          <p:spPr>
            <a:xfrm>
              <a:off x="8377735" y="2554313"/>
              <a:ext cx="970962" cy="4109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900" b="1" dirty="0">
                  <a:solidFill>
                    <a:prstClr val="black">
                      <a:lumMod val="65000"/>
                      <a:lumOff val="35000"/>
                    </a:prstClr>
                  </a:solidFill>
                  <a:latin typeface="Arial" panose="020B0604020202020204" pitchFamily="34" charset="0"/>
                  <a:cs typeface="Arial" panose="020B0604020202020204" pitchFamily="34" charset="0"/>
                </a:rPr>
                <a:t>Sorafenib</a:t>
              </a:r>
            </a:p>
            <a:p>
              <a:pPr algn="ctr">
                <a:defRPr/>
              </a:pPr>
              <a:r>
                <a:rPr lang="en-GB" sz="900" b="1" dirty="0">
                  <a:solidFill>
                    <a:prstClr val="black">
                      <a:lumMod val="65000"/>
                      <a:lumOff val="35000"/>
                    </a:prstClr>
                  </a:solidFill>
                  <a:latin typeface="Arial" panose="020B0604020202020204" pitchFamily="34" charset="0"/>
                  <a:cs typeface="Arial" panose="020B0604020202020204" pitchFamily="34" charset="0"/>
                </a:rPr>
                <a:t>(n = 216)</a:t>
              </a:r>
            </a:p>
          </p:txBody>
        </p:sp>
        <p:sp>
          <p:nvSpPr>
            <p:cNvPr id="34" name="Rectangle 33">
              <a:extLst>
                <a:ext uri="{FF2B5EF4-FFF2-40B4-BE49-F238E27FC236}">
                  <a16:creationId xmlns:a16="http://schemas.microsoft.com/office/drawing/2014/main" id="{9E760D59-4B53-4C6F-80D9-78CBBA981BB9}"/>
                </a:ext>
              </a:extLst>
            </p:cNvPr>
            <p:cNvSpPr/>
            <p:nvPr/>
          </p:nvSpPr>
          <p:spPr>
            <a:xfrm>
              <a:off x="9290818" y="2546748"/>
              <a:ext cx="1016815" cy="7191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900" b="1" dirty="0">
                  <a:solidFill>
                    <a:prstClr val="black">
                      <a:lumMod val="65000"/>
                      <a:lumOff val="35000"/>
                    </a:prstClr>
                  </a:solidFill>
                  <a:latin typeface="Arial" panose="020B0604020202020204" pitchFamily="34" charset="0"/>
                  <a:cs typeface="Arial" panose="020B0604020202020204" pitchFamily="34" charset="0"/>
                </a:rPr>
                <a:t>SIR-Spheres Y-90 resin microspheres (n = 226*)</a:t>
              </a:r>
            </a:p>
          </p:txBody>
        </p:sp>
      </p:grpSp>
      <p:sp>
        <p:nvSpPr>
          <p:cNvPr id="64" name="TextBox 63">
            <a:extLst>
              <a:ext uri="{FF2B5EF4-FFF2-40B4-BE49-F238E27FC236}">
                <a16:creationId xmlns:a16="http://schemas.microsoft.com/office/drawing/2014/main" id="{2E2D4FED-5449-42B8-9820-F680861FFEEE}"/>
              </a:ext>
            </a:extLst>
          </p:cNvPr>
          <p:cNvSpPr txBox="1"/>
          <p:nvPr/>
        </p:nvSpPr>
        <p:spPr>
          <a:xfrm>
            <a:off x="183181" y="1915184"/>
            <a:ext cx="3340526" cy="1138773"/>
          </a:xfrm>
          <a:prstGeom prst="rect">
            <a:avLst/>
          </a:prstGeom>
          <a:noFill/>
        </p:spPr>
        <p:txBody>
          <a:bodyPr wrap="square">
            <a:spAutoFit/>
          </a:bodyPr>
          <a:lstStyle/>
          <a:p>
            <a:r>
              <a:rPr lang="de-DE" dirty="0"/>
              <a:t>SARAH</a:t>
            </a:r>
          </a:p>
          <a:p>
            <a:r>
              <a:rPr lang="de-DE" dirty="0"/>
              <a:t>Treatment-</a:t>
            </a:r>
            <a:r>
              <a:rPr lang="de-DE" dirty="0" err="1"/>
              <a:t>related</a:t>
            </a:r>
            <a:r>
              <a:rPr lang="de-DE" dirty="0"/>
              <a:t> adverse </a:t>
            </a:r>
            <a:r>
              <a:rPr lang="de-DE" dirty="0" err="1"/>
              <a:t>events</a:t>
            </a:r>
            <a:r>
              <a:rPr lang="de-DE" dirty="0"/>
              <a:t> </a:t>
            </a:r>
            <a:br>
              <a:rPr lang="de-DE" dirty="0"/>
            </a:br>
            <a:r>
              <a:rPr lang="de-DE" sz="1400" dirty="0" err="1"/>
              <a:t>Safety</a:t>
            </a:r>
            <a:r>
              <a:rPr lang="de-DE" sz="1400" dirty="0"/>
              <a:t> </a:t>
            </a:r>
            <a:r>
              <a:rPr lang="de-DE" sz="1400" dirty="0" err="1"/>
              <a:t>population</a:t>
            </a:r>
            <a:endParaRPr lang="de-DE" dirty="0"/>
          </a:p>
        </p:txBody>
      </p:sp>
      <p:sp>
        <p:nvSpPr>
          <p:cNvPr id="65" name="Rectangle 64">
            <a:extLst>
              <a:ext uri="{FF2B5EF4-FFF2-40B4-BE49-F238E27FC236}">
                <a16:creationId xmlns:a16="http://schemas.microsoft.com/office/drawing/2014/main" id="{A5EBAABD-CDEE-4109-B87C-C018EB58A645}"/>
              </a:ext>
            </a:extLst>
          </p:cNvPr>
          <p:cNvSpPr/>
          <p:nvPr/>
        </p:nvSpPr>
        <p:spPr>
          <a:xfrm>
            <a:off x="511452" y="5375333"/>
            <a:ext cx="6096000" cy="338554"/>
          </a:xfrm>
          <a:prstGeom prst="rect">
            <a:avLst/>
          </a:prstGeom>
        </p:spPr>
        <p:txBody>
          <a:bodyPr>
            <a:spAutoFit/>
          </a:bodyPr>
          <a:lstStyle/>
          <a:p>
            <a:pPr lvl="0"/>
            <a:r>
              <a:rPr lang="en-US" sz="800" dirty="0" err="1">
                <a:solidFill>
                  <a:prstClr val="black">
                    <a:lumMod val="65000"/>
                    <a:lumOff val="35000"/>
                  </a:prstClr>
                </a:solidFill>
                <a:latin typeface="Arial" panose="020B0604020202020204" pitchFamily="34" charset="0"/>
                <a:cs typeface="Arial" panose="020B0604020202020204" pitchFamily="34" charset="0"/>
              </a:rPr>
              <a:t>Vilgrain</a:t>
            </a:r>
            <a:r>
              <a:rPr lang="en-US" sz="800" dirty="0">
                <a:solidFill>
                  <a:prstClr val="black">
                    <a:lumMod val="65000"/>
                    <a:lumOff val="35000"/>
                  </a:prstClr>
                </a:solidFill>
                <a:latin typeface="Arial" panose="020B0604020202020204" pitchFamily="34" charset="0"/>
                <a:cs typeface="Arial" panose="020B0604020202020204" pitchFamily="34" charset="0"/>
              </a:rPr>
              <a:t> V </a:t>
            </a:r>
            <a:r>
              <a:rPr lang="en-US" sz="800" i="1" dirty="0">
                <a:solidFill>
                  <a:prstClr val="black">
                    <a:lumMod val="65000"/>
                    <a:lumOff val="35000"/>
                  </a:prstClr>
                </a:solidFill>
                <a:latin typeface="Arial" panose="020B0604020202020204" pitchFamily="34" charset="0"/>
                <a:cs typeface="Arial" panose="020B0604020202020204" pitchFamily="34" charset="0"/>
              </a:rPr>
              <a:t>et al.  Lancet </a:t>
            </a:r>
            <a:r>
              <a:rPr lang="en-US" sz="800" i="1" dirty="0" err="1">
                <a:solidFill>
                  <a:prstClr val="black">
                    <a:lumMod val="65000"/>
                    <a:lumOff val="35000"/>
                  </a:prstClr>
                </a:solidFill>
                <a:latin typeface="Arial" panose="020B0604020202020204" pitchFamily="34" charset="0"/>
                <a:cs typeface="Arial" panose="020B0604020202020204" pitchFamily="34" charset="0"/>
              </a:rPr>
              <a:t>Oncol</a:t>
            </a:r>
            <a:r>
              <a:rPr lang="en-US" sz="800" i="1" dirty="0">
                <a:solidFill>
                  <a:prstClr val="black">
                    <a:lumMod val="65000"/>
                    <a:lumOff val="35000"/>
                  </a:prstClr>
                </a:solidFill>
                <a:latin typeface="Arial" panose="020B0604020202020204" pitchFamily="34" charset="0"/>
                <a:cs typeface="Arial" panose="020B0604020202020204" pitchFamily="34" charset="0"/>
              </a:rPr>
              <a:t> </a:t>
            </a:r>
            <a:r>
              <a:rPr lang="en-US" sz="800" dirty="0">
                <a:solidFill>
                  <a:prstClr val="black">
                    <a:lumMod val="65000"/>
                    <a:lumOff val="35000"/>
                  </a:prstClr>
                </a:solidFill>
                <a:latin typeface="Arial" panose="020B0604020202020204" pitchFamily="34" charset="0"/>
                <a:cs typeface="Arial" panose="020B0604020202020204" pitchFamily="34" charset="0"/>
              </a:rPr>
              <a:t>2017; 18: 1624–36.</a:t>
            </a:r>
          </a:p>
          <a:p>
            <a:pPr lvl="0"/>
            <a:r>
              <a:rPr lang="en-US" sz="800" dirty="0" err="1">
                <a:solidFill>
                  <a:prstClr val="black">
                    <a:lumMod val="65000"/>
                    <a:lumOff val="35000"/>
                  </a:prstClr>
                </a:solidFill>
                <a:latin typeface="Arial" panose="020B0604020202020204" pitchFamily="34" charset="0"/>
                <a:cs typeface="Arial" panose="020B0604020202020204" pitchFamily="34" charset="0"/>
              </a:rPr>
              <a:t>Bouattour</a:t>
            </a:r>
            <a:r>
              <a:rPr lang="en-US" sz="800" dirty="0">
                <a:solidFill>
                  <a:prstClr val="black">
                    <a:lumMod val="65000"/>
                    <a:lumOff val="35000"/>
                  </a:prstClr>
                </a:solidFill>
                <a:latin typeface="Arial" panose="020B0604020202020204" pitchFamily="34" charset="0"/>
                <a:cs typeface="Arial" panose="020B0604020202020204" pitchFamily="34" charset="0"/>
              </a:rPr>
              <a:t> M </a:t>
            </a:r>
            <a:r>
              <a:rPr lang="en-US" sz="800" i="1" dirty="0">
                <a:solidFill>
                  <a:prstClr val="black">
                    <a:lumMod val="65000"/>
                    <a:lumOff val="35000"/>
                  </a:prstClr>
                </a:solidFill>
                <a:latin typeface="Arial" panose="020B0604020202020204" pitchFamily="34" charset="0"/>
                <a:cs typeface="Arial" panose="020B0604020202020204" pitchFamily="34" charset="0"/>
              </a:rPr>
              <a:t>et al.  Ann </a:t>
            </a:r>
            <a:r>
              <a:rPr lang="en-US" sz="800" i="1" dirty="0" err="1">
                <a:solidFill>
                  <a:prstClr val="black">
                    <a:lumMod val="65000"/>
                    <a:lumOff val="35000"/>
                  </a:prstClr>
                </a:solidFill>
                <a:latin typeface="Arial" panose="020B0604020202020204" pitchFamily="34" charset="0"/>
                <a:cs typeface="Arial" panose="020B0604020202020204" pitchFamily="34" charset="0"/>
              </a:rPr>
              <a:t>Oncol</a:t>
            </a:r>
            <a:r>
              <a:rPr lang="en-US" sz="800" dirty="0">
                <a:solidFill>
                  <a:prstClr val="black">
                    <a:lumMod val="65000"/>
                    <a:lumOff val="35000"/>
                  </a:prstClr>
                </a:solidFill>
                <a:latin typeface="Arial" panose="020B0604020202020204" pitchFamily="34" charset="0"/>
                <a:cs typeface="Arial" panose="020B0604020202020204" pitchFamily="34" charset="0"/>
              </a:rPr>
              <a:t> 2017; ESMO 19</a:t>
            </a:r>
            <a:r>
              <a:rPr lang="en-US" sz="800" baseline="30000" dirty="0">
                <a:solidFill>
                  <a:prstClr val="black">
                    <a:lumMod val="65000"/>
                    <a:lumOff val="35000"/>
                  </a:prstClr>
                </a:solidFill>
                <a:latin typeface="Arial" panose="020B0604020202020204" pitchFamily="34" charset="0"/>
                <a:cs typeface="Arial" panose="020B0604020202020204" pitchFamily="34" charset="0"/>
              </a:rPr>
              <a:t>th</a:t>
            </a:r>
            <a:r>
              <a:rPr lang="en-US" sz="800" dirty="0">
                <a:solidFill>
                  <a:prstClr val="black">
                    <a:lumMod val="65000"/>
                    <a:lumOff val="35000"/>
                  </a:prstClr>
                </a:solidFill>
                <a:latin typeface="Arial" panose="020B0604020202020204" pitchFamily="34" charset="0"/>
                <a:cs typeface="Arial" panose="020B0604020202020204" pitchFamily="34" charset="0"/>
              </a:rPr>
              <a:t> WCGIC, Abs. LBA-001.</a:t>
            </a:r>
          </a:p>
        </p:txBody>
      </p:sp>
    </p:spTree>
    <p:extLst>
      <p:ext uri="{BB962C8B-B14F-4D97-AF65-F5344CB8AC3E}">
        <p14:creationId xmlns:p14="http://schemas.microsoft.com/office/powerpoint/2010/main" val="99909845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66355A-084C-D24E-9AD2-7E4FC41EA627}" type="slidenum">
              <a:rPr lang="en-US" smtClean="0"/>
              <a:pPr/>
              <a:t>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13" name="Title 2">
            <a:extLst>
              <a:ext uri="{FF2B5EF4-FFF2-40B4-BE49-F238E27FC236}">
                <a16:creationId xmlns:a16="http://schemas.microsoft.com/office/drawing/2014/main" id="{889DE71D-3AF2-4CEC-AA93-3BBF1DDC2325}"/>
              </a:ext>
            </a:extLst>
          </p:cNvPr>
          <p:cNvSpPr txBox="1">
            <a:spLocks/>
          </p:cNvSpPr>
          <p:nvPr/>
        </p:nvSpPr>
        <p:spPr>
          <a:xfrm>
            <a:off x="338139" y="849022"/>
            <a:ext cx="8805862" cy="623888"/>
          </a:xfrm>
          <a:prstGeom prst="rect">
            <a:avLst/>
          </a:prstGeom>
        </p:spPr>
        <p:txBody>
          <a:bodyPr vert="horz" lIns="91440" tIns="45720" rIns="91440" bIns="45720" rtlCol="0" anchor="b" anchorCtr="0">
            <a:normAutofit/>
          </a:bodyPr>
          <a:lstStyle>
            <a:lvl1pPr marL="0" indent="0" algn="ctr" defTabSz="914400" rtl="0" eaLnBrk="1" latinLnBrk="0" hangingPunct="1">
              <a:lnSpc>
                <a:spcPct val="90000"/>
              </a:lnSpc>
              <a:spcBef>
                <a:spcPct val="0"/>
              </a:spcBef>
              <a:buFontTx/>
              <a:buNone/>
              <a:defRPr sz="6000" b="0" kern="1200" baseline="0">
                <a:solidFill>
                  <a:schemeClr val="tx1"/>
                </a:solidFill>
                <a:latin typeface="+mj-lt"/>
                <a:ea typeface="+mj-ea"/>
                <a:cs typeface="+mj-cs"/>
              </a:defRPr>
            </a:lvl1pPr>
            <a:lvl2pPr marL="0" indent="0" algn="l" defTabSz="457200" rtl="0" eaLnBrk="1" latinLnBrk="0" hangingPunct="1">
              <a:spcBef>
                <a:spcPts val="0"/>
              </a:spcBef>
              <a:buFontTx/>
              <a:buNone/>
              <a:defRPr sz="2400" kern="1200" baseline="0">
                <a:solidFill>
                  <a:schemeClr val="bg1"/>
                </a:solidFill>
                <a:latin typeface="+mn-lt"/>
                <a:ea typeface="+mn-ea"/>
                <a:cs typeface="+mn-cs"/>
              </a:defRPr>
            </a:lvl2pPr>
            <a:lvl3pPr marL="0" indent="0" algn="l" defTabSz="457200" rtl="0" eaLnBrk="1" latinLnBrk="0" hangingPunct="1">
              <a:spcBef>
                <a:spcPts val="0"/>
              </a:spcBef>
              <a:buFontTx/>
              <a:buNone/>
              <a:defRPr sz="2400" kern="1200" baseline="0">
                <a:solidFill>
                  <a:schemeClr val="bg1"/>
                </a:solidFill>
                <a:latin typeface="+mn-lt"/>
                <a:ea typeface="+mn-ea"/>
                <a:cs typeface="+mn-cs"/>
              </a:defRPr>
            </a:lvl3pPr>
            <a:lvl4pPr marL="0" indent="0" algn="l" defTabSz="457200" rtl="0" eaLnBrk="1" latinLnBrk="0" hangingPunct="1">
              <a:spcBef>
                <a:spcPts val="0"/>
              </a:spcBef>
              <a:buFontTx/>
              <a:buNone/>
              <a:defRPr sz="2400" kern="1200" baseline="0">
                <a:solidFill>
                  <a:schemeClr val="bg1"/>
                </a:solidFill>
                <a:latin typeface="+mn-lt"/>
                <a:ea typeface="+mn-ea"/>
                <a:cs typeface="+mn-cs"/>
              </a:defRPr>
            </a:lvl4pPr>
            <a:lvl5pPr marL="0" indent="0" algn="l" defTabSz="457200" rtl="0" eaLnBrk="1" latinLnBrk="0" hangingPunct="1">
              <a:spcBef>
                <a:spcPts val="0"/>
              </a:spcBef>
              <a:buFontTx/>
              <a:buNone/>
              <a:defRPr sz="24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GB" sz="3200" dirty="0">
                <a:solidFill>
                  <a:schemeClr val="bg1"/>
                </a:solidFill>
                <a:latin typeface="Calibri" panose="020F0502020204030204" pitchFamily="34" charset="0"/>
              </a:rPr>
              <a:t>SIRT in the advanced stage: </a:t>
            </a:r>
            <a:r>
              <a:rPr lang="en-GB" sz="3200" dirty="0" err="1">
                <a:solidFill>
                  <a:schemeClr val="bg1"/>
                </a:solidFill>
                <a:latin typeface="Calibri" panose="020F0502020204030204" pitchFamily="34" charset="0"/>
              </a:rPr>
              <a:t>QoL</a:t>
            </a:r>
            <a:endParaRPr lang="en-GB" sz="3200" dirty="0">
              <a:solidFill>
                <a:schemeClr val="bg1"/>
              </a:solidFill>
            </a:endParaRPr>
          </a:p>
        </p:txBody>
      </p:sp>
      <p:sp>
        <p:nvSpPr>
          <p:cNvPr id="30" name="TextBox 29">
            <a:extLst>
              <a:ext uri="{FF2B5EF4-FFF2-40B4-BE49-F238E27FC236}">
                <a16:creationId xmlns:a16="http://schemas.microsoft.com/office/drawing/2014/main" id="{860AD937-9E2D-4457-B821-BEA80919302D}"/>
              </a:ext>
            </a:extLst>
          </p:cNvPr>
          <p:cNvSpPr txBox="1"/>
          <p:nvPr/>
        </p:nvSpPr>
        <p:spPr>
          <a:xfrm>
            <a:off x="555271" y="1739845"/>
            <a:ext cx="2744521" cy="2123658"/>
          </a:xfrm>
          <a:prstGeom prst="rect">
            <a:avLst/>
          </a:prstGeom>
          <a:noFill/>
        </p:spPr>
        <p:txBody>
          <a:bodyPr wrap="square" rtlCol="0">
            <a:spAutoFit/>
          </a:bodyPr>
          <a:lstStyle/>
          <a:p>
            <a:r>
              <a:rPr lang="de-DE" dirty="0"/>
              <a:t>SARAH</a:t>
            </a:r>
          </a:p>
          <a:p>
            <a:r>
              <a:rPr lang="en-US" sz="1400" dirty="0"/>
              <a:t>Quality of Life by Global Health Status sub-score of EORTC QLQ-C30 </a:t>
            </a:r>
            <a:br>
              <a:rPr lang="en-US" dirty="0"/>
            </a:br>
            <a:r>
              <a:rPr lang="de-DE" sz="1400" dirty="0"/>
              <a:t>ITT population</a:t>
            </a:r>
            <a:r>
              <a:rPr lang="en-US" dirty="0"/>
              <a:t> </a:t>
            </a:r>
          </a:p>
          <a:p>
            <a:endParaRPr lang="en-US" dirty="0"/>
          </a:p>
          <a:p>
            <a:r>
              <a:rPr lang="en-US" dirty="0"/>
              <a:t>Similar outcomes in two Asian studies</a:t>
            </a:r>
            <a:endParaRPr lang="de-DE" dirty="0"/>
          </a:p>
        </p:txBody>
      </p:sp>
      <p:grpSp>
        <p:nvGrpSpPr>
          <p:cNvPr id="5" name="Group 4">
            <a:extLst>
              <a:ext uri="{FF2B5EF4-FFF2-40B4-BE49-F238E27FC236}">
                <a16:creationId xmlns:a16="http://schemas.microsoft.com/office/drawing/2014/main" id="{65038F44-4C1F-4DF9-979C-0ED40C24CAA2}"/>
              </a:ext>
            </a:extLst>
          </p:cNvPr>
          <p:cNvGrpSpPr/>
          <p:nvPr/>
        </p:nvGrpSpPr>
        <p:grpSpPr>
          <a:xfrm>
            <a:off x="3530550" y="1644592"/>
            <a:ext cx="4096721" cy="3764793"/>
            <a:chOff x="3077325" y="731152"/>
            <a:chExt cx="4096721" cy="3764793"/>
          </a:xfrm>
        </p:grpSpPr>
        <p:pic>
          <p:nvPicPr>
            <p:cNvPr id="4" name="Picture 3">
              <a:extLst>
                <a:ext uri="{FF2B5EF4-FFF2-40B4-BE49-F238E27FC236}">
                  <a16:creationId xmlns:a16="http://schemas.microsoft.com/office/drawing/2014/main" id="{0AD895D5-86D8-48A2-9748-D1D81ADB823F}"/>
                </a:ext>
              </a:extLst>
            </p:cNvPr>
            <p:cNvPicPr>
              <a:picLocks noChangeAspect="1"/>
            </p:cNvPicPr>
            <p:nvPr/>
          </p:nvPicPr>
          <p:blipFill>
            <a:blip r:embed="rId3"/>
            <a:stretch>
              <a:fillRect/>
            </a:stretch>
          </p:blipFill>
          <p:spPr>
            <a:xfrm>
              <a:off x="3172569" y="882595"/>
              <a:ext cx="3718513" cy="3461909"/>
            </a:xfrm>
            <a:prstGeom prst="rect">
              <a:avLst/>
            </a:prstGeom>
          </p:spPr>
        </p:pic>
        <p:sp>
          <p:nvSpPr>
            <p:cNvPr id="11" name="Rounded Rectangle 28">
              <a:extLst>
                <a:ext uri="{FF2B5EF4-FFF2-40B4-BE49-F238E27FC236}">
                  <a16:creationId xmlns:a16="http://schemas.microsoft.com/office/drawing/2014/main" id="{069A1071-D04F-481B-91E8-9C7064BE7D11}"/>
                </a:ext>
              </a:extLst>
            </p:cNvPr>
            <p:cNvSpPr/>
            <p:nvPr/>
          </p:nvSpPr>
          <p:spPr>
            <a:xfrm>
              <a:off x="3077325" y="731152"/>
              <a:ext cx="4096721" cy="3764793"/>
            </a:xfrm>
            <a:prstGeom prst="roundRect">
              <a:avLst/>
            </a:prstGeom>
            <a:noFill/>
            <a:ln>
              <a:solidFill>
                <a:srgbClr val="1143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Rectangle 13">
            <a:extLst>
              <a:ext uri="{FF2B5EF4-FFF2-40B4-BE49-F238E27FC236}">
                <a16:creationId xmlns:a16="http://schemas.microsoft.com/office/drawing/2014/main" id="{1F5A9DF9-DC4D-4C1C-B4E1-2872376C7E7F}"/>
              </a:ext>
            </a:extLst>
          </p:cNvPr>
          <p:cNvSpPr/>
          <p:nvPr/>
        </p:nvSpPr>
        <p:spPr>
          <a:xfrm>
            <a:off x="482549" y="5450787"/>
            <a:ext cx="6096000" cy="338554"/>
          </a:xfrm>
          <a:prstGeom prst="rect">
            <a:avLst/>
          </a:prstGeom>
        </p:spPr>
        <p:txBody>
          <a:bodyPr>
            <a:spAutoFit/>
          </a:bodyPr>
          <a:lstStyle/>
          <a:p>
            <a:pPr lvl="0"/>
            <a:r>
              <a:rPr lang="en-US" sz="800" dirty="0" err="1">
                <a:solidFill>
                  <a:prstClr val="black">
                    <a:lumMod val="65000"/>
                    <a:lumOff val="35000"/>
                  </a:prstClr>
                </a:solidFill>
                <a:latin typeface="Arial" panose="020B0604020202020204" pitchFamily="34" charset="0"/>
                <a:cs typeface="Arial" panose="020B0604020202020204" pitchFamily="34" charset="0"/>
              </a:rPr>
              <a:t>Vilgrain</a:t>
            </a:r>
            <a:r>
              <a:rPr lang="en-US" sz="800" dirty="0">
                <a:solidFill>
                  <a:prstClr val="black">
                    <a:lumMod val="65000"/>
                    <a:lumOff val="35000"/>
                  </a:prstClr>
                </a:solidFill>
                <a:latin typeface="Arial" panose="020B0604020202020204" pitchFamily="34" charset="0"/>
                <a:cs typeface="Arial" panose="020B0604020202020204" pitchFamily="34" charset="0"/>
              </a:rPr>
              <a:t> V </a:t>
            </a:r>
            <a:r>
              <a:rPr lang="en-US" sz="800" i="1" dirty="0">
                <a:solidFill>
                  <a:prstClr val="black">
                    <a:lumMod val="65000"/>
                    <a:lumOff val="35000"/>
                  </a:prstClr>
                </a:solidFill>
                <a:latin typeface="Arial" panose="020B0604020202020204" pitchFamily="34" charset="0"/>
                <a:cs typeface="Arial" panose="020B0604020202020204" pitchFamily="34" charset="0"/>
              </a:rPr>
              <a:t>et al.  Lancet </a:t>
            </a:r>
            <a:r>
              <a:rPr lang="en-US" sz="800" i="1" dirty="0" err="1">
                <a:solidFill>
                  <a:prstClr val="black">
                    <a:lumMod val="65000"/>
                    <a:lumOff val="35000"/>
                  </a:prstClr>
                </a:solidFill>
                <a:latin typeface="Arial" panose="020B0604020202020204" pitchFamily="34" charset="0"/>
                <a:cs typeface="Arial" panose="020B0604020202020204" pitchFamily="34" charset="0"/>
              </a:rPr>
              <a:t>Oncol</a:t>
            </a:r>
            <a:r>
              <a:rPr lang="en-US" sz="800" i="1" dirty="0">
                <a:solidFill>
                  <a:prstClr val="black">
                    <a:lumMod val="65000"/>
                    <a:lumOff val="35000"/>
                  </a:prstClr>
                </a:solidFill>
                <a:latin typeface="Arial" panose="020B0604020202020204" pitchFamily="34" charset="0"/>
                <a:cs typeface="Arial" panose="020B0604020202020204" pitchFamily="34" charset="0"/>
              </a:rPr>
              <a:t> </a:t>
            </a:r>
            <a:r>
              <a:rPr lang="en-US" sz="800" dirty="0">
                <a:solidFill>
                  <a:prstClr val="black">
                    <a:lumMod val="65000"/>
                    <a:lumOff val="35000"/>
                  </a:prstClr>
                </a:solidFill>
                <a:latin typeface="Arial" panose="020B0604020202020204" pitchFamily="34" charset="0"/>
                <a:cs typeface="Arial" panose="020B0604020202020204" pitchFamily="34" charset="0"/>
              </a:rPr>
              <a:t>2017; 18: 1624–36.</a:t>
            </a:r>
          </a:p>
          <a:p>
            <a:pPr lvl="0"/>
            <a:r>
              <a:rPr lang="en-US" sz="800" dirty="0" err="1">
                <a:solidFill>
                  <a:prstClr val="black">
                    <a:lumMod val="65000"/>
                    <a:lumOff val="35000"/>
                  </a:prstClr>
                </a:solidFill>
                <a:latin typeface="Arial" panose="020B0604020202020204" pitchFamily="34" charset="0"/>
                <a:cs typeface="Arial" panose="020B0604020202020204" pitchFamily="34" charset="0"/>
              </a:rPr>
              <a:t>Bouattour</a:t>
            </a:r>
            <a:r>
              <a:rPr lang="en-US" sz="800" dirty="0">
                <a:solidFill>
                  <a:prstClr val="black">
                    <a:lumMod val="65000"/>
                    <a:lumOff val="35000"/>
                  </a:prstClr>
                </a:solidFill>
                <a:latin typeface="Arial" panose="020B0604020202020204" pitchFamily="34" charset="0"/>
                <a:cs typeface="Arial" panose="020B0604020202020204" pitchFamily="34" charset="0"/>
              </a:rPr>
              <a:t> M </a:t>
            </a:r>
            <a:r>
              <a:rPr lang="en-US" sz="800" i="1" dirty="0">
                <a:solidFill>
                  <a:prstClr val="black">
                    <a:lumMod val="65000"/>
                    <a:lumOff val="35000"/>
                  </a:prstClr>
                </a:solidFill>
                <a:latin typeface="Arial" panose="020B0604020202020204" pitchFamily="34" charset="0"/>
                <a:cs typeface="Arial" panose="020B0604020202020204" pitchFamily="34" charset="0"/>
              </a:rPr>
              <a:t>et al.  Ann </a:t>
            </a:r>
            <a:r>
              <a:rPr lang="en-US" sz="800" i="1" dirty="0" err="1">
                <a:solidFill>
                  <a:prstClr val="black">
                    <a:lumMod val="65000"/>
                    <a:lumOff val="35000"/>
                  </a:prstClr>
                </a:solidFill>
                <a:latin typeface="Arial" panose="020B0604020202020204" pitchFamily="34" charset="0"/>
                <a:cs typeface="Arial" panose="020B0604020202020204" pitchFamily="34" charset="0"/>
              </a:rPr>
              <a:t>Oncol</a:t>
            </a:r>
            <a:r>
              <a:rPr lang="en-US" sz="800" dirty="0">
                <a:solidFill>
                  <a:prstClr val="black">
                    <a:lumMod val="65000"/>
                    <a:lumOff val="35000"/>
                  </a:prstClr>
                </a:solidFill>
                <a:latin typeface="Arial" panose="020B0604020202020204" pitchFamily="34" charset="0"/>
                <a:cs typeface="Arial" panose="020B0604020202020204" pitchFamily="34" charset="0"/>
              </a:rPr>
              <a:t> 2017; ESMO 19</a:t>
            </a:r>
            <a:r>
              <a:rPr lang="en-US" sz="800" baseline="30000" dirty="0">
                <a:solidFill>
                  <a:prstClr val="black">
                    <a:lumMod val="65000"/>
                    <a:lumOff val="35000"/>
                  </a:prstClr>
                </a:solidFill>
                <a:latin typeface="Arial" panose="020B0604020202020204" pitchFamily="34" charset="0"/>
                <a:cs typeface="Arial" panose="020B0604020202020204" pitchFamily="34" charset="0"/>
              </a:rPr>
              <a:t>th</a:t>
            </a:r>
            <a:r>
              <a:rPr lang="en-US" sz="800" dirty="0">
                <a:solidFill>
                  <a:prstClr val="black">
                    <a:lumMod val="65000"/>
                    <a:lumOff val="35000"/>
                  </a:prstClr>
                </a:solidFill>
                <a:latin typeface="Arial" panose="020B0604020202020204" pitchFamily="34" charset="0"/>
                <a:cs typeface="Arial" panose="020B0604020202020204" pitchFamily="34" charset="0"/>
              </a:rPr>
              <a:t> WCGIC, Abs. LBA-001.</a:t>
            </a:r>
          </a:p>
        </p:txBody>
      </p:sp>
    </p:spTree>
    <p:extLst>
      <p:ext uri="{BB962C8B-B14F-4D97-AF65-F5344CB8AC3E}">
        <p14:creationId xmlns:p14="http://schemas.microsoft.com/office/powerpoint/2010/main" val="28027890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87704-973F-4D76-831C-0EAAB1D671A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72847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BEEEF-B576-499D-BBC6-BBD9A5C87496}"/>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312690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2BE78-187F-40A3-9768-B020EFCD5424}"/>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26571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369D4-4547-435C-B7BB-5AB02BE7150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58091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909" y="269760"/>
            <a:ext cx="8721321" cy="918709"/>
          </a:xfrm>
          <a:prstGeom prst="rect">
            <a:avLst/>
          </a:prstGeom>
        </p:spPr>
        <p:txBody>
          <a:bodyPr vert="horz" lIns="91440" tIns="45720" rIns="91440" bIns="45720" rtlCol="0" anchor="ctr">
            <a:normAutofit/>
          </a:bodyPr>
          <a:lstStyle>
            <a:lvl1pPr defTabSz="457200">
              <a:spcBef>
                <a:spcPct val="0"/>
              </a:spcBef>
              <a:buNone/>
              <a:defRPr sz="3000" b="1">
                <a:solidFill>
                  <a:srgbClr val="0C6066"/>
                </a:solidFill>
                <a:latin typeface="+mj-lt"/>
                <a:ea typeface="+mj-ea"/>
                <a:cs typeface="+mj-cs"/>
              </a:defRPr>
            </a:lvl1pPr>
          </a:lstStyle>
          <a:p>
            <a:pPr fontAlgn="auto">
              <a:spcAft>
                <a:spcPts val="0"/>
              </a:spcAft>
            </a:pPr>
            <a:r>
              <a:rPr lang="en-GB" altLang="en-US" dirty="0">
                <a:latin typeface="Arial" panose="020B0604020202020204" pitchFamily="34" charset="0"/>
                <a:cs typeface="Arial" panose="020B0604020202020204" pitchFamily="34" charset="0"/>
              </a:rPr>
              <a:t>Selective Internal Radiation Therapy (SIRT)</a:t>
            </a:r>
            <a:endParaRPr lang="en-GB"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198908" y="1371036"/>
            <a:ext cx="7188212" cy="4682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lang="en-US" sz="2400" kern="120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lang="en-GB"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5000"/>
              </a:lnSpc>
              <a:spcBef>
                <a:spcPts val="0"/>
              </a:spcBef>
              <a:spcAft>
                <a:spcPts val="600"/>
              </a:spcAft>
            </a:pPr>
            <a:r>
              <a:rPr lang="en-GB" sz="2200" dirty="0">
                <a:solidFill>
                  <a:prstClr val="black"/>
                </a:solidFill>
              </a:rPr>
              <a:t>SIRT employs Yttrium-90 </a:t>
            </a:r>
            <a:r>
              <a:rPr lang="en-GB" altLang="en-US" sz="2200" dirty="0">
                <a:solidFill>
                  <a:prstClr val="black"/>
                </a:solidFill>
                <a:ea typeface="ＭＳ Ｐゴシック" pitchFamily="-84" charset="-128"/>
              </a:rPr>
              <a:t>(Y-90) labelled resin </a:t>
            </a:r>
            <a:r>
              <a:rPr lang="en-GB" sz="2200" dirty="0">
                <a:solidFill>
                  <a:prstClr val="black"/>
                </a:solidFill>
              </a:rPr>
              <a:t>microspheres as a liver-directed therapy </a:t>
            </a:r>
            <a:r>
              <a:rPr lang="en-GB" sz="2200" baseline="30000" dirty="0">
                <a:solidFill>
                  <a:prstClr val="black"/>
                </a:solidFill>
              </a:rPr>
              <a:t>(1)</a:t>
            </a:r>
            <a:endParaRPr lang="en-GB" sz="2200" dirty="0">
              <a:solidFill>
                <a:prstClr val="black"/>
              </a:solidFill>
            </a:endParaRPr>
          </a:p>
          <a:p>
            <a:pPr lvl="1" fontAlgn="auto">
              <a:spcAft>
                <a:spcPts val="0"/>
              </a:spcAft>
            </a:pPr>
            <a:r>
              <a:rPr lang="en-GB" altLang="en-US" sz="1800" dirty="0">
                <a:solidFill>
                  <a:prstClr val="black"/>
                </a:solidFill>
                <a:ea typeface="ＭＳ Ｐゴシック" pitchFamily="-84" charset="-128"/>
              </a:rPr>
              <a:t>Hepatic artery injection</a:t>
            </a:r>
          </a:p>
          <a:p>
            <a:pPr lvl="1" fontAlgn="auto">
              <a:spcAft>
                <a:spcPts val="0"/>
              </a:spcAft>
            </a:pPr>
            <a:r>
              <a:rPr lang="en-GB" altLang="en-US" sz="1800" dirty="0">
                <a:solidFill>
                  <a:prstClr val="black"/>
                </a:solidFill>
                <a:ea typeface="Tahoma" pitchFamily="34" charset="0"/>
              </a:rPr>
              <a:t>Delivers a single </a:t>
            </a:r>
            <a:r>
              <a:rPr lang="en-GB" altLang="en-US" sz="1800" dirty="0">
                <a:solidFill>
                  <a:prstClr val="black"/>
                </a:solidFill>
                <a:ea typeface="ＭＳ Ｐゴシック" pitchFamily="-84" charset="-128"/>
              </a:rPr>
              <a:t>large radiation dose to liver tumours</a:t>
            </a:r>
          </a:p>
          <a:p>
            <a:pPr lvl="1" fontAlgn="auto">
              <a:spcAft>
                <a:spcPts val="0"/>
              </a:spcAft>
            </a:pPr>
            <a:r>
              <a:rPr lang="en-GB" sz="1800" dirty="0"/>
              <a:t>SIRT/Y-90: Beta radiation from Y-90, penetrates ~2500 microns from solid tumour blood vessels.</a:t>
            </a:r>
          </a:p>
          <a:p>
            <a:pPr lvl="1" fontAlgn="auto">
              <a:spcAft>
                <a:spcPts val="0"/>
              </a:spcAft>
            </a:pPr>
            <a:r>
              <a:rPr lang="en-GB" altLang="en-US" sz="1800" dirty="0">
                <a:solidFill>
                  <a:prstClr val="black"/>
                </a:solidFill>
                <a:ea typeface="Tahoma" pitchFamily="34" charset="0"/>
              </a:rPr>
              <a:t>Radiation deposited over 3 weeks</a:t>
            </a:r>
          </a:p>
          <a:p>
            <a:pPr lvl="1" fontAlgn="auto">
              <a:spcAft>
                <a:spcPts val="0"/>
              </a:spcAft>
            </a:pPr>
            <a:r>
              <a:rPr lang="en-GB" altLang="en-US" sz="1800" dirty="0">
                <a:solidFill>
                  <a:prstClr val="black"/>
                </a:solidFill>
                <a:ea typeface="Tahoma" pitchFamily="34" charset="0"/>
              </a:rPr>
              <a:t>FDA approved in 2002 for unresectable CRCLMs </a:t>
            </a:r>
            <a:r>
              <a:rPr lang="en-GB" sz="1800" baseline="30000" dirty="0">
                <a:solidFill>
                  <a:prstClr val="black"/>
                </a:solidFill>
              </a:rPr>
              <a:t>(2)</a:t>
            </a:r>
            <a:endParaRPr lang="en-GB" altLang="en-US" sz="1800" dirty="0">
              <a:solidFill>
                <a:prstClr val="black"/>
              </a:solidFill>
              <a:ea typeface="Tahoma" pitchFamily="34" charset="0"/>
            </a:endParaRPr>
          </a:p>
          <a:p>
            <a:pPr lvl="3" fontAlgn="auto">
              <a:spcAft>
                <a:spcPts val="0"/>
              </a:spcAft>
            </a:pPr>
            <a:endParaRPr lang="en-GB" sz="1200" dirty="0">
              <a:solidFill>
                <a:prstClr val="black"/>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606" y="1469221"/>
            <a:ext cx="1838006" cy="3799713"/>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04688" y="6252131"/>
            <a:ext cx="5213979" cy="369332"/>
          </a:xfrm>
          <a:prstGeom prst="rect">
            <a:avLst/>
          </a:prstGeom>
          <a:noFill/>
        </p:spPr>
        <p:txBody>
          <a:bodyPr wrap="square" rtlCol="0">
            <a:spAutoFit/>
          </a:bodyPr>
          <a:lstStyle/>
          <a:p>
            <a:pPr marL="228600" lvl="1" indent="-228600" defTabSz="457200" fontAlgn="auto">
              <a:spcBef>
                <a:spcPts val="0"/>
              </a:spcBef>
              <a:spcAft>
                <a:spcPts val="0"/>
              </a:spcAft>
              <a:buFontTx/>
              <a:buAutoNum type="arabicPeriod"/>
            </a:pPr>
            <a:r>
              <a:rPr lang="en-GB" sz="900" dirty="0">
                <a:solidFill>
                  <a:srgbClr val="000000"/>
                </a:solidFill>
                <a:latin typeface="Arial" panose="020B0604020202020204" pitchFamily="34" charset="0"/>
                <a:cs typeface="Arial" panose="020B0604020202020204" pitchFamily="34" charset="0"/>
              </a:rPr>
              <a:t>Kennedy A </a:t>
            </a:r>
            <a:r>
              <a:rPr lang="en-GB" sz="900" i="1" dirty="0">
                <a:solidFill>
                  <a:srgbClr val="000000"/>
                </a:solidFill>
                <a:latin typeface="Arial" panose="020B0604020202020204" pitchFamily="34" charset="0"/>
                <a:cs typeface="Arial" panose="020B0604020202020204" pitchFamily="34" charset="0"/>
              </a:rPr>
              <a:t>et al</a:t>
            </a:r>
            <a:r>
              <a:rPr lang="en-GB" sz="900" dirty="0">
                <a:solidFill>
                  <a:srgbClr val="000000"/>
                </a:solidFill>
                <a:latin typeface="Arial" panose="020B0604020202020204" pitchFamily="34" charset="0"/>
                <a:cs typeface="Arial" panose="020B0604020202020204" pitchFamily="34" charset="0"/>
              </a:rPr>
              <a:t>. </a:t>
            </a:r>
            <a:r>
              <a:rPr lang="en-GB" sz="900" i="1" dirty="0">
                <a:solidFill>
                  <a:srgbClr val="000000"/>
                </a:solidFill>
                <a:latin typeface="Arial" panose="020B0604020202020204" pitchFamily="34" charset="0"/>
                <a:cs typeface="Arial" panose="020B0604020202020204" pitchFamily="34" charset="0"/>
              </a:rPr>
              <a:t>Int J Radiat Oncol, Biol Phys</a:t>
            </a:r>
            <a:r>
              <a:rPr lang="en-GB" sz="900" dirty="0">
                <a:solidFill>
                  <a:srgbClr val="000000"/>
                </a:solidFill>
                <a:latin typeface="Arial" panose="020B0604020202020204" pitchFamily="34" charset="0"/>
                <a:cs typeface="Arial" panose="020B0604020202020204" pitchFamily="34" charset="0"/>
              </a:rPr>
              <a:t> 2007;</a:t>
            </a:r>
            <a:r>
              <a:rPr lang="en-GB" sz="900" b="1" dirty="0">
                <a:solidFill>
                  <a:srgbClr val="000000"/>
                </a:solidFill>
                <a:latin typeface="Arial" panose="020B0604020202020204" pitchFamily="34" charset="0"/>
                <a:cs typeface="Arial" panose="020B0604020202020204" pitchFamily="34" charset="0"/>
              </a:rPr>
              <a:t>68</a:t>
            </a:r>
            <a:r>
              <a:rPr lang="en-GB" sz="900" dirty="0">
                <a:solidFill>
                  <a:srgbClr val="000000"/>
                </a:solidFill>
                <a:latin typeface="Arial" panose="020B0604020202020204" pitchFamily="34" charset="0"/>
                <a:cs typeface="Arial" panose="020B0604020202020204" pitchFamily="34" charset="0"/>
              </a:rPr>
              <a:t>:13–23.  </a:t>
            </a:r>
          </a:p>
          <a:p>
            <a:pPr marL="228600" lvl="1" indent="-228600" defTabSz="457200" fontAlgn="auto">
              <a:spcBef>
                <a:spcPts val="0"/>
              </a:spcBef>
              <a:spcAft>
                <a:spcPts val="0"/>
              </a:spcAft>
              <a:buFontTx/>
              <a:buAutoNum type="arabicPeriod"/>
            </a:pPr>
            <a:r>
              <a:rPr lang="en-US" sz="900" dirty="0">
                <a:solidFill>
                  <a:srgbClr val="000000"/>
                </a:solidFill>
                <a:latin typeface="Arial" panose="020B0604020202020204" pitchFamily="34" charset="0"/>
                <a:cs typeface="Arial" panose="020B0604020202020204" pitchFamily="34" charset="0"/>
              </a:rPr>
              <a:t>Colorectal cancer liver metastases</a:t>
            </a:r>
            <a:r>
              <a:rPr lang="en-GB" sz="900" dirty="0">
                <a:solidFill>
                  <a:srgbClr val="000000"/>
                </a:solidFill>
                <a:latin typeface="Arial" panose="020B0604020202020204" pitchFamily="34" charset="0"/>
                <a:cs typeface="Arial" panose="020B0604020202020204" pitchFamily="34" charset="0"/>
              </a:rPr>
              <a:t>.</a:t>
            </a:r>
          </a:p>
        </p:txBody>
      </p:sp>
      <p:sp>
        <p:nvSpPr>
          <p:cNvPr id="6" name="TextBox 5"/>
          <p:cNvSpPr txBox="1"/>
          <p:nvPr/>
        </p:nvSpPr>
        <p:spPr>
          <a:xfrm>
            <a:off x="4866317" y="6252131"/>
            <a:ext cx="4198163" cy="369332"/>
          </a:xfrm>
          <a:prstGeom prst="rect">
            <a:avLst/>
          </a:prstGeom>
          <a:noFill/>
        </p:spPr>
        <p:txBody>
          <a:bodyPr wrap="square" rtlCol="0">
            <a:spAutoFit/>
          </a:bodyPr>
          <a:lstStyle/>
          <a:p>
            <a:pPr marL="228600" lvl="1" indent="-228600" defTabSz="457200" fontAlgn="auto">
              <a:spcBef>
                <a:spcPts val="0"/>
              </a:spcBef>
              <a:spcAft>
                <a:spcPts val="0"/>
              </a:spcAft>
              <a:buFont typeface="+mj-lt"/>
              <a:buAutoNum type="arabicPeriod" startAt="3"/>
            </a:pPr>
            <a:r>
              <a:rPr lang="en-US" sz="900" dirty="0">
                <a:solidFill>
                  <a:srgbClr val="000000"/>
                </a:solidFill>
                <a:latin typeface="Arial" panose="020B0604020202020204" pitchFamily="34" charset="0"/>
                <a:cs typeface="Arial" panose="020B0604020202020204" pitchFamily="34" charset="0"/>
              </a:rPr>
              <a:t>Van Hazel </a:t>
            </a:r>
            <a:r>
              <a:rPr lang="en-US" sz="900" i="1" dirty="0">
                <a:solidFill>
                  <a:srgbClr val="000000"/>
                </a:solidFill>
                <a:latin typeface="Arial" panose="020B0604020202020204" pitchFamily="34" charset="0"/>
                <a:cs typeface="Arial" panose="020B0604020202020204" pitchFamily="34" charset="0"/>
              </a:rPr>
              <a:t>et al. </a:t>
            </a:r>
            <a:r>
              <a:rPr lang="en-GB" sz="900" i="1" dirty="0">
                <a:solidFill>
                  <a:srgbClr val="000000"/>
                </a:solidFill>
                <a:latin typeface="Arial" panose="020B0604020202020204" pitchFamily="34" charset="0"/>
                <a:cs typeface="Arial" panose="020B0604020202020204" pitchFamily="34" charset="0"/>
              </a:rPr>
              <a:t>J Surg Oncol</a:t>
            </a:r>
            <a:r>
              <a:rPr lang="en-GB" sz="900" dirty="0">
                <a:solidFill>
                  <a:srgbClr val="000000"/>
                </a:solidFill>
                <a:latin typeface="Arial" panose="020B0604020202020204" pitchFamily="34" charset="0"/>
                <a:cs typeface="Arial" panose="020B0604020202020204" pitchFamily="34" charset="0"/>
              </a:rPr>
              <a:t> 2004;</a:t>
            </a:r>
            <a:r>
              <a:rPr lang="en-GB" sz="900" b="1" dirty="0">
                <a:solidFill>
                  <a:srgbClr val="000000"/>
                </a:solidFill>
                <a:latin typeface="Arial" panose="020B0604020202020204" pitchFamily="34" charset="0"/>
                <a:cs typeface="Arial" panose="020B0604020202020204" pitchFamily="34" charset="0"/>
              </a:rPr>
              <a:t>88</a:t>
            </a:r>
            <a:r>
              <a:rPr lang="en-GB" sz="900" dirty="0">
                <a:solidFill>
                  <a:srgbClr val="000000"/>
                </a:solidFill>
                <a:latin typeface="Arial" panose="020B0604020202020204" pitchFamily="34" charset="0"/>
                <a:cs typeface="Arial" panose="020B0604020202020204" pitchFamily="34" charset="0"/>
              </a:rPr>
              <a:t>:78–85.  </a:t>
            </a:r>
          </a:p>
          <a:p>
            <a:pPr marL="228600" lvl="1" indent="-228600" defTabSz="457200" fontAlgn="auto">
              <a:spcBef>
                <a:spcPts val="0"/>
              </a:spcBef>
              <a:spcAft>
                <a:spcPts val="0"/>
              </a:spcAft>
              <a:buFontTx/>
              <a:buAutoNum type="arabicPeriod" startAt="3"/>
            </a:pPr>
            <a:r>
              <a:rPr lang="en-US" sz="900" dirty="0">
                <a:solidFill>
                  <a:srgbClr val="000000"/>
                </a:solidFill>
                <a:latin typeface="Arial" panose="020B0604020202020204" pitchFamily="34" charset="0"/>
                <a:cs typeface="Arial" panose="020B0604020202020204" pitchFamily="34" charset="0"/>
              </a:rPr>
              <a:t>Sharma </a:t>
            </a:r>
            <a:r>
              <a:rPr lang="en-US" sz="900" i="1" dirty="0">
                <a:solidFill>
                  <a:srgbClr val="000000"/>
                </a:solidFill>
                <a:latin typeface="Arial" panose="020B0604020202020204" pitchFamily="34" charset="0"/>
                <a:cs typeface="Arial" panose="020B0604020202020204" pitchFamily="34" charset="0"/>
              </a:rPr>
              <a:t>et al. </a:t>
            </a:r>
            <a:r>
              <a:rPr lang="en-GB" sz="900" i="1" dirty="0">
                <a:solidFill>
                  <a:srgbClr val="000000"/>
                </a:solidFill>
                <a:latin typeface="Arial" panose="020B0604020202020204" pitchFamily="34" charset="0"/>
                <a:cs typeface="Arial" panose="020B0604020202020204" pitchFamily="34" charset="0"/>
              </a:rPr>
              <a:t>J Clin Oncol</a:t>
            </a:r>
            <a:r>
              <a:rPr lang="en-GB" sz="900" dirty="0">
                <a:solidFill>
                  <a:srgbClr val="000000"/>
                </a:solidFill>
                <a:latin typeface="Arial" panose="020B0604020202020204" pitchFamily="34" charset="0"/>
                <a:cs typeface="Arial" panose="020B0604020202020204" pitchFamily="34" charset="0"/>
              </a:rPr>
              <a:t> 2007;</a:t>
            </a:r>
            <a:r>
              <a:rPr lang="en-GB" sz="900" b="1" dirty="0">
                <a:solidFill>
                  <a:srgbClr val="000000"/>
                </a:solidFill>
                <a:latin typeface="Arial" panose="020B0604020202020204" pitchFamily="34" charset="0"/>
                <a:cs typeface="Arial" panose="020B0604020202020204" pitchFamily="34" charset="0"/>
              </a:rPr>
              <a:t>25</a:t>
            </a:r>
            <a:r>
              <a:rPr lang="en-GB" sz="900" dirty="0">
                <a:solidFill>
                  <a:srgbClr val="000000"/>
                </a:solidFill>
                <a:latin typeface="Arial" panose="020B0604020202020204" pitchFamily="34" charset="0"/>
                <a:cs typeface="Arial" panose="020B0604020202020204" pitchFamily="34" charset="0"/>
              </a:rPr>
              <a:t>:1099–106.</a:t>
            </a:r>
            <a:endParaRPr lang="en-AU" sz="1600" dirty="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203200" y="6590799"/>
            <a:ext cx="5610578" cy="230832"/>
          </a:xfrm>
          <a:prstGeom prst="rect">
            <a:avLst/>
          </a:prstGeom>
        </p:spPr>
        <p:txBody>
          <a:bodyPr wrap="square">
            <a:spAutoFit/>
          </a:bodyPr>
          <a:lstStyle/>
          <a:p>
            <a:pPr marL="0" lvl="1" defTabSz="457200"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Gibbs P </a:t>
            </a:r>
            <a:r>
              <a:rPr lang="en-GB" sz="900" i="1" dirty="0">
                <a:solidFill>
                  <a:srgbClr val="000000"/>
                </a:solidFill>
                <a:latin typeface="Arial" panose="020B0604020202020204" pitchFamily="34" charset="0"/>
                <a:cs typeface="Arial" panose="020B0604020202020204" pitchFamily="34" charset="0"/>
              </a:rPr>
              <a:t>et al. Presented at 2015 ASCO Annual Meeting; J </a:t>
            </a:r>
            <a:r>
              <a:rPr lang="en-GB" sz="900" i="1" dirty="0" err="1">
                <a:solidFill>
                  <a:srgbClr val="000000"/>
                </a:solidFill>
                <a:latin typeface="Arial" panose="020B0604020202020204" pitchFamily="34" charset="0"/>
                <a:cs typeface="Arial" panose="020B0604020202020204" pitchFamily="34" charset="0"/>
              </a:rPr>
              <a:t>Clin</a:t>
            </a:r>
            <a:r>
              <a:rPr lang="en-GB" sz="900" i="1" dirty="0">
                <a:solidFill>
                  <a:srgbClr val="000000"/>
                </a:solidFill>
                <a:latin typeface="Arial" panose="020B0604020202020204" pitchFamily="34" charset="0"/>
                <a:cs typeface="Arial" panose="020B0604020202020204" pitchFamily="34" charset="0"/>
              </a:rPr>
              <a:t> </a:t>
            </a:r>
            <a:r>
              <a:rPr lang="en-GB" sz="900" i="1" dirty="0" err="1">
                <a:solidFill>
                  <a:srgbClr val="000000"/>
                </a:solidFill>
                <a:latin typeface="Arial" panose="020B0604020202020204" pitchFamily="34" charset="0"/>
                <a:cs typeface="Arial" panose="020B0604020202020204" pitchFamily="34" charset="0"/>
              </a:rPr>
              <a:t>Oncol</a:t>
            </a:r>
            <a:r>
              <a:rPr lang="en-GB" sz="900" i="1"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2015; </a:t>
            </a:r>
            <a:r>
              <a:rPr lang="en-GB" sz="900" b="1" dirty="0">
                <a:solidFill>
                  <a:srgbClr val="000000"/>
                </a:solidFill>
                <a:latin typeface="Arial" panose="020B0604020202020204" pitchFamily="34" charset="0"/>
                <a:cs typeface="Arial" panose="020B0604020202020204" pitchFamily="34" charset="0"/>
              </a:rPr>
              <a:t>33</a:t>
            </a:r>
            <a:r>
              <a:rPr lang="en-GB" sz="900" dirty="0">
                <a:solidFill>
                  <a:srgbClr val="000000"/>
                </a:solidFill>
                <a:latin typeface="Arial" panose="020B0604020202020204" pitchFamily="34" charset="0"/>
                <a:cs typeface="Arial" panose="020B0604020202020204" pitchFamily="34" charset="0"/>
              </a:rPr>
              <a:t> (</a:t>
            </a:r>
            <a:r>
              <a:rPr lang="en-GB" sz="900" dirty="0" err="1">
                <a:solidFill>
                  <a:srgbClr val="000000"/>
                </a:solidFill>
                <a:latin typeface="Arial" panose="020B0604020202020204" pitchFamily="34" charset="0"/>
                <a:cs typeface="Arial" panose="020B0604020202020204" pitchFamily="34" charset="0"/>
              </a:rPr>
              <a:t>Suppl</a:t>
            </a:r>
            <a:r>
              <a:rPr lang="en-GB" sz="900" dirty="0">
                <a:solidFill>
                  <a:srgbClr val="000000"/>
                </a:solidFill>
                <a:latin typeface="Arial" panose="020B0604020202020204" pitchFamily="34" charset="0"/>
                <a:cs typeface="Arial" panose="020B0604020202020204" pitchFamily="34" charset="0"/>
              </a:rPr>
              <a:t>): Abs 3502</a:t>
            </a:r>
            <a:r>
              <a:rPr lang="en-GB" sz="900" i="1" dirty="0">
                <a:solidFill>
                  <a:srgbClr val="000000"/>
                </a:solidFill>
                <a:latin typeface="Arial" panose="020B0604020202020204" pitchFamily="34" charset="0"/>
                <a:cs typeface="Arial" panose="020B0604020202020204" pitchFamily="34" charset="0"/>
              </a:rPr>
              <a:t>.</a:t>
            </a:r>
            <a:endParaRPr lang="en-GB" sz="900" dirty="0">
              <a:solidFill>
                <a:srgbClr val="000000"/>
              </a:solidFill>
              <a:latin typeface="Arial" panose="020B0604020202020204" pitchFamily="34" charset="0"/>
              <a:cs typeface="Arial" panose="020B0604020202020204" pitchFamily="34" charset="0"/>
            </a:endParaRPr>
          </a:p>
        </p:txBody>
      </p:sp>
      <p:sp>
        <p:nvSpPr>
          <p:cNvPr id="10" name="Rectangle 9"/>
          <p:cNvSpPr/>
          <p:nvPr/>
        </p:nvSpPr>
        <p:spPr>
          <a:xfrm>
            <a:off x="8127828" y="6716411"/>
            <a:ext cx="697627" cy="184666"/>
          </a:xfrm>
          <a:prstGeom prst="rect">
            <a:avLst/>
          </a:prstGeom>
        </p:spPr>
        <p:txBody>
          <a:bodyPr wrap="none">
            <a:spAutoFit/>
          </a:bodyPr>
          <a:lstStyle/>
          <a:p>
            <a:pPr algn="ctr" fontAlgn="auto">
              <a:spcBef>
                <a:spcPts val="0"/>
              </a:spcBef>
              <a:spcAft>
                <a:spcPts val="0"/>
              </a:spcAft>
            </a:pPr>
            <a:r>
              <a:rPr lang="en-GB" sz="600" dirty="0">
                <a:solidFill>
                  <a:prstClr val="white">
                    <a:lumMod val="75000"/>
                  </a:prstClr>
                </a:solidFill>
                <a:latin typeface="Arial" panose="020B0604020202020204" pitchFamily="34" charset="0"/>
                <a:cs typeface="Arial" panose="020B0604020202020204" pitchFamily="34" charset="0"/>
              </a:rPr>
              <a:t>118-EUA-0615</a:t>
            </a:r>
          </a:p>
        </p:txBody>
      </p:sp>
    </p:spTree>
    <p:extLst>
      <p:ext uri="{BB962C8B-B14F-4D97-AF65-F5344CB8AC3E}">
        <p14:creationId xmlns:p14="http://schemas.microsoft.com/office/powerpoint/2010/main" val="187439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01584-3085-4F32-BF6B-7DC9C78A72C8}"/>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2871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1D5916-9789-4F55-9B23-C9AC45B642AC}"/>
              </a:ext>
            </a:extLst>
          </p:cNvPr>
          <p:cNvSpPr>
            <a:spLocks noGrp="1"/>
          </p:cNvSpPr>
          <p:nvPr>
            <p:ph type="sldNum" sz="quarter" idx="10"/>
          </p:nvPr>
        </p:nvSpPr>
        <p:spPr/>
        <p:txBody>
          <a:bodyPr/>
          <a:lstStyle/>
          <a:p>
            <a:fld id="{2066355A-084C-D24E-9AD2-7E4FC41EA627}" type="slidenum">
              <a:rPr lang="en-US" smtClean="0"/>
              <a:pPr/>
              <a:t>21</a:t>
            </a:fld>
            <a:endParaRPr lang="en-US" dirty="0"/>
          </a:p>
        </p:txBody>
      </p:sp>
      <p:sp>
        <p:nvSpPr>
          <p:cNvPr id="3" name="Footer Placeholder 2">
            <a:extLst>
              <a:ext uri="{FF2B5EF4-FFF2-40B4-BE49-F238E27FC236}">
                <a16:creationId xmlns:a16="http://schemas.microsoft.com/office/drawing/2014/main" id="{2D8E4A4E-FDFC-4D23-8B05-BC5AE8D580BA}"/>
              </a:ext>
            </a:extLst>
          </p:cNvPr>
          <p:cNvSpPr>
            <a:spLocks noGrp="1"/>
          </p:cNvSpPr>
          <p:nvPr>
            <p:ph type="ftr" sz="quarter" idx="11"/>
          </p:nvPr>
        </p:nvSpPr>
        <p:spPr/>
        <p:txBody>
          <a:bodyPr/>
          <a:lstStyle/>
          <a:p>
            <a:endParaRPr lang="en-US" dirty="0"/>
          </a:p>
        </p:txBody>
      </p:sp>
      <p:sp>
        <p:nvSpPr>
          <p:cNvPr id="5" name="Text Placeholder 4">
            <a:extLst>
              <a:ext uri="{FF2B5EF4-FFF2-40B4-BE49-F238E27FC236}">
                <a16:creationId xmlns:a16="http://schemas.microsoft.com/office/drawing/2014/main" id="{F3B9F836-7FEA-4FF7-B5BA-9C1D4EE0C9F2}"/>
              </a:ext>
            </a:extLst>
          </p:cNvPr>
          <p:cNvSpPr>
            <a:spLocks noGrp="1"/>
          </p:cNvSpPr>
          <p:nvPr>
            <p:ph type="body" sz="quarter" idx="14"/>
          </p:nvPr>
        </p:nvSpPr>
        <p:spPr>
          <a:xfrm>
            <a:off x="361157" y="1633722"/>
            <a:ext cx="8421687" cy="4459574"/>
          </a:xfrm>
        </p:spPr>
        <p:txBody>
          <a:bodyPr>
            <a:normAutofit lnSpcReduction="10000"/>
          </a:bodyPr>
          <a:lstStyle/>
          <a:p>
            <a:pPr algn="l"/>
            <a:r>
              <a:rPr lang="de-DE" sz="2000" dirty="0"/>
              <a:t>SIRT with SIR-Spheres may be considered in patients with:</a:t>
            </a:r>
          </a:p>
          <a:p>
            <a:pPr marL="179384" indent="-179384">
              <a:buFont typeface="Arial" panose="020B0604020202020204" pitchFamily="34" charset="0"/>
              <a:buChar char="•"/>
            </a:pPr>
            <a:r>
              <a:rPr lang="de-DE" sz="2000" dirty="0"/>
              <a:t>Local vascular invasion</a:t>
            </a:r>
          </a:p>
          <a:p>
            <a:pPr marL="179384" indent="-179384">
              <a:buFont typeface="Arial" panose="020B0604020202020204" pitchFamily="34" charset="0"/>
              <a:buChar char="•"/>
            </a:pPr>
            <a:r>
              <a:rPr lang="de-DE" sz="2000" dirty="0"/>
              <a:t>Absence of extrahepatic disease</a:t>
            </a:r>
          </a:p>
          <a:p>
            <a:pPr marL="179384" indent="-179384">
              <a:buFont typeface="Arial" panose="020B0604020202020204" pitchFamily="34" charset="0"/>
              <a:buChar char="•"/>
            </a:pPr>
            <a:r>
              <a:rPr lang="de-DE" sz="2000" dirty="0"/>
              <a:t>Prior to systemic treatment</a:t>
            </a:r>
          </a:p>
          <a:p>
            <a:endParaRPr lang="de-DE" sz="2000" dirty="0"/>
          </a:p>
          <a:p>
            <a:pPr marL="179384" indent="-179384">
              <a:buFont typeface="Arial" panose="020B0604020202020204" pitchFamily="34" charset="0"/>
              <a:buChar char="•"/>
            </a:pPr>
            <a:r>
              <a:rPr lang="de-DE" sz="2000" dirty="0"/>
              <a:t>Alternative to systemic treatments</a:t>
            </a:r>
          </a:p>
          <a:p>
            <a:pPr marL="179384" indent="-179384">
              <a:buFont typeface="Arial" panose="020B0604020202020204" pitchFamily="34" charset="0"/>
              <a:buChar char="•"/>
            </a:pPr>
            <a:r>
              <a:rPr lang="de-DE" sz="2000" dirty="0"/>
              <a:t>Intolerant to systemic treatments</a:t>
            </a:r>
          </a:p>
          <a:p>
            <a:pPr marL="179384" indent="-179384">
              <a:buFont typeface="Arial" panose="020B0604020202020204" pitchFamily="34" charset="0"/>
              <a:buChar char="•"/>
            </a:pPr>
            <a:r>
              <a:rPr lang="de-DE" sz="2000" dirty="0"/>
              <a:t>Where systemic treatments are contraindicated</a:t>
            </a:r>
          </a:p>
          <a:p>
            <a:pPr marL="179384" indent="-179384">
              <a:buFont typeface="Arial" panose="020B0604020202020204" pitchFamily="34" charset="0"/>
              <a:buChar char="•"/>
            </a:pPr>
            <a:r>
              <a:rPr lang="de-DE" sz="2000" dirty="0"/>
              <a:t>Progressive disease with systemic treatment</a:t>
            </a:r>
          </a:p>
          <a:p>
            <a:pPr marL="179384" indent="-179384">
              <a:buFont typeface="Arial" panose="020B0604020202020204" pitchFamily="34" charset="0"/>
              <a:buChar char="•"/>
            </a:pPr>
            <a:endParaRPr lang="de-DE" sz="2000" dirty="0"/>
          </a:p>
          <a:p>
            <a:pPr marL="179384" indent="-179384">
              <a:buFont typeface="Arial" panose="020B0604020202020204" pitchFamily="34" charset="0"/>
              <a:buChar char="•"/>
            </a:pPr>
            <a:r>
              <a:rPr lang="de-DE" sz="2000" dirty="0"/>
              <a:t>Tumours &gt; 5cm</a:t>
            </a:r>
          </a:p>
          <a:p>
            <a:pPr marL="179384" indent="-179384">
              <a:buFont typeface="Arial" panose="020B0604020202020204" pitchFamily="34" charset="0"/>
              <a:buChar char="•"/>
            </a:pPr>
            <a:r>
              <a:rPr lang="de-DE" sz="2000" dirty="0"/>
              <a:t>Multiple nodules (&gt;3-5)</a:t>
            </a:r>
          </a:p>
          <a:p>
            <a:pPr marL="179384" indent="-179384">
              <a:buFont typeface="Arial" panose="020B0604020202020204" pitchFamily="34" charset="0"/>
              <a:buChar char="•"/>
            </a:pPr>
            <a:r>
              <a:rPr lang="de-DE" sz="2000" dirty="0"/>
              <a:t>Bilobar disease</a:t>
            </a:r>
          </a:p>
          <a:p>
            <a:pPr indent="0"/>
            <a:endParaRPr lang="de-DE" sz="2000" dirty="0"/>
          </a:p>
          <a:p>
            <a:pPr marL="179384" indent="-179384">
              <a:buFont typeface="Arial" panose="020B0604020202020204" pitchFamily="34" charset="0"/>
              <a:buChar char="•"/>
            </a:pPr>
            <a:r>
              <a:rPr lang="de-DE" sz="2000" dirty="0"/>
              <a:t>TACE contraindicated or poor response</a:t>
            </a:r>
          </a:p>
          <a:p>
            <a:pPr marL="179384" indent="-179384">
              <a:buFont typeface="Arial" panose="020B0604020202020204" pitchFamily="34" charset="0"/>
              <a:buChar char="•"/>
            </a:pPr>
            <a:endParaRPr lang="de-DE" sz="2000" dirty="0"/>
          </a:p>
          <a:p>
            <a:pPr marL="179384" indent="-179384">
              <a:buFont typeface="Arial" panose="020B0604020202020204" pitchFamily="34" charset="0"/>
              <a:buChar char="•"/>
            </a:pPr>
            <a:endParaRPr lang="de-DE" sz="2000" dirty="0"/>
          </a:p>
        </p:txBody>
      </p:sp>
      <p:sp>
        <p:nvSpPr>
          <p:cNvPr id="8" name="Title 2">
            <a:extLst>
              <a:ext uri="{FF2B5EF4-FFF2-40B4-BE49-F238E27FC236}">
                <a16:creationId xmlns:a16="http://schemas.microsoft.com/office/drawing/2014/main" id="{AE009ECF-A45F-4FC3-AB04-425C97C46AB9}"/>
              </a:ext>
            </a:extLst>
          </p:cNvPr>
          <p:cNvSpPr txBox="1">
            <a:spLocks noGrp="1"/>
          </p:cNvSpPr>
          <p:nvPr>
            <p:ph type="body" sz="quarter" idx="16"/>
          </p:nvPr>
        </p:nvSpPr>
        <p:spPr>
          <a:xfrm>
            <a:off x="338139" y="857251"/>
            <a:ext cx="8805862" cy="623888"/>
          </a:xfrm>
          <a:prstGeom prst="rect">
            <a:avLst/>
          </a:prstGeom>
        </p:spPr>
        <p:txBody>
          <a:bodyPr vert="horz" lIns="91440" tIns="45720" rIns="91440" bIns="45720" rtlCol="0" anchor="b" anchorCtr="0">
            <a:normAutofit/>
          </a:bodyPr>
          <a:lstStyle>
            <a:lvl1pPr marL="0" indent="0" algn="ctr" defTabSz="914400" rtl="0" eaLnBrk="1" latinLnBrk="0" hangingPunct="1">
              <a:lnSpc>
                <a:spcPct val="90000"/>
              </a:lnSpc>
              <a:spcBef>
                <a:spcPct val="0"/>
              </a:spcBef>
              <a:buFontTx/>
              <a:buNone/>
              <a:defRPr sz="6000" b="0" kern="1200" baseline="0">
                <a:solidFill>
                  <a:schemeClr val="tx1"/>
                </a:solidFill>
                <a:latin typeface="+mj-lt"/>
                <a:ea typeface="+mj-ea"/>
                <a:cs typeface="+mj-cs"/>
              </a:defRPr>
            </a:lvl1pPr>
            <a:lvl2pPr marL="0" indent="0" algn="l" defTabSz="457200" rtl="0" eaLnBrk="1" latinLnBrk="0" hangingPunct="1">
              <a:spcBef>
                <a:spcPts val="0"/>
              </a:spcBef>
              <a:buFontTx/>
              <a:buNone/>
              <a:defRPr sz="2400" kern="1200" baseline="0">
                <a:solidFill>
                  <a:schemeClr val="bg1"/>
                </a:solidFill>
                <a:latin typeface="+mn-lt"/>
                <a:ea typeface="+mn-ea"/>
                <a:cs typeface="+mn-cs"/>
              </a:defRPr>
            </a:lvl2pPr>
            <a:lvl3pPr marL="0" indent="0" algn="l" defTabSz="457200" rtl="0" eaLnBrk="1" latinLnBrk="0" hangingPunct="1">
              <a:spcBef>
                <a:spcPts val="0"/>
              </a:spcBef>
              <a:buFontTx/>
              <a:buNone/>
              <a:defRPr sz="2400" kern="1200" baseline="0">
                <a:solidFill>
                  <a:schemeClr val="bg1"/>
                </a:solidFill>
                <a:latin typeface="+mn-lt"/>
                <a:ea typeface="+mn-ea"/>
                <a:cs typeface="+mn-cs"/>
              </a:defRPr>
            </a:lvl3pPr>
            <a:lvl4pPr marL="0" indent="0" algn="l" defTabSz="457200" rtl="0" eaLnBrk="1" latinLnBrk="0" hangingPunct="1">
              <a:spcBef>
                <a:spcPts val="0"/>
              </a:spcBef>
              <a:buFontTx/>
              <a:buNone/>
              <a:defRPr sz="2400" kern="1200" baseline="0">
                <a:solidFill>
                  <a:schemeClr val="bg1"/>
                </a:solidFill>
                <a:latin typeface="+mn-lt"/>
                <a:ea typeface="+mn-ea"/>
                <a:cs typeface="+mn-cs"/>
              </a:defRPr>
            </a:lvl4pPr>
            <a:lvl5pPr marL="0" indent="0" algn="l" defTabSz="457200" rtl="0" eaLnBrk="1" latinLnBrk="0" hangingPunct="1">
              <a:spcBef>
                <a:spcPts val="0"/>
              </a:spcBef>
              <a:buFontTx/>
              <a:buNone/>
              <a:defRPr sz="24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GB" sz="3200" dirty="0">
                <a:solidFill>
                  <a:schemeClr val="bg1"/>
                </a:solidFill>
                <a:latin typeface="Calibri" panose="020F0502020204030204" pitchFamily="34" charset="0"/>
              </a:rPr>
              <a:t>SIRT in the advanced stage: Patient Selection</a:t>
            </a:r>
            <a:endParaRPr lang="en-GB" sz="3200" dirty="0">
              <a:solidFill>
                <a:schemeClr val="bg1"/>
              </a:solidFill>
            </a:endParaRPr>
          </a:p>
        </p:txBody>
      </p:sp>
    </p:spTree>
    <p:extLst>
      <p:ext uri="{BB962C8B-B14F-4D97-AF65-F5344CB8AC3E}">
        <p14:creationId xmlns:p14="http://schemas.microsoft.com/office/powerpoint/2010/main" val="4770605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67067" y="1275528"/>
            <a:ext cx="8799392" cy="1309272"/>
          </a:xfrm>
        </p:spPr>
        <p:txBody>
          <a:bodyPr>
            <a:noAutofit/>
          </a:bodyPr>
          <a:lstStyle/>
          <a:p>
            <a:r>
              <a:rPr lang="en-US" sz="2400" dirty="0"/>
              <a:t>SIRFLOX: Randomized phase III trial comparing first-line mFOLFOX6 (+bevacizumab) </a:t>
            </a:r>
            <a:r>
              <a:rPr lang="en-US" sz="2400" i="1" dirty="0"/>
              <a:t>versus</a:t>
            </a:r>
            <a:r>
              <a:rPr lang="en-US" sz="2400" dirty="0"/>
              <a:t> mFOLFOX6 (+bevacizumab) + selective internal radiation therapy (SIRT) in patients with metastatic colorectal cancer</a:t>
            </a:r>
          </a:p>
        </p:txBody>
      </p:sp>
      <p:sp>
        <p:nvSpPr>
          <p:cNvPr id="5" name="Subtitle 2"/>
          <p:cNvSpPr>
            <a:spLocks noGrp="1"/>
          </p:cNvSpPr>
          <p:nvPr>
            <p:ph type="subTitle" idx="1"/>
          </p:nvPr>
        </p:nvSpPr>
        <p:spPr>
          <a:xfrm>
            <a:off x="1364188" y="3293536"/>
            <a:ext cx="6400800" cy="1775048"/>
          </a:xfrm>
        </p:spPr>
        <p:txBody>
          <a:bodyPr>
            <a:noAutofit/>
          </a:bodyPr>
          <a:lstStyle/>
          <a:p>
            <a:r>
              <a:rPr lang="en-GB" sz="2000" dirty="0">
                <a:solidFill>
                  <a:schemeClr val="tx1"/>
                </a:solidFill>
              </a:rPr>
              <a:t>Peter Gibbs </a:t>
            </a:r>
            <a:r>
              <a:rPr lang="en-GB" sz="2000" baseline="30000" dirty="0">
                <a:solidFill>
                  <a:schemeClr val="tx1"/>
                </a:solidFill>
              </a:rPr>
              <a:t>(1)</a:t>
            </a:r>
            <a:r>
              <a:rPr lang="en-GB" sz="2000" dirty="0">
                <a:solidFill>
                  <a:schemeClr val="tx1"/>
                </a:solidFill>
              </a:rPr>
              <a:t>, Volker Heinemann, Navesh K. Sharma, Michael P. N. Findlay, Jens Ricke, Val Gebski,        Mark Van Buskirk, Guy A. </a:t>
            </a:r>
            <a:r>
              <a:rPr lang="en-GB" sz="2000">
                <a:solidFill>
                  <a:schemeClr val="tx1"/>
                </a:solidFill>
              </a:rPr>
              <a:t>van </a:t>
            </a:r>
            <a:r>
              <a:rPr lang="en-GB" sz="2000" dirty="0">
                <a:solidFill>
                  <a:schemeClr val="tx1"/>
                </a:solidFill>
              </a:rPr>
              <a:t>Hazel, on behalf of the SIRFLOX Study Group</a:t>
            </a:r>
            <a:endParaRPr lang="en-US" sz="2000" dirty="0">
              <a:solidFill>
                <a:schemeClr val="tx1"/>
              </a:solidFill>
            </a:endParaRPr>
          </a:p>
        </p:txBody>
      </p:sp>
      <p:sp>
        <p:nvSpPr>
          <p:cNvPr id="6" name="Rectangle 5"/>
          <p:cNvSpPr/>
          <p:nvPr/>
        </p:nvSpPr>
        <p:spPr>
          <a:xfrm>
            <a:off x="1928008" y="5433206"/>
            <a:ext cx="5287986" cy="338554"/>
          </a:xfrm>
          <a:prstGeom prst="rect">
            <a:avLst/>
          </a:prstGeom>
        </p:spPr>
        <p:txBody>
          <a:bodyPr wrap="none">
            <a:spAutoFit/>
          </a:bodyPr>
          <a:lstStyle/>
          <a:p>
            <a:pPr algn="ctr" defTabSz="457200" fontAlgn="auto">
              <a:spcBef>
                <a:spcPts val="0"/>
              </a:spcBef>
              <a:spcAft>
                <a:spcPts val="0"/>
              </a:spcAft>
            </a:pPr>
            <a:r>
              <a:rPr lang="en-GB" sz="1600" baseline="30000" dirty="0">
                <a:solidFill>
                  <a:srgbClr val="000000"/>
                </a:solidFill>
                <a:latin typeface="Arial" panose="020B0604020202020204" pitchFamily="34" charset="0"/>
                <a:cs typeface="Arial" panose="020B0604020202020204" pitchFamily="34" charset="0"/>
              </a:rPr>
              <a:t>(1) </a:t>
            </a:r>
            <a:r>
              <a:rPr lang="en-US" sz="1600" dirty="0">
                <a:solidFill>
                  <a:srgbClr val="000000"/>
                </a:solidFill>
                <a:latin typeface="Arial" panose="020B0604020202020204" pitchFamily="34" charset="0"/>
                <a:cs typeface="Arial" panose="020B0604020202020204" pitchFamily="34" charset="0"/>
              </a:rPr>
              <a:t>The Royal Melbourne Hospital, Melbourne, Australia </a:t>
            </a:r>
            <a:endParaRPr lang="en-GB" sz="1600" dirty="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203200" y="6590799"/>
            <a:ext cx="5610578" cy="230832"/>
          </a:xfrm>
          <a:prstGeom prst="rect">
            <a:avLst/>
          </a:prstGeom>
        </p:spPr>
        <p:txBody>
          <a:bodyPr wrap="square">
            <a:spAutoFit/>
          </a:bodyPr>
          <a:lstStyle/>
          <a:p>
            <a:pPr marL="0" lvl="1" defTabSz="457200"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Gibbs P </a:t>
            </a:r>
            <a:r>
              <a:rPr lang="en-GB" sz="900" i="1" dirty="0">
                <a:solidFill>
                  <a:srgbClr val="000000"/>
                </a:solidFill>
                <a:latin typeface="Arial" panose="020B0604020202020204" pitchFamily="34" charset="0"/>
                <a:cs typeface="Arial" panose="020B0604020202020204" pitchFamily="34" charset="0"/>
              </a:rPr>
              <a:t>et al. Presented at 2015 ASCO Annual Meeting; J </a:t>
            </a:r>
            <a:r>
              <a:rPr lang="en-GB" sz="900" i="1" dirty="0" err="1">
                <a:solidFill>
                  <a:srgbClr val="000000"/>
                </a:solidFill>
                <a:latin typeface="Arial" panose="020B0604020202020204" pitchFamily="34" charset="0"/>
                <a:cs typeface="Arial" panose="020B0604020202020204" pitchFamily="34" charset="0"/>
              </a:rPr>
              <a:t>Clin</a:t>
            </a:r>
            <a:r>
              <a:rPr lang="en-GB" sz="900" i="1" dirty="0">
                <a:solidFill>
                  <a:srgbClr val="000000"/>
                </a:solidFill>
                <a:latin typeface="Arial" panose="020B0604020202020204" pitchFamily="34" charset="0"/>
                <a:cs typeface="Arial" panose="020B0604020202020204" pitchFamily="34" charset="0"/>
              </a:rPr>
              <a:t> </a:t>
            </a:r>
            <a:r>
              <a:rPr lang="en-GB" sz="900" i="1" dirty="0" err="1">
                <a:solidFill>
                  <a:srgbClr val="000000"/>
                </a:solidFill>
                <a:latin typeface="Arial" panose="020B0604020202020204" pitchFamily="34" charset="0"/>
                <a:cs typeface="Arial" panose="020B0604020202020204" pitchFamily="34" charset="0"/>
              </a:rPr>
              <a:t>Oncol</a:t>
            </a:r>
            <a:r>
              <a:rPr lang="en-GB" sz="900" i="1"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2015; </a:t>
            </a:r>
            <a:r>
              <a:rPr lang="en-GB" sz="900" b="1" dirty="0">
                <a:solidFill>
                  <a:srgbClr val="000000"/>
                </a:solidFill>
                <a:latin typeface="Arial" panose="020B0604020202020204" pitchFamily="34" charset="0"/>
                <a:cs typeface="Arial" panose="020B0604020202020204" pitchFamily="34" charset="0"/>
              </a:rPr>
              <a:t>33</a:t>
            </a:r>
            <a:r>
              <a:rPr lang="en-GB" sz="900" dirty="0">
                <a:solidFill>
                  <a:srgbClr val="000000"/>
                </a:solidFill>
                <a:latin typeface="Arial" panose="020B0604020202020204" pitchFamily="34" charset="0"/>
                <a:cs typeface="Arial" panose="020B0604020202020204" pitchFamily="34" charset="0"/>
              </a:rPr>
              <a:t> (</a:t>
            </a:r>
            <a:r>
              <a:rPr lang="en-GB" sz="900" dirty="0" err="1">
                <a:solidFill>
                  <a:srgbClr val="000000"/>
                </a:solidFill>
                <a:latin typeface="Arial" panose="020B0604020202020204" pitchFamily="34" charset="0"/>
                <a:cs typeface="Arial" panose="020B0604020202020204" pitchFamily="34" charset="0"/>
              </a:rPr>
              <a:t>Suppl</a:t>
            </a:r>
            <a:r>
              <a:rPr lang="en-GB" sz="900" dirty="0">
                <a:solidFill>
                  <a:srgbClr val="000000"/>
                </a:solidFill>
                <a:latin typeface="Arial" panose="020B0604020202020204" pitchFamily="34" charset="0"/>
                <a:cs typeface="Arial" panose="020B0604020202020204" pitchFamily="34" charset="0"/>
              </a:rPr>
              <a:t>): Abs 3502</a:t>
            </a:r>
            <a:r>
              <a:rPr lang="en-GB" sz="900" i="1" dirty="0">
                <a:solidFill>
                  <a:srgbClr val="000000"/>
                </a:solidFill>
                <a:latin typeface="Arial" panose="020B0604020202020204" pitchFamily="34" charset="0"/>
                <a:cs typeface="Arial" panose="020B0604020202020204" pitchFamily="34" charset="0"/>
              </a:rPr>
              <a:t>.</a:t>
            </a:r>
            <a:endParaRPr lang="en-GB" sz="900"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8127828" y="6716411"/>
            <a:ext cx="697627" cy="184666"/>
          </a:xfrm>
          <a:prstGeom prst="rect">
            <a:avLst/>
          </a:prstGeom>
        </p:spPr>
        <p:txBody>
          <a:bodyPr wrap="none">
            <a:spAutoFit/>
          </a:bodyPr>
          <a:lstStyle/>
          <a:p>
            <a:pPr algn="ctr" fontAlgn="auto">
              <a:spcBef>
                <a:spcPts val="0"/>
              </a:spcBef>
              <a:spcAft>
                <a:spcPts val="0"/>
              </a:spcAft>
            </a:pPr>
            <a:r>
              <a:rPr lang="en-GB" sz="600" dirty="0">
                <a:solidFill>
                  <a:prstClr val="white">
                    <a:lumMod val="75000"/>
                  </a:prstClr>
                </a:solidFill>
                <a:latin typeface="Arial" panose="020B0604020202020204" pitchFamily="34" charset="0"/>
                <a:cs typeface="Arial" panose="020B0604020202020204" pitchFamily="34" charset="0"/>
              </a:rPr>
              <a:t>118-EUA-0615</a:t>
            </a:r>
          </a:p>
        </p:txBody>
      </p:sp>
    </p:spTree>
    <p:extLst>
      <p:ext uri="{BB962C8B-B14F-4D97-AF65-F5344CB8AC3E}">
        <p14:creationId xmlns:p14="http://schemas.microsoft.com/office/powerpoint/2010/main" val="5446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909" y="269760"/>
            <a:ext cx="8721321" cy="918709"/>
          </a:xfrm>
          <a:prstGeom prst="rect">
            <a:avLst/>
          </a:prstGeom>
        </p:spPr>
        <p:txBody>
          <a:bodyPr anchor="ctr">
            <a:normAutofit/>
          </a:bodyPr>
          <a:lstStyle>
            <a:lvl1pPr algn="ctr" defTabSz="914400" rtl="0" eaLnBrk="1" latinLnBrk="0" hangingPunct="1">
              <a:spcBef>
                <a:spcPct val="0"/>
              </a:spcBef>
              <a:buNone/>
              <a:defRPr lang="en-GB" sz="3200" b="1" kern="1200">
                <a:solidFill>
                  <a:srgbClr val="0C6066"/>
                </a:solidFill>
                <a:latin typeface="Arial" panose="020B0604020202020204" pitchFamily="34" charset="0"/>
                <a:ea typeface="+mj-ea"/>
                <a:cs typeface="Arial" panose="020B0604020202020204" pitchFamily="34" charset="0"/>
              </a:defRPr>
            </a:lvl1pPr>
          </a:lstStyle>
          <a:p>
            <a:pPr algn="l"/>
            <a:r>
              <a:rPr lang="en-US" sz="3000" dirty="0"/>
              <a:t>Study Design</a:t>
            </a:r>
          </a:p>
        </p:txBody>
      </p:sp>
      <p:sp>
        <p:nvSpPr>
          <p:cNvPr id="3" name="TextBox 2"/>
          <p:cNvSpPr txBox="1"/>
          <p:nvPr/>
        </p:nvSpPr>
        <p:spPr>
          <a:xfrm>
            <a:off x="204686" y="6252015"/>
            <a:ext cx="7106019" cy="230832"/>
          </a:xfrm>
          <a:prstGeom prst="rect">
            <a:avLst/>
          </a:prstGeom>
          <a:noFill/>
        </p:spPr>
        <p:txBody>
          <a:bodyPr wrap="square" rtlCol="0" anchor="b" anchorCtr="0">
            <a:spAutoFit/>
          </a:bodyPr>
          <a:lstStyle/>
          <a:p>
            <a:pPr defTabSz="457200">
              <a:tabLst>
                <a:tab pos="355600" algn="l"/>
                <a:tab pos="2335213" algn="l"/>
                <a:tab pos="4305300" algn="l"/>
                <a:tab pos="5921375" algn="l"/>
                <a:tab pos="7261225" algn="l"/>
              </a:tabLst>
            </a:pPr>
            <a:r>
              <a:rPr lang="en-GB" sz="900" dirty="0">
                <a:solidFill>
                  <a:srgbClr val="000000"/>
                </a:solidFill>
                <a:latin typeface="Arial" panose="020B0604020202020204" pitchFamily="34" charset="0"/>
                <a:cs typeface="Arial" panose="020B0604020202020204" pitchFamily="34" charset="0"/>
              </a:rPr>
              <a:t>ANZ: Australia, New Zealand; AP: Asia Pacific;  EME: Europe &amp; Middle East; US: United States</a:t>
            </a:r>
          </a:p>
        </p:txBody>
      </p:sp>
      <p:sp>
        <p:nvSpPr>
          <p:cNvPr id="4" name="Rounded Rectangle 3"/>
          <p:cNvSpPr/>
          <p:nvPr/>
        </p:nvSpPr>
        <p:spPr bwMode="auto">
          <a:xfrm>
            <a:off x="143357" y="1708171"/>
            <a:ext cx="8864600" cy="3417804"/>
          </a:xfrm>
          <a:prstGeom prst="roundRect">
            <a:avLst>
              <a:gd name="adj" fmla="val 0"/>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endParaRPr lang="en-GB" sz="1200" b="1" dirty="0">
              <a:solidFill>
                <a:srgbClr val="FFFFFF"/>
              </a:solidFill>
              <a:effectLst>
                <a:outerShdw blurRad="38100" dist="38100" dir="2700000" algn="tl">
                  <a:srgbClr val="000000">
                    <a:alpha val="43137"/>
                  </a:srgbClr>
                </a:outerShdw>
              </a:effectLst>
              <a:latin typeface="Helvetica" pitchFamily="34" charset="0"/>
              <a:ea typeface="Helvetica" pitchFamily="34" charset="0"/>
              <a:cs typeface="Helvetica" pitchFamily="34" charset="0"/>
            </a:endParaRPr>
          </a:p>
        </p:txBody>
      </p:sp>
      <p:sp>
        <p:nvSpPr>
          <p:cNvPr id="5" name="TextBox 9"/>
          <p:cNvSpPr txBox="1">
            <a:spLocks noChangeArrowheads="1"/>
          </p:cNvSpPr>
          <p:nvPr/>
        </p:nvSpPr>
        <p:spPr bwMode="auto">
          <a:xfrm>
            <a:off x="146532" y="1376779"/>
            <a:ext cx="8861424" cy="331392"/>
          </a:xfrm>
          <a:prstGeom prst="rect">
            <a:avLst/>
          </a:prstGeom>
          <a:solidFill>
            <a:srgbClr val="0F3662"/>
          </a:solidFill>
          <a:ln w="15875">
            <a:noFill/>
            <a:miter lim="800000"/>
            <a:headEnd/>
            <a:tailEnd/>
          </a:ln>
        </p:spPr>
        <p:txBody>
          <a:bodyPr anchor="ct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marL="92075" marR="0" lvl="0" indent="-92075" defTabSz="914400" eaLnBrk="1" fontAlgn="base" latinLnBrk="0" hangingPunct="1">
              <a:lnSpc>
                <a:spcPct val="100000"/>
              </a:lnSpc>
              <a:spcBef>
                <a:spcPct val="0"/>
              </a:spcBef>
              <a:spcAft>
                <a:spcPct val="0"/>
              </a:spcAft>
              <a:buClrTx/>
              <a:buSzTx/>
              <a:buFontTx/>
              <a:buNone/>
              <a:tabLst/>
              <a:defRPr/>
            </a:pPr>
            <a:r>
              <a:rPr lang="en-AU" altLang="en-US" b="1" kern="0" dirty="0">
                <a:solidFill>
                  <a:srgbClr val="FFFFFF"/>
                </a:solidFill>
                <a:cs typeface="Arial" charset="0"/>
              </a:rPr>
              <a:t>	 Prospective open-label RCT</a:t>
            </a:r>
            <a:endParaRPr kumimoji="0" lang="en-AU" altLang="en-US" sz="1600" b="0" i="0" u="none" strike="noStrike" kern="0" cap="none" spc="0" normalizeH="0" baseline="0" noProof="0" dirty="0">
              <a:ln>
                <a:noFill/>
              </a:ln>
              <a:solidFill>
                <a:srgbClr val="FFFFFF"/>
              </a:solidFill>
              <a:effectLst/>
              <a:uLnTx/>
              <a:uFillTx/>
              <a:latin typeface="Arial" charset="0"/>
              <a:ea typeface="ＭＳ Ｐゴシック" pitchFamily="34" charset="-128"/>
              <a:cs typeface="Arial" charset="0"/>
            </a:endParaRPr>
          </a:p>
        </p:txBody>
      </p:sp>
      <p:sp>
        <p:nvSpPr>
          <p:cNvPr id="93" name="TextBox 9"/>
          <p:cNvSpPr txBox="1">
            <a:spLocks noChangeArrowheads="1"/>
          </p:cNvSpPr>
          <p:nvPr/>
        </p:nvSpPr>
        <p:spPr bwMode="auto">
          <a:xfrm>
            <a:off x="292882" y="1778644"/>
            <a:ext cx="5365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bg1"/>
                </a:solidFill>
                <a:latin typeface="Tahoma" pitchFamily="-97" charset="0"/>
                <a:cs typeface="Tahoma" pitchFamily="-97" charset="0"/>
              </a:defRPr>
            </a:lvl1pPr>
            <a:lvl2pPr marL="742950" indent="-285750" eaLnBrk="0" hangingPunct="0">
              <a:spcBef>
                <a:spcPct val="20000"/>
              </a:spcBef>
              <a:buChar char="–"/>
              <a:defRPr sz="2000">
                <a:solidFill>
                  <a:schemeClr val="bg1"/>
                </a:solidFill>
                <a:latin typeface="Tahoma" pitchFamily="-97" charset="0"/>
                <a:cs typeface="Tahoma" pitchFamily="-97" charset="0"/>
              </a:defRPr>
            </a:lvl2pPr>
            <a:lvl3pPr marL="1143000" indent="-228600" eaLnBrk="0" hangingPunct="0">
              <a:spcBef>
                <a:spcPct val="20000"/>
              </a:spcBef>
              <a:buChar char="•"/>
              <a:defRPr>
                <a:solidFill>
                  <a:schemeClr val="bg1"/>
                </a:solidFill>
                <a:latin typeface="Tahoma" pitchFamily="-97" charset="0"/>
                <a:cs typeface="Tahoma" pitchFamily="-97" charset="0"/>
              </a:defRPr>
            </a:lvl3pPr>
            <a:lvl4pPr marL="1600200" indent="-228600" eaLnBrk="0" hangingPunct="0">
              <a:spcBef>
                <a:spcPct val="20000"/>
              </a:spcBef>
              <a:buChar char="–"/>
              <a:defRPr sz="1600">
                <a:solidFill>
                  <a:schemeClr val="bg1"/>
                </a:solidFill>
                <a:latin typeface="Tahoma" pitchFamily="-97" charset="0"/>
                <a:cs typeface="Tahoma" pitchFamily="-97" charset="0"/>
              </a:defRPr>
            </a:lvl4pPr>
            <a:lvl5pPr marL="2057400" indent="-228600" eaLnBrk="0" hangingPunct="0">
              <a:spcBef>
                <a:spcPct val="20000"/>
              </a:spcBef>
              <a:buChar char="»"/>
              <a:defRPr sz="1600">
                <a:solidFill>
                  <a:schemeClr val="bg1"/>
                </a:solidFill>
                <a:latin typeface="Tahoma" pitchFamily="-97" charset="0"/>
                <a:cs typeface="Tahoma" pitchFamily="-97" charset="0"/>
              </a:defRPr>
            </a:lvl5pPr>
            <a:lvl6pPr marL="2514600" indent="-228600" eaLnBrk="0" fontAlgn="base" hangingPunct="0">
              <a:spcBef>
                <a:spcPct val="20000"/>
              </a:spcBef>
              <a:spcAft>
                <a:spcPct val="0"/>
              </a:spcAft>
              <a:buChar char="»"/>
              <a:defRPr sz="1600">
                <a:solidFill>
                  <a:schemeClr val="bg1"/>
                </a:solidFill>
                <a:latin typeface="Tahoma" pitchFamily="-97" charset="0"/>
                <a:cs typeface="Tahoma" pitchFamily="-97" charset="0"/>
              </a:defRPr>
            </a:lvl6pPr>
            <a:lvl7pPr marL="2971800" indent="-228600" eaLnBrk="0" fontAlgn="base" hangingPunct="0">
              <a:spcBef>
                <a:spcPct val="20000"/>
              </a:spcBef>
              <a:spcAft>
                <a:spcPct val="0"/>
              </a:spcAft>
              <a:buChar char="»"/>
              <a:defRPr sz="1600">
                <a:solidFill>
                  <a:schemeClr val="bg1"/>
                </a:solidFill>
                <a:latin typeface="Tahoma" pitchFamily="-97" charset="0"/>
                <a:cs typeface="Tahoma" pitchFamily="-97" charset="0"/>
              </a:defRPr>
            </a:lvl7pPr>
            <a:lvl8pPr marL="3429000" indent="-228600" eaLnBrk="0" fontAlgn="base" hangingPunct="0">
              <a:spcBef>
                <a:spcPct val="20000"/>
              </a:spcBef>
              <a:spcAft>
                <a:spcPct val="0"/>
              </a:spcAft>
              <a:buChar char="»"/>
              <a:defRPr sz="1600">
                <a:solidFill>
                  <a:schemeClr val="bg1"/>
                </a:solidFill>
                <a:latin typeface="Tahoma" pitchFamily="-97" charset="0"/>
                <a:cs typeface="Tahoma" pitchFamily="-97" charset="0"/>
              </a:defRPr>
            </a:lvl8pPr>
            <a:lvl9pPr marL="3886200" indent="-228600" eaLnBrk="0" fontAlgn="base" hangingPunct="0">
              <a:spcBef>
                <a:spcPct val="20000"/>
              </a:spcBef>
              <a:spcAft>
                <a:spcPct val="0"/>
              </a:spcAft>
              <a:buChar char="»"/>
              <a:defRPr sz="1600">
                <a:solidFill>
                  <a:schemeClr val="bg1"/>
                </a:solidFill>
                <a:latin typeface="Tahoma" pitchFamily="-97" charset="0"/>
                <a:cs typeface="Tahoma" pitchFamily="-97" charset="0"/>
              </a:defRPr>
            </a:lvl9pPr>
          </a:lstStyle>
          <a:p>
            <a:pPr eaLnBrk="1" hangingPunct="1">
              <a:spcBef>
                <a:spcPct val="0"/>
              </a:spcBef>
              <a:buFontTx/>
              <a:buNone/>
            </a:pPr>
            <a:r>
              <a:rPr lang="it-IT" altLang="en-US" sz="1400" b="1" dirty="0">
                <a:solidFill>
                  <a:schemeClr val="tx1"/>
                </a:solidFill>
                <a:latin typeface="Arial" panose="020B0604020202020204" pitchFamily="34" charset="0"/>
                <a:ea typeface="Tahoma" pitchFamily="-97" charset="0"/>
                <a:cs typeface="Arial" panose="020B0604020202020204" pitchFamily="34" charset="0"/>
              </a:rPr>
              <a:t>Primary endpoint: </a:t>
            </a:r>
            <a:r>
              <a:rPr lang="it-IT" altLang="en-US" sz="1400" dirty="0">
                <a:solidFill>
                  <a:schemeClr val="tx1"/>
                </a:solidFill>
                <a:latin typeface="Arial" panose="020B0604020202020204" pitchFamily="34" charset="0"/>
                <a:ea typeface="Tahoma" pitchFamily="-97" charset="0"/>
                <a:cs typeface="Arial" panose="020B0604020202020204" pitchFamily="34" charset="0"/>
              </a:rPr>
              <a:t>Progression-Free Survival</a:t>
            </a:r>
          </a:p>
        </p:txBody>
      </p:sp>
      <p:sp>
        <p:nvSpPr>
          <p:cNvPr id="94" name="Rectangle 93"/>
          <p:cNvSpPr/>
          <p:nvPr/>
        </p:nvSpPr>
        <p:spPr>
          <a:xfrm>
            <a:off x="188895" y="4453442"/>
            <a:ext cx="2153890" cy="600164"/>
          </a:xfrm>
          <a:prstGeom prst="rect">
            <a:avLst/>
          </a:prstGeom>
        </p:spPr>
        <p:txBody>
          <a:bodyPr wrap="square">
            <a:spAutoFit/>
          </a:bodyPr>
          <a:lstStyle/>
          <a:p>
            <a:pPr marL="179388">
              <a:tabLst>
                <a:tab pos="898525" algn="l"/>
                <a:tab pos="3768725" algn="l"/>
                <a:tab pos="3943350" algn="l"/>
              </a:tabLst>
            </a:pPr>
            <a:r>
              <a:rPr lang="en-GB" sz="1100" b="1" dirty="0">
                <a:latin typeface="Arial" panose="020B0604020202020204" pitchFamily="34" charset="0"/>
                <a:cs typeface="Arial" panose="020B0604020202020204" pitchFamily="34" charset="0"/>
              </a:rPr>
              <a:t>ANZ: 	</a:t>
            </a:r>
            <a:r>
              <a:rPr lang="en-GB" sz="1100" dirty="0">
                <a:latin typeface="Arial" panose="020B0604020202020204" pitchFamily="34" charset="0"/>
                <a:cs typeface="Arial" panose="020B0604020202020204" pitchFamily="34" charset="0"/>
              </a:rPr>
              <a:t>280 (53%)   </a:t>
            </a:r>
          </a:p>
          <a:p>
            <a:pPr marL="179388">
              <a:tabLst>
                <a:tab pos="898525" algn="l"/>
                <a:tab pos="3768725" algn="l"/>
                <a:tab pos="3943350" algn="l"/>
              </a:tabLst>
            </a:pPr>
            <a:r>
              <a:rPr lang="en-GB" sz="1100" b="1" dirty="0">
                <a:latin typeface="Arial" panose="020B0604020202020204" pitchFamily="34" charset="0"/>
                <a:cs typeface="Arial" panose="020B0604020202020204" pitchFamily="34" charset="0"/>
              </a:rPr>
              <a:t>EME:	</a:t>
            </a:r>
            <a:r>
              <a:rPr lang="en-GB" sz="1100" dirty="0">
                <a:latin typeface="Arial" panose="020B0604020202020204" pitchFamily="34" charset="0"/>
                <a:cs typeface="Arial" panose="020B0604020202020204" pitchFamily="34" charset="0"/>
              </a:rPr>
              <a:t>191 (36%)    </a:t>
            </a:r>
          </a:p>
          <a:p>
            <a:pPr marL="179388">
              <a:tabLst>
                <a:tab pos="898525" algn="l"/>
                <a:tab pos="3768725" algn="l"/>
                <a:tab pos="3943350" algn="l"/>
              </a:tabLst>
            </a:pPr>
            <a:r>
              <a:rPr lang="en-GB" sz="1100" b="1" dirty="0">
                <a:latin typeface="Arial" panose="020B0604020202020204" pitchFamily="34" charset="0"/>
                <a:cs typeface="Arial" panose="020B0604020202020204" pitchFamily="34" charset="0"/>
              </a:rPr>
              <a:t>US: 	  </a:t>
            </a:r>
            <a:r>
              <a:rPr lang="en-GB" sz="1100" dirty="0">
                <a:latin typeface="Arial" panose="020B0604020202020204" pitchFamily="34" charset="0"/>
                <a:cs typeface="Arial" panose="020B0604020202020204" pitchFamily="34" charset="0"/>
              </a:rPr>
              <a:t>59 (11%)</a:t>
            </a:r>
          </a:p>
        </p:txBody>
      </p:sp>
      <p:sp>
        <p:nvSpPr>
          <p:cNvPr id="95" name="Rectangle 94"/>
          <p:cNvSpPr/>
          <p:nvPr/>
        </p:nvSpPr>
        <p:spPr>
          <a:xfrm>
            <a:off x="6270863" y="4622719"/>
            <a:ext cx="2737094" cy="430887"/>
          </a:xfrm>
          <a:prstGeom prst="rect">
            <a:avLst/>
          </a:prstGeom>
        </p:spPr>
        <p:txBody>
          <a:bodyPr wrap="square">
            <a:spAutoFit/>
          </a:bodyPr>
          <a:lstStyle/>
          <a:p>
            <a:pPr marL="174625" indent="-174625"/>
            <a:r>
              <a:rPr lang="en-GB" sz="1100" dirty="0">
                <a:latin typeface="Arial" panose="020B0604020202020204" pitchFamily="34" charset="0"/>
                <a:cs typeface="Arial" panose="020B0604020202020204" pitchFamily="34" charset="0"/>
              </a:rPr>
              <a:t>1. 	Bevacizumab allowed at investigator’s discretion, per institutional practice</a:t>
            </a:r>
          </a:p>
        </p:txBody>
      </p:sp>
      <p:sp>
        <p:nvSpPr>
          <p:cNvPr id="96" name="Rectangle 95"/>
          <p:cNvSpPr/>
          <p:nvPr/>
        </p:nvSpPr>
        <p:spPr>
          <a:xfrm>
            <a:off x="203200" y="6590799"/>
            <a:ext cx="5610578" cy="230832"/>
          </a:xfrm>
          <a:prstGeom prst="rect">
            <a:avLst/>
          </a:prstGeom>
        </p:spPr>
        <p:txBody>
          <a:bodyPr wrap="square">
            <a:spAutoFit/>
          </a:bodyPr>
          <a:lstStyle/>
          <a:p>
            <a:pPr marL="0" lvl="1" defTabSz="457200"/>
            <a:r>
              <a:rPr lang="en-GB" sz="900" dirty="0">
                <a:solidFill>
                  <a:srgbClr val="000000"/>
                </a:solidFill>
                <a:latin typeface="Arial" panose="020B0604020202020204" pitchFamily="34" charset="0"/>
                <a:cs typeface="Arial" panose="020B0604020202020204" pitchFamily="34" charset="0"/>
              </a:rPr>
              <a:t>Gibbs P </a:t>
            </a:r>
            <a:r>
              <a:rPr lang="en-GB" sz="900" i="1" dirty="0">
                <a:solidFill>
                  <a:srgbClr val="000000"/>
                </a:solidFill>
                <a:latin typeface="Arial" panose="020B0604020202020204" pitchFamily="34" charset="0"/>
                <a:cs typeface="Arial" panose="020B0604020202020204" pitchFamily="34" charset="0"/>
              </a:rPr>
              <a:t>et al. Presented at 2015 ASCO Annual Meeting; J </a:t>
            </a:r>
            <a:r>
              <a:rPr lang="en-GB" sz="900" i="1" dirty="0" err="1">
                <a:solidFill>
                  <a:srgbClr val="000000"/>
                </a:solidFill>
                <a:latin typeface="Arial" panose="020B0604020202020204" pitchFamily="34" charset="0"/>
                <a:cs typeface="Arial" panose="020B0604020202020204" pitchFamily="34" charset="0"/>
              </a:rPr>
              <a:t>Clin</a:t>
            </a:r>
            <a:r>
              <a:rPr lang="en-GB" sz="900" i="1" dirty="0">
                <a:solidFill>
                  <a:srgbClr val="000000"/>
                </a:solidFill>
                <a:latin typeface="Arial" panose="020B0604020202020204" pitchFamily="34" charset="0"/>
                <a:cs typeface="Arial" panose="020B0604020202020204" pitchFamily="34" charset="0"/>
              </a:rPr>
              <a:t> </a:t>
            </a:r>
            <a:r>
              <a:rPr lang="en-GB" sz="900" i="1" dirty="0" err="1">
                <a:solidFill>
                  <a:srgbClr val="000000"/>
                </a:solidFill>
                <a:latin typeface="Arial" panose="020B0604020202020204" pitchFamily="34" charset="0"/>
                <a:cs typeface="Arial" panose="020B0604020202020204" pitchFamily="34" charset="0"/>
              </a:rPr>
              <a:t>Oncol</a:t>
            </a:r>
            <a:r>
              <a:rPr lang="en-GB" sz="900" i="1" dirty="0">
                <a:solidFill>
                  <a:srgbClr val="000000"/>
                </a:solidFill>
                <a:latin typeface="Arial" panose="020B0604020202020204" pitchFamily="34" charset="0"/>
                <a:cs typeface="Arial" panose="020B0604020202020204" pitchFamily="34" charset="0"/>
              </a:rPr>
              <a:t> </a:t>
            </a:r>
            <a:r>
              <a:rPr lang="en-GB" sz="900" dirty="0">
                <a:solidFill>
                  <a:srgbClr val="000000"/>
                </a:solidFill>
                <a:latin typeface="Arial" panose="020B0604020202020204" pitchFamily="34" charset="0"/>
                <a:cs typeface="Arial" panose="020B0604020202020204" pitchFamily="34" charset="0"/>
              </a:rPr>
              <a:t>2015; </a:t>
            </a:r>
            <a:r>
              <a:rPr lang="en-GB" sz="900" b="1" dirty="0">
                <a:solidFill>
                  <a:srgbClr val="000000"/>
                </a:solidFill>
                <a:latin typeface="Arial" panose="020B0604020202020204" pitchFamily="34" charset="0"/>
                <a:cs typeface="Arial" panose="020B0604020202020204" pitchFamily="34" charset="0"/>
              </a:rPr>
              <a:t>33</a:t>
            </a:r>
            <a:r>
              <a:rPr lang="en-GB" sz="900" dirty="0">
                <a:solidFill>
                  <a:srgbClr val="000000"/>
                </a:solidFill>
                <a:latin typeface="Arial" panose="020B0604020202020204" pitchFamily="34" charset="0"/>
                <a:cs typeface="Arial" panose="020B0604020202020204" pitchFamily="34" charset="0"/>
              </a:rPr>
              <a:t> (</a:t>
            </a:r>
            <a:r>
              <a:rPr lang="en-GB" sz="900" dirty="0" err="1">
                <a:solidFill>
                  <a:srgbClr val="000000"/>
                </a:solidFill>
                <a:latin typeface="Arial" panose="020B0604020202020204" pitchFamily="34" charset="0"/>
                <a:cs typeface="Arial" panose="020B0604020202020204" pitchFamily="34" charset="0"/>
              </a:rPr>
              <a:t>Suppl</a:t>
            </a:r>
            <a:r>
              <a:rPr lang="en-GB" sz="900" dirty="0">
                <a:solidFill>
                  <a:srgbClr val="000000"/>
                </a:solidFill>
                <a:latin typeface="Arial" panose="020B0604020202020204" pitchFamily="34" charset="0"/>
                <a:cs typeface="Arial" panose="020B0604020202020204" pitchFamily="34" charset="0"/>
              </a:rPr>
              <a:t>): Abs 3502</a:t>
            </a:r>
            <a:r>
              <a:rPr lang="en-GB" sz="900" i="1" dirty="0">
                <a:solidFill>
                  <a:srgbClr val="000000"/>
                </a:solidFill>
                <a:latin typeface="Arial" panose="020B0604020202020204" pitchFamily="34" charset="0"/>
                <a:cs typeface="Arial" panose="020B0604020202020204" pitchFamily="34" charset="0"/>
              </a:rPr>
              <a:t>.</a:t>
            </a:r>
            <a:endParaRPr lang="en-GB" sz="900" dirty="0">
              <a:solidFill>
                <a:srgbClr val="000000"/>
              </a:solidFill>
              <a:latin typeface="Arial" panose="020B0604020202020204" pitchFamily="34" charset="0"/>
              <a:cs typeface="Arial" panose="020B0604020202020204" pitchFamily="34" charset="0"/>
            </a:endParaRPr>
          </a:p>
        </p:txBody>
      </p:sp>
      <p:sp>
        <p:nvSpPr>
          <p:cNvPr id="184" name="Rounded Rectangle 183"/>
          <p:cNvSpPr/>
          <p:nvPr/>
        </p:nvSpPr>
        <p:spPr>
          <a:xfrm>
            <a:off x="2455092" y="2206996"/>
            <a:ext cx="2016647" cy="2069224"/>
          </a:xfrm>
          <a:prstGeom prst="roundRect">
            <a:avLst>
              <a:gd name="adj" fmla="val 4937"/>
            </a:avLst>
          </a:prstGeom>
          <a:solidFill>
            <a:srgbClr val="1E76CC">
              <a:lumMod val="75000"/>
            </a:srgbClr>
          </a:solidFill>
          <a:ln w="25400" cap="flat" cmpd="sng" algn="ctr">
            <a:noFill/>
            <a:prstDash val="solid"/>
          </a:ln>
          <a:effectLst/>
        </p:spPr>
        <p:txBody>
          <a:bodyPr lIns="0" tIns="72000" rIns="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panose="020B0604020202020204" pitchFamily="34" charset="0"/>
              </a:rPr>
              <a:t>   </a:t>
            </a:r>
            <a:r>
              <a:rPr kumimoji="0" lang="en-GB" sz="1400" b="1" i="0" u="none" strike="noStrike" kern="0" cap="none" spc="0" normalizeH="0" baseline="0" noProof="0" dirty="0">
                <a:ln>
                  <a:noFill/>
                </a:ln>
                <a:solidFill>
                  <a:srgbClr val="FFFF00"/>
                </a:solidFill>
                <a:effectLst/>
                <a:uLnTx/>
                <a:uFillTx/>
                <a:latin typeface="Arial"/>
                <a:ea typeface="+mn-ea"/>
                <a:cs typeface="Arial" panose="020B0604020202020204" pitchFamily="34" charset="0"/>
              </a:rPr>
              <a:t>Stratified by</a:t>
            </a:r>
          </a:p>
          <a:p>
            <a:pPr marL="263525" marR="0" lvl="0" indent="-107950" defTabSz="447675"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Presence of extra-</a:t>
            </a:r>
            <a:b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hepatic metastases</a:t>
            </a:r>
          </a:p>
          <a:p>
            <a:pPr marL="263525" marR="0" lvl="0" indent="-107950" defTabSz="447675"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Degree of liver involvement</a:t>
            </a:r>
          </a:p>
          <a:p>
            <a:pPr marL="263525" marR="0" lvl="0" indent="-107950" defTabSz="447675"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Intended use of bevacizumab</a:t>
            </a:r>
          </a:p>
          <a:p>
            <a:pPr marL="263525" marR="0" lvl="0" indent="-107950" defTabSz="447675"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Institution</a:t>
            </a:r>
          </a:p>
          <a:p>
            <a:pPr marL="263525" marR="0" lvl="0" indent="-107950" defTabSz="44767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300"/>
              </a:spcAft>
              <a:buClrTx/>
              <a:buSzTx/>
              <a:buFontTx/>
              <a:buNone/>
              <a:tabLst/>
              <a:defRPr/>
            </a:pPr>
            <a:endParaRPr kumimoji="0" lang="en-GB"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sp>
        <p:nvSpPr>
          <p:cNvPr id="185" name="Rounded Rectangle 184"/>
          <p:cNvSpPr/>
          <p:nvPr/>
        </p:nvSpPr>
        <p:spPr>
          <a:xfrm>
            <a:off x="4744783" y="2750866"/>
            <a:ext cx="1183723" cy="990000"/>
          </a:xfrm>
          <a:prstGeom prst="roundRect">
            <a:avLst>
              <a:gd name="adj" fmla="val 4937"/>
            </a:avLst>
          </a:prstGeom>
          <a:solidFill>
            <a:srgbClr val="1E76CC">
              <a:lumMod val="75000"/>
            </a:srgbClr>
          </a:solidFill>
          <a:ln w="25400" cap="flat" cmpd="sng" algn="ctr">
            <a:noFill/>
            <a:prstDash val="solid"/>
          </a:ln>
          <a:effectLst/>
        </p:spPr>
        <p:txBody>
          <a:bodyPr lIns="0" tIns="72000" rIns="0" anchor="t"/>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FFFF00"/>
                </a:solidFill>
                <a:effectLst/>
                <a:uLnTx/>
                <a:uFillTx/>
                <a:latin typeface="Arial"/>
                <a:ea typeface="Tahoma" pitchFamily="34" charset="0"/>
                <a:cs typeface="Arial" panose="020B0604020202020204" pitchFamily="34" charset="0"/>
              </a:rPr>
              <a:t>Randomized</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Tahoma" pitchFamily="34" charset="0"/>
                <a:cs typeface="Arial" panose="020B0604020202020204" pitchFamily="34" charset="0"/>
              </a:rPr>
              <a:t>1:1</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Tahoma" pitchFamily="34" charset="0"/>
                <a:cs typeface="Arial" panose="020B0604020202020204" pitchFamily="34" charset="0"/>
              </a:rPr>
              <a:t>n = 530</a:t>
            </a:r>
            <a:endPar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grpSp>
        <p:nvGrpSpPr>
          <p:cNvPr id="186" name="Group 4"/>
          <p:cNvGrpSpPr>
            <a:grpSpLocks noChangeAspect="1"/>
          </p:cNvGrpSpPr>
          <p:nvPr/>
        </p:nvGrpSpPr>
        <p:grpSpPr bwMode="auto">
          <a:xfrm>
            <a:off x="4309965" y="2957830"/>
            <a:ext cx="576045" cy="576072"/>
            <a:chOff x="4842932" y="440266"/>
            <a:chExt cx="1080000" cy="1080000"/>
          </a:xfrm>
        </p:grpSpPr>
        <p:sp>
          <p:nvSpPr>
            <p:cNvPr id="187" name="Oval 186"/>
            <p:cNvSpPr/>
            <p:nvPr/>
          </p:nvSpPr>
          <p:spPr>
            <a:xfrm>
              <a:off x="4841796" y="441530"/>
              <a:ext cx="1080407" cy="1077381"/>
            </a:xfrm>
            <a:prstGeom prst="ellipse">
              <a:avLst/>
            </a:prstGeom>
            <a:solidFill>
              <a:srgbClr val="1E76CC">
                <a:lumMod val="75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88" name="Group 187"/>
            <p:cNvGrpSpPr/>
            <p:nvPr/>
          </p:nvGrpSpPr>
          <p:grpSpPr>
            <a:xfrm>
              <a:off x="4984669" y="634063"/>
              <a:ext cx="796526" cy="692406"/>
              <a:chOff x="2533198" y="777526"/>
              <a:chExt cx="796526" cy="692406"/>
            </a:xfrm>
            <a:solidFill>
              <a:sysClr val="window" lastClr="FFFFFF"/>
            </a:solidFill>
          </p:grpSpPr>
          <p:grpSp>
            <p:nvGrpSpPr>
              <p:cNvPr id="189" name="Group 188"/>
              <p:cNvGrpSpPr/>
              <p:nvPr/>
            </p:nvGrpSpPr>
            <p:grpSpPr>
              <a:xfrm>
                <a:off x="2533198" y="980728"/>
                <a:ext cx="694566" cy="82800"/>
                <a:chOff x="2533198" y="980728"/>
                <a:chExt cx="694566" cy="82800"/>
              </a:xfrm>
              <a:grpFill/>
            </p:grpSpPr>
            <p:sp>
              <p:nvSpPr>
                <p:cNvPr id="215" name="Oval 214"/>
                <p:cNvSpPr/>
                <p:nvPr/>
              </p:nvSpPr>
              <p:spPr>
                <a:xfrm>
                  <a:off x="2635159"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6" name="Oval 215"/>
                <p:cNvSpPr/>
                <p:nvPr/>
              </p:nvSpPr>
              <p:spPr>
                <a:xfrm>
                  <a:off x="2737120"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7" name="Oval 216"/>
                <p:cNvSpPr/>
                <p:nvPr/>
              </p:nvSpPr>
              <p:spPr>
                <a:xfrm>
                  <a:off x="2839081"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8" name="Oval 217"/>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9" name="Oval 218"/>
                <p:cNvSpPr/>
                <p:nvPr/>
              </p:nvSpPr>
              <p:spPr>
                <a:xfrm>
                  <a:off x="2533198"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20" name="Oval 219"/>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21" name="Oval 220"/>
                <p:cNvSpPr/>
                <p:nvPr/>
              </p:nvSpPr>
              <p:spPr>
                <a:xfrm>
                  <a:off x="314496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190" name="Group 189"/>
              <p:cNvGrpSpPr/>
              <p:nvPr/>
            </p:nvGrpSpPr>
            <p:grpSpPr>
              <a:xfrm>
                <a:off x="2533198" y="1082329"/>
                <a:ext cx="796526" cy="82800"/>
                <a:chOff x="2533198" y="980728"/>
                <a:chExt cx="796526" cy="82800"/>
              </a:xfrm>
              <a:grpFill/>
            </p:grpSpPr>
            <p:sp>
              <p:nvSpPr>
                <p:cNvPr id="207" name="Oval 206"/>
                <p:cNvSpPr/>
                <p:nvPr/>
              </p:nvSpPr>
              <p:spPr>
                <a:xfrm>
                  <a:off x="2635159"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8" name="Oval 207"/>
                <p:cNvSpPr/>
                <p:nvPr/>
              </p:nvSpPr>
              <p:spPr>
                <a:xfrm>
                  <a:off x="2737120"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9" name="Oval 208"/>
                <p:cNvSpPr/>
                <p:nvPr/>
              </p:nvSpPr>
              <p:spPr>
                <a:xfrm>
                  <a:off x="2839081"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0" name="Oval 209"/>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1" name="Oval 210"/>
                <p:cNvSpPr/>
                <p:nvPr/>
              </p:nvSpPr>
              <p:spPr>
                <a:xfrm>
                  <a:off x="2533198"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2" name="Oval 211"/>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3" name="Oval 212"/>
                <p:cNvSpPr/>
                <p:nvPr/>
              </p:nvSpPr>
              <p:spPr>
                <a:xfrm>
                  <a:off x="314496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4" name="Oval 213"/>
                <p:cNvSpPr/>
                <p:nvPr/>
              </p:nvSpPr>
              <p:spPr>
                <a:xfrm>
                  <a:off x="324692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191" name="Group 190"/>
              <p:cNvGrpSpPr/>
              <p:nvPr/>
            </p:nvGrpSpPr>
            <p:grpSpPr>
              <a:xfrm>
                <a:off x="2533198" y="1183930"/>
                <a:ext cx="694566" cy="82800"/>
                <a:chOff x="2533198" y="980728"/>
                <a:chExt cx="694566" cy="82800"/>
              </a:xfrm>
              <a:grpFill/>
            </p:grpSpPr>
            <p:sp>
              <p:nvSpPr>
                <p:cNvPr id="200" name="Oval 199"/>
                <p:cNvSpPr/>
                <p:nvPr/>
              </p:nvSpPr>
              <p:spPr>
                <a:xfrm>
                  <a:off x="2635159"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1" name="Oval 200"/>
                <p:cNvSpPr/>
                <p:nvPr/>
              </p:nvSpPr>
              <p:spPr>
                <a:xfrm>
                  <a:off x="2737120"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2" name="Oval 201"/>
                <p:cNvSpPr/>
                <p:nvPr/>
              </p:nvSpPr>
              <p:spPr>
                <a:xfrm>
                  <a:off x="2839081"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3" name="Oval 202"/>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4" name="Oval 203"/>
                <p:cNvSpPr/>
                <p:nvPr/>
              </p:nvSpPr>
              <p:spPr>
                <a:xfrm>
                  <a:off x="2533198"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5" name="Oval 204"/>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6" name="Oval 205"/>
                <p:cNvSpPr/>
                <p:nvPr/>
              </p:nvSpPr>
              <p:spPr>
                <a:xfrm>
                  <a:off x="314496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192" name="Group 191"/>
              <p:cNvGrpSpPr/>
              <p:nvPr/>
            </p:nvGrpSpPr>
            <p:grpSpPr>
              <a:xfrm>
                <a:off x="2941042" y="879127"/>
                <a:ext cx="184761" cy="82800"/>
                <a:chOff x="2941042" y="980728"/>
                <a:chExt cx="184761" cy="82800"/>
              </a:xfrm>
              <a:grpFill/>
            </p:grpSpPr>
            <p:sp>
              <p:nvSpPr>
                <p:cNvPr id="198" name="Oval 197"/>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99" name="Oval 198"/>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193" name="Group 192"/>
              <p:cNvGrpSpPr/>
              <p:nvPr/>
            </p:nvGrpSpPr>
            <p:grpSpPr>
              <a:xfrm>
                <a:off x="2941042" y="1285531"/>
                <a:ext cx="184761" cy="82800"/>
                <a:chOff x="2941042" y="980728"/>
                <a:chExt cx="184761" cy="82800"/>
              </a:xfrm>
              <a:grpFill/>
            </p:grpSpPr>
            <p:sp>
              <p:nvSpPr>
                <p:cNvPr id="196" name="Oval 195"/>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97" name="Oval 196"/>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194" name="Oval 193"/>
              <p:cNvSpPr/>
              <p:nvPr/>
            </p:nvSpPr>
            <p:spPr>
              <a:xfrm>
                <a:off x="2941042" y="777526"/>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95" name="Oval 194"/>
              <p:cNvSpPr/>
              <p:nvPr/>
            </p:nvSpPr>
            <p:spPr>
              <a:xfrm>
                <a:off x="2941042" y="1387132"/>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sp>
        <p:nvSpPr>
          <p:cNvPr id="222" name="Rounded Rectangle 221"/>
          <p:cNvSpPr/>
          <p:nvPr/>
        </p:nvSpPr>
        <p:spPr>
          <a:xfrm>
            <a:off x="188895" y="2206996"/>
            <a:ext cx="1993152" cy="2069224"/>
          </a:xfrm>
          <a:prstGeom prst="roundRect">
            <a:avLst>
              <a:gd name="adj" fmla="val 4937"/>
            </a:avLst>
          </a:prstGeom>
          <a:solidFill>
            <a:srgbClr val="1E76CC">
              <a:lumMod val="75000"/>
            </a:srgbClr>
          </a:solidFill>
          <a:ln w="25400" cap="flat" cmpd="sng" algn="ctr">
            <a:noFill/>
            <a:prstDash val="solid"/>
          </a:ln>
          <a:effectLst/>
        </p:spPr>
        <p:txBody>
          <a:bodyPr lIns="72000" tIns="72000" rIns="8280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Tahoma" pitchFamily="34" charset="0"/>
                <a:cs typeface="Arial" panose="020B0604020202020204" pitchFamily="34" charset="0"/>
              </a:rPr>
              <a:t>  </a:t>
            </a:r>
            <a:r>
              <a:rPr kumimoji="0" lang="en-GB" sz="1400" b="1" i="0" u="none" strike="noStrike" kern="0" cap="none" spc="0" normalizeH="0" baseline="0" noProof="0" dirty="0">
                <a:ln>
                  <a:noFill/>
                </a:ln>
                <a:solidFill>
                  <a:srgbClr val="FFFF00"/>
                </a:solidFill>
                <a:effectLst/>
                <a:uLnTx/>
                <a:uFillTx/>
                <a:latin typeface="Arial"/>
                <a:ea typeface="Tahoma" pitchFamily="34" charset="0"/>
                <a:cs typeface="Arial" panose="020B0604020202020204" pitchFamily="34" charset="0"/>
              </a:rPr>
              <a:t>Eligible patients</a:t>
            </a:r>
          </a:p>
          <a:p>
            <a:pPr marL="180000" marR="0" lvl="0" indent="-108000" defTabSz="447675"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Non-resectable liver-only or liver-dominant mCRC</a:t>
            </a:r>
          </a:p>
          <a:p>
            <a:pPr marL="180000" marR="0" lvl="0" indent="-108000" defTabSz="447675"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No prior chemo for advanced disease</a:t>
            </a:r>
          </a:p>
          <a:p>
            <a:pPr marL="180000" marR="0" lvl="0" indent="-108000" defTabSz="447675"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WHO performance status 0–1 </a:t>
            </a:r>
          </a:p>
          <a:p>
            <a:pPr marL="0" marR="0" lvl="0" indent="0" algn="ctr" defTabSz="914400" eaLnBrk="1" fontAlgn="auto" latinLnBrk="0" hangingPunct="1">
              <a:lnSpc>
                <a:spcPct val="100000"/>
              </a:lnSpc>
              <a:spcBef>
                <a:spcPts val="0"/>
              </a:spcBef>
              <a:spcAft>
                <a:spcPts val="300"/>
              </a:spcAft>
              <a:buClrTx/>
              <a:buSzTx/>
              <a:buFontTx/>
              <a:buNone/>
              <a:tabLst/>
              <a:defRPr/>
            </a:pPr>
            <a:endParaRPr kumimoji="0" lang="en-GB"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panose="020B0604020202020204" pitchFamily="34" charset="0"/>
            </a:endParaRPr>
          </a:p>
        </p:txBody>
      </p:sp>
      <p:grpSp>
        <p:nvGrpSpPr>
          <p:cNvPr id="223" name="Group 41"/>
          <p:cNvGrpSpPr>
            <a:grpSpLocks noChangeAspect="1"/>
          </p:cNvGrpSpPr>
          <p:nvPr/>
        </p:nvGrpSpPr>
        <p:grpSpPr bwMode="auto">
          <a:xfrm>
            <a:off x="2020273" y="2957830"/>
            <a:ext cx="576045" cy="576072"/>
            <a:chOff x="4842932" y="440266"/>
            <a:chExt cx="1080000" cy="1080000"/>
          </a:xfrm>
        </p:grpSpPr>
        <p:sp>
          <p:nvSpPr>
            <p:cNvPr id="224" name="Oval 223"/>
            <p:cNvSpPr/>
            <p:nvPr/>
          </p:nvSpPr>
          <p:spPr>
            <a:xfrm>
              <a:off x="4844374" y="441530"/>
              <a:ext cx="1077431" cy="1077381"/>
            </a:xfrm>
            <a:prstGeom prst="ellipse">
              <a:avLst/>
            </a:prstGeom>
            <a:solidFill>
              <a:srgbClr val="1E76CC">
                <a:lumMod val="75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225" name="Group 224"/>
            <p:cNvGrpSpPr/>
            <p:nvPr/>
          </p:nvGrpSpPr>
          <p:grpSpPr>
            <a:xfrm>
              <a:off x="4984669" y="634063"/>
              <a:ext cx="796526" cy="692406"/>
              <a:chOff x="2533198" y="777526"/>
              <a:chExt cx="796526" cy="692406"/>
            </a:xfrm>
            <a:solidFill>
              <a:sysClr val="window" lastClr="FFFFFF"/>
            </a:solidFill>
          </p:grpSpPr>
          <p:grpSp>
            <p:nvGrpSpPr>
              <p:cNvPr id="226" name="Group 225"/>
              <p:cNvGrpSpPr/>
              <p:nvPr/>
            </p:nvGrpSpPr>
            <p:grpSpPr>
              <a:xfrm>
                <a:off x="2533198" y="980728"/>
                <a:ext cx="694566" cy="82800"/>
                <a:chOff x="2533198" y="980728"/>
                <a:chExt cx="694566" cy="82800"/>
              </a:xfrm>
              <a:grpFill/>
            </p:grpSpPr>
            <p:sp>
              <p:nvSpPr>
                <p:cNvPr id="252" name="Oval 251"/>
                <p:cNvSpPr/>
                <p:nvPr/>
              </p:nvSpPr>
              <p:spPr>
                <a:xfrm>
                  <a:off x="2635159"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3" name="Oval 252"/>
                <p:cNvSpPr/>
                <p:nvPr/>
              </p:nvSpPr>
              <p:spPr>
                <a:xfrm>
                  <a:off x="2737120"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4" name="Oval 253"/>
                <p:cNvSpPr/>
                <p:nvPr/>
              </p:nvSpPr>
              <p:spPr>
                <a:xfrm>
                  <a:off x="2839081"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5" name="Oval 254"/>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6" name="Oval 255"/>
                <p:cNvSpPr/>
                <p:nvPr/>
              </p:nvSpPr>
              <p:spPr>
                <a:xfrm>
                  <a:off x="2533198"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7" name="Oval 256"/>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8" name="Oval 257"/>
                <p:cNvSpPr/>
                <p:nvPr/>
              </p:nvSpPr>
              <p:spPr>
                <a:xfrm>
                  <a:off x="314496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227" name="Group 226"/>
              <p:cNvGrpSpPr/>
              <p:nvPr/>
            </p:nvGrpSpPr>
            <p:grpSpPr>
              <a:xfrm>
                <a:off x="2533198" y="1082329"/>
                <a:ext cx="796526" cy="82800"/>
                <a:chOff x="2533198" y="980728"/>
                <a:chExt cx="796526" cy="82800"/>
              </a:xfrm>
              <a:grpFill/>
            </p:grpSpPr>
            <p:sp>
              <p:nvSpPr>
                <p:cNvPr id="244" name="Oval 243"/>
                <p:cNvSpPr/>
                <p:nvPr/>
              </p:nvSpPr>
              <p:spPr>
                <a:xfrm>
                  <a:off x="2635159"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5" name="Oval 244"/>
                <p:cNvSpPr/>
                <p:nvPr/>
              </p:nvSpPr>
              <p:spPr>
                <a:xfrm>
                  <a:off x="2737120"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6" name="Oval 245"/>
                <p:cNvSpPr/>
                <p:nvPr/>
              </p:nvSpPr>
              <p:spPr>
                <a:xfrm>
                  <a:off x="2839081"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7" name="Oval 246"/>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8" name="Oval 247"/>
                <p:cNvSpPr/>
                <p:nvPr/>
              </p:nvSpPr>
              <p:spPr>
                <a:xfrm>
                  <a:off x="2533198"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9" name="Oval 248"/>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0" name="Oval 249"/>
                <p:cNvSpPr/>
                <p:nvPr/>
              </p:nvSpPr>
              <p:spPr>
                <a:xfrm>
                  <a:off x="314496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1" name="Oval 250"/>
                <p:cNvSpPr/>
                <p:nvPr/>
              </p:nvSpPr>
              <p:spPr>
                <a:xfrm>
                  <a:off x="324692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228" name="Group 227"/>
              <p:cNvGrpSpPr/>
              <p:nvPr/>
            </p:nvGrpSpPr>
            <p:grpSpPr>
              <a:xfrm>
                <a:off x="2533198" y="1183930"/>
                <a:ext cx="694566" cy="82800"/>
                <a:chOff x="2533198" y="980728"/>
                <a:chExt cx="694566" cy="82800"/>
              </a:xfrm>
              <a:grpFill/>
            </p:grpSpPr>
            <p:sp>
              <p:nvSpPr>
                <p:cNvPr id="237" name="Oval 236"/>
                <p:cNvSpPr/>
                <p:nvPr/>
              </p:nvSpPr>
              <p:spPr>
                <a:xfrm>
                  <a:off x="2635159"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38" name="Oval 237"/>
                <p:cNvSpPr/>
                <p:nvPr/>
              </p:nvSpPr>
              <p:spPr>
                <a:xfrm>
                  <a:off x="2737120"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39" name="Oval 238"/>
                <p:cNvSpPr/>
                <p:nvPr/>
              </p:nvSpPr>
              <p:spPr>
                <a:xfrm>
                  <a:off x="2839081"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0" name="Oval 239"/>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1" name="Oval 240"/>
                <p:cNvSpPr/>
                <p:nvPr/>
              </p:nvSpPr>
              <p:spPr>
                <a:xfrm>
                  <a:off x="2533198"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2" name="Oval 241"/>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3" name="Oval 242"/>
                <p:cNvSpPr/>
                <p:nvPr/>
              </p:nvSpPr>
              <p:spPr>
                <a:xfrm>
                  <a:off x="3144964"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229" name="Group 228"/>
              <p:cNvGrpSpPr/>
              <p:nvPr/>
            </p:nvGrpSpPr>
            <p:grpSpPr>
              <a:xfrm>
                <a:off x="2941042" y="879127"/>
                <a:ext cx="184761" cy="82800"/>
                <a:chOff x="2941042" y="980728"/>
                <a:chExt cx="184761" cy="82800"/>
              </a:xfrm>
              <a:grpFill/>
            </p:grpSpPr>
            <p:sp>
              <p:nvSpPr>
                <p:cNvPr id="235" name="Oval 234"/>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36" name="Oval 235"/>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230" name="Group 229"/>
              <p:cNvGrpSpPr/>
              <p:nvPr/>
            </p:nvGrpSpPr>
            <p:grpSpPr>
              <a:xfrm>
                <a:off x="2941042" y="1285531"/>
                <a:ext cx="184761" cy="82800"/>
                <a:chOff x="2941042" y="980728"/>
                <a:chExt cx="184761" cy="82800"/>
              </a:xfrm>
              <a:grpFill/>
            </p:grpSpPr>
            <p:sp>
              <p:nvSpPr>
                <p:cNvPr id="233" name="Oval 232"/>
                <p:cNvSpPr/>
                <p:nvPr/>
              </p:nvSpPr>
              <p:spPr>
                <a:xfrm>
                  <a:off x="2941042"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34" name="Oval 233"/>
                <p:cNvSpPr/>
                <p:nvPr/>
              </p:nvSpPr>
              <p:spPr>
                <a:xfrm>
                  <a:off x="3043003" y="980728"/>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231" name="Oval 230"/>
              <p:cNvSpPr/>
              <p:nvPr/>
            </p:nvSpPr>
            <p:spPr>
              <a:xfrm>
                <a:off x="2941042" y="777526"/>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32" name="Oval 231"/>
              <p:cNvSpPr/>
              <p:nvPr/>
            </p:nvSpPr>
            <p:spPr>
              <a:xfrm>
                <a:off x="2941042" y="1387132"/>
                <a:ext cx="82800" cy="82800"/>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grpSp>
      <p:cxnSp>
        <p:nvCxnSpPr>
          <p:cNvPr id="259" name="Straight Connector 258"/>
          <p:cNvCxnSpPr/>
          <p:nvPr/>
        </p:nvCxnSpPr>
        <p:spPr bwMode="auto">
          <a:xfrm>
            <a:off x="5796264" y="3148271"/>
            <a:ext cx="542236" cy="717265"/>
          </a:xfrm>
          <a:prstGeom prst="line">
            <a:avLst/>
          </a:prstGeom>
          <a:noFill/>
          <a:ln w="38100" cap="flat" cmpd="sng" algn="ctr">
            <a:solidFill>
              <a:srgbClr val="1E76CC">
                <a:lumMod val="75000"/>
              </a:srgbClr>
            </a:solidFill>
            <a:prstDash val="solid"/>
          </a:ln>
          <a:effectLst/>
        </p:spPr>
      </p:cxnSp>
      <p:cxnSp>
        <p:nvCxnSpPr>
          <p:cNvPr id="260" name="Straight Connector 259"/>
          <p:cNvCxnSpPr/>
          <p:nvPr/>
        </p:nvCxnSpPr>
        <p:spPr bwMode="auto">
          <a:xfrm flipV="1">
            <a:off x="5796264" y="2628441"/>
            <a:ext cx="465221" cy="714524"/>
          </a:xfrm>
          <a:prstGeom prst="line">
            <a:avLst/>
          </a:prstGeom>
          <a:noFill/>
          <a:ln w="38100" cap="flat" cmpd="sng" algn="ctr">
            <a:solidFill>
              <a:srgbClr val="1E76CC">
                <a:lumMod val="75000"/>
              </a:srgbClr>
            </a:solidFill>
            <a:prstDash val="solid"/>
          </a:ln>
          <a:effectLst/>
        </p:spPr>
      </p:cxnSp>
      <p:sp>
        <p:nvSpPr>
          <p:cNvPr id="261" name="Oval 260"/>
          <p:cNvSpPr>
            <a:spLocks noChangeAspect="1"/>
          </p:cNvSpPr>
          <p:nvPr/>
        </p:nvSpPr>
        <p:spPr bwMode="auto">
          <a:xfrm>
            <a:off x="5796264" y="3162792"/>
            <a:ext cx="142875" cy="142875"/>
          </a:xfrm>
          <a:prstGeom prst="ellipse">
            <a:avLst/>
          </a:prstGeom>
          <a:solidFill>
            <a:srgbClr val="1E76CC">
              <a:lumMod val="75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262" name="Group 2"/>
          <p:cNvGrpSpPr>
            <a:grpSpLocks/>
          </p:cNvGrpSpPr>
          <p:nvPr/>
        </p:nvGrpSpPr>
        <p:grpSpPr bwMode="auto">
          <a:xfrm>
            <a:off x="6202185" y="2287128"/>
            <a:ext cx="2748865" cy="682625"/>
            <a:chOff x="6169638" y="1592508"/>
            <a:chExt cx="2869690" cy="682539"/>
          </a:xfrm>
        </p:grpSpPr>
        <p:sp>
          <p:nvSpPr>
            <p:cNvPr id="263" name="Right Arrow 262"/>
            <p:cNvSpPr/>
            <p:nvPr/>
          </p:nvSpPr>
          <p:spPr>
            <a:xfrm>
              <a:off x="6231545" y="1592508"/>
              <a:ext cx="2807783" cy="682539"/>
            </a:xfrm>
            <a:prstGeom prst="rightArrow">
              <a:avLst/>
            </a:prstGeom>
            <a:solidFill>
              <a:srgbClr val="1E76CC">
                <a:lumMod val="75000"/>
              </a:srgbClr>
            </a:solidFill>
            <a:ln w="25400" cap="flat" cmpd="sng" algn="ctr">
              <a:noFill/>
              <a:prstDash val="solid"/>
            </a:ln>
            <a:effectLst/>
          </p:spPr>
          <p:txBody>
            <a:bodyPr wrap="none" lIns="90000" r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Helvetica" pitchFamily="34" charset="0"/>
                  <a:cs typeface="Helvetica" pitchFamily="34" charset="0"/>
                </a:rPr>
                <a:t> mFOLFOX6 (+ bevacizumab) </a:t>
              </a:r>
              <a:r>
                <a:rPr kumimoji="0" lang="en-GB" sz="1300" b="0" i="0" u="none" strike="noStrike" kern="0" cap="none" spc="0" normalizeH="0" baseline="30000" noProof="0" dirty="0">
                  <a:ln>
                    <a:noFill/>
                  </a:ln>
                  <a:solidFill>
                    <a:prstClr val="white"/>
                  </a:solidFill>
                  <a:effectLst/>
                  <a:uLnTx/>
                  <a:uFillTx/>
                  <a:latin typeface="Arial"/>
                  <a:ea typeface="Helvetica" pitchFamily="34" charset="0"/>
                  <a:cs typeface="Helvetica" pitchFamily="34" charset="0"/>
                </a:rPr>
                <a:t>(1)</a:t>
              </a:r>
            </a:p>
          </p:txBody>
        </p:sp>
        <p:sp>
          <p:nvSpPr>
            <p:cNvPr id="264" name="Oval 263"/>
            <p:cNvSpPr>
              <a:spLocks noChangeAspect="1"/>
            </p:cNvSpPr>
            <p:nvPr/>
          </p:nvSpPr>
          <p:spPr>
            <a:xfrm>
              <a:off x="6169638" y="1862349"/>
              <a:ext cx="144451" cy="142857"/>
            </a:xfrm>
            <a:prstGeom prst="ellipse">
              <a:avLst/>
            </a:prstGeom>
            <a:solidFill>
              <a:srgbClr val="1E76CC">
                <a:lumMod val="75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265" name="Rectangle 264"/>
          <p:cNvSpPr/>
          <p:nvPr/>
        </p:nvSpPr>
        <p:spPr>
          <a:xfrm>
            <a:off x="6264097" y="3977627"/>
            <a:ext cx="651600" cy="324000"/>
          </a:xfrm>
          <a:prstGeom prst="rect">
            <a:avLst/>
          </a:prstGeom>
          <a:solidFill>
            <a:srgbClr val="4FA735"/>
          </a:solidFill>
          <a:ln w="25400" cap="flat" cmpd="sng" algn="ctr">
            <a:noFill/>
            <a:prstDash val="solid"/>
          </a:ln>
          <a:effectLst/>
        </p:spPr>
        <p:txBody>
          <a:bodyPr wrap="none" lIns="90000" rIns="0" bIns="7200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Helvetica" pitchFamily="34" charset="0"/>
                <a:cs typeface="Helvetica" pitchFamily="34" charset="0"/>
              </a:rPr>
              <a:t> </a:t>
            </a:r>
            <a:r>
              <a:rPr kumimoji="0" lang="en-GB" sz="1300" b="1" i="0" u="none" strike="noStrike" kern="0" cap="none" spc="0" normalizeH="0" baseline="0" noProof="0" dirty="0">
                <a:ln>
                  <a:noFill/>
                </a:ln>
                <a:solidFill>
                  <a:prstClr val="white"/>
                </a:solidFill>
                <a:effectLst/>
                <a:uLnTx/>
                <a:uFillTx/>
                <a:latin typeface="Arial"/>
                <a:ea typeface="Helvetica" pitchFamily="34" charset="0"/>
                <a:cs typeface="Helvetica" pitchFamily="34" charset="0"/>
              </a:rPr>
              <a:t>SIRT</a:t>
            </a:r>
          </a:p>
        </p:txBody>
      </p:sp>
      <p:sp>
        <p:nvSpPr>
          <p:cNvPr id="266" name="Rectangle 265"/>
          <p:cNvSpPr/>
          <p:nvPr/>
        </p:nvSpPr>
        <p:spPr>
          <a:xfrm>
            <a:off x="6274370" y="2120617"/>
            <a:ext cx="1663262" cy="324000"/>
          </a:xfrm>
          <a:prstGeom prst="rect">
            <a:avLst/>
          </a:prstGeom>
          <a:noFill/>
          <a:ln w="25400" cap="flat" cmpd="sng" algn="ctr">
            <a:noFill/>
            <a:prstDash val="solid"/>
          </a:ln>
          <a:effectLst/>
        </p:spPr>
        <p:txBody>
          <a:bodyPr wrap="none" lIns="90000" r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Arial"/>
                <a:ea typeface="Helvetica" pitchFamily="34" charset="0"/>
                <a:cs typeface="Helvetica" pitchFamily="34" charset="0"/>
              </a:rPr>
              <a:t> n = 263 enrolled</a:t>
            </a:r>
          </a:p>
        </p:txBody>
      </p:sp>
      <p:sp>
        <p:nvSpPr>
          <p:cNvPr id="267" name="Rectangle 266"/>
          <p:cNvSpPr/>
          <p:nvPr/>
        </p:nvSpPr>
        <p:spPr>
          <a:xfrm>
            <a:off x="6270326" y="3260921"/>
            <a:ext cx="1668024" cy="324000"/>
          </a:xfrm>
          <a:prstGeom prst="rect">
            <a:avLst/>
          </a:prstGeom>
          <a:noFill/>
          <a:ln w="25400" cap="flat" cmpd="sng" algn="ctr">
            <a:noFill/>
            <a:prstDash val="solid"/>
          </a:ln>
          <a:effectLst/>
        </p:spPr>
        <p:txBody>
          <a:bodyPr wrap="none" lIns="90000" r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Arial"/>
                <a:ea typeface="Helvetica" pitchFamily="34" charset="0"/>
                <a:cs typeface="Helvetica" pitchFamily="34" charset="0"/>
              </a:rPr>
              <a:t> n = 267 enrolled</a:t>
            </a:r>
          </a:p>
        </p:txBody>
      </p:sp>
      <p:grpSp>
        <p:nvGrpSpPr>
          <p:cNvPr id="268" name="Group 2"/>
          <p:cNvGrpSpPr>
            <a:grpSpLocks/>
          </p:cNvGrpSpPr>
          <p:nvPr/>
        </p:nvGrpSpPr>
        <p:grpSpPr bwMode="auto">
          <a:xfrm>
            <a:off x="6202651" y="3419241"/>
            <a:ext cx="2748399" cy="682625"/>
            <a:chOff x="6169638" y="1592508"/>
            <a:chExt cx="2869690" cy="682539"/>
          </a:xfrm>
          <a:solidFill>
            <a:srgbClr val="1E76CC">
              <a:lumMod val="75000"/>
            </a:srgbClr>
          </a:solidFill>
        </p:grpSpPr>
        <p:sp>
          <p:nvSpPr>
            <p:cNvPr id="269" name="Right Arrow 268"/>
            <p:cNvSpPr/>
            <p:nvPr/>
          </p:nvSpPr>
          <p:spPr>
            <a:xfrm>
              <a:off x="6231545" y="1592508"/>
              <a:ext cx="2807783" cy="682539"/>
            </a:xfrm>
            <a:prstGeom prst="rightArrow">
              <a:avLst/>
            </a:prstGeom>
            <a:grpFill/>
            <a:ln w="25400" cap="flat" cmpd="sng" algn="ctr">
              <a:noFill/>
              <a:prstDash val="solid"/>
            </a:ln>
            <a:effectLst/>
          </p:spPr>
          <p:txBody>
            <a:bodyPr wrap="none" lIns="90000" r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Helvetica" pitchFamily="34" charset="0"/>
                  <a:cs typeface="Helvetica" pitchFamily="34" charset="0"/>
                </a:rPr>
                <a:t> </a:t>
              </a:r>
              <a:r>
                <a:rPr kumimoji="0" lang="en-GB" sz="1300" b="0" i="0" u="none" strike="noStrike" kern="0" cap="none" spc="0" normalizeH="0" baseline="0" noProof="0" dirty="0">
                  <a:ln>
                    <a:noFill/>
                  </a:ln>
                  <a:solidFill>
                    <a:prstClr val="white"/>
                  </a:solidFill>
                  <a:effectLst/>
                  <a:uLnTx/>
                  <a:uFillTx/>
                  <a:latin typeface="Arial"/>
                  <a:ea typeface="Helvetica" pitchFamily="34" charset="0"/>
                  <a:cs typeface="Helvetica" pitchFamily="34" charset="0"/>
                </a:rPr>
                <a:t>mFOLFOX6 (+ bevacizumab) </a:t>
              </a:r>
              <a:r>
                <a:rPr kumimoji="0" lang="en-GB" sz="1300" b="0" i="0" u="none" strike="noStrike" kern="0" cap="none" spc="0" normalizeH="0" baseline="30000" noProof="0" dirty="0">
                  <a:ln>
                    <a:noFill/>
                  </a:ln>
                  <a:solidFill>
                    <a:prstClr val="white"/>
                  </a:solidFill>
                  <a:effectLst/>
                  <a:uLnTx/>
                  <a:uFillTx/>
                  <a:latin typeface="Arial"/>
                  <a:ea typeface="Helvetica" pitchFamily="34" charset="0"/>
                  <a:cs typeface="Helvetica" pitchFamily="34" charset="0"/>
                </a:rPr>
                <a:t>(1)</a:t>
              </a:r>
            </a:p>
          </p:txBody>
        </p:sp>
        <p:sp>
          <p:nvSpPr>
            <p:cNvPr id="270" name="Oval 269"/>
            <p:cNvSpPr>
              <a:spLocks noChangeAspect="1"/>
            </p:cNvSpPr>
            <p:nvPr/>
          </p:nvSpPr>
          <p:spPr>
            <a:xfrm>
              <a:off x="6169638" y="1862349"/>
              <a:ext cx="144451" cy="142857"/>
            </a:xfrm>
            <a:prstGeom prst="ellipse">
              <a:avLst/>
            </a:prstGeom>
            <a:solidFill>
              <a:srgbClr val="1E76CC">
                <a:lumMod val="75000"/>
              </a:srgbClr>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98" name="Rectangle 97"/>
          <p:cNvSpPr/>
          <p:nvPr/>
        </p:nvSpPr>
        <p:spPr>
          <a:xfrm>
            <a:off x="8127828" y="6716411"/>
            <a:ext cx="697627" cy="184666"/>
          </a:xfrm>
          <a:prstGeom prst="rect">
            <a:avLst/>
          </a:prstGeom>
        </p:spPr>
        <p:txBody>
          <a:bodyPr wrap="none">
            <a:spAutoFit/>
          </a:bodyPr>
          <a:lstStyle/>
          <a:p>
            <a:pPr algn="ctr"/>
            <a:r>
              <a:rPr lang="en-GB" sz="600" dirty="0">
                <a:solidFill>
                  <a:schemeClr val="bg1">
                    <a:lumMod val="75000"/>
                  </a:schemeClr>
                </a:solidFill>
                <a:latin typeface="Arial" panose="020B0604020202020204" pitchFamily="34" charset="0"/>
                <a:cs typeface="Arial" panose="020B0604020202020204" pitchFamily="34" charset="0"/>
              </a:rPr>
              <a:t>118-EUA-0615</a:t>
            </a:r>
          </a:p>
        </p:txBody>
      </p:sp>
    </p:spTree>
    <p:extLst>
      <p:ext uri="{BB962C8B-B14F-4D97-AF65-F5344CB8AC3E}">
        <p14:creationId xmlns:p14="http://schemas.microsoft.com/office/powerpoint/2010/main" val="2772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547664" y="156447"/>
            <a:ext cx="6540991" cy="689032"/>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200" b="1" kern="1200">
                <a:solidFill>
                  <a:srgbClr val="0C6066"/>
                </a:solidFill>
                <a:latin typeface="+mj-lt"/>
                <a:ea typeface="+mj-ea"/>
                <a:cs typeface="+mj-cs"/>
              </a:defRPr>
            </a:lvl1pPr>
          </a:lstStyle>
          <a:p>
            <a:pPr>
              <a:defRPr/>
            </a:pPr>
            <a:r>
              <a:rPr lang="en-US" sz="2250" dirty="0">
                <a:solidFill>
                  <a:srgbClr val="002060"/>
                </a:solidFill>
                <a:latin typeface="Arial"/>
              </a:rPr>
              <a:t>Patient Characteristics in the ITT Population</a:t>
            </a:r>
          </a:p>
        </p:txBody>
      </p:sp>
      <p:graphicFrame>
        <p:nvGraphicFramePr>
          <p:cNvPr id="27" name="Content Placeholder 4"/>
          <p:cNvGraphicFramePr>
            <a:graphicFrameLocks/>
          </p:cNvGraphicFramePr>
          <p:nvPr>
            <p:extLst>
              <p:ext uri="{D42A27DB-BD31-4B8C-83A1-F6EECF244321}">
                <p14:modId xmlns:p14="http://schemas.microsoft.com/office/powerpoint/2010/main" val="3988799780"/>
              </p:ext>
            </p:extLst>
          </p:nvPr>
        </p:nvGraphicFramePr>
        <p:xfrm>
          <a:off x="1348682" y="672877"/>
          <a:ext cx="6567622" cy="4969695"/>
        </p:xfrm>
        <a:graphic>
          <a:graphicData uri="http://schemas.openxmlformats.org/drawingml/2006/table">
            <a:tbl>
              <a:tblPr firstRow="1" bandRow="1"/>
              <a:tblGrid>
                <a:gridCol w="2520554">
                  <a:extLst>
                    <a:ext uri="{9D8B030D-6E8A-4147-A177-3AD203B41FA5}">
                      <a16:colId xmlns:a16="http://schemas.microsoft.com/office/drawing/2014/main" val="20000"/>
                    </a:ext>
                  </a:extLst>
                </a:gridCol>
                <a:gridCol w="2023534">
                  <a:extLst>
                    <a:ext uri="{9D8B030D-6E8A-4147-A177-3AD203B41FA5}">
                      <a16:colId xmlns:a16="http://schemas.microsoft.com/office/drawing/2014/main" val="20001"/>
                    </a:ext>
                  </a:extLst>
                </a:gridCol>
                <a:gridCol w="2023534">
                  <a:extLst>
                    <a:ext uri="{9D8B030D-6E8A-4147-A177-3AD203B41FA5}">
                      <a16:colId xmlns:a16="http://schemas.microsoft.com/office/drawing/2014/main" val="20002"/>
                    </a:ext>
                  </a:extLst>
                </a:gridCol>
              </a:tblGrid>
              <a:tr h="5257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latin typeface="Arial" panose="020B0604020202020204" pitchFamily="34" charset="0"/>
                          <a:cs typeface="Arial" panose="020B0604020202020204" pitchFamily="34" charset="0"/>
                        </a:rPr>
                        <a:t>Characteristic</a:t>
                      </a:r>
                      <a:endParaRPr lang="en-GB" sz="1400" dirty="0">
                        <a:solidFill>
                          <a:sysClr val="windowText" lastClr="000000"/>
                        </a:solidFill>
                        <a:latin typeface="Arial" panose="020B0604020202020204" pitchFamily="34" charset="0"/>
                        <a:cs typeface="Arial" panose="020B0604020202020204" pitchFamily="34"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366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400" dirty="0">
                          <a:latin typeface="Arial" panose="020B0604020202020204" pitchFamily="34" charset="0"/>
                          <a:cs typeface="Arial" panose="020B0604020202020204" pitchFamily="34" charset="0"/>
                        </a:rPr>
                        <a:t>FOLFOX (+ bev)</a:t>
                      </a:r>
                    </a:p>
                    <a:p>
                      <a:pPr algn="ctr"/>
                      <a:r>
                        <a:rPr lang="en-GB" sz="1400" dirty="0">
                          <a:latin typeface="Arial" panose="020B0604020202020204" pitchFamily="34" charset="0"/>
                          <a:cs typeface="Arial" panose="020B0604020202020204" pitchFamily="34" charset="0"/>
                        </a:rPr>
                        <a:t>(n</a:t>
                      </a:r>
                      <a:r>
                        <a:rPr lang="en-GB" sz="1400" baseline="0" dirty="0">
                          <a:latin typeface="Arial" panose="020B0604020202020204" pitchFamily="34" charset="0"/>
                          <a:cs typeface="Arial" panose="020B0604020202020204" pitchFamily="34" charset="0"/>
                        </a:rPr>
                        <a:t> = 263)</a:t>
                      </a:r>
                      <a:endParaRPr lang="en-GB" sz="1400" dirty="0">
                        <a:solidFill>
                          <a:sysClr val="windowText" lastClr="000000"/>
                        </a:solidFill>
                        <a:latin typeface="Arial" panose="020B0604020202020204" pitchFamily="34" charset="0"/>
                        <a:cs typeface="Arial" panose="020B0604020202020204" pitchFamily="34"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366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fontAlgn="t" latinLnBrk="0" hangingPunct="1">
                        <a:spcBef>
                          <a:spcPts val="0"/>
                        </a:spcBef>
                        <a:spcAft>
                          <a:spcPts val="0"/>
                        </a:spcAft>
                      </a:pPr>
                      <a:r>
                        <a:rPr lang="nn-NO" sz="1400" b="1" i="0" u="none" strike="noStrike" kern="1200" dirty="0">
                          <a:solidFill>
                            <a:srgbClr val="FFFFFF"/>
                          </a:solidFill>
                          <a:effectLst/>
                          <a:latin typeface="Arial" panose="020B0604020202020204" pitchFamily="34" charset="0"/>
                          <a:cs typeface="Arial" panose="020B0604020202020204" pitchFamily="34" charset="0"/>
                        </a:rPr>
                        <a:t>FOLFOX (+ bev) + SIRT</a:t>
                      </a:r>
                      <a:endParaRPr lang="nn-NO" sz="1400" b="0" i="0" u="none" strike="noStrike" dirty="0">
                        <a:effectLst/>
                        <a:latin typeface="Arial" panose="020B0604020202020204" pitchFamily="34" charset="0"/>
                        <a:cs typeface="Arial" panose="020B0604020202020204" pitchFamily="34" charset="0"/>
                      </a:endParaRPr>
                    </a:p>
                    <a:p>
                      <a:pPr marL="0" algn="ctr" rtl="0" eaLnBrk="1" fontAlgn="t" latinLnBrk="0" hangingPunct="1">
                        <a:spcBef>
                          <a:spcPts val="0"/>
                        </a:spcBef>
                        <a:spcAft>
                          <a:spcPts val="0"/>
                        </a:spcAft>
                      </a:pPr>
                      <a:r>
                        <a:rPr lang="nn-NO" sz="1400" b="1" i="0" u="none" strike="noStrike" kern="1200" dirty="0">
                          <a:solidFill>
                            <a:srgbClr val="FFFFFF"/>
                          </a:solidFill>
                          <a:effectLst/>
                          <a:latin typeface="Arial" panose="020B0604020202020204" pitchFamily="34" charset="0"/>
                          <a:cs typeface="Arial" panose="020B0604020202020204" pitchFamily="34" charset="0"/>
                        </a:rPr>
                        <a:t>(n</a:t>
                      </a:r>
                      <a:r>
                        <a:rPr lang="nn-NO" sz="1400" b="1" i="0" u="none" strike="noStrike" kern="1200" baseline="0" dirty="0">
                          <a:solidFill>
                            <a:srgbClr val="FFFFFF"/>
                          </a:solidFill>
                          <a:effectLst/>
                          <a:latin typeface="Arial" panose="020B0604020202020204" pitchFamily="34" charset="0"/>
                          <a:cs typeface="Arial" panose="020B0604020202020204" pitchFamily="34" charset="0"/>
                        </a:rPr>
                        <a:t> = 267)</a:t>
                      </a:r>
                      <a:endParaRPr lang="nn-NO" sz="1400" b="0" i="0" u="none" strike="noStrike" dirty="0">
                        <a:effectLst/>
                        <a:latin typeface="Arial" panose="020B0604020202020204" pitchFamily="34" charset="0"/>
                        <a:cs typeface="Arial" panose="020B0604020202020204" pitchFamily="34" charset="0"/>
                      </a:endParaRPr>
                    </a:p>
                  </a:txBody>
                  <a:tcPr marL="0" mar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3662"/>
                    </a:solidFill>
                  </a:tcPr>
                </a:tc>
                <a:extLst>
                  <a:ext uri="{0D108BD9-81ED-4DB2-BD59-A6C34878D82A}">
                    <a16:rowId xmlns:a16="http://schemas.microsoft.com/office/drawing/2014/main" val="10000"/>
                  </a:ext>
                </a:extLst>
              </a:tr>
              <a:tr h="39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4000"/>
                        </a:lnSpc>
                        <a:spcAft>
                          <a:spcPts val="0"/>
                        </a:spcAft>
                      </a:pPr>
                      <a:r>
                        <a:rPr lang="en-GB" sz="1400" kern="1200" dirty="0">
                          <a:solidFill>
                            <a:schemeClr val="tx1"/>
                          </a:solidFill>
                          <a:latin typeface="Arial" panose="020B0604020202020204" pitchFamily="34" charset="0"/>
                          <a:cs typeface="Arial" panose="020B0604020202020204" pitchFamily="34" charset="0"/>
                        </a:rPr>
                        <a:t>Age, years, median (range)</a:t>
                      </a:r>
                      <a:endParaRPr lang="en-GB" sz="1400" kern="1200" dirty="0">
                        <a:solidFill>
                          <a:schemeClr val="tx1"/>
                        </a:solidFill>
                        <a:latin typeface="Arial" panose="020B0604020202020204" pitchFamily="34" charset="0"/>
                        <a:ea typeface="+mn-ea"/>
                        <a:cs typeface="Arial" panose="020B0604020202020204" pitchFamily="34" charset="0"/>
                      </a:endParaRPr>
                    </a:p>
                  </a:txBody>
                  <a:tcPr marL="67500" marR="27000" marT="46800" marB="468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4000"/>
                        </a:lnSpc>
                      </a:pPr>
                      <a:r>
                        <a:rPr lang="en-GB" sz="1400" dirty="0">
                          <a:solidFill>
                            <a:schemeClr val="tx1"/>
                          </a:solidFill>
                          <a:latin typeface="Arial" panose="020B0604020202020204" pitchFamily="34" charset="0"/>
                          <a:cs typeface="Arial" panose="020B0604020202020204" pitchFamily="34" charset="0"/>
                        </a:rPr>
                        <a:t>63 (23</a:t>
                      </a:r>
                      <a:r>
                        <a:rPr lang="en-GB" sz="1400" baseline="0" dirty="0">
                          <a:solidFill>
                            <a:schemeClr val="tx1"/>
                          </a:solidFill>
                          <a:latin typeface="Arial" panose="020B0604020202020204" pitchFamily="34" charset="0"/>
                          <a:cs typeface="Arial" panose="020B0604020202020204" pitchFamily="34" charset="0"/>
                        </a:rPr>
                        <a:t> – 89)</a:t>
                      </a:r>
                      <a:endParaRPr lang="en-GB" sz="1400" dirty="0">
                        <a:solidFill>
                          <a:schemeClr val="tx1"/>
                        </a:solidFill>
                        <a:latin typeface="Arial" panose="020B0604020202020204" pitchFamily="34" charset="0"/>
                        <a:cs typeface="Arial" panose="020B0604020202020204" pitchFamily="34" charset="0"/>
                      </a:endParaRP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fontAlgn="t" latinLnBrk="0" hangingPunct="1">
                        <a:lnSpc>
                          <a:spcPct val="114000"/>
                        </a:lnSpc>
                        <a:spcBef>
                          <a:spcPts val="0"/>
                        </a:spcBef>
                        <a:spcAft>
                          <a:spcPts val="0"/>
                        </a:spcAft>
                      </a:pPr>
                      <a:r>
                        <a:rPr lang="en-GB" sz="1400" b="0" i="0" u="none" strike="noStrike" kern="1200" dirty="0">
                          <a:solidFill>
                            <a:srgbClr val="000000"/>
                          </a:solidFill>
                          <a:effectLst/>
                          <a:latin typeface="Arial" panose="020B0604020202020204" pitchFamily="34" charset="0"/>
                          <a:cs typeface="Arial" panose="020B0604020202020204" pitchFamily="34" charset="0"/>
                        </a:rPr>
                        <a:t>63 (28 – 81)</a:t>
                      </a:r>
                      <a:endParaRPr lang="en-GB" sz="1800" b="0" i="0" u="none" strike="noStrike" dirty="0">
                        <a:effectLst/>
                        <a:latin typeface="Arial" panose="020B0604020202020204" pitchFamily="34" charset="0"/>
                        <a:cs typeface="Arial" panose="020B0604020202020204" pitchFamily="34" charset="0"/>
                      </a:endParaRP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extLst>
                  <a:ext uri="{0D108BD9-81ED-4DB2-BD59-A6C34878D82A}">
                    <a16:rowId xmlns:a16="http://schemas.microsoft.com/office/drawing/2014/main" val="10001"/>
                  </a:ext>
                </a:extLst>
              </a:tr>
              <a:tr h="61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4000"/>
                        </a:lnSpc>
                        <a:spcAft>
                          <a:spcPts val="0"/>
                        </a:spcAft>
                        <a:tabLst>
                          <a:tab pos="2335213" algn="l"/>
                        </a:tabLst>
                      </a:pPr>
                      <a:r>
                        <a:rPr lang="en-GB" sz="1400" kern="1200" dirty="0">
                          <a:latin typeface="Arial" panose="020B0604020202020204" pitchFamily="34" charset="0"/>
                          <a:cs typeface="Arial" panose="020B0604020202020204" pitchFamily="34" charset="0"/>
                        </a:rPr>
                        <a:t>Sex	Female 	Male</a:t>
                      </a:r>
                      <a:endParaRPr lang="en-GB" sz="1400" kern="1200" dirty="0">
                        <a:solidFill>
                          <a:schemeClr val="dk1"/>
                        </a:solidFill>
                        <a:latin typeface="Arial" panose="020B0604020202020204" pitchFamily="34" charset="0"/>
                        <a:ea typeface="+mn-ea"/>
                        <a:cs typeface="Arial" panose="020B0604020202020204" pitchFamily="34" charset="0"/>
                      </a:endParaRPr>
                    </a:p>
                  </a:txBody>
                  <a:tcPr marL="67500" marR="27000" marT="46800" marB="468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4000"/>
                        </a:lnSpc>
                      </a:pPr>
                      <a:r>
                        <a:rPr lang="en-GB" sz="1400" dirty="0">
                          <a:latin typeface="Arial" panose="020B0604020202020204" pitchFamily="34" charset="0"/>
                          <a:cs typeface="Arial" panose="020B0604020202020204" pitchFamily="34" charset="0"/>
                        </a:rPr>
                        <a:t>  88 (34%)</a:t>
                      </a:r>
                      <a:r>
                        <a:rPr lang="en-GB" sz="1400" baseline="0" dirty="0">
                          <a:latin typeface="Arial" panose="020B0604020202020204" pitchFamily="34" charset="0"/>
                          <a:cs typeface="Arial" panose="020B0604020202020204" pitchFamily="34" charset="0"/>
                        </a:rPr>
                        <a:t> </a:t>
                      </a:r>
                    </a:p>
                    <a:p>
                      <a:pPr algn="ctr">
                        <a:lnSpc>
                          <a:spcPct val="114000"/>
                        </a:lnSpc>
                      </a:pPr>
                      <a:r>
                        <a:rPr lang="en-GB" sz="1400" dirty="0">
                          <a:latin typeface="Arial" panose="020B0604020202020204" pitchFamily="34" charset="0"/>
                          <a:cs typeface="Arial" panose="020B0604020202020204" pitchFamily="34" charset="0"/>
                        </a:rPr>
                        <a:t>174 (66%)</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fontAlgn="t" latinLnBrk="0" hangingPunct="1">
                        <a:lnSpc>
                          <a:spcPct val="114000"/>
                        </a:lnSpc>
                        <a:spcBef>
                          <a:spcPts val="0"/>
                        </a:spcBef>
                        <a:spcAft>
                          <a:spcPts val="0"/>
                        </a:spcAft>
                      </a:pPr>
                      <a:r>
                        <a:rPr lang="en-GB" sz="1400" b="0" i="0" u="none" strike="noStrike" kern="1200" dirty="0">
                          <a:solidFill>
                            <a:srgbClr val="000000"/>
                          </a:solidFill>
                          <a:effectLst/>
                          <a:latin typeface="Arial" panose="020B0604020202020204" pitchFamily="34" charset="0"/>
                          <a:cs typeface="Arial" panose="020B0604020202020204" pitchFamily="34" charset="0"/>
                        </a:rPr>
                        <a:t>  85 (32%)</a:t>
                      </a:r>
                      <a:r>
                        <a:rPr lang="en-GB" sz="1400" b="0" i="0" u="none" strike="noStrike" kern="1200" baseline="0" dirty="0">
                          <a:solidFill>
                            <a:srgbClr val="000000"/>
                          </a:solidFill>
                          <a:effectLst/>
                          <a:latin typeface="Arial" panose="020B0604020202020204" pitchFamily="34" charset="0"/>
                          <a:cs typeface="Arial" panose="020B0604020202020204" pitchFamily="34" charset="0"/>
                        </a:rPr>
                        <a:t> </a:t>
                      </a:r>
                      <a:endParaRPr lang="en-GB" sz="1800" b="0" i="0" u="none" strike="noStrike" dirty="0">
                        <a:effectLst/>
                        <a:latin typeface="Arial" panose="020B0604020202020204" pitchFamily="34" charset="0"/>
                        <a:cs typeface="Arial" panose="020B0604020202020204" pitchFamily="34" charset="0"/>
                      </a:endParaRPr>
                    </a:p>
                    <a:p>
                      <a:pPr marL="0" algn="ctr" rtl="0" eaLnBrk="1" fontAlgn="t" latinLnBrk="0" hangingPunct="1">
                        <a:lnSpc>
                          <a:spcPct val="114000"/>
                        </a:lnSpc>
                        <a:spcBef>
                          <a:spcPts val="0"/>
                        </a:spcBef>
                        <a:spcAft>
                          <a:spcPts val="0"/>
                        </a:spcAft>
                      </a:pPr>
                      <a:r>
                        <a:rPr lang="en-GB" sz="1400" b="0" i="0" u="none" strike="noStrike" kern="1200" dirty="0">
                          <a:solidFill>
                            <a:srgbClr val="000000"/>
                          </a:solidFill>
                          <a:effectLst/>
                          <a:latin typeface="Arial" panose="020B0604020202020204" pitchFamily="34" charset="0"/>
                          <a:cs typeface="Arial" panose="020B0604020202020204" pitchFamily="34" charset="0"/>
                        </a:rPr>
                        <a:t>182 (68%)</a:t>
                      </a:r>
                      <a:endParaRPr lang="en-GB" sz="1800" b="0" i="0" u="none" strike="noStrike" dirty="0">
                        <a:effectLst/>
                        <a:latin typeface="Arial" panose="020B0604020202020204" pitchFamily="34" charset="0"/>
                        <a:cs typeface="Arial" panose="020B0604020202020204" pitchFamily="34"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extLst>
                  <a:ext uri="{0D108BD9-81ED-4DB2-BD59-A6C34878D82A}">
                    <a16:rowId xmlns:a16="http://schemas.microsoft.com/office/drawing/2014/main" val="10002"/>
                  </a:ext>
                </a:extLst>
              </a:tr>
              <a:tr h="61811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14000"/>
                        </a:lnSpc>
                        <a:spcBef>
                          <a:spcPts val="0"/>
                        </a:spcBef>
                        <a:spcAft>
                          <a:spcPts val="300"/>
                        </a:spcAft>
                        <a:buClrTx/>
                        <a:buSzTx/>
                        <a:buFontTx/>
                        <a:buNone/>
                        <a:tabLst>
                          <a:tab pos="2335213" algn="l"/>
                        </a:tabLst>
                        <a:defRPr/>
                      </a:pPr>
                      <a:r>
                        <a:rPr lang="en-GB" sz="1400" dirty="0">
                          <a:latin typeface="Arial" panose="020B0604020202020204" pitchFamily="34" charset="0"/>
                          <a:cs typeface="Arial" panose="020B0604020202020204" pitchFamily="34" charset="0"/>
                        </a:rPr>
                        <a:t>WHO performance 	0</a:t>
                      </a:r>
                    </a:p>
                    <a:p>
                      <a:pPr marL="0" marR="0" indent="0" algn="l" defTabSz="457200" rtl="0" eaLnBrk="1" fontAlgn="auto" latinLnBrk="0" hangingPunct="1">
                        <a:lnSpc>
                          <a:spcPct val="114000"/>
                        </a:lnSpc>
                        <a:spcBef>
                          <a:spcPts val="0"/>
                        </a:spcBef>
                        <a:spcAft>
                          <a:spcPts val="300"/>
                        </a:spcAft>
                        <a:buClrTx/>
                        <a:buSzTx/>
                        <a:buFontTx/>
                        <a:buNone/>
                        <a:tabLst>
                          <a:tab pos="2335213" algn="l"/>
                        </a:tabLst>
                        <a:defRPr/>
                      </a:pPr>
                      <a:r>
                        <a:rPr lang="en-GB" sz="1400" dirty="0">
                          <a:latin typeface="Arial" panose="020B0604020202020204" pitchFamily="34" charset="0"/>
                          <a:cs typeface="Arial" panose="020B0604020202020204" pitchFamily="34" charset="0"/>
                        </a:rPr>
                        <a:t>                   </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status	1</a:t>
                      </a:r>
                    </a:p>
                  </a:txBody>
                  <a:tcPr marL="67500" marR="27000" marT="46800" marB="468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4000"/>
                        </a:lnSpc>
                        <a:spcAft>
                          <a:spcPts val="300"/>
                        </a:spcAft>
                      </a:pPr>
                      <a:r>
                        <a:rPr lang="en-GB" sz="1400" dirty="0">
                          <a:latin typeface="Arial" panose="020B0604020202020204" pitchFamily="34" charset="0"/>
                          <a:cs typeface="Arial" panose="020B0604020202020204" pitchFamily="34" charset="0"/>
                        </a:rPr>
                        <a:t>175 (67%) </a:t>
                      </a:r>
                    </a:p>
                    <a:p>
                      <a:pPr algn="ctr">
                        <a:lnSpc>
                          <a:spcPct val="114000"/>
                        </a:lnSpc>
                        <a:spcAft>
                          <a:spcPts val="300"/>
                        </a:spcAft>
                      </a:pPr>
                      <a:r>
                        <a:rPr lang="en-GB" sz="1400" dirty="0">
                          <a:latin typeface="Arial" panose="020B0604020202020204" pitchFamily="34" charset="0"/>
                          <a:cs typeface="Arial" panose="020B0604020202020204" pitchFamily="34" charset="0"/>
                        </a:rPr>
                        <a:t>  87 (33%)</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fontAlgn="t" latinLnBrk="0" hangingPunct="1">
                        <a:lnSpc>
                          <a:spcPct val="114000"/>
                        </a:lnSpc>
                        <a:spcBef>
                          <a:spcPts val="0"/>
                        </a:spcBef>
                        <a:spcAft>
                          <a:spcPts val="300"/>
                        </a:spcAft>
                      </a:pPr>
                      <a:r>
                        <a:rPr lang="en-GB" sz="1400" b="0" i="0" u="none" strike="noStrike" kern="1200" dirty="0">
                          <a:solidFill>
                            <a:srgbClr val="000000"/>
                          </a:solidFill>
                          <a:effectLst/>
                          <a:latin typeface="Arial" panose="020B0604020202020204" pitchFamily="34" charset="0"/>
                          <a:cs typeface="Arial" panose="020B0604020202020204" pitchFamily="34" charset="0"/>
                        </a:rPr>
                        <a:t>176 (66%)</a:t>
                      </a:r>
                      <a:endParaRPr lang="en-GB" sz="1800" b="0" i="0" u="none" strike="noStrike" dirty="0">
                        <a:effectLst/>
                        <a:latin typeface="Arial" panose="020B0604020202020204" pitchFamily="34" charset="0"/>
                        <a:cs typeface="Arial" panose="020B0604020202020204" pitchFamily="34" charset="0"/>
                      </a:endParaRPr>
                    </a:p>
                    <a:p>
                      <a:pPr marL="0" algn="ctr" rtl="0" eaLnBrk="1" fontAlgn="t" latinLnBrk="0" hangingPunct="1">
                        <a:lnSpc>
                          <a:spcPct val="114000"/>
                        </a:lnSpc>
                        <a:spcBef>
                          <a:spcPts val="0"/>
                        </a:spcBef>
                        <a:spcAft>
                          <a:spcPts val="300"/>
                        </a:spcAft>
                      </a:pPr>
                      <a:r>
                        <a:rPr lang="en-GB" sz="1400" b="0" i="0" u="none" strike="noStrike" kern="1200" dirty="0">
                          <a:solidFill>
                            <a:srgbClr val="000000"/>
                          </a:solidFill>
                          <a:effectLst/>
                          <a:latin typeface="Arial" panose="020B0604020202020204" pitchFamily="34" charset="0"/>
                          <a:cs typeface="Arial" panose="020B0604020202020204" pitchFamily="34" charset="0"/>
                        </a:rPr>
                        <a:t>  90 (34%)</a:t>
                      </a:r>
                      <a:endParaRPr lang="en-GB" sz="1800" b="0" i="0" u="none" strike="noStrike" dirty="0">
                        <a:effectLst/>
                        <a:latin typeface="Arial" panose="020B0604020202020204" pitchFamily="34" charset="0"/>
                        <a:cs typeface="Arial" panose="020B0604020202020204" pitchFamily="34"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extLst>
                  <a:ext uri="{0D108BD9-81ED-4DB2-BD59-A6C34878D82A}">
                    <a16:rowId xmlns:a16="http://schemas.microsoft.com/office/drawing/2014/main" val="10003"/>
                  </a:ext>
                </a:extLst>
              </a:tr>
              <a:tr h="39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14000"/>
                        </a:lnSpc>
                        <a:spcBef>
                          <a:spcPts val="0"/>
                        </a:spcBef>
                        <a:spcAft>
                          <a:spcPts val="0"/>
                        </a:spcAft>
                        <a:buClrTx/>
                        <a:buSzTx/>
                        <a:buFontTx/>
                        <a:buNone/>
                        <a:tabLst>
                          <a:tab pos="1795463" algn="l"/>
                        </a:tabLst>
                        <a:defRPr/>
                      </a:pPr>
                      <a:r>
                        <a:rPr lang="en-GB" sz="1400" kern="1200" dirty="0">
                          <a:solidFill>
                            <a:schemeClr val="dk1"/>
                          </a:solidFill>
                          <a:latin typeface="Arial" panose="020B0604020202020204" pitchFamily="34" charset="0"/>
                          <a:ea typeface="+mn-ea"/>
                          <a:cs typeface="Arial" panose="020B0604020202020204" pitchFamily="34" charset="0"/>
                        </a:rPr>
                        <a:t>Extra-hepatic metastases	</a:t>
                      </a:r>
                    </a:p>
                  </a:txBody>
                  <a:tcPr marL="67500" marR="27000" marT="46800" marB="468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457200" rtl="0" eaLnBrk="1" latinLnBrk="0" hangingPunct="1">
                        <a:lnSpc>
                          <a:spcPct val="114000"/>
                        </a:lnSpc>
                      </a:pPr>
                      <a:r>
                        <a:rPr lang="en-GB" sz="1400" kern="1200" dirty="0">
                          <a:solidFill>
                            <a:schemeClr val="dk1"/>
                          </a:solidFill>
                          <a:latin typeface="Arial" panose="020B0604020202020204" pitchFamily="34" charset="0"/>
                          <a:ea typeface="+mn-ea"/>
                          <a:cs typeface="Arial" panose="020B0604020202020204" pitchFamily="34" charset="0"/>
                        </a:rPr>
                        <a:t>104 (40%)</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fontAlgn="t" latinLnBrk="0" hangingPunct="1">
                        <a:lnSpc>
                          <a:spcPct val="114000"/>
                        </a:lnSpc>
                        <a:spcBef>
                          <a:spcPts val="0"/>
                        </a:spcBef>
                        <a:spcAft>
                          <a:spcPts val="0"/>
                        </a:spcAft>
                      </a:pPr>
                      <a:r>
                        <a:rPr lang="en-GB" sz="1400" kern="1200" dirty="0">
                          <a:solidFill>
                            <a:schemeClr val="dk1"/>
                          </a:solidFill>
                          <a:latin typeface="Arial" panose="020B0604020202020204" pitchFamily="34" charset="0"/>
                          <a:ea typeface="+mn-ea"/>
                          <a:cs typeface="Arial" panose="020B0604020202020204" pitchFamily="34" charset="0"/>
                        </a:rPr>
                        <a:t>108 (40%)</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extLst>
                  <a:ext uri="{0D108BD9-81ED-4DB2-BD59-A6C34878D82A}">
                    <a16:rowId xmlns:a16="http://schemas.microsoft.com/office/drawing/2014/main" val="10004"/>
                  </a:ext>
                </a:extLst>
              </a:tr>
              <a:tr h="39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457200" rtl="0" eaLnBrk="1" latinLnBrk="0" hangingPunct="1">
                        <a:lnSpc>
                          <a:spcPct val="114000"/>
                        </a:lnSpc>
                        <a:spcAft>
                          <a:spcPts val="0"/>
                        </a:spcAft>
                      </a:pPr>
                      <a:r>
                        <a:rPr lang="en-GB" sz="1400" kern="1200" dirty="0">
                          <a:solidFill>
                            <a:schemeClr val="dk1"/>
                          </a:solidFill>
                          <a:latin typeface="Arial" panose="020B0604020202020204" pitchFamily="34" charset="0"/>
                          <a:ea typeface="+mn-ea"/>
                          <a:cs typeface="Arial" panose="020B0604020202020204" pitchFamily="34" charset="0"/>
                        </a:rPr>
                        <a:t>Primary tumour not removed</a:t>
                      </a:r>
                    </a:p>
                  </a:txBody>
                  <a:tcPr marL="67500" marR="27000" marT="46800" marB="468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457200" rtl="0" eaLnBrk="1" latinLnBrk="0" hangingPunct="1">
                        <a:lnSpc>
                          <a:spcPct val="114000"/>
                        </a:lnSpc>
                      </a:pPr>
                      <a:r>
                        <a:rPr lang="en-GB" sz="1400" kern="1200" dirty="0">
                          <a:solidFill>
                            <a:schemeClr val="dk1"/>
                          </a:solidFill>
                          <a:latin typeface="Arial" panose="020B0604020202020204" pitchFamily="34" charset="0"/>
                          <a:ea typeface="+mn-ea"/>
                          <a:cs typeface="Arial" panose="020B0604020202020204" pitchFamily="34" charset="0"/>
                        </a:rPr>
                        <a:t>121 (46%)</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fontAlgn="t" latinLnBrk="0" hangingPunct="1">
                        <a:lnSpc>
                          <a:spcPct val="114000"/>
                        </a:lnSpc>
                        <a:spcBef>
                          <a:spcPts val="0"/>
                        </a:spcBef>
                        <a:spcAft>
                          <a:spcPts val="0"/>
                        </a:spcAft>
                      </a:pPr>
                      <a:r>
                        <a:rPr lang="en-GB" sz="1400" kern="1200" dirty="0">
                          <a:solidFill>
                            <a:schemeClr val="dk1"/>
                          </a:solidFill>
                          <a:latin typeface="Arial" panose="020B0604020202020204" pitchFamily="34" charset="0"/>
                          <a:ea typeface="+mn-ea"/>
                          <a:cs typeface="Arial" panose="020B0604020202020204" pitchFamily="34" charset="0"/>
                        </a:rPr>
                        <a:t>119 (45%)</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40000"/>
                      </a:srgbClr>
                    </a:solidFill>
                  </a:tcPr>
                </a:tc>
                <a:extLst>
                  <a:ext uri="{0D108BD9-81ED-4DB2-BD59-A6C34878D82A}">
                    <a16:rowId xmlns:a16="http://schemas.microsoft.com/office/drawing/2014/main" val="10005"/>
                  </a:ext>
                </a:extLst>
              </a:tr>
              <a:tr h="39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14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rPr>
                        <a:t>Synchronous metastases</a:t>
                      </a:r>
                    </a:p>
                  </a:txBody>
                  <a:tcPr marL="67500" marR="27000" marT="46800" marB="468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457200" rtl="0" eaLnBrk="1" latinLnBrk="0" hangingPunct="1">
                        <a:lnSpc>
                          <a:spcPct val="114000"/>
                        </a:lnSpc>
                      </a:pPr>
                      <a:r>
                        <a:rPr lang="en-GB" sz="1400" kern="1200" dirty="0">
                          <a:solidFill>
                            <a:schemeClr val="dk1"/>
                          </a:solidFill>
                          <a:latin typeface="Arial" panose="020B0604020202020204" pitchFamily="34" charset="0"/>
                          <a:ea typeface="+mn-ea"/>
                          <a:cs typeface="Arial" panose="020B0604020202020204" pitchFamily="34" charset="0"/>
                        </a:rPr>
                        <a:t>233 (89%)</a:t>
                      </a:r>
                    </a:p>
                  </a:txBody>
                  <a:tcPr marL="68580" marR="68580" marT="468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fontAlgn="t" latinLnBrk="0" hangingPunct="1">
                        <a:lnSpc>
                          <a:spcPct val="114000"/>
                        </a:lnSpc>
                        <a:spcBef>
                          <a:spcPts val="0"/>
                        </a:spcBef>
                        <a:spcAft>
                          <a:spcPts val="0"/>
                        </a:spcAft>
                      </a:pPr>
                      <a:r>
                        <a:rPr lang="en-GB" sz="1400" kern="1200" dirty="0">
                          <a:solidFill>
                            <a:schemeClr val="dk1"/>
                          </a:solidFill>
                          <a:latin typeface="Arial" panose="020B0604020202020204" pitchFamily="34" charset="0"/>
                          <a:ea typeface="+mn-ea"/>
                          <a:cs typeface="Arial" panose="020B0604020202020204" pitchFamily="34" charset="0"/>
                        </a:rPr>
                        <a:t>241 (90%)</a:t>
                      </a:r>
                    </a:p>
                  </a:txBody>
                  <a:tcPr marL="68580" marR="68580" marT="468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76CC">
                        <a:tint val="20000"/>
                      </a:srgbClr>
                    </a:solidFill>
                  </a:tcPr>
                </a:tc>
                <a:extLst>
                  <a:ext uri="{0D108BD9-81ED-4DB2-BD59-A6C34878D82A}">
                    <a16:rowId xmlns:a16="http://schemas.microsoft.com/office/drawing/2014/main" val="10006"/>
                  </a:ext>
                </a:extLst>
              </a:tr>
            </a:tbl>
          </a:graphicData>
        </a:graphic>
      </p:graphicFrame>
      <p:sp>
        <p:nvSpPr>
          <p:cNvPr id="2" name="Rectangle 1"/>
          <p:cNvSpPr/>
          <p:nvPr/>
        </p:nvSpPr>
        <p:spPr>
          <a:xfrm>
            <a:off x="1375313" y="4036869"/>
            <a:ext cx="6540991" cy="1163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Straight Arrow Connector 3"/>
          <p:cNvCxnSpPr/>
          <p:nvPr/>
        </p:nvCxnSpPr>
        <p:spPr>
          <a:xfrm>
            <a:off x="3864029" y="4662227"/>
            <a:ext cx="1089147" cy="12558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74883" y="5594877"/>
            <a:ext cx="2582883" cy="646331"/>
          </a:xfrm>
          <a:prstGeom prst="rect">
            <a:avLst/>
          </a:prstGeom>
          <a:noFill/>
        </p:spPr>
        <p:txBody>
          <a:bodyPr wrap="square" rtlCol="0">
            <a:spAutoFit/>
          </a:bodyPr>
          <a:lstStyle/>
          <a:p>
            <a:r>
              <a:rPr lang="de-DE" dirty="0">
                <a:solidFill>
                  <a:srgbClr val="FF0000"/>
                </a:solidFill>
              </a:rPr>
              <a:t>Disease already outside of the liver</a:t>
            </a:r>
          </a:p>
        </p:txBody>
      </p:sp>
    </p:spTree>
    <p:extLst>
      <p:ext uri="{BB962C8B-B14F-4D97-AF65-F5344CB8AC3E}">
        <p14:creationId xmlns:p14="http://schemas.microsoft.com/office/powerpoint/2010/main" val="39874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utoShape 3"/>
          <p:cNvSpPr>
            <a:spLocks noChangeAspect="1" noChangeArrowheads="1" noTextEdit="1"/>
          </p:cNvSpPr>
          <p:nvPr/>
        </p:nvSpPr>
        <p:spPr bwMode="auto">
          <a:xfrm>
            <a:off x="1054332" y="841437"/>
            <a:ext cx="7978775" cy="54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55" name="Title 1"/>
          <p:cNvSpPr txBox="1">
            <a:spLocks/>
          </p:cNvSpPr>
          <p:nvPr/>
        </p:nvSpPr>
        <p:spPr>
          <a:xfrm>
            <a:off x="198908" y="269760"/>
            <a:ext cx="8945093" cy="91870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rgbClr val="0C606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C6066"/>
                </a:solidFill>
                <a:effectLst/>
                <a:uLnTx/>
                <a:uFillTx/>
                <a:latin typeface="Arial"/>
                <a:ea typeface="+mj-ea"/>
                <a:cs typeface="+mj-cs"/>
              </a:rPr>
              <a:t>Progression-Free Survival at Any Site</a:t>
            </a:r>
            <a:endParaRPr kumimoji="0" lang="en-GB" sz="3000" b="1" i="0" u="none" strike="noStrike" kern="1200" cap="none" spc="0" normalizeH="0" baseline="0" noProof="0" dirty="0">
              <a:ln>
                <a:noFill/>
              </a:ln>
              <a:solidFill>
                <a:srgbClr val="0C6066"/>
              </a:solidFill>
              <a:effectLst/>
              <a:uLnTx/>
              <a:uFillTx/>
              <a:latin typeface="Arial"/>
              <a:ea typeface="+mj-ea"/>
              <a:cs typeface="+mj-cs"/>
            </a:endParaRPr>
          </a:p>
        </p:txBody>
      </p:sp>
      <p:grpSp>
        <p:nvGrpSpPr>
          <p:cNvPr id="56" name="Group 55"/>
          <p:cNvGrpSpPr/>
          <p:nvPr/>
        </p:nvGrpSpPr>
        <p:grpSpPr>
          <a:xfrm>
            <a:off x="4095859" y="1671941"/>
            <a:ext cx="5048141" cy="1482457"/>
            <a:chOff x="3775358" y="1276702"/>
            <a:chExt cx="4978814" cy="1111842"/>
          </a:xfrm>
        </p:grpSpPr>
        <p:grpSp>
          <p:nvGrpSpPr>
            <p:cNvPr id="57" name="Group 56"/>
            <p:cNvGrpSpPr/>
            <p:nvPr/>
          </p:nvGrpSpPr>
          <p:grpSpPr>
            <a:xfrm>
              <a:off x="4099327" y="1276702"/>
              <a:ext cx="4654845" cy="1111842"/>
              <a:chOff x="3412395" y="1393851"/>
              <a:chExt cx="4654845" cy="1111842"/>
            </a:xfrm>
          </p:grpSpPr>
          <p:sp>
            <p:nvSpPr>
              <p:cNvPr id="60" name="TextBox 59"/>
              <p:cNvSpPr txBox="1"/>
              <p:nvPr/>
            </p:nvSpPr>
            <p:spPr>
              <a:xfrm>
                <a:off x="3412395" y="1393851"/>
                <a:ext cx="4654845" cy="111184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200"/>
                  </a:spcAft>
                  <a:buClrTx/>
                  <a:buSzTx/>
                  <a:buFontTx/>
                  <a:buNone/>
                  <a:tabLst>
                    <a:tab pos="2147888" algn="l"/>
                    <a:tab pos="2689225" algn="l"/>
                    <a:tab pos="3408363" algn="l"/>
                  </a:tabLst>
                  <a:defRPr/>
                </a:pPr>
                <a:r>
                  <a:rPr kumimoji="0" lang="en-AU" sz="1400" b="0" i="0" u="none" strike="noStrike" kern="0" cap="none" spc="0" normalizeH="0" baseline="0" noProof="0" dirty="0">
                    <a:ln>
                      <a:noFill/>
                    </a:ln>
                    <a:solidFill>
                      <a:srgbClr val="000000"/>
                    </a:solidFill>
                    <a:effectLst/>
                    <a:uLnTx/>
                    <a:uFillTx/>
                    <a:latin typeface="Arial"/>
                  </a:rPr>
                  <a:t>	</a:t>
                </a:r>
                <a:r>
                  <a:rPr kumimoji="0" lang="en-AU" sz="1400" b="1" i="0" u="none" strike="noStrike" kern="0" cap="none" spc="0" normalizeH="0" baseline="0" noProof="0" dirty="0">
                    <a:ln>
                      <a:noFill/>
                    </a:ln>
                    <a:solidFill>
                      <a:srgbClr val="000000"/>
                    </a:solidFill>
                    <a:effectLst/>
                    <a:uLnTx/>
                    <a:uFillTx/>
                    <a:latin typeface="Arial"/>
                  </a:rPr>
                  <a:t>n	Events	Median </a:t>
                </a:r>
              </a:p>
              <a:p>
                <a:pPr marL="0" marR="0" lvl="0" indent="0" defTabSz="457200" eaLnBrk="1" fontAlgn="auto" latinLnBrk="0" hangingPunct="1">
                  <a:lnSpc>
                    <a:spcPct val="100000"/>
                  </a:lnSpc>
                  <a:spcBef>
                    <a:spcPts val="0"/>
                  </a:spcBef>
                  <a:spcAft>
                    <a:spcPts val="200"/>
                  </a:spcAft>
                  <a:buClrTx/>
                  <a:buSzTx/>
                  <a:buFontTx/>
                  <a:buNone/>
                  <a:tabLst>
                    <a:tab pos="2147888" algn="l"/>
                    <a:tab pos="2689225" algn="l"/>
                    <a:tab pos="3408363" algn="l"/>
                  </a:tabLst>
                  <a:defRPr/>
                </a:pPr>
                <a:r>
                  <a:rPr kumimoji="0" lang="en-AU" sz="1400" b="0" i="0" u="none" strike="noStrike" kern="0" cap="none" spc="0" normalizeH="0" baseline="0" noProof="0" dirty="0">
                    <a:ln>
                      <a:noFill/>
                    </a:ln>
                    <a:solidFill>
                      <a:srgbClr val="000000"/>
                    </a:solidFill>
                    <a:effectLst/>
                    <a:uLnTx/>
                    <a:uFillTx/>
                    <a:latin typeface="Arial"/>
                  </a:rPr>
                  <a:t>FOLFOX (+ bev)	263	225	</a:t>
                </a:r>
                <a:r>
                  <a:rPr kumimoji="0" lang="en-GB" sz="1400" b="0" i="0" u="none" strike="noStrike" kern="0" cap="none" spc="0" normalizeH="0" baseline="0" noProof="0" dirty="0">
                    <a:ln>
                      <a:noFill/>
                    </a:ln>
                    <a:solidFill>
                      <a:srgbClr val="000000"/>
                    </a:solidFill>
                    <a:effectLst/>
                    <a:uLnTx/>
                    <a:uFillTx/>
                    <a:latin typeface="Arial"/>
                  </a:rPr>
                  <a:t>10.2 months</a:t>
                </a:r>
              </a:p>
              <a:p>
                <a:pPr marL="0" marR="0" lvl="0" indent="0" defTabSz="457200" eaLnBrk="1" fontAlgn="auto" latinLnBrk="0" hangingPunct="1">
                  <a:lnSpc>
                    <a:spcPct val="100000"/>
                  </a:lnSpc>
                  <a:spcBef>
                    <a:spcPts val="0"/>
                  </a:spcBef>
                  <a:spcAft>
                    <a:spcPts val="200"/>
                  </a:spcAft>
                  <a:buClrTx/>
                  <a:buSzTx/>
                  <a:buFontTx/>
                  <a:buNone/>
                  <a:tabLst>
                    <a:tab pos="2147888" algn="l"/>
                    <a:tab pos="2689225" algn="l"/>
                    <a:tab pos="3408363" algn="l"/>
                  </a:tabLst>
                  <a:defRPr/>
                </a:pPr>
                <a:r>
                  <a:rPr kumimoji="0" lang="en-AU" sz="1400" b="0" i="0" u="none" strike="noStrike" kern="0" cap="none" spc="0" normalizeH="0" baseline="0" noProof="0" dirty="0">
                    <a:ln>
                      <a:noFill/>
                    </a:ln>
                    <a:solidFill>
                      <a:srgbClr val="000000"/>
                    </a:solidFill>
                    <a:effectLst/>
                    <a:uLnTx/>
                    <a:uFillTx/>
                    <a:latin typeface="Arial"/>
                  </a:rPr>
                  <a:t>FOLFOX (+ bev) + SIRT	267	217	10.7 </a:t>
                </a:r>
                <a:r>
                  <a:rPr kumimoji="0" lang="en-GB" sz="1400" b="0" i="0" u="none" strike="noStrike" kern="0" cap="none" spc="0" normalizeH="0" baseline="0" noProof="0" dirty="0">
                    <a:ln>
                      <a:noFill/>
                    </a:ln>
                    <a:solidFill>
                      <a:srgbClr val="000000"/>
                    </a:solidFill>
                    <a:effectLst/>
                    <a:uLnTx/>
                    <a:uFillTx/>
                    <a:latin typeface="Arial"/>
                  </a:rPr>
                  <a:t>months</a:t>
                </a:r>
                <a:endParaRPr kumimoji="0" lang="en-AU" sz="1400" b="0" i="0" u="none" strike="noStrike" kern="0" cap="none" spc="0" normalizeH="0" baseline="0" noProof="0" dirty="0">
                  <a:ln>
                    <a:noFill/>
                  </a:ln>
                  <a:solidFill>
                    <a:srgbClr val="000000"/>
                  </a:solidFill>
                  <a:effectLst/>
                  <a:uLnTx/>
                  <a:uFillTx/>
                  <a:latin typeface="Arial"/>
                </a:endParaRPr>
              </a:p>
              <a:p>
                <a:pPr marL="0" marR="0" lvl="0" indent="0" defTabSz="457200" eaLnBrk="1" fontAlgn="auto" latinLnBrk="0" hangingPunct="1">
                  <a:lnSpc>
                    <a:spcPct val="100000"/>
                  </a:lnSpc>
                  <a:spcBef>
                    <a:spcPts val="0"/>
                  </a:spcBef>
                  <a:spcAft>
                    <a:spcPts val="200"/>
                  </a:spcAft>
                  <a:buClrTx/>
                  <a:buSzTx/>
                  <a:buFontTx/>
                  <a:buNone/>
                  <a:tabLst>
                    <a:tab pos="1435100" algn="l"/>
                    <a:tab pos="2160588" algn="l"/>
                  </a:tabLst>
                  <a:defRPr/>
                </a:pPr>
                <a:endParaRPr kumimoji="0" lang="en-AU" sz="1200" b="0" i="0" u="none" strike="noStrike" kern="0" cap="none" spc="0" normalizeH="0" baseline="0" noProof="0" dirty="0">
                  <a:ln>
                    <a:noFill/>
                  </a:ln>
                  <a:solidFill>
                    <a:srgbClr val="000000"/>
                  </a:solidFill>
                  <a:effectLst/>
                  <a:uLnTx/>
                  <a:uFillTx/>
                  <a:latin typeface="Arial"/>
                </a:endParaRPr>
              </a:p>
              <a:p>
                <a:pPr marL="0" marR="0" lvl="0" indent="0" defTabSz="457200" eaLnBrk="1" fontAlgn="auto" latinLnBrk="0" hangingPunct="1">
                  <a:lnSpc>
                    <a:spcPct val="100000"/>
                  </a:lnSpc>
                  <a:spcBef>
                    <a:spcPts val="0"/>
                  </a:spcBef>
                  <a:spcAft>
                    <a:spcPts val="200"/>
                  </a:spcAft>
                  <a:buClrTx/>
                  <a:buSzTx/>
                  <a:buFontTx/>
                  <a:buNone/>
                  <a:tabLst>
                    <a:tab pos="1435100" algn="l"/>
                    <a:tab pos="2160588" algn="l"/>
                  </a:tabLst>
                  <a:defRPr/>
                </a:pPr>
                <a:r>
                  <a:rPr kumimoji="0" lang="en-AU" sz="1400" b="0" i="0" u="none" strike="noStrike" kern="0" cap="none" spc="0" normalizeH="0" baseline="0" noProof="0" dirty="0">
                    <a:ln>
                      <a:noFill/>
                    </a:ln>
                    <a:solidFill>
                      <a:srgbClr val="000000"/>
                    </a:solidFill>
                    <a:effectLst/>
                    <a:uLnTx/>
                    <a:uFillTx/>
                    <a:latin typeface="Arial"/>
                  </a:rPr>
                  <a:t>                            </a:t>
                </a:r>
                <a:r>
                  <a:rPr kumimoji="0" lang="en-AU" sz="1400" b="1" i="0" u="none" strike="noStrike" kern="0" cap="none" spc="0" normalizeH="0" baseline="0" noProof="0" dirty="0">
                    <a:ln>
                      <a:noFill/>
                    </a:ln>
                    <a:solidFill>
                      <a:srgbClr val="000000"/>
                    </a:solidFill>
                    <a:effectLst/>
                    <a:uLnTx/>
                    <a:uFillTx/>
                    <a:latin typeface="Arial"/>
                  </a:rPr>
                  <a:t>HR: 0.93 </a:t>
                </a:r>
                <a:r>
                  <a:rPr kumimoji="0" lang="en-GB" sz="1400" b="0" i="0" u="none" strike="noStrike" kern="0" cap="none" spc="0" normalizeH="0" baseline="0" noProof="0" dirty="0">
                    <a:ln>
                      <a:noFill/>
                    </a:ln>
                    <a:solidFill>
                      <a:srgbClr val="000000"/>
                    </a:solidFill>
                    <a:effectLst/>
                    <a:uLnTx/>
                    <a:uFillTx/>
                    <a:latin typeface="Arial"/>
                  </a:rPr>
                  <a:t>(95% CI: 0.77–1.12)</a:t>
                </a:r>
                <a:r>
                  <a:rPr kumimoji="0" lang="en-AU" sz="1400" b="0" i="0" u="none" strike="noStrike" kern="0" cap="none" spc="0" normalizeH="0" baseline="0" noProof="0" dirty="0">
                    <a:ln>
                      <a:noFill/>
                    </a:ln>
                    <a:solidFill>
                      <a:prstClr val="black"/>
                    </a:solidFill>
                    <a:effectLst/>
                    <a:uLnTx/>
                    <a:uFillTx/>
                    <a:latin typeface="Arial"/>
                  </a:rPr>
                  <a:t>,</a:t>
                </a:r>
                <a:r>
                  <a:rPr kumimoji="0" lang="en-AU" sz="1400" b="0" i="0" u="none" strike="noStrike" kern="0" cap="none" spc="0" normalizeH="0" baseline="0" noProof="0" dirty="0">
                    <a:ln>
                      <a:noFill/>
                    </a:ln>
                    <a:solidFill>
                      <a:srgbClr val="000000"/>
                    </a:solidFill>
                    <a:effectLst/>
                    <a:uLnTx/>
                    <a:uFillTx/>
                    <a:latin typeface="Arial"/>
                  </a:rPr>
                  <a:t> </a:t>
                </a:r>
                <a:r>
                  <a:rPr kumimoji="0" lang="en-AU" sz="1400" b="1" i="1" u="none" strike="noStrike" kern="0" cap="none" spc="0" normalizeH="0" baseline="0" noProof="0" dirty="0">
                    <a:ln>
                      <a:noFill/>
                    </a:ln>
                    <a:solidFill>
                      <a:srgbClr val="000000"/>
                    </a:solidFill>
                    <a:effectLst/>
                    <a:uLnTx/>
                    <a:uFillTx/>
                    <a:latin typeface="Arial"/>
                  </a:rPr>
                  <a:t>p</a:t>
                </a:r>
                <a:r>
                  <a:rPr kumimoji="0" lang="en-AU" sz="1400" b="1" i="0" u="none" strike="noStrike" kern="0" cap="none" spc="0" normalizeH="0" baseline="0" noProof="0" dirty="0">
                    <a:ln>
                      <a:noFill/>
                    </a:ln>
                    <a:solidFill>
                      <a:srgbClr val="000000"/>
                    </a:solidFill>
                    <a:effectLst/>
                    <a:uLnTx/>
                    <a:uFillTx/>
                    <a:latin typeface="Arial"/>
                  </a:rPr>
                  <a:t>=0.43</a:t>
                </a:r>
                <a:endParaRPr kumimoji="0" lang="en-GB" sz="1600" b="1" i="0" u="none" strike="noStrike" kern="0" cap="none" spc="0" normalizeH="0" baseline="0" noProof="0" dirty="0">
                  <a:ln>
                    <a:noFill/>
                  </a:ln>
                  <a:solidFill>
                    <a:srgbClr val="000000"/>
                  </a:solidFill>
                  <a:effectLst/>
                  <a:uLnTx/>
                  <a:uFillTx/>
                  <a:latin typeface="Arial"/>
                </a:endParaRPr>
              </a:p>
              <a:p>
                <a:pPr marL="0" marR="0" lvl="0" indent="0" defTabSz="457200" eaLnBrk="1" fontAlgn="auto" latinLnBrk="0" hangingPunct="1">
                  <a:lnSpc>
                    <a:spcPct val="100000"/>
                  </a:lnSpc>
                  <a:spcBef>
                    <a:spcPts val="0"/>
                  </a:spcBef>
                  <a:spcAft>
                    <a:spcPts val="200"/>
                  </a:spcAft>
                  <a:buClrTx/>
                  <a:buSzTx/>
                  <a:buFontTx/>
                  <a:buNone/>
                  <a:tabLst>
                    <a:tab pos="1435100" algn="l"/>
                    <a:tab pos="2160588" algn="l"/>
                  </a:tabLst>
                  <a:defRPr/>
                </a:pPr>
                <a:endParaRPr kumimoji="0" lang="en-AU" sz="1400" b="1" i="0" u="none" strike="noStrike" kern="0" cap="none" spc="0" normalizeH="0" baseline="0" noProof="0" dirty="0">
                  <a:ln>
                    <a:noFill/>
                  </a:ln>
                  <a:solidFill>
                    <a:srgbClr val="000000"/>
                  </a:solidFill>
                  <a:effectLst/>
                  <a:uLnTx/>
                  <a:uFillTx/>
                  <a:latin typeface="Arial"/>
                </a:endParaRPr>
              </a:p>
            </p:txBody>
          </p:sp>
          <p:sp>
            <p:nvSpPr>
              <p:cNvPr id="61" name="Rectangle 60"/>
              <p:cNvSpPr/>
              <p:nvPr/>
            </p:nvSpPr>
            <p:spPr>
              <a:xfrm>
                <a:off x="7720262" y="1755205"/>
                <a:ext cx="182194" cy="253915"/>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a:endParaRPr>
              </a:p>
            </p:txBody>
          </p:sp>
        </p:grpSp>
        <p:cxnSp>
          <p:nvCxnSpPr>
            <p:cNvPr id="58" name="Straight Connector 57"/>
            <p:cNvCxnSpPr/>
            <p:nvPr/>
          </p:nvCxnSpPr>
          <p:spPr>
            <a:xfrm>
              <a:off x="3775358" y="1749763"/>
              <a:ext cx="333112" cy="0"/>
            </a:xfrm>
            <a:prstGeom prst="line">
              <a:avLst/>
            </a:prstGeom>
            <a:noFill/>
            <a:ln w="25400" cap="flat" cmpd="sng" algn="ctr">
              <a:solidFill>
                <a:srgbClr val="4FA735"/>
              </a:solidFill>
              <a:prstDash val="solid"/>
            </a:ln>
            <a:effectLst/>
          </p:spPr>
        </p:cxnSp>
        <p:cxnSp>
          <p:nvCxnSpPr>
            <p:cNvPr id="59" name="Straight Connector 58"/>
            <p:cNvCxnSpPr/>
            <p:nvPr/>
          </p:nvCxnSpPr>
          <p:spPr>
            <a:xfrm>
              <a:off x="3775358" y="1562207"/>
              <a:ext cx="333112" cy="0"/>
            </a:xfrm>
            <a:prstGeom prst="line">
              <a:avLst/>
            </a:prstGeom>
            <a:noFill/>
            <a:ln w="25400" cap="flat" cmpd="sng" algn="ctr">
              <a:solidFill>
                <a:srgbClr val="0000FF"/>
              </a:solidFill>
              <a:prstDash val="solid"/>
            </a:ln>
            <a:effectLst/>
          </p:spPr>
        </p:cxnSp>
      </p:grpSp>
      <p:grpSp>
        <p:nvGrpSpPr>
          <p:cNvPr id="62" name="Group 61"/>
          <p:cNvGrpSpPr/>
          <p:nvPr/>
        </p:nvGrpSpPr>
        <p:grpSpPr>
          <a:xfrm>
            <a:off x="1634400" y="1389655"/>
            <a:ext cx="64800" cy="3938348"/>
            <a:chOff x="1658938" y="1042239"/>
            <a:chExt cx="38100" cy="2953761"/>
          </a:xfrm>
        </p:grpSpPr>
        <p:sp>
          <p:nvSpPr>
            <p:cNvPr id="63" name="Line 143"/>
            <p:cNvSpPr>
              <a:spLocks noChangeShapeType="1"/>
            </p:cNvSpPr>
            <p:nvPr/>
          </p:nvSpPr>
          <p:spPr bwMode="auto">
            <a:xfrm flipV="1">
              <a:off x="1697038" y="1044000"/>
              <a:ext cx="0" cy="29520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64" name="Line 145"/>
            <p:cNvSpPr>
              <a:spLocks noChangeShapeType="1"/>
            </p:cNvSpPr>
            <p:nvPr/>
          </p:nvSpPr>
          <p:spPr bwMode="auto">
            <a:xfrm flipH="1">
              <a:off x="1658938" y="3949200"/>
              <a:ext cx="381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65" name="Line 146"/>
            <p:cNvSpPr>
              <a:spLocks noChangeShapeType="1"/>
            </p:cNvSpPr>
            <p:nvPr/>
          </p:nvSpPr>
          <p:spPr bwMode="auto">
            <a:xfrm flipH="1">
              <a:off x="1658938" y="3222459"/>
              <a:ext cx="381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66" name="Line 147"/>
            <p:cNvSpPr>
              <a:spLocks noChangeShapeType="1"/>
            </p:cNvSpPr>
            <p:nvPr/>
          </p:nvSpPr>
          <p:spPr bwMode="auto">
            <a:xfrm flipH="1">
              <a:off x="1658938" y="2495719"/>
              <a:ext cx="381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67" name="Line 148"/>
            <p:cNvSpPr>
              <a:spLocks noChangeShapeType="1"/>
            </p:cNvSpPr>
            <p:nvPr/>
          </p:nvSpPr>
          <p:spPr bwMode="auto">
            <a:xfrm flipH="1">
              <a:off x="1658938" y="1768979"/>
              <a:ext cx="381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68" name="Line 149"/>
            <p:cNvSpPr>
              <a:spLocks noChangeShapeType="1"/>
            </p:cNvSpPr>
            <p:nvPr/>
          </p:nvSpPr>
          <p:spPr bwMode="auto">
            <a:xfrm flipH="1">
              <a:off x="1658938" y="1042239"/>
              <a:ext cx="381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69" name="Group 68"/>
          <p:cNvGrpSpPr/>
          <p:nvPr/>
        </p:nvGrpSpPr>
        <p:grpSpPr>
          <a:xfrm>
            <a:off x="1233259" y="1271541"/>
            <a:ext cx="298159" cy="4048671"/>
            <a:chOff x="1207132" y="953656"/>
            <a:chExt cx="298159" cy="3036503"/>
          </a:xfrm>
        </p:grpSpPr>
        <p:sp>
          <p:nvSpPr>
            <p:cNvPr id="70" name="Rectangle 150"/>
            <p:cNvSpPr>
              <a:spLocks noChangeArrowheads="1"/>
            </p:cNvSpPr>
            <p:nvPr/>
          </p:nvSpPr>
          <p:spPr bwMode="auto">
            <a:xfrm>
              <a:off x="1207132" y="3851660"/>
              <a:ext cx="2981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0.00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1" name="Rectangle 151"/>
            <p:cNvSpPr>
              <a:spLocks noChangeArrowheads="1"/>
            </p:cNvSpPr>
            <p:nvPr/>
          </p:nvSpPr>
          <p:spPr bwMode="auto">
            <a:xfrm>
              <a:off x="1207132" y="3136469"/>
              <a:ext cx="2981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0.25</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2" name="Rectangle 152"/>
            <p:cNvSpPr>
              <a:spLocks noChangeArrowheads="1"/>
            </p:cNvSpPr>
            <p:nvPr/>
          </p:nvSpPr>
          <p:spPr bwMode="auto">
            <a:xfrm>
              <a:off x="1207132" y="2406219"/>
              <a:ext cx="2981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0.50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3" name="Rectangle 153"/>
            <p:cNvSpPr>
              <a:spLocks noChangeArrowheads="1"/>
            </p:cNvSpPr>
            <p:nvPr/>
          </p:nvSpPr>
          <p:spPr bwMode="auto">
            <a:xfrm>
              <a:off x="1207132" y="1682319"/>
              <a:ext cx="2981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0.75</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4" name="Rectangle 154"/>
            <p:cNvSpPr>
              <a:spLocks noChangeArrowheads="1"/>
            </p:cNvSpPr>
            <p:nvPr/>
          </p:nvSpPr>
          <p:spPr bwMode="auto">
            <a:xfrm>
              <a:off x="1207132" y="953656"/>
              <a:ext cx="2981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1.00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grpSp>
      <p:grpSp>
        <p:nvGrpSpPr>
          <p:cNvPr id="75" name="Group 74"/>
          <p:cNvGrpSpPr/>
          <p:nvPr/>
        </p:nvGrpSpPr>
        <p:grpSpPr>
          <a:xfrm>
            <a:off x="1711644" y="5432450"/>
            <a:ext cx="6307193" cy="184666"/>
            <a:chOff x="1711643" y="4074364"/>
            <a:chExt cx="6307193" cy="138500"/>
          </a:xfrm>
        </p:grpSpPr>
        <p:sp>
          <p:nvSpPr>
            <p:cNvPr id="76" name="Rectangle 165"/>
            <p:cNvSpPr>
              <a:spLocks noChangeArrowheads="1"/>
            </p:cNvSpPr>
            <p:nvPr/>
          </p:nvSpPr>
          <p:spPr bwMode="auto">
            <a:xfrm>
              <a:off x="1711643" y="4074364"/>
              <a:ext cx="84960"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7" name="Rectangle 166"/>
            <p:cNvSpPr>
              <a:spLocks noChangeArrowheads="1"/>
            </p:cNvSpPr>
            <p:nvPr/>
          </p:nvSpPr>
          <p:spPr bwMode="auto">
            <a:xfrm>
              <a:off x="2906586"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12</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8" name="Rectangle 167"/>
            <p:cNvSpPr>
              <a:spLocks noChangeArrowheads="1"/>
            </p:cNvSpPr>
            <p:nvPr/>
          </p:nvSpPr>
          <p:spPr bwMode="auto">
            <a:xfrm>
              <a:off x="4142169"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24</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9" name="Rectangle 168"/>
            <p:cNvSpPr>
              <a:spLocks noChangeArrowheads="1"/>
            </p:cNvSpPr>
            <p:nvPr/>
          </p:nvSpPr>
          <p:spPr bwMode="auto">
            <a:xfrm>
              <a:off x="5377752"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36</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80" name="Rectangle 169"/>
            <p:cNvSpPr>
              <a:spLocks noChangeArrowheads="1"/>
            </p:cNvSpPr>
            <p:nvPr/>
          </p:nvSpPr>
          <p:spPr bwMode="auto">
            <a:xfrm>
              <a:off x="6613335"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48</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81" name="Rectangle 171"/>
            <p:cNvSpPr>
              <a:spLocks noChangeArrowheads="1"/>
            </p:cNvSpPr>
            <p:nvPr/>
          </p:nvSpPr>
          <p:spPr bwMode="auto">
            <a:xfrm>
              <a:off x="7848918"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60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grpSp>
      <p:sp>
        <p:nvSpPr>
          <p:cNvPr id="82" name="Rectangle 81"/>
          <p:cNvSpPr/>
          <p:nvPr/>
        </p:nvSpPr>
        <p:spPr>
          <a:xfrm>
            <a:off x="7938641" y="5035614"/>
            <a:ext cx="919611" cy="239183"/>
          </a:xfrm>
          <a:prstGeom prst="rect">
            <a:avLst/>
          </a:prstGeom>
          <a:solidFill>
            <a:sysClr val="window" lastClr="FFFFFF"/>
          </a:solidFill>
          <a:ln w="9525"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83" name="TextBox 82"/>
          <p:cNvSpPr txBox="1"/>
          <p:nvPr/>
        </p:nvSpPr>
        <p:spPr>
          <a:xfrm rot="16200000">
            <a:off x="-297656" y="3179029"/>
            <a:ext cx="2542684" cy="307777"/>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Proportion Not Progressing</a:t>
            </a:r>
          </a:p>
        </p:txBody>
      </p:sp>
      <p:sp>
        <p:nvSpPr>
          <p:cNvPr id="84" name="TextBox 83"/>
          <p:cNvSpPr txBox="1"/>
          <p:nvPr/>
        </p:nvSpPr>
        <p:spPr>
          <a:xfrm>
            <a:off x="3248608" y="5632990"/>
            <a:ext cx="3195042" cy="307777"/>
          </a:xfrm>
          <a:prstGeom prst="rect">
            <a:avLst/>
          </a:prstGeom>
          <a:noFill/>
        </p:spPr>
        <p:txBody>
          <a:bodyPr wrap="none" rtlCol="0">
            <a:spAutoFit/>
          </a:bodyPr>
          <a:lstStyle/>
          <a:p>
            <a:pPr defTabSz="457200"/>
            <a:r>
              <a:rPr lang="en-GB" sz="1400" b="1" dirty="0">
                <a:solidFill>
                  <a:srgbClr val="000000"/>
                </a:solidFill>
                <a:latin typeface="Arial"/>
              </a:rPr>
              <a:t>Time from Randomization (months)</a:t>
            </a:r>
          </a:p>
        </p:txBody>
      </p:sp>
      <p:grpSp>
        <p:nvGrpSpPr>
          <p:cNvPr id="85" name="Group 84"/>
          <p:cNvGrpSpPr/>
          <p:nvPr/>
        </p:nvGrpSpPr>
        <p:grpSpPr>
          <a:xfrm>
            <a:off x="1697038" y="5317155"/>
            <a:ext cx="6232525" cy="86400"/>
            <a:chOff x="1697038" y="3996576"/>
            <a:chExt cx="6232525" cy="36513"/>
          </a:xfrm>
        </p:grpSpPr>
        <p:sp>
          <p:nvSpPr>
            <p:cNvPr id="86" name="Line 155"/>
            <p:cNvSpPr>
              <a:spLocks noChangeShapeType="1"/>
            </p:cNvSpPr>
            <p:nvPr/>
          </p:nvSpPr>
          <p:spPr bwMode="auto">
            <a:xfrm>
              <a:off x="1697038" y="3996576"/>
              <a:ext cx="62280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87" name="Line 157"/>
            <p:cNvSpPr>
              <a:spLocks noChangeShapeType="1"/>
            </p:cNvSpPr>
            <p:nvPr/>
          </p:nvSpPr>
          <p:spPr bwMode="auto">
            <a:xfrm>
              <a:off x="1760538"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88" name="Line 158"/>
            <p:cNvSpPr>
              <a:spLocks noChangeShapeType="1"/>
            </p:cNvSpPr>
            <p:nvPr/>
          </p:nvSpPr>
          <p:spPr bwMode="auto">
            <a:xfrm>
              <a:off x="2377441"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89" name="Line 159"/>
            <p:cNvSpPr>
              <a:spLocks noChangeShapeType="1"/>
            </p:cNvSpPr>
            <p:nvPr/>
          </p:nvSpPr>
          <p:spPr bwMode="auto">
            <a:xfrm>
              <a:off x="6078859"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0" name="Line 160"/>
            <p:cNvSpPr>
              <a:spLocks noChangeShapeType="1"/>
            </p:cNvSpPr>
            <p:nvPr/>
          </p:nvSpPr>
          <p:spPr bwMode="auto">
            <a:xfrm>
              <a:off x="6695762"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1" name="Line 161"/>
            <p:cNvSpPr>
              <a:spLocks noChangeShapeType="1"/>
            </p:cNvSpPr>
            <p:nvPr/>
          </p:nvSpPr>
          <p:spPr bwMode="auto">
            <a:xfrm>
              <a:off x="7312665"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2" name="Line 163"/>
            <p:cNvSpPr>
              <a:spLocks noChangeShapeType="1"/>
            </p:cNvSpPr>
            <p:nvPr/>
          </p:nvSpPr>
          <p:spPr bwMode="auto">
            <a:xfrm>
              <a:off x="7929563"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3" name="Line 158"/>
            <p:cNvSpPr>
              <a:spLocks noChangeShapeType="1"/>
            </p:cNvSpPr>
            <p:nvPr/>
          </p:nvSpPr>
          <p:spPr bwMode="auto">
            <a:xfrm>
              <a:off x="2994344"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4" name="Line 158"/>
            <p:cNvSpPr>
              <a:spLocks noChangeShapeType="1"/>
            </p:cNvSpPr>
            <p:nvPr/>
          </p:nvSpPr>
          <p:spPr bwMode="auto">
            <a:xfrm>
              <a:off x="4228150"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5" name="Line 158"/>
            <p:cNvSpPr>
              <a:spLocks noChangeShapeType="1"/>
            </p:cNvSpPr>
            <p:nvPr/>
          </p:nvSpPr>
          <p:spPr bwMode="auto">
            <a:xfrm>
              <a:off x="5461956"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6" name="Line 158"/>
            <p:cNvSpPr>
              <a:spLocks noChangeShapeType="1"/>
            </p:cNvSpPr>
            <p:nvPr/>
          </p:nvSpPr>
          <p:spPr bwMode="auto">
            <a:xfrm>
              <a:off x="3611247"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97" name="Line 158"/>
            <p:cNvSpPr>
              <a:spLocks noChangeShapeType="1"/>
            </p:cNvSpPr>
            <p:nvPr/>
          </p:nvSpPr>
          <p:spPr bwMode="auto">
            <a:xfrm>
              <a:off x="4845053" y="39965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98" name="Group 97"/>
          <p:cNvGrpSpPr/>
          <p:nvPr/>
        </p:nvGrpSpPr>
        <p:grpSpPr>
          <a:xfrm>
            <a:off x="1754188" y="1387535"/>
            <a:ext cx="6178550" cy="3820584"/>
            <a:chOff x="1754188" y="1050925"/>
            <a:chExt cx="6178550" cy="2865438"/>
          </a:xfrm>
        </p:grpSpPr>
        <p:sp>
          <p:nvSpPr>
            <p:cNvPr id="99" name="Freeform 190"/>
            <p:cNvSpPr>
              <a:spLocks/>
            </p:cNvSpPr>
            <p:nvPr/>
          </p:nvSpPr>
          <p:spPr bwMode="auto">
            <a:xfrm flipV="1">
              <a:off x="1754188" y="1050925"/>
              <a:ext cx="5491163" cy="2865438"/>
            </a:xfrm>
            <a:custGeom>
              <a:avLst/>
              <a:gdLst>
                <a:gd name="T0" fmla="*/ 13 w 4373"/>
                <a:gd name="T1" fmla="*/ 3481 h 3481"/>
                <a:gd name="T2" fmla="*/ 37 w 4373"/>
                <a:gd name="T3" fmla="*/ 3481 h 3481"/>
                <a:gd name="T4" fmla="*/ 91 w 4373"/>
                <a:gd name="T5" fmla="*/ 3481 h 3481"/>
                <a:gd name="T6" fmla="*/ 118 w 4373"/>
                <a:gd name="T7" fmla="*/ 3439 h 3481"/>
                <a:gd name="T8" fmla="*/ 153 w 4373"/>
                <a:gd name="T9" fmla="*/ 3411 h 3481"/>
                <a:gd name="T10" fmla="*/ 164 w 4373"/>
                <a:gd name="T11" fmla="*/ 3383 h 3481"/>
                <a:gd name="T12" fmla="*/ 183 w 4373"/>
                <a:gd name="T13" fmla="*/ 3311 h 3481"/>
                <a:gd name="T14" fmla="*/ 261 w 4373"/>
                <a:gd name="T15" fmla="*/ 3268 h 3481"/>
                <a:gd name="T16" fmla="*/ 304 w 4373"/>
                <a:gd name="T17" fmla="*/ 3182 h 3481"/>
                <a:gd name="T18" fmla="*/ 320 w 4373"/>
                <a:gd name="T19" fmla="*/ 3168 h 3481"/>
                <a:gd name="T20" fmla="*/ 417 w 4373"/>
                <a:gd name="T21" fmla="*/ 3110 h 3481"/>
                <a:gd name="T22" fmla="*/ 444 w 4373"/>
                <a:gd name="T23" fmla="*/ 3066 h 3481"/>
                <a:gd name="T24" fmla="*/ 455 w 4373"/>
                <a:gd name="T25" fmla="*/ 2994 h 3481"/>
                <a:gd name="T26" fmla="*/ 474 w 4373"/>
                <a:gd name="T27" fmla="*/ 2921 h 3481"/>
                <a:gd name="T28" fmla="*/ 490 w 4373"/>
                <a:gd name="T29" fmla="*/ 2877 h 3481"/>
                <a:gd name="T30" fmla="*/ 520 w 4373"/>
                <a:gd name="T31" fmla="*/ 2818 h 3481"/>
                <a:gd name="T32" fmla="*/ 555 w 4373"/>
                <a:gd name="T33" fmla="*/ 2759 h 3481"/>
                <a:gd name="T34" fmla="*/ 571 w 4373"/>
                <a:gd name="T35" fmla="*/ 2686 h 3481"/>
                <a:gd name="T36" fmla="*/ 598 w 4373"/>
                <a:gd name="T37" fmla="*/ 2568 h 3481"/>
                <a:gd name="T38" fmla="*/ 609 w 4373"/>
                <a:gd name="T39" fmla="*/ 2525 h 3481"/>
                <a:gd name="T40" fmla="*/ 617 w 4373"/>
                <a:gd name="T41" fmla="*/ 2465 h 3481"/>
                <a:gd name="T42" fmla="*/ 638 w 4373"/>
                <a:gd name="T43" fmla="*/ 2406 h 3481"/>
                <a:gd name="T44" fmla="*/ 652 w 4373"/>
                <a:gd name="T45" fmla="*/ 2288 h 3481"/>
                <a:gd name="T46" fmla="*/ 668 w 4373"/>
                <a:gd name="T47" fmla="*/ 2200 h 3481"/>
                <a:gd name="T48" fmla="*/ 674 w 4373"/>
                <a:gd name="T49" fmla="*/ 2110 h 3481"/>
                <a:gd name="T50" fmla="*/ 695 w 4373"/>
                <a:gd name="T51" fmla="*/ 2066 h 3481"/>
                <a:gd name="T52" fmla="*/ 714 w 4373"/>
                <a:gd name="T53" fmla="*/ 1992 h 3481"/>
                <a:gd name="T54" fmla="*/ 760 w 4373"/>
                <a:gd name="T55" fmla="*/ 1976 h 3481"/>
                <a:gd name="T56" fmla="*/ 771 w 4373"/>
                <a:gd name="T57" fmla="*/ 1916 h 3481"/>
                <a:gd name="T58" fmla="*/ 779 w 4373"/>
                <a:gd name="T59" fmla="*/ 1871 h 3481"/>
                <a:gd name="T60" fmla="*/ 798 w 4373"/>
                <a:gd name="T61" fmla="*/ 1825 h 3481"/>
                <a:gd name="T62" fmla="*/ 825 w 4373"/>
                <a:gd name="T63" fmla="*/ 1779 h 3481"/>
                <a:gd name="T64" fmla="*/ 838 w 4373"/>
                <a:gd name="T65" fmla="*/ 1702 h 3481"/>
                <a:gd name="T66" fmla="*/ 868 w 4373"/>
                <a:gd name="T67" fmla="*/ 1641 h 3481"/>
                <a:gd name="T68" fmla="*/ 881 w 4373"/>
                <a:gd name="T69" fmla="*/ 1594 h 3481"/>
                <a:gd name="T70" fmla="*/ 913 w 4373"/>
                <a:gd name="T71" fmla="*/ 1548 h 3481"/>
                <a:gd name="T72" fmla="*/ 922 w 4373"/>
                <a:gd name="T73" fmla="*/ 1486 h 3481"/>
                <a:gd name="T74" fmla="*/ 949 w 4373"/>
                <a:gd name="T75" fmla="*/ 1439 h 3481"/>
                <a:gd name="T76" fmla="*/ 1011 w 4373"/>
                <a:gd name="T77" fmla="*/ 1361 h 3481"/>
                <a:gd name="T78" fmla="*/ 1038 w 4373"/>
                <a:gd name="T79" fmla="*/ 1314 h 3481"/>
                <a:gd name="T80" fmla="*/ 1048 w 4373"/>
                <a:gd name="T81" fmla="*/ 1267 h 3481"/>
                <a:gd name="T82" fmla="*/ 1081 w 4373"/>
                <a:gd name="T83" fmla="*/ 1219 h 3481"/>
                <a:gd name="T84" fmla="*/ 1145 w 4373"/>
                <a:gd name="T85" fmla="*/ 1139 h 3481"/>
                <a:gd name="T86" fmla="*/ 1170 w 4373"/>
                <a:gd name="T87" fmla="*/ 1091 h 3481"/>
                <a:gd name="T88" fmla="*/ 1207 w 4373"/>
                <a:gd name="T89" fmla="*/ 1027 h 3481"/>
                <a:gd name="T90" fmla="*/ 1245 w 4373"/>
                <a:gd name="T91" fmla="*/ 963 h 3481"/>
                <a:gd name="T92" fmla="*/ 1280 w 4373"/>
                <a:gd name="T93" fmla="*/ 915 h 3481"/>
                <a:gd name="T94" fmla="*/ 1396 w 4373"/>
                <a:gd name="T95" fmla="*/ 866 h 3481"/>
                <a:gd name="T96" fmla="*/ 1463 w 4373"/>
                <a:gd name="T97" fmla="*/ 815 h 3481"/>
                <a:gd name="T98" fmla="*/ 1558 w 4373"/>
                <a:gd name="T99" fmla="*/ 781 h 3481"/>
                <a:gd name="T100" fmla="*/ 1604 w 4373"/>
                <a:gd name="T101" fmla="*/ 712 h 3481"/>
                <a:gd name="T102" fmla="*/ 1674 w 4373"/>
                <a:gd name="T103" fmla="*/ 661 h 3481"/>
                <a:gd name="T104" fmla="*/ 1720 w 4373"/>
                <a:gd name="T105" fmla="*/ 609 h 3481"/>
                <a:gd name="T106" fmla="*/ 1765 w 4373"/>
                <a:gd name="T107" fmla="*/ 556 h 3481"/>
                <a:gd name="T108" fmla="*/ 1822 w 4373"/>
                <a:gd name="T109" fmla="*/ 485 h 3481"/>
                <a:gd name="T110" fmla="*/ 1970 w 4373"/>
                <a:gd name="T111" fmla="*/ 449 h 3481"/>
                <a:gd name="T112" fmla="*/ 2027 w 4373"/>
                <a:gd name="T113" fmla="*/ 411 h 3481"/>
                <a:gd name="T114" fmla="*/ 2224 w 4373"/>
                <a:gd name="T115" fmla="*/ 352 h 3481"/>
                <a:gd name="T116" fmla="*/ 2561 w 4373"/>
                <a:gd name="T117" fmla="*/ 291 h 3481"/>
                <a:gd name="T118" fmla="*/ 2655 w 4373"/>
                <a:gd name="T119" fmla="*/ 248 h 3481"/>
                <a:gd name="T120" fmla="*/ 2917 w 4373"/>
                <a:gd name="T121" fmla="*/ 160 h 3481"/>
                <a:gd name="T122" fmla="*/ 3410 w 4373"/>
                <a:gd name="T123" fmla="*/ 110 h 3481"/>
                <a:gd name="T124" fmla="*/ 3941 w 4373"/>
                <a:gd name="T125" fmla="*/ 61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73" h="3481">
                  <a:moveTo>
                    <a:pt x="0" y="3481"/>
                  </a:moveTo>
                  <a:lnTo>
                    <a:pt x="2" y="3481"/>
                  </a:lnTo>
                  <a:lnTo>
                    <a:pt x="2" y="3481"/>
                  </a:lnTo>
                  <a:lnTo>
                    <a:pt x="10" y="3481"/>
                  </a:lnTo>
                  <a:lnTo>
                    <a:pt x="10" y="3481"/>
                  </a:lnTo>
                  <a:lnTo>
                    <a:pt x="13" y="3481"/>
                  </a:lnTo>
                  <a:lnTo>
                    <a:pt x="13" y="3481"/>
                  </a:lnTo>
                  <a:lnTo>
                    <a:pt x="16" y="3481"/>
                  </a:lnTo>
                  <a:lnTo>
                    <a:pt x="16" y="3481"/>
                  </a:lnTo>
                  <a:lnTo>
                    <a:pt x="18" y="3481"/>
                  </a:lnTo>
                  <a:lnTo>
                    <a:pt x="18" y="3481"/>
                  </a:lnTo>
                  <a:lnTo>
                    <a:pt x="29" y="3481"/>
                  </a:lnTo>
                  <a:lnTo>
                    <a:pt x="29" y="3481"/>
                  </a:lnTo>
                  <a:lnTo>
                    <a:pt x="37" y="3481"/>
                  </a:lnTo>
                  <a:lnTo>
                    <a:pt x="37" y="3481"/>
                  </a:lnTo>
                  <a:lnTo>
                    <a:pt x="59" y="3481"/>
                  </a:lnTo>
                  <a:lnTo>
                    <a:pt x="59" y="3481"/>
                  </a:lnTo>
                  <a:lnTo>
                    <a:pt x="72" y="3481"/>
                  </a:lnTo>
                  <a:lnTo>
                    <a:pt x="72" y="3481"/>
                  </a:lnTo>
                  <a:lnTo>
                    <a:pt x="91" y="3481"/>
                  </a:lnTo>
                  <a:lnTo>
                    <a:pt x="91" y="3481"/>
                  </a:lnTo>
                  <a:lnTo>
                    <a:pt x="105" y="3481"/>
                  </a:lnTo>
                  <a:lnTo>
                    <a:pt x="105" y="3467"/>
                  </a:lnTo>
                  <a:lnTo>
                    <a:pt x="113" y="3467"/>
                  </a:lnTo>
                  <a:lnTo>
                    <a:pt x="113" y="3454"/>
                  </a:lnTo>
                  <a:lnTo>
                    <a:pt x="115" y="3454"/>
                  </a:lnTo>
                  <a:lnTo>
                    <a:pt x="115" y="3439"/>
                  </a:lnTo>
                  <a:lnTo>
                    <a:pt x="118" y="3439"/>
                  </a:lnTo>
                  <a:lnTo>
                    <a:pt x="118" y="3425"/>
                  </a:lnTo>
                  <a:lnTo>
                    <a:pt x="132" y="3425"/>
                  </a:lnTo>
                  <a:lnTo>
                    <a:pt x="132" y="3425"/>
                  </a:lnTo>
                  <a:lnTo>
                    <a:pt x="140" y="3425"/>
                  </a:lnTo>
                  <a:lnTo>
                    <a:pt x="140" y="3425"/>
                  </a:lnTo>
                  <a:lnTo>
                    <a:pt x="153" y="3425"/>
                  </a:lnTo>
                  <a:lnTo>
                    <a:pt x="153" y="3411"/>
                  </a:lnTo>
                  <a:lnTo>
                    <a:pt x="153" y="3411"/>
                  </a:lnTo>
                  <a:lnTo>
                    <a:pt x="153" y="3411"/>
                  </a:lnTo>
                  <a:lnTo>
                    <a:pt x="161" y="3411"/>
                  </a:lnTo>
                  <a:lnTo>
                    <a:pt x="161" y="3397"/>
                  </a:lnTo>
                  <a:lnTo>
                    <a:pt x="164" y="3397"/>
                  </a:lnTo>
                  <a:lnTo>
                    <a:pt x="164" y="3383"/>
                  </a:lnTo>
                  <a:lnTo>
                    <a:pt x="164" y="3383"/>
                  </a:lnTo>
                  <a:lnTo>
                    <a:pt x="164" y="3383"/>
                  </a:lnTo>
                  <a:lnTo>
                    <a:pt x="169" y="3383"/>
                  </a:lnTo>
                  <a:lnTo>
                    <a:pt x="169" y="3354"/>
                  </a:lnTo>
                  <a:lnTo>
                    <a:pt x="172" y="3354"/>
                  </a:lnTo>
                  <a:lnTo>
                    <a:pt x="172" y="3340"/>
                  </a:lnTo>
                  <a:lnTo>
                    <a:pt x="183" y="3340"/>
                  </a:lnTo>
                  <a:lnTo>
                    <a:pt x="183" y="3311"/>
                  </a:lnTo>
                  <a:lnTo>
                    <a:pt x="202" y="3311"/>
                  </a:lnTo>
                  <a:lnTo>
                    <a:pt x="202" y="3297"/>
                  </a:lnTo>
                  <a:lnTo>
                    <a:pt x="226" y="3297"/>
                  </a:lnTo>
                  <a:lnTo>
                    <a:pt x="226" y="3297"/>
                  </a:lnTo>
                  <a:lnTo>
                    <a:pt x="248" y="3297"/>
                  </a:lnTo>
                  <a:lnTo>
                    <a:pt x="248" y="3268"/>
                  </a:lnTo>
                  <a:lnTo>
                    <a:pt x="261" y="3268"/>
                  </a:lnTo>
                  <a:lnTo>
                    <a:pt x="261" y="3240"/>
                  </a:lnTo>
                  <a:lnTo>
                    <a:pt x="275" y="3240"/>
                  </a:lnTo>
                  <a:lnTo>
                    <a:pt x="275" y="3225"/>
                  </a:lnTo>
                  <a:lnTo>
                    <a:pt x="293" y="3225"/>
                  </a:lnTo>
                  <a:lnTo>
                    <a:pt x="293" y="3211"/>
                  </a:lnTo>
                  <a:lnTo>
                    <a:pt x="304" y="3211"/>
                  </a:lnTo>
                  <a:lnTo>
                    <a:pt x="304" y="3182"/>
                  </a:lnTo>
                  <a:lnTo>
                    <a:pt x="304" y="3182"/>
                  </a:lnTo>
                  <a:lnTo>
                    <a:pt x="304" y="3182"/>
                  </a:lnTo>
                  <a:lnTo>
                    <a:pt x="307" y="3182"/>
                  </a:lnTo>
                  <a:lnTo>
                    <a:pt x="307" y="3168"/>
                  </a:lnTo>
                  <a:lnTo>
                    <a:pt x="307" y="3168"/>
                  </a:lnTo>
                  <a:lnTo>
                    <a:pt x="307" y="3168"/>
                  </a:lnTo>
                  <a:lnTo>
                    <a:pt x="320" y="3168"/>
                  </a:lnTo>
                  <a:lnTo>
                    <a:pt x="320" y="3153"/>
                  </a:lnTo>
                  <a:lnTo>
                    <a:pt x="350" y="3153"/>
                  </a:lnTo>
                  <a:lnTo>
                    <a:pt x="350" y="3139"/>
                  </a:lnTo>
                  <a:lnTo>
                    <a:pt x="396" y="3139"/>
                  </a:lnTo>
                  <a:lnTo>
                    <a:pt x="396" y="3124"/>
                  </a:lnTo>
                  <a:lnTo>
                    <a:pt x="417" y="3124"/>
                  </a:lnTo>
                  <a:lnTo>
                    <a:pt x="417" y="3110"/>
                  </a:lnTo>
                  <a:lnTo>
                    <a:pt x="431" y="3110"/>
                  </a:lnTo>
                  <a:lnTo>
                    <a:pt x="431" y="3095"/>
                  </a:lnTo>
                  <a:lnTo>
                    <a:pt x="436" y="3095"/>
                  </a:lnTo>
                  <a:lnTo>
                    <a:pt x="436" y="3081"/>
                  </a:lnTo>
                  <a:lnTo>
                    <a:pt x="442" y="3081"/>
                  </a:lnTo>
                  <a:lnTo>
                    <a:pt x="442" y="3066"/>
                  </a:lnTo>
                  <a:lnTo>
                    <a:pt x="444" y="3066"/>
                  </a:lnTo>
                  <a:lnTo>
                    <a:pt x="444" y="3052"/>
                  </a:lnTo>
                  <a:lnTo>
                    <a:pt x="447" y="3052"/>
                  </a:lnTo>
                  <a:lnTo>
                    <a:pt x="447" y="3023"/>
                  </a:lnTo>
                  <a:lnTo>
                    <a:pt x="455" y="3023"/>
                  </a:lnTo>
                  <a:lnTo>
                    <a:pt x="455" y="2994"/>
                  </a:lnTo>
                  <a:lnTo>
                    <a:pt x="455" y="2994"/>
                  </a:lnTo>
                  <a:lnTo>
                    <a:pt x="455" y="2994"/>
                  </a:lnTo>
                  <a:lnTo>
                    <a:pt x="458" y="2994"/>
                  </a:lnTo>
                  <a:lnTo>
                    <a:pt x="458" y="2979"/>
                  </a:lnTo>
                  <a:lnTo>
                    <a:pt x="461" y="2979"/>
                  </a:lnTo>
                  <a:lnTo>
                    <a:pt x="461" y="2936"/>
                  </a:lnTo>
                  <a:lnTo>
                    <a:pt x="469" y="2936"/>
                  </a:lnTo>
                  <a:lnTo>
                    <a:pt x="469" y="2921"/>
                  </a:lnTo>
                  <a:lnTo>
                    <a:pt x="474" y="2921"/>
                  </a:lnTo>
                  <a:lnTo>
                    <a:pt x="474" y="2921"/>
                  </a:lnTo>
                  <a:lnTo>
                    <a:pt x="477" y="2921"/>
                  </a:lnTo>
                  <a:lnTo>
                    <a:pt x="477" y="2906"/>
                  </a:lnTo>
                  <a:lnTo>
                    <a:pt x="482" y="2906"/>
                  </a:lnTo>
                  <a:lnTo>
                    <a:pt x="482" y="2906"/>
                  </a:lnTo>
                  <a:lnTo>
                    <a:pt x="490" y="2906"/>
                  </a:lnTo>
                  <a:lnTo>
                    <a:pt x="490" y="2877"/>
                  </a:lnTo>
                  <a:lnTo>
                    <a:pt x="506" y="2877"/>
                  </a:lnTo>
                  <a:lnTo>
                    <a:pt x="506" y="2863"/>
                  </a:lnTo>
                  <a:lnTo>
                    <a:pt x="509" y="2863"/>
                  </a:lnTo>
                  <a:lnTo>
                    <a:pt x="509" y="2833"/>
                  </a:lnTo>
                  <a:lnTo>
                    <a:pt x="512" y="2833"/>
                  </a:lnTo>
                  <a:lnTo>
                    <a:pt x="512" y="2818"/>
                  </a:lnTo>
                  <a:lnTo>
                    <a:pt x="520" y="2818"/>
                  </a:lnTo>
                  <a:lnTo>
                    <a:pt x="520" y="2804"/>
                  </a:lnTo>
                  <a:lnTo>
                    <a:pt x="525" y="2804"/>
                  </a:lnTo>
                  <a:lnTo>
                    <a:pt x="525" y="2789"/>
                  </a:lnTo>
                  <a:lnTo>
                    <a:pt x="544" y="2789"/>
                  </a:lnTo>
                  <a:lnTo>
                    <a:pt x="544" y="2774"/>
                  </a:lnTo>
                  <a:lnTo>
                    <a:pt x="555" y="2774"/>
                  </a:lnTo>
                  <a:lnTo>
                    <a:pt x="555" y="2759"/>
                  </a:lnTo>
                  <a:lnTo>
                    <a:pt x="558" y="2759"/>
                  </a:lnTo>
                  <a:lnTo>
                    <a:pt x="558" y="2745"/>
                  </a:lnTo>
                  <a:lnTo>
                    <a:pt x="560" y="2745"/>
                  </a:lnTo>
                  <a:lnTo>
                    <a:pt x="560" y="2730"/>
                  </a:lnTo>
                  <a:lnTo>
                    <a:pt x="563" y="2730"/>
                  </a:lnTo>
                  <a:lnTo>
                    <a:pt x="563" y="2686"/>
                  </a:lnTo>
                  <a:lnTo>
                    <a:pt x="571" y="2686"/>
                  </a:lnTo>
                  <a:lnTo>
                    <a:pt x="571" y="2672"/>
                  </a:lnTo>
                  <a:lnTo>
                    <a:pt x="587" y="2672"/>
                  </a:lnTo>
                  <a:lnTo>
                    <a:pt x="587" y="2627"/>
                  </a:lnTo>
                  <a:lnTo>
                    <a:pt x="595" y="2627"/>
                  </a:lnTo>
                  <a:lnTo>
                    <a:pt x="595" y="2598"/>
                  </a:lnTo>
                  <a:lnTo>
                    <a:pt x="598" y="2598"/>
                  </a:lnTo>
                  <a:lnTo>
                    <a:pt x="598" y="2568"/>
                  </a:lnTo>
                  <a:lnTo>
                    <a:pt x="601" y="2568"/>
                  </a:lnTo>
                  <a:lnTo>
                    <a:pt x="601" y="2554"/>
                  </a:lnTo>
                  <a:lnTo>
                    <a:pt x="603" y="2554"/>
                  </a:lnTo>
                  <a:lnTo>
                    <a:pt x="603" y="2539"/>
                  </a:lnTo>
                  <a:lnTo>
                    <a:pt x="606" y="2539"/>
                  </a:lnTo>
                  <a:lnTo>
                    <a:pt x="606" y="2525"/>
                  </a:lnTo>
                  <a:lnTo>
                    <a:pt x="609" y="2525"/>
                  </a:lnTo>
                  <a:lnTo>
                    <a:pt x="609" y="2510"/>
                  </a:lnTo>
                  <a:lnTo>
                    <a:pt x="612" y="2510"/>
                  </a:lnTo>
                  <a:lnTo>
                    <a:pt x="612" y="2510"/>
                  </a:lnTo>
                  <a:lnTo>
                    <a:pt x="614" y="2510"/>
                  </a:lnTo>
                  <a:lnTo>
                    <a:pt x="614" y="2495"/>
                  </a:lnTo>
                  <a:lnTo>
                    <a:pt x="617" y="2495"/>
                  </a:lnTo>
                  <a:lnTo>
                    <a:pt x="617" y="2465"/>
                  </a:lnTo>
                  <a:lnTo>
                    <a:pt x="622" y="2465"/>
                  </a:lnTo>
                  <a:lnTo>
                    <a:pt x="622" y="2451"/>
                  </a:lnTo>
                  <a:lnTo>
                    <a:pt x="625" y="2451"/>
                  </a:lnTo>
                  <a:lnTo>
                    <a:pt x="625" y="2421"/>
                  </a:lnTo>
                  <a:lnTo>
                    <a:pt x="628" y="2421"/>
                  </a:lnTo>
                  <a:lnTo>
                    <a:pt x="628" y="2406"/>
                  </a:lnTo>
                  <a:lnTo>
                    <a:pt x="638" y="2406"/>
                  </a:lnTo>
                  <a:lnTo>
                    <a:pt x="638" y="2392"/>
                  </a:lnTo>
                  <a:lnTo>
                    <a:pt x="641" y="2392"/>
                  </a:lnTo>
                  <a:lnTo>
                    <a:pt x="641" y="2347"/>
                  </a:lnTo>
                  <a:lnTo>
                    <a:pt x="649" y="2347"/>
                  </a:lnTo>
                  <a:lnTo>
                    <a:pt x="649" y="2318"/>
                  </a:lnTo>
                  <a:lnTo>
                    <a:pt x="652" y="2318"/>
                  </a:lnTo>
                  <a:lnTo>
                    <a:pt x="652" y="2288"/>
                  </a:lnTo>
                  <a:lnTo>
                    <a:pt x="655" y="2288"/>
                  </a:lnTo>
                  <a:lnTo>
                    <a:pt x="655" y="2258"/>
                  </a:lnTo>
                  <a:lnTo>
                    <a:pt x="657" y="2258"/>
                  </a:lnTo>
                  <a:lnTo>
                    <a:pt x="657" y="2214"/>
                  </a:lnTo>
                  <a:lnTo>
                    <a:pt x="660" y="2214"/>
                  </a:lnTo>
                  <a:lnTo>
                    <a:pt x="660" y="2200"/>
                  </a:lnTo>
                  <a:lnTo>
                    <a:pt x="668" y="2200"/>
                  </a:lnTo>
                  <a:lnTo>
                    <a:pt x="668" y="2185"/>
                  </a:lnTo>
                  <a:lnTo>
                    <a:pt x="671" y="2185"/>
                  </a:lnTo>
                  <a:lnTo>
                    <a:pt x="671" y="2155"/>
                  </a:lnTo>
                  <a:lnTo>
                    <a:pt x="671" y="2155"/>
                  </a:lnTo>
                  <a:lnTo>
                    <a:pt x="671" y="2155"/>
                  </a:lnTo>
                  <a:lnTo>
                    <a:pt x="674" y="2155"/>
                  </a:lnTo>
                  <a:lnTo>
                    <a:pt x="674" y="2110"/>
                  </a:lnTo>
                  <a:lnTo>
                    <a:pt x="679" y="2110"/>
                  </a:lnTo>
                  <a:lnTo>
                    <a:pt x="679" y="2095"/>
                  </a:lnTo>
                  <a:lnTo>
                    <a:pt x="687" y="2095"/>
                  </a:lnTo>
                  <a:lnTo>
                    <a:pt x="687" y="2081"/>
                  </a:lnTo>
                  <a:lnTo>
                    <a:pt x="692" y="2081"/>
                  </a:lnTo>
                  <a:lnTo>
                    <a:pt x="692" y="2066"/>
                  </a:lnTo>
                  <a:lnTo>
                    <a:pt x="695" y="2066"/>
                  </a:lnTo>
                  <a:lnTo>
                    <a:pt x="695" y="2051"/>
                  </a:lnTo>
                  <a:lnTo>
                    <a:pt x="706" y="2051"/>
                  </a:lnTo>
                  <a:lnTo>
                    <a:pt x="706" y="2036"/>
                  </a:lnTo>
                  <a:lnTo>
                    <a:pt x="711" y="2036"/>
                  </a:lnTo>
                  <a:lnTo>
                    <a:pt x="711" y="2006"/>
                  </a:lnTo>
                  <a:lnTo>
                    <a:pt x="714" y="2006"/>
                  </a:lnTo>
                  <a:lnTo>
                    <a:pt x="714" y="1992"/>
                  </a:lnTo>
                  <a:lnTo>
                    <a:pt x="744" y="1992"/>
                  </a:lnTo>
                  <a:lnTo>
                    <a:pt x="744" y="1992"/>
                  </a:lnTo>
                  <a:lnTo>
                    <a:pt x="754" y="1992"/>
                  </a:lnTo>
                  <a:lnTo>
                    <a:pt x="754" y="1976"/>
                  </a:lnTo>
                  <a:lnTo>
                    <a:pt x="757" y="1976"/>
                  </a:lnTo>
                  <a:lnTo>
                    <a:pt x="757" y="1976"/>
                  </a:lnTo>
                  <a:lnTo>
                    <a:pt x="760" y="1976"/>
                  </a:lnTo>
                  <a:lnTo>
                    <a:pt x="760" y="1962"/>
                  </a:lnTo>
                  <a:lnTo>
                    <a:pt x="765" y="1962"/>
                  </a:lnTo>
                  <a:lnTo>
                    <a:pt x="765" y="1946"/>
                  </a:lnTo>
                  <a:lnTo>
                    <a:pt x="768" y="1946"/>
                  </a:lnTo>
                  <a:lnTo>
                    <a:pt x="768" y="1931"/>
                  </a:lnTo>
                  <a:lnTo>
                    <a:pt x="771" y="1931"/>
                  </a:lnTo>
                  <a:lnTo>
                    <a:pt x="771" y="1916"/>
                  </a:lnTo>
                  <a:lnTo>
                    <a:pt x="773" y="1916"/>
                  </a:lnTo>
                  <a:lnTo>
                    <a:pt x="773" y="1886"/>
                  </a:lnTo>
                  <a:lnTo>
                    <a:pt x="773" y="1886"/>
                  </a:lnTo>
                  <a:lnTo>
                    <a:pt x="773" y="1886"/>
                  </a:lnTo>
                  <a:lnTo>
                    <a:pt x="776" y="1886"/>
                  </a:lnTo>
                  <a:lnTo>
                    <a:pt x="776" y="1871"/>
                  </a:lnTo>
                  <a:lnTo>
                    <a:pt x="779" y="1871"/>
                  </a:lnTo>
                  <a:lnTo>
                    <a:pt x="779" y="1856"/>
                  </a:lnTo>
                  <a:lnTo>
                    <a:pt x="787" y="1856"/>
                  </a:lnTo>
                  <a:lnTo>
                    <a:pt x="787" y="1840"/>
                  </a:lnTo>
                  <a:lnTo>
                    <a:pt x="795" y="1840"/>
                  </a:lnTo>
                  <a:lnTo>
                    <a:pt x="795" y="1825"/>
                  </a:lnTo>
                  <a:lnTo>
                    <a:pt x="798" y="1825"/>
                  </a:lnTo>
                  <a:lnTo>
                    <a:pt x="798" y="1825"/>
                  </a:lnTo>
                  <a:lnTo>
                    <a:pt x="806" y="1825"/>
                  </a:lnTo>
                  <a:lnTo>
                    <a:pt x="806" y="1810"/>
                  </a:lnTo>
                  <a:lnTo>
                    <a:pt x="811" y="1810"/>
                  </a:lnTo>
                  <a:lnTo>
                    <a:pt x="811" y="1794"/>
                  </a:lnTo>
                  <a:lnTo>
                    <a:pt x="814" y="1794"/>
                  </a:lnTo>
                  <a:lnTo>
                    <a:pt x="814" y="1779"/>
                  </a:lnTo>
                  <a:lnTo>
                    <a:pt x="825" y="1779"/>
                  </a:lnTo>
                  <a:lnTo>
                    <a:pt x="825" y="1764"/>
                  </a:lnTo>
                  <a:lnTo>
                    <a:pt x="833" y="1764"/>
                  </a:lnTo>
                  <a:lnTo>
                    <a:pt x="833" y="1748"/>
                  </a:lnTo>
                  <a:lnTo>
                    <a:pt x="835" y="1748"/>
                  </a:lnTo>
                  <a:lnTo>
                    <a:pt x="835" y="1718"/>
                  </a:lnTo>
                  <a:lnTo>
                    <a:pt x="838" y="1718"/>
                  </a:lnTo>
                  <a:lnTo>
                    <a:pt x="838" y="1702"/>
                  </a:lnTo>
                  <a:lnTo>
                    <a:pt x="843" y="1702"/>
                  </a:lnTo>
                  <a:lnTo>
                    <a:pt x="843" y="1687"/>
                  </a:lnTo>
                  <a:lnTo>
                    <a:pt x="860" y="1687"/>
                  </a:lnTo>
                  <a:lnTo>
                    <a:pt x="860" y="1657"/>
                  </a:lnTo>
                  <a:lnTo>
                    <a:pt x="865" y="1657"/>
                  </a:lnTo>
                  <a:lnTo>
                    <a:pt x="865" y="1641"/>
                  </a:lnTo>
                  <a:lnTo>
                    <a:pt x="868" y="1641"/>
                  </a:lnTo>
                  <a:lnTo>
                    <a:pt x="868" y="1641"/>
                  </a:lnTo>
                  <a:lnTo>
                    <a:pt x="873" y="1641"/>
                  </a:lnTo>
                  <a:lnTo>
                    <a:pt x="873" y="1626"/>
                  </a:lnTo>
                  <a:lnTo>
                    <a:pt x="876" y="1626"/>
                  </a:lnTo>
                  <a:lnTo>
                    <a:pt x="876" y="1610"/>
                  </a:lnTo>
                  <a:lnTo>
                    <a:pt x="881" y="1610"/>
                  </a:lnTo>
                  <a:lnTo>
                    <a:pt x="881" y="1594"/>
                  </a:lnTo>
                  <a:lnTo>
                    <a:pt x="889" y="1594"/>
                  </a:lnTo>
                  <a:lnTo>
                    <a:pt x="889" y="1579"/>
                  </a:lnTo>
                  <a:lnTo>
                    <a:pt x="895" y="1579"/>
                  </a:lnTo>
                  <a:lnTo>
                    <a:pt x="895" y="1564"/>
                  </a:lnTo>
                  <a:lnTo>
                    <a:pt x="911" y="1564"/>
                  </a:lnTo>
                  <a:lnTo>
                    <a:pt x="911" y="1548"/>
                  </a:lnTo>
                  <a:lnTo>
                    <a:pt x="913" y="1548"/>
                  </a:lnTo>
                  <a:lnTo>
                    <a:pt x="913" y="1517"/>
                  </a:lnTo>
                  <a:lnTo>
                    <a:pt x="916" y="1517"/>
                  </a:lnTo>
                  <a:lnTo>
                    <a:pt x="916" y="1502"/>
                  </a:lnTo>
                  <a:lnTo>
                    <a:pt x="922" y="1502"/>
                  </a:lnTo>
                  <a:lnTo>
                    <a:pt x="922" y="1486"/>
                  </a:lnTo>
                  <a:lnTo>
                    <a:pt x="922" y="1486"/>
                  </a:lnTo>
                  <a:lnTo>
                    <a:pt x="922" y="1486"/>
                  </a:lnTo>
                  <a:lnTo>
                    <a:pt x="924" y="1486"/>
                  </a:lnTo>
                  <a:lnTo>
                    <a:pt x="924" y="1470"/>
                  </a:lnTo>
                  <a:lnTo>
                    <a:pt x="935" y="1470"/>
                  </a:lnTo>
                  <a:lnTo>
                    <a:pt x="935" y="1455"/>
                  </a:lnTo>
                  <a:lnTo>
                    <a:pt x="946" y="1455"/>
                  </a:lnTo>
                  <a:lnTo>
                    <a:pt x="946" y="1439"/>
                  </a:lnTo>
                  <a:lnTo>
                    <a:pt x="949" y="1439"/>
                  </a:lnTo>
                  <a:lnTo>
                    <a:pt x="949" y="1408"/>
                  </a:lnTo>
                  <a:lnTo>
                    <a:pt x="1000" y="1408"/>
                  </a:lnTo>
                  <a:lnTo>
                    <a:pt x="1000" y="1393"/>
                  </a:lnTo>
                  <a:lnTo>
                    <a:pt x="1002" y="1393"/>
                  </a:lnTo>
                  <a:lnTo>
                    <a:pt x="1002" y="1377"/>
                  </a:lnTo>
                  <a:lnTo>
                    <a:pt x="1011" y="1377"/>
                  </a:lnTo>
                  <a:lnTo>
                    <a:pt x="1011" y="1361"/>
                  </a:lnTo>
                  <a:lnTo>
                    <a:pt x="1016" y="1361"/>
                  </a:lnTo>
                  <a:lnTo>
                    <a:pt x="1016" y="1345"/>
                  </a:lnTo>
                  <a:lnTo>
                    <a:pt x="1024" y="1345"/>
                  </a:lnTo>
                  <a:lnTo>
                    <a:pt x="1024" y="1330"/>
                  </a:lnTo>
                  <a:lnTo>
                    <a:pt x="1029" y="1330"/>
                  </a:lnTo>
                  <a:lnTo>
                    <a:pt x="1029" y="1314"/>
                  </a:lnTo>
                  <a:lnTo>
                    <a:pt x="1038" y="1314"/>
                  </a:lnTo>
                  <a:lnTo>
                    <a:pt x="1038" y="1299"/>
                  </a:lnTo>
                  <a:lnTo>
                    <a:pt x="1038" y="1299"/>
                  </a:lnTo>
                  <a:lnTo>
                    <a:pt x="1038" y="1299"/>
                  </a:lnTo>
                  <a:lnTo>
                    <a:pt x="1040" y="1299"/>
                  </a:lnTo>
                  <a:lnTo>
                    <a:pt x="1040" y="1283"/>
                  </a:lnTo>
                  <a:lnTo>
                    <a:pt x="1048" y="1283"/>
                  </a:lnTo>
                  <a:lnTo>
                    <a:pt x="1048" y="1267"/>
                  </a:lnTo>
                  <a:lnTo>
                    <a:pt x="1059" y="1267"/>
                  </a:lnTo>
                  <a:lnTo>
                    <a:pt x="1059" y="1235"/>
                  </a:lnTo>
                  <a:lnTo>
                    <a:pt x="1075" y="1235"/>
                  </a:lnTo>
                  <a:lnTo>
                    <a:pt x="1075" y="1235"/>
                  </a:lnTo>
                  <a:lnTo>
                    <a:pt x="1078" y="1235"/>
                  </a:lnTo>
                  <a:lnTo>
                    <a:pt x="1078" y="1219"/>
                  </a:lnTo>
                  <a:lnTo>
                    <a:pt x="1081" y="1219"/>
                  </a:lnTo>
                  <a:lnTo>
                    <a:pt x="1081" y="1203"/>
                  </a:lnTo>
                  <a:lnTo>
                    <a:pt x="1086" y="1203"/>
                  </a:lnTo>
                  <a:lnTo>
                    <a:pt x="1086" y="1187"/>
                  </a:lnTo>
                  <a:lnTo>
                    <a:pt x="1094" y="1187"/>
                  </a:lnTo>
                  <a:lnTo>
                    <a:pt x="1094" y="1155"/>
                  </a:lnTo>
                  <a:lnTo>
                    <a:pt x="1145" y="1155"/>
                  </a:lnTo>
                  <a:lnTo>
                    <a:pt x="1145" y="1139"/>
                  </a:lnTo>
                  <a:lnTo>
                    <a:pt x="1148" y="1139"/>
                  </a:lnTo>
                  <a:lnTo>
                    <a:pt x="1148" y="1123"/>
                  </a:lnTo>
                  <a:lnTo>
                    <a:pt x="1156" y="1123"/>
                  </a:lnTo>
                  <a:lnTo>
                    <a:pt x="1156" y="1107"/>
                  </a:lnTo>
                  <a:lnTo>
                    <a:pt x="1162" y="1107"/>
                  </a:lnTo>
                  <a:lnTo>
                    <a:pt x="1162" y="1091"/>
                  </a:lnTo>
                  <a:lnTo>
                    <a:pt x="1170" y="1091"/>
                  </a:lnTo>
                  <a:lnTo>
                    <a:pt x="1170" y="1075"/>
                  </a:lnTo>
                  <a:lnTo>
                    <a:pt x="1183" y="1075"/>
                  </a:lnTo>
                  <a:lnTo>
                    <a:pt x="1183" y="1059"/>
                  </a:lnTo>
                  <a:lnTo>
                    <a:pt x="1194" y="1059"/>
                  </a:lnTo>
                  <a:lnTo>
                    <a:pt x="1194" y="1043"/>
                  </a:lnTo>
                  <a:lnTo>
                    <a:pt x="1207" y="1043"/>
                  </a:lnTo>
                  <a:lnTo>
                    <a:pt x="1207" y="1027"/>
                  </a:lnTo>
                  <a:lnTo>
                    <a:pt x="1218" y="1027"/>
                  </a:lnTo>
                  <a:lnTo>
                    <a:pt x="1218" y="1011"/>
                  </a:lnTo>
                  <a:lnTo>
                    <a:pt x="1221" y="1011"/>
                  </a:lnTo>
                  <a:lnTo>
                    <a:pt x="1221" y="979"/>
                  </a:lnTo>
                  <a:lnTo>
                    <a:pt x="1237" y="979"/>
                  </a:lnTo>
                  <a:lnTo>
                    <a:pt x="1237" y="963"/>
                  </a:lnTo>
                  <a:lnTo>
                    <a:pt x="1245" y="963"/>
                  </a:lnTo>
                  <a:lnTo>
                    <a:pt x="1245" y="947"/>
                  </a:lnTo>
                  <a:lnTo>
                    <a:pt x="1264" y="947"/>
                  </a:lnTo>
                  <a:lnTo>
                    <a:pt x="1264" y="931"/>
                  </a:lnTo>
                  <a:lnTo>
                    <a:pt x="1272" y="931"/>
                  </a:lnTo>
                  <a:lnTo>
                    <a:pt x="1272" y="915"/>
                  </a:lnTo>
                  <a:lnTo>
                    <a:pt x="1280" y="915"/>
                  </a:lnTo>
                  <a:lnTo>
                    <a:pt x="1280" y="915"/>
                  </a:lnTo>
                  <a:lnTo>
                    <a:pt x="1304" y="915"/>
                  </a:lnTo>
                  <a:lnTo>
                    <a:pt x="1304" y="899"/>
                  </a:lnTo>
                  <a:lnTo>
                    <a:pt x="1353" y="899"/>
                  </a:lnTo>
                  <a:lnTo>
                    <a:pt x="1353" y="899"/>
                  </a:lnTo>
                  <a:lnTo>
                    <a:pt x="1375" y="899"/>
                  </a:lnTo>
                  <a:lnTo>
                    <a:pt x="1375" y="866"/>
                  </a:lnTo>
                  <a:lnTo>
                    <a:pt x="1396" y="866"/>
                  </a:lnTo>
                  <a:lnTo>
                    <a:pt x="1396" y="849"/>
                  </a:lnTo>
                  <a:lnTo>
                    <a:pt x="1410" y="849"/>
                  </a:lnTo>
                  <a:lnTo>
                    <a:pt x="1410" y="849"/>
                  </a:lnTo>
                  <a:lnTo>
                    <a:pt x="1461" y="849"/>
                  </a:lnTo>
                  <a:lnTo>
                    <a:pt x="1461" y="832"/>
                  </a:lnTo>
                  <a:lnTo>
                    <a:pt x="1463" y="832"/>
                  </a:lnTo>
                  <a:lnTo>
                    <a:pt x="1463" y="815"/>
                  </a:lnTo>
                  <a:lnTo>
                    <a:pt x="1472" y="815"/>
                  </a:lnTo>
                  <a:lnTo>
                    <a:pt x="1472" y="815"/>
                  </a:lnTo>
                  <a:lnTo>
                    <a:pt x="1507" y="815"/>
                  </a:lnTo>
                  <a:lnTo>
                    <a:pt x="1507" y="798"/>
                  </a:lnTo>
                  <a:lnTo>
                    <a:pt x="1523" y="798"/>
                  </a:lnTo>
                  <a:lnTo>
                    <a:pt x="1523" y="781"/>
                  </a:lnTo>
                  <a:lnTo>
                    <a:pt x="1558" y="781"/>
                  </a:lnTo>
                  <a:lnTo>
                    <a:pt x="1558" y="764"/>
                  </a:lnTo>
                  <a:lnTo>
                    <a:pt x="1566" y="764"/>
                  </a:lnTo>
                  <a:lnTo>
                    <a:pt x="1566" y="747"/>
                  </a:lnTo>
                  <a:lnTo>
                    <a:pt x="1585" y="747"/>
                  </a:lnTo>
                  <a:lnTo>
                    <a:pt x="1585" y="730"/>
                  </a:lnTo>
                  <a:lnTo>
                    <a:pt x="1604" y="730"/>
                  </a:lnTo>
                  <a:lnTo>
                    <a:pt x="1604" y="712"/>
                  </a:lnTo>
                  <a:lnTo>
                    <a:pt x="1625" y="712"/>
                  </a:lnTo>
                  <a:lnTo>
                    <a:pt x="1625" y="695"/>
                  </a:lnTo>
                  <a:lnTo>
                    <a:pt x="1628" y="695"/>
                  </a:lnTo>
                  <a:lnTo>
                    <a:pt x="1628" y="678"/>
                  </a:lnTo>
                  <a:lnTo>
                    <a:pt x="1631" y="678"/>
                  </a:lnTo>
                  <a:lnTo>
                    <a:pt x="1631" y="661"/>
                  </a:lnTo>
                  <a:lnTo>
                    <a:pt x="1674" y="661"/>
                  </a:lnTo>
                  <a:lnTo>
                    <a:pt x="1674" y="644"/>
                  </a:lnTo>
                  <a:lnTo>
                    <a:pt x="1682" y="644"/>
                  </a:lnTo>
                  <a:lnTo>
                    <a:pt x="1682" y="626"/>
                  </a:lnTo>
                  <a:lnTo>
                    <a:pt x="1687" y="626"/>
                  </a:lnTo>
                  <a:lnTo>
                    <a:pt x="1687" y="626"/>
                  </a:lnTo>
                  <a:lnTo>
                    <a:pt x="1720" y="626"/>
                  </a:lnTo>
                  <a:lnTo>
                    <a:pt x="1720" y="609"/>
                  </a:lnTo>
                  <a:lnTo>
                    <a:pt x="1722" y="609"/>
                  </a:lnTo>
                  <a:lnTo>
                    <a:pt x="1722" y="591"/>
                  </a:lnTo>
                  <a:lnTo>
                    <a:pt x="1752" y="591"/>
                  </a:lnTo>
                  <a:lnTo>
                    <a:pt x="1752" y="573"/>
                  </a:lnTo>
                  <a:lnTo>
                    <a:pt x="1760" y="573"/>
                  </a:lnTo>
                  <a:lnTo>
                    <a:pt x="1760" y="556"/>
                  </a:lnTo>
                  <a:lnTo>
                    <a:pt x="1765" y="556"/>
                  </a:lnTo>
                  <a:lnTo>
                    <a:pt x="1765" y="538"/>
                  </a:lnTo>
                  <a:lnTo>
                    <a:pt x="1776" y="538"/>
                  </a:lnTo>
                  <a:lnTo>
                    <a:pt x="1776" y="521"/>
                  </a:lnTo>
                  <a:lnTo>
                    <a:pt x="1784" y="521"/>
                  </a:lnTo>
                  <a:lnTo>
                    <a:pt x="1784" y="503"/>
                  </a:lnTo>
                  <a:lnTo>
                    <a:pt x="1822" y="503"/>
                  </a:lnTo>
                  <a:lnTo>
                    <a:pt x="1822" y="485"/>
                  </a:lnTo>
                  <a:lnTo>
                    <a:pt x="1922" y="485"/>
                  </a:lnTo>
                  <a:lnTo>
                    <a:pt x="1922" y="485"/>
                  </a:lnTo>
                  <a:lnTo>
                    <a:pt x="1930" y="485"/>
                  </a:lnTo>
                  <a:lnTo>
                    <a:pt x="1930" y="467"/>
                  </a:lnTo>
                  <a:lnTo>
                    <a:pt x="1941" y="467"/>
                  </a:lnTo>
                  <a:lnTo>
                    <a:pt x="1941" y="449"/>
                  </a:lnTo>
                  <a:lnTo>
                    <a:pt x="1970" y="449"/>
                  </a:lnTo>
                  <a:lnTo>
                    <a:pt x="1970" y="449"/>
                  </a:lnTo>
                  <a:lnTo>
                    <a:pt x="2000" y="449"/>
                  </a:lnTo>
                  <a:lnTo>
                    <a:pt x="2000" y="430"/>
                  </a:lnTo>
                  <a:lnTo>
                    <a:pt x="2019" y="430"/>
                  </a:lnTo>
                  <a:lnTo>
                    <a:pt x="2019" y="411"/>
                  </a:lnTo>
                  <a:lnTo>
                    <a:pt x="2027" y="411"/>
                  </a:lnTo>
                  <a:lnTo>
                    <a:pt x="2027" y="411"/>
                  </a:lnTo>
                  <a:lnTo>
                    <a:pt x="2073" y="411"/>
                  </a:lnTo>
                  <a:lnTo>
                    <a:pt x="2073" y="391"/>
                  </a:lnTo>
                  <a:lnTo>
                    <a:pt x="2129" y="391"/>
                  </a:lnTo>
                  <a:lnTo>
                    <a:pt x="2129" y="371"/>
                  </a:lnTo>
                  <a:lnTo>
                    <a:pt x="2143" y="371"/>
                  </a:lnTo>
                  <a:lnTo>
                    <a:pt x="2143" y="352"/>
                  </a:lnTo>
                  <a:lnTo>
                    <a:pt x="2224" y="352"/>
                  </a:lnTo>
                  <a:lnTo>
                    <a:pt x="2224" y="332"/>
                  </a:lnTo>
                  <a:lnTo>
                    <a:pt x="2232" y="332"/>
                  </a:lnTo>
                  <a:lnTo>
                    <a:pt x="2232" y="332"/>
                  </a:lnTo>
                  <a:lnTo>
                    <a:pt x="2410" y="332"/>
                  </a:lnTo>
                  <a:lnTo>
                    <a:pt x="2410" y="312"/>
                  </a:lnTo>
                  <a:lnTo>
                    <a:pt x="2561" y="312"/>
                  </a:lnTo>
                  <a:lnTo>
                    <a:pt x="2561" y="291"/>
                  </a:lnTo>
                  <a:lnTo>
                    <a:pt x="2572" y="291"/>
                  </a:lnTo>
                  <a:lnTo>
                    <a:pt x="2572" y="270"/>
                  </a:lnTo>
                  <a:lnTo>
                    <a:pt x="2590" y="270"/>
                  </a:lnTo>
                  <a:lnTo>
                    <a:pt x="2590" y="270"/>
                  </a:lnTo>
                  <a:lnTo>
                    <a:pt x="2631" y="270"/>
                  </a:lnTo>
                  <a:lnTo>
                    <a:pt x="2631" y="248"/>
                  </a:lnTo>
                  <a:lnTo>
                    <a:pt x="2655" y="248"/>
                  </a:lnTo>
                  <a:lnTo>
                    <a:pt x="2655" y="226"/>
                  </a:lnTo>
                  <a:lnTo>
                    <a:pt x="2666" y="226"/>
                  </a:lnTo>
                  <a:lnTo>
                    <a:pt x="2666" y="204"/>
                  </a:lnTo>
                  <a:lnTo>
                    <a:pt x="2847" y="204"/>
                  </a:lnTo>
                  <a:lnTo>
                    <a:pt x="2847" y="182"/>
                  </a:lnTo>
                  <a:lnTo>
                    <a:pt x="2917" y="182"/>
                  </a:lnTo>
                  <a:lnTo>
                    <a:pt x="2917" y="160"/>
                  </a:lnTo>
                  <a:lnTo>
                    <a:pt x="2984" y="160"/>
                  </a:lnTo>
                  <a:lnTo>
                    <a:pt x="2984" y="160"/>
                  </a:lnTo>
                  <a:lnTo>
                    <a:pt x="3122" y="160"/>
                  </a:lnTo>
                  <a:lnTo>
                    <a:pt x="3122" y="135"/>
                  </a:lnTo>
                  <a:lnTo>
                    <a:pt x="3300" y="135"/>
                  </a:lnTo>
                  <a:lnTo>
                    <a:pt x="3300" y="110"/>
                  </a:lnTo>
                  <a:lnTo>
                    <a:pt x="3410" y="110"/>
                  </a:lnTo>
                  <a:lnTo>
                    <a:pt x="3410" y="86"/>
                  </a:lnTo>
                  <a:lnTo>
                    <a:pt x="3769" y="86"/>
                  </a:lnTo>
                  <a:lnTo>
                    <a:pt x="3769" y="61"/>
                  </a:lnTo>
                  <a:lnTo>
                    <a:pt x="3804" y="61"/>
                  </a:lnTo>
                  <a:lnTo>
                    <a:pt x="3804" y="61"/>
                  </a:lnTo>
                  <a:lnTo>
                    <a:pt x="3941" y="61"/>
                  </a:lnTo>
                  <a:lnTo>
                    <a:pt x="3941" y="61"/>
                  </a:lnTo>
                  <a:lnTo>
                    <a:pt x="4170" y="61"/>
                  </a:lnTo>
                  <a:lnTo>
                    <a:pt x="4170" y="61"/>
                  </a:lnTo>
                  <a:lnTo>
                    <a:pt x="4373" y="61"/>
                  </a:lnTo>
                  <a:lnTo>
                    <a:pt x="4373" y="0"/>
                  </a:lnTo>
                </a:path>
              </a:pathLst>
            </a:custGeom>
            <a:noFill/>
            <a:ln w="254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00" name="Line 191"/>
            <p:cNvSpPr>
              <a:spLocks noChangeShapeType="1"/>
            </p:cNvSpPr>
            <p:nvPr/>
          </p:nvSpPr>
          <p:spPr bwMode="auto">
            <a:xfrm>
              <a:off x="7245350" y="3916363"/>
              <a:ext cx="687388" cy="0"/>
            </a:xfrm>
            <a:prstGeom prst="line">
              <a:avLst/>
            </a:prstGeom>
            <a:noFill/>
            <a:ln w="254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101" name="Group 100"/>
          <p:cNvGrpSpPr/>
          <p:nvPr/>
        </p:nvGrpSpPr>
        <p:grpSpPr>
          <a:xfrm>
            <a:off x="1754188" y="1387537"/>
            <a:ext cx="6178550" cy="3716867"/>
            <a:chOff x="1754188" y="1050925"/>
            <a:chExt cx="6178550" cy="2787650"/>
          </a:xfrm>
        </p:grpSpPr>
        <p:sp>
          <p:nvSpPr>
            <p:cNvPr id="102" name="Freeform 192"/>
            <p:cNvSpPr>
              <a:spLocks/>
            </p:cNvSpPr>
            <p:nvPr/>
          </p:nvSpPr>
          <p:spPr bwMode="auto">
            <a:xfrm flipV="1">
              <a:off x="1754188" y="1050925"/>
              <a:ext cx="6134100" cy="2787650"/>
            </a:xfrm>
            <a:custGeom>
              <a:avLst/>
              <a:gdLst>
                <a:gd name="T0" fmla="*/ 56 w 4885"/>
                <a:gd name="T1" fmla="*/ 3372 h 3385"/>
                <a:gd name="T2" fmla="*/ 94 w 4885"/>
                <a:gd name="T3" fmla="*/ 3345 h 3385"/>
                <a:gd name="T4" fmla="*/ 132 w 4885"/>
                <a:gd name="T5" fmla="*/ 3291 h 3385"/>
                <a:gd name="T6" fmla="*/ 156 w 4885"/>
                <a:gd name="T7" fmla="*/ 3250 h 3385"/>
                <a:gd name="T8" fmla="*/ 186 w 4885"/>
                <a:gd name="T9" fmla="*/ 3182 h 3385"/>
                <a:gd name="T10" fmla="*/ 261 w 4885"/>
                <a:gd name="T11" fmla="*/ 3114 h 3385"/>
                <a:gd name="T12" fmla="*/ 318 w 4885"/>
                <a:gd name="T13" fmla="*/ 3060 h 3385"/>
                <a:gd name="T14" fmla="*/ 331 w 4885"/>
                <a:gd name="T15" fmla="*/ 3020 h 3385"/>
                <a:gd name="T16" fmla="*/ 372 w 4885"/>
                <a:gd name="T17" fmla="*/ 2951 h 3385"/>
                <a:gd name="T18" fmla="*/ 401 w 4885"/>
                <a:gd name="T19" fmla="*/ 2883 h 3385"/>
                <a:gd name="T20" fmla="*/ 423 w 4885"/>
                <a:gd name="T21" fmla="*/ 2829 h 3385"/>
                <a:gd name="T22" fmla="*/ 450 w 4885"/>
                <a:gd name="T23" fmla="*/ 2761 h 3385"/>
                <a:gd name="T24" fmla="*/ 469 w 4885"/>
                <a:gd name="T25" fmla="*/ 2706 h 3385"/>
                <a:gd name="T26" fmla="*/ 517 w 4885"/>
                <a:gd name="T27" fmla="*/ 2624 h 3385"/>
                <a:gd name="T28" fmla="*/ 555 w 4885"/>
                <a:gd name="T29" fmla="*/ 2569 h 3385"/>
                <a:gd name="T30" fmla="*/ 612 w 4885"/>
                <a:gd name="T31" fmla="*/ 2514 h 3385"/>
                <a:gd name="T32" fmla="*/ 641 w 4885"/>
                <a:gd name="T33" fmla="*/ 2404 h 3385"/>
                <a:gd name="T34" fmla="*/ 668 w 4885"/>
                <a:gd name="T35" fmla="*/ 2308 h 3385"/>
                <a:gd name="T36" fmla="*/ 709 w 4885"/>
                <a:gd name="T37" fmla="*/ 2213 h 3385"/>
                <a:gd name="T38" fmla="*/ 730 w 4885"/>
                <a:gd name="T39" fmla="*/ 2131 h 3385"/>
                <a:gd name="T40" fmla="*/ 754 w 4885"/>
                <a:gd name="T41" fmla="*/ 2076 h 3385"/>
                <a:gd name="T42" fmla="*/ 781 w 4885"/>
                <a:gd name="T43" fmla="*/ 2034 h 3385"/>
                <a:gd name="T44" fmla="*/ 795 w 4885"/>
                <a:gd name="T45" fmla="*/ 1910 h 3385"/>
                <a:gd name="T46" fmla="*/ 803 w 4885"/>
                <a:gd name="T47" fmla="*/ 1855 h 3385"/>
                <a:gd name="T48" fmla="*/ 814 w 4885"/>
                <a:gd name="T49" fmla="*/ 1785 h 3385"/>
                <a:gd name="T50" fmla="*/ 838 w 4885"/>
                <a:gd name="T51" fmla="*/ 1715 h 3385"/>
                <a:gd name="T52" fmla="*/ 857 w 4885"/>
                <a:gd name="T53" fmla="*/ 1659 h 3385"/>
                <a:gd name="T54" fmla="*/ 892 w 4885"/>
                <a:gd name="T55" fmla="*/ 1590 h 3385"/>
                <a:gd name="T56" fmla="*/ 908 w 4885"/>
                <a:gd name="T57" fmla="*/ 1533 h 3385"/>
                <a:gd name="T58" fmla="*/ 932 w 4885"/>
                <a:gd name="T59" fmla="*/ 1477 h 3385"/>
                <a:gd name="T60" fmla="*/ 946 w 4885"/>
                <a:gd name="T61" fmla="*/ 1392 h 3385"/>
                <a:gd name="T62" fmla="*/ 989 w 4885"/>
                <a:gd name="T63" fmla="*/ 1322 h 3385"/>
                <a:gd name="T64" fmla="*/ 1019 w 4885"/>
                <a:gd name="T65" fmla="*/ 1280 h 3385"/>
                <a:gd name="T66" fmla="*/ 1035 w 4885"/>
                <a:gd name="T67" fmla="*/ 1236 h 3385"/>
                <a:gd name="T68" fmla="*/ 1070 w 4885"/>
                <a:gd name="T69" fmla="*/ 1193 h 3385"/>
                <a:gd name="T70" fmla="*/ 1089 w 4885"/>
                <a:gd name="T71" fmla="*/ 1149 h 3385"/>
                <a:gd name="T72" fmla="*/ 1132 w 4885"/>
                <a:gd name="T73" fmla="*/ 1090 h 3385"/>
                <a:gd name="T74" fmla="*/ 1202 w 4885"/>
                <a:gd name="T75" fmla="*/ 1032 h 3385"/>
                <a:gd name="T76" fmla="*/ 1264 w 4885"/>
                <a:gd name="T77" fmla="*/ 988 h 3385"/>
                <a:gd name="T78" fmla="*/ 1283 w 4885"/>
                <a:gd name="T79" fmla="*/ 928 h 3385"/>
                <a:gd name="T80" fmla="*/ 1366 w 4885"/>
                <a:gd name="T81" fmla="*/ 869 h 3385"/>
                <a:gd name="T82" fmla="*/ 1388 w 4885"/>
                <a:gd name="T83" fmla="*/ 824 h 3385"/>
                <a:gd name="T84" fmla="*/ 1428 w 4885"/>
                <a:gd name="T85" fmla="*/ 778 h 3385"/>
                <a:gd name="T86" fmla="*/ 1515 w 4885"/>
                <a:gd name="T87" fmla="*/ 747 h 3385"/>
                <a:gd name="T88" fmla="*/ 1633 w 4885"/>
                <a:gd name="T89" fmla="*/ 700 h 3385"/>
                <a:gd name="T90" fmla="*/ 1679 w 4885"/>
                <a:gd name="T91" fmla="*/ 667 h 3385"/>
                <a:gd name="T92" fmla="*/ 1720 w 4885"/>
                <a:gd name="T93" fmla="*/ 616 h 3385"/>
                <a:gd name="T94" fmla="*/ 1795 w 4885"/>
                <a:gd name="T95" fmla="*/ 582 h 3385"/>
                <a:gd name="T96" fmla="*/ 1846 w 4885"/>
                <a:gd name="T97" fmla="*/ 527 h 3385"/>
                <a:gd name="T98" fmla="*/ 1927 w 4885"/>
                <a:gd name="T99" fmla="*/ 508 h 3385"/>
                <a:gd name="T100" fmla="*/ 2097 w 4885"/>
                <a:gd name="T101" fmla="*/ 447 h 3385"/>
                <a:gd name="T102" fmla="*/ 2191 w 4885"/>
                <a:gd name="T103" fmla="*/ 384 h 3385"/>
                <a:gd name="T104" fmla="*/ 2259 w 4885"/>
                <a:gd name="T105" fmla="*/ 276 h 3385"/>
                <a:gd name="T106" fmla="*/ 2550 w 4885"/>
                <a:gd name="T107" fmla="*/ 230 h 3385"/>
                <a:gd name="T108" fmla="*/ 2909 w 4885"/>
                <a:gd name="T109" fmla="*/ 157 h 3385"/>
                <a:gd name="T110" fmla="*/ 3593 w 4885"/>
                <a:gd name="T111" fmla="*/ 105 h 3385"/>
                <a:gd name="T112" fmla="*/ 3992 w 4885"/>
                <a:gd name="T113"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85" h="3385">
                  <a:moveTo>
                    <a:pt x="0" y="3385"/>
                  </a:moveTo>
                  <a:lnTo>
                    <a:pt x="21" y="3385"/>
                  </a:lnTo>
                  <a:lnTo>
                    <a:pt x="21" y="3385"/>
                  </a:lnTo>
                  <a:lnTo>
                    <a:pt x="37" y="3385"/>
                  </a:lnTo>
                  <a:lnTo>
                    <a:pt x="37" y="3372"/>
                  </a:lnTo>
                  <a:lnTo>
                    <a:pt x="51" y="3372"/>
                  </a:lnTo>
                  <a:lnTo>
                    <a:pt x="51" y="3372"/>
                  </a:lnTo>
                  <a:lnTo>
                    <a:pt x="56" y="3372"/>
                  </a:lnTo>
                  <a:lnTo>
                    <a:pt x="56" y="3372"/>
                  </a:lnTo>
                  <a:lnTo>
                    <a:pt x="59" y="3372"/>
                  </a:lnTo>
                  <a:lnTo>
                    <a:pt x="59" y="3372"/>
                  </a:lnTo>
                  <a:lnTo>
                    <a:pt x="62" y="3372"/>
                  </a:lnTo>
                  <a:lnTo>
                    <a:pt x="62" y="3372"/>
                  </a:lnTo>
                  <a:lnTo>
                    <a:pt x="72" y="3372"/>
                  </a:lnTo>
                  <a:lnTo>
                    <a:pt x="72" y="3345"/>
                  </a:lnTo>
                  <a:lnTo>
                    <a:pt x="94" y="3345"/>
                  </a:lnTo>
                  <a:lnTo>
                    <a:pt x="94" y="3332"/>
                  </a:lnTo>
                  <a:lnTo>
                    <a:pt x="105" y="3332"/>
                  </a:lnTo>
                  <a:lnTo>
                    <a:pt x="105" y="3318"/>
                  </a:lnTo>
                  <a:lnTo>
                    <a:pt x="110" y="3318"/>
                  </a:lnTo>
                  <a:lnTo>
                    <a:pt x="110" y="3305"/>
                  </a:lnTo>
                  <a:lnTo>
                    <a:pt x="113" y="3305"/>
                  </a:lnTo>
                  <a:lnTo>
                    <a:pt x="113" y="3291"/>
                  </a:lnTo>
                  <a:lnTo>
                    <a:pt x="132" y="3291"/>
                  </a:lnTo>
                  <a:lnTo>
                    <a:pt x="132" y="3291"/>
                  </a:lnTo>
                  <a:lnTo>
                    <a:pt x="142" y="3291"/>
                  </a:lnTo>
                  <a:lnTo>
                    <a:pt x="142" y="3277"/>
                  </a:lnTo>
                  <a:lnTo>
                    <a:pt x="150" y="3277"/>
                  </a:lnTo>
                  <a:lnTo>
                    <a:pt x="150" y="3264"/>
                  </a:lnTo>
                  <a:lnTo>
                    <a:pt x="153" y="3264"/>
                  </a:lnTo>
                  <a:lnTo>
                    <a:pt x="153" y="3250"/>
                  </a:lnTo>
                  <a:lnTo>
                    <a:pt x="156" y="3250"/>
                  </a:lnTo>
                  <a:lnTo>
                    <a:pt x="156" y="3237"/>
                  </a:lnTo>
                  <a:lnTo>
                    <a:pt x="167" y="3237"/>
                  </a:lnTo>
                  <a:lnTo>
                    <a:pt x="167" y="3209"/>
                  </a:lnTo>
                  <a:lnTo>
                    <a:pt x="169" y="3209"/>
                  </a:lnTo>
                  <a:lnTo>
                    <a:pt x="169" y="3196"/>
                  </a:lnTo>
                  <a:lnTo>
                    <a:pt x="172" y="3196"/>
                  </a:lnTo>
                  <a:lnTo>
                    <a:pt x="172" y="3182"/>
                  </a:lnTo>
                  <a:lnTo>
                    <a:pt x="186" y="3182"/>
                  </a:lnTo>
                  <a:lnTo>
                    <a:pt x="186" y="3155"/>
                  </a:lnTo>
                  <a:lnTo>
                    <a:pt x="194" y="3155"/>
                  </a:lnTo>
                  <a:lnTo>
                    <a:pt x="194" y="3142"/>
                  </a:lnTo>
                  <a:lnTo>
                    <a:pt x="207" y="3142"/>
                  </a:lnTo>
                  <a:lnTo>
                    <a:pt x="207" y="3128"/>
                  </a:lnTo>
                  <a:lnTo>
                    <a:pt x="210" y="3128"/>
                  </a:lnTo>
                  <a:lnTo>
                    <a:pt x="210" y="3114"/>
                  </a:lnTo>
                  <a:lnTo>
                    <a:pt x="261" y="3114"/>
                  </a:lnTo>
                  <a:lnTo>
                    <a:pt x="261" y="3101"/>
                  </a:lnTo>
                  <a:lnTo>
                    <a:pt x="293" y="3101"/>
                  </a:lnTo>
                  <a:lnTo>
                    <a:pt x="293" y="3088"/>
                  </a:lnTo>
                  <a:lnTo>
                    <a:pt x="299" y="3088"/>
                  </a:lnTo>
                  <a:lnTo>
                    <a:pt x="299" y="3074"/>
                  </a:lnTo>
                  <a:lnTo>
                    <a:pt x="310" y="3074"/>
                  </a:lnTo>
                  <a:lnTo>
                    <a:pt x="310" y="3060"/>
                  </a:lnTo>
                  <a:lnTo>
                    <a:pt x="318" y="3060"/>
                  </a:lnTo>
                  <a:lnTo>
                    <a:pt x="318" y="3047"/>
                  </a:lnTo>
                  <a:lnTo>
                    <a:pt x="320" y="3047"/>
                  </a:lnTo>
                  <a:lnTo>
                    <a:pt x="320" y="3033"/>
                  </a:lnTo>
                  <a:lnTo>
                    <a:pt x="326" y="3033"/>
                  </a:lnTo>
                  <a:lnTo>
                    <a:pt x="326" y="3020"/>
                  </a:lnTo>
                  <a:lnTo>
                    <a:pt x="328" y="3020"/>
                  </a:lnTo>
                  <a:lnTo>
                    <a:pt x="328" y="3020"/>
                  </a:lnTo>
                  <a:lnTo>
                    <a:pt x="331" y="3020"/>
                  </a:lnTo>
                  <a:lnTo>
                    <a:pt x="331" y="3006"/>
                  </a:lnTo>
                  <a:lnTo>
                    <a:pt x="334" y="3006"/>
                  </a:lnTo>
                  <a:lnTo>
                    <a:pt x="334" y="2992"/>
                  </a:lnTo>
                  <a:lnTo>
                    <a:pt x="355" y="2992"/>
                  </a:lnTo>
                  <a:lnTo>
                    <a:pt x="355" y="2965"/>
                  </a:lnTo>
                  <a:lnTo>
                    <a:pt x="358" y="2965"/>
                  </a:lnTo>
                  <a:lnTo>
                    <a:pt x="358" y="2951"/>
                  </a:lnTo>
                  <a:lnTo>
                    <a:pt x="372" y="2951"/>
                  </a:lnTo>
                  <a:lnTo>
                    <a:pt x="372" y="2938"/>
                  </a:lnTo>
                  <a:lnTo>
                    <a:pt x="382" y="2938"/>
                  </a:lnTo>
                  <a:lnTo>
                    <a:pt x="382" y="2910"/>
                  </a:lnTo>
                  <a:lnTo>
                    <a:pt x="393" y="2910"/>
                  </a:lnTo>
                  <a:lnTo>
                    <a:pt x="393" y="2897"/>
                  </a:lnTo>
                  <a:lnTo>
                    <a:pt x="399" y="2897"/>
                  </a:lnTo>
                  <a:lnTo>
                    <a:pt x="399" y="2883"/>
                  </a:lnTo>
                  <a:lnTo>
                    <a:pt x="401" y="2883"/>
                  </a:lnTo>
                  <a:lnTo>
                    <a:pt x="401" y="2870"/>
                  </a:lnTo>
                  <a:lnTo>
                    <a:pt x="409" y="2870"/>
                  </a:lnTo>
                  <a:lnTo>
                    <a:pt x="409" y="2856"/>
                  </a:lnTo>
                  <a:lnTo>
                    <a:pt x="415" y="2856"/>
                  </a:lnTo>
                  <a:lnTo>
                    <a:pt x="415" y="2842"/>
                  </a:lnTo>
                  <a:lnTo>
                    <a:pt x="420" y="2842"/>
                  </a:lnTo>
                  <a:lnTo>
                    <a:pt x="420" y="2829"/>
                  </a:lnTo>
                  <a:lnTo>
                    <a:pt x="423" y="2829"/>
                  </a:lnTo>
                  <a:lnTo>
                    <a:pt x="423" y="2801"/>
                  </a:lnTo>
                  <a:lnTo>
                    <a:pt x="436" y="2801"/>
                  </a:lnTo>
                  <a:lnTo>
                    <a:pt x="436" y="2788"/>
                  </a:lnTo>
                  <a:lnTo>
                    <a:pt x="442" y="2788"/>
                  </a:lnTo>
                  <a:lnTo>
                    <a:pt x="442" y="2774"/>
                  </a:lnTo>
                  <a:lnTo>
                    <a:pt x="447" y="2774"/>
                  </a:lnTo>
                  <a:lnTo>
                    <a:pt x="447" y="2761"/>
                  </a:lnTo>
                  <a:lnTo>
                    <a:pt x="450" y="2761"/>
                  </a:lnTo>
                  <a:lnTo>
                    <a:pt x="450" y="2747"/>
                  </a:lnTo>
                  <a:lnTo>
                    <a:pt x="455" y="2747"/>
                  </a:lnTo>
                  <a:lnTo>
                    <a:pt x="455" y="2733"/>
                  </a:lnTo>
                  <a:lnTo>
                    <a:pt x="466" y="2733"/>
                  </a:lnTo>
                  <a:lnTo>
                    <a:pt x="466" y="2719"/>
                  </a:lnTo>
                  <a:lnTo>
                    <a:pt x="469" y="2719"/>
                  </a:lnTo>
                  <a:lnTo>
                    <a:pt x="469" y="2706"/>
                  </a:lnTo>
                  <a:lnTo>
                    <a:pt x="469" y="2706"/>
                  </a:lnTo>
                  <a:lnTo>
                    <a:pt x="469" y="2706"/>
                  </a:lnTo>
                  <a:lnTo>
                    <a:pt x="477" y="2706"/>
                  </a:lnTo>
                  <a:lnTo>
                    <a:pt x="477" y="2692"/>
                  </a:lnTo>
                  <a:lnTo>
                    <a:pt x="490" y="2692"/>
                  </a:lnTo>
                  <a:lnTo>
                    <a:pt x="490" y="2651"/>
                  </a:lnTo>
                  <a:lnTo>
                    <a:pt x="501" y="2651"/>
                  </a:lnTo>
                  <a:lnTo>
                    <a:pt x="501" y="2624"/>
                  </a:lnTo>
                  <a:lnTo>
                    <a:pt x="517" y="2624"/>
                  </a:lnTo>
                  <a:lnTo>
                    <a:pt x="517" y="2610"/>
                  </a:lnTo>
                  <a:lnTo>
                    <a:pt x="520" y="2610"/>
                  </a:lnTo>
                  <a:lnTo>
                    <a:pt x="520" y="2596"/>
                  </a:lnTo>
                  <a:lnTo>
                    <a:pt x="536" y="2596"/>
                  </a:lnTo>
                  <a:lnTo>
                    <a:pt x="536" y="2583"/>
                  </a:lnTo>
                  <a:lnTo>
                    <a:pt x="550" y="2583"/>
                  </a:lnTo>
                  <a:lnTo>
                    <a:pt x="550" y="2569"/>
                  </a:lnTo>
                  <a:lnTo>
                    <a:pt x="555" y="2569"/>
                  </a:lnTo>
                  <a:lnTo>
                    <a:pt x="555" y="2555"/>
                  </a:lnTo>
                  <a:lnTo>
                    <a:pt x="566" y="2555"/>
                  </a:lnTo>
                  <a:lnTo>
                    <a:pt x="566" y="2542"/>
                  </a:lnTo>
                  <a:lnTo>
                    <a:pt x="571" y="2542"/>
                  </a:lnTo>
                  <a:lnTo>
                    <a:pt x="571" y="2528"/>
                  </a:lnTo>
                  <a:lnTo>
                    <a:pt x="587" y="2528"/>
                  </a:lnTo>
                  <a:lnTo>
                    <a:pt x="587" y="2514"/>
                  </a:lnTo>
                  <a:lnTo>
                    <a:pt x="612" y="2514"/>
                  </a:lnTo>
                  <a:lnTo>
                    <a:pt x="612" y="2487"/>
                  </a:lnTo>
                  <a:lnTo>
                    <a:pt x="617" y="2487"/>
                  </a:lnTo>
                  <a:lnTo>
                    <a:pt x="617" y="2473"/>
                  </a:lnTo>
                  <a:lnTo>
                    <a:pt x="622" y="2473"/>
                  </a:lnTo>
                  <a:lnTo>
                    <a:pt x="622" y="2459"/>
                  </a:lnTo>
                  <a:lnTo>
                    <a:pt x="633" y="2459"/>
                  </a:lnTo>
                  <a:lnTo>
                    <a:pt x="633" y="2404"/>
                  </a:lnTo>
                  <a:lnTo>
                    <a:pt x="641" y="2404"/>
                  </a:lnTo>
                  <a:lnTo>
                    <a:pt x="641" y="2377"/>
                  </a:lnTo>
                  <a:lnTo>
                    <a:pt x="647" y="2377"/>
                  </a:lnTo>
                  <a:lnTo>
                    <a:pt x="647" y="2336"/>
                  </a:lnTo>
                  <a:lnTo>
                    <a:pt x="655" y="2336"/>
                  </a:lnTo>
                  <a:lnTo>
                    <a:pt x="655" y="2322"/>
                  </a:lnTo>
                  <a:lnTo>
                    <a:pt x="660" y="2322"/>
                  </a:lnTo>
                  <a:lnTo>
                    <a:pt x="660" y="2308"/>
                  </a:lnTo>
                  <a:lnTo>
                    <a:pt x="668" y="2308"/>
                  </a:lnTo>
                  <a:lnTo>
                    <a:pt x="668" y="2295"/>
                  </a:lnTo>
                  <a:lnTo>
                    <a:pt x="674" y="2295"/>
                  </a:lnTo>
                  <a:lnTo>
                    <a:pt x="674" y="2267"/>
                  </a:lnTo>
                  <a:lnTo>
                    <a:pt x="682" y="2267"/>
                  </a:lnTo>
                  <a:lnTo>
                    <a:pt x="682" y="2240"/>
                  </a:lnTo>
                  <a:lnTo>
                    <a:pt x="703" y="2240"/>
                  </a:lnTo>
                  <a:lnTo>
                    <a:pt x="703" y="2213"/>
                  </a:lnTo>
                  <a:lnTo>
                    <a:pt x="709" y="2213"/>
                  </a:lnTo>
                  <a:lnTo>
                    <a:pt x="709" y="2185"/>
                  </a:lnTo>
                  <a:lnTo>
                    <a:pt x="714" y="2185"/>
                  </a:lnTo>
                  <a:lnTo>
                    <a:pt x="714" y="2172"/>
                  </a:lnTo>
                  <a:lnTo>
                    <a:pt x="717" y="2172"/>
                  </a:lnTo>
                  <a:lnTo>
                    <a:pt x="717" y="2144"/>
                  </a:lnTo>
                  <a:lnTo>
                    <a:pt x="722" y="2144"/>
                  </a:lnTo>
                  <a:lnTo>
                    <a:pt x="722" y="2131"/>
                  </a:lnTo>
                  <a:lnTo>
                    <a:pt x="730" y="2131"/>
                  </a:lnTo>
                  <a:lnTo>
                    <a:pt x="730" y="2117"/>
                  </a:lnTo>
                  <a:lnTo>
                    <a:pt x="736" y="2117"/>
                  </a:lnTo>
                  <a:lnTo>
                    <a:pt x="736" y="2103"/>
                  </a:lnTo>
                  <a:lnTo>
                    <a:pt x="746" y="2103"/>
                  </a:lnTo>
                  <a:lnTo>
                    <a:pt x="746" y="2089"/>
                  </a:lnTo>
                  <a:lnTo>
                    <a:pt x="752" y="2089"/>
                  </a:lnTo>
                  <a:lnTo>
                    <a:pt x="752" y="2076"/>
                  </a:lnTo>
                  <a:lnTo>
                    <a:pt x="754" y="2076"/>
                  </a:lnTo>
                  <a:lnTo>
                    <a:pt x="754" y="2076"/>
                  </a:lnTo>
                  <a:lnTo>
                    <a:pt x="763" y="2076"/>
                  </a:lnTo>
                  <a:lnTo>
                    <a:pt x="763" y="2062"/>
                  </a:lnTo>
                  <a:lnTo>
                    <a:pt x="768" y="2062"/>
                  </a:lnTo>
                  <a:lnTo>
                    <a:pt x="768" y="2048"/>
                  </a:lnTo>
                  <a:lnTo>
                    <a:pt x="773" y="2048"/>
                  </a:lnTo>
                  <a:lnTo>
                    <a:pt x="773" y="2034"/>
                  </a:lnTo>
                  <a:lnTo>
                    <a:pt x="781" y="2034"/>
                  </a:lnTo>
                  <a:lnTo>
                    <a:pt x="781" y="1993"/>
                  </a:lnTo>
                  <a:lnTo>
                    <a:pt x="784" y="1993"/>
                  </a:lnTo>
                  <a:lnTo>
                    <a:pt x="784" y="1952"/>
                  </a:lnTo>
                  <a:lnTo>
                    <a:pt x="787" y="1952"/>
                  </a:lnTo>
                  <a:lnTo>
                    <a:pt x="787" y="1924"/>
                  </a:lnTo>
                  <a:lnTo>
                    <a:pt x="792" y="1924"/>
                  </a:lnTo>
                  <a:lnTo>
                    <a:pt x="792" y="1910"/>
                  </a:lnTo>
                  <a:lnTo>
                    <a:pt x="795" y="1910"/>
                  </a:lnTo>
                  <a:lnTo>
                    <a:pt x="795" y="1883"/>
                  </a:lnTo>
                  <a:lnTo>
                    <a:pt x="795" y="1883"/>
                  </a:lnTo>
                  <a:lnTo>
                    <a:pt x="795" y="1883"/>
                  </a:lnTo>
                  <a:lnTo>
                    <a:pt x="800" y="1883"/>
                  </a:lnTo>
                  <a:lnTo>
                    <a:pt x="800" y="1869"/>
                  </a:lnTo>
                  <a:lnTo>
                    <a:pt x="803" y="1869"/>
                  </a:lnTo>
                  <a:lnTo>
                    <a:pt x="803" y="1855"/>
                  </a:lnTo>
                  <a:lnTo>
                    <a:pt x="803" y="1855"/>
                  </a:lnTo>
                  <a:lnTo>
                    <a:pt x="803" y="1855"/>
                  </a:lnTo>
                  <a:lnTo>
                    <a:pt x="806" y="1855"/>
                  </a:lnTo>
                  <a:lnTo>
                    <a:pt x="806" y="1813"/>
                  </a:lnTo>
                  <a:lnTo>
                    <a:pt x="808" y="1813"/>
                  </a:lnTo>
                  <a:lnTo>
                    <a:pt x="808" y="1799"/>
                  </a:lnTo>
                  <a:lnTo>
                    <a:pt x="811" y="1799"/>
                  </a:lnTo>
                  <a:lnTo>
                    <a:pt x="811" y="1785"/>
                  </a:lnTo>
                  <a:lnTo>
                    <a:pt x="814" y="1785"/>
                  </a:lnTo>
                  <a:lnTo>
                    <a:pt x="814" y="1757"/>
                  </a:lnTo>
                  <a:lnTo>
                    <a:pt x="816" y="1757"/>
                  </a:lnTo>
                  <a:lnTo>
                    <a:pt x="816" y="1743"/>
                  </a:lnTo>
                  <a:lnTo>
                    <a:pt x="827" y="1743"/>
                  </a:lnTo>
                  <a:lnTo>
                    <a:pt x="827" y="1729"/>
                  </a:lnTo>
                  <a:lnTo>
                    <a:pt x="833" y="1729"/>
                  </a:lnTo>
                  <a:lnTo>
                    <a:pt x="833" y="1715"/>
                  </a:lnTo>
                  <a:lnTo>
                    <a:pt x="838" y="1715"/>
                  </a:lnTo>
                  <a:lnTo>
                    <a:pt x="838" y="1701"/>
                  </a:lnTo>
                  <a:lnTo>
                    <a:pt x="843" y="1701"/>
                  </a:lnTo>
                  <a:lnTo>
                    <a:pt x="843" y="1687"/>
                  </a:lnTo>
                  <a:lnTo>
                    <a:pt x="846" y="1687"/>
                  </a:lnTo>
                  <a:lnTo>
                    <a:pt x="846" y="1673"/>
                  </a:lnTo>
                  <a:lnTo>
                    <a:pt x="854" y="1673"/>
                  </a:lnTo>
                  <a:lnTo>
                    <a:pt x="854" y="1659"/>
                  </a:lnTo>
                  <a:lnTo>
                    <a:pt x="857" y="1659"/>
                  </a:lnTo>
                  <a:lnTo>
                    <a:pt x="857" y="1645"/>
                  </a:lnTo>
                  <a:lnTo>
                    <a:pt x="870" y="1645"/>
                  </a:lnTo>
                  <a:lnTo>
                    <a:pt x="870" y="1631"/>
                  </a:lnTo>
                  <a:lnTo>
                    <a:pt x="873" y="1631"/>
                  </a:lnTo>
                  <a:lnTo>
                    <a:pt x="873" y="1603"/>
                  </a:lnTo>
                  <a:lnTo>
                    <a:pt x="887" y="1603"/>
                  </a:lnTo>
                  <a:lnTo>
                    <a:pt x="887" y="1590"/>
                  </a:lnTo>
                  <a:lnTo>
                    <a:pt x="892" y="1590"/>
                  </a:lnTo>
                  <a:lnTo>
                    <a:pt x="892" y="1575"/>
                  </a:lnTo>
                  <a:lnTo>
                    <a:pt x="895" y="1575"/>
                  </a:lnTo>
                  <a:lnTo>
                    <a:pt x="895" y="1562"/>
                  </a:lnTo>
                  <a:lnTo>
                    <a:pt x="900" y="1562"/>
                  </a:lnTo>
                  <a:lnTo>
                    <a:pt x="900" y="1562"/>
                  </a:lnTo>
                  <a:lnTo>
                    <a:pt x="903" y="1562"/>
                  </a:lnTo>
                  <a:lnTo>
                    <a:pt x="903" y="1533"/>
                  </a:lnTo>
                  <a:lnTo>
                    <a:pt x="908" y="1533"/>
                  </a:lnTo>
                  <a:lnTo>
                    <a:pt x="908" y="1519"/>
                  </a:lnTo>
                  <a:lnTo>
                    <a:pt x="916" y="1519"/>
                  </a:lnTo>
                  <a:lnTo>
                    <a:pt x="916" y="1505"/>
                  </a:lnTo>
                  <a:lnTo>
                    <a:pt x="919" y="1505"/>
                  </a:lnTo>
                  <a:lnTo>
                    <a:pt x="919" y="1491"/>
                  </a:lnTo>
                  <a:lnTo>
                    <a:pt x="924" y="1491"/>
                  </a:lnTo>
                  <a:lnTo>
                    <a:pt x="924" y="1477"/>
                  </a:lnTo>
                  <a:lnTo>
                    <a:pt x="932" y="1477"/>
                  </a:lnTo>
                  <a:lnTo>
                    <a:pt x="932" y="1463"/>
                  </a:lnTo>
                  <a:lnTo>
                    <a:pt x="938" y="1463"/>
                  </a:lnTo>
                  <a:lnTo>
                    <a:pt x="938" y="1435"/>
                  </a:lnTo>
                  <a:lnTo>
                    <a:pt x="940" y="1435"/>
                  </a:lnTo>
                  <a:lnTo>
                    <a:pt x="940" y="1421"/>
                  </a:lnTo>
                  <a:lnTo>
                    <a:pt x="943" y="1421"/>
                  </a:lnTo>
                  <a:lnTo>
                    <a:pt x="943" y="1392"/>
                  </a:lnTo>
                  <a:lnTo>
                    <a:pt x="946" y="1392"/>
                  </a:lnTo>
                  <a:lnTo>
                    <a:pt x="946" y="1364"/>
                  </a:lnTo>
                  <a:lnTo>
                    <a:pt x="962" y="1364"/>
                  </a:lnTo>
                  <a:lnTo>
                    <a:pt x="962" y="1350"/>
                  </a:lnTo>
                  <a:lnTo>
                    <a:pt x="973" y="1350"/>
                  </a:lnTo>
                  <a:lnTo>
                    <a:pt x="973" y="1336"/>
                  </a:lnTo>
                  <a:lnTo>
                    <a:pt x="978" y="1336"/>
                  </a:lnTo>
                  <a:lnTo>
                    <a:pt x="978" y="1322"/>
                  </a:lnTo>
                  <a:lnTo>
                    <a:pt x="989" y="1322"/>
                  </a:lnTo>
                  <a:lnTo>
                    <a:pt x="989" y="1308"/>
                  </a:lnTo>
                  <a:lnTo>
                    <a:pt x="994" y="1308"/>
                  </a:lnTo>
                  <a:lnTo>
                    <a:pt x="994" y="1308"/>
                  </a:lnTo>
                  <a:lnTo>
                    <a:pt x="997" y="1308"/>
                  </a:lnTo>
                  <a:lnTo>
                    <a:pt x="997" y="1294"/>
                  </a:lnTo>
                  <a:lnTo>
                    <a:pt x="1000" y="1294"/>
                  </a:lnTo>
                  <a:lnTo>
                    <a:pt x="1000" y="1280"/>
                  </a:lnTo>
                  <a:lnTo>
                    <a:pt x="1019" y="1280"/>
                  </a:lnTo>
                  <a:lnTo>
                    <a:pt x="1019" y="1265"/>
                  </a:lnTo>
                  <a:lnTo>
                    <a:pt x="1021" y="1265"/>
                  </a:lnTo>
                  <a:lnTo>
                    <a:pt x="1021" y="1265"/>
                  </a:lnTo>
                  <a:lnTo>
                    <a:pt x="1027" y="1265"/>
                  </a:lnTo>
                  <a:lnTo>
                    <a:pt x="1027" y="1251"/>
                  </a:lnTo>
                  <a:lnTo>
                    <a:pt x="1029" y="1251"/>
                  </a:lnTo>
                  <a:lnTo>
                    <a:pt x="1029" y="1236"/>
                  </a:lnTo>
                  <a:lnTo>
                    <a:pt x="1035" y="1236"/>
                  </a:lnTo>
                  <a:lnTo>
                    <a:pt x="1035" y="1222"/>
                  </a:lnTo>
                  <a:lnTo>
                    <a:pt x="1035" y="1222"/>
                  </a:lnTo>
                  <a:lnTo>
                    <a:pt x="1035" y="1222"/>
                  </a:lnTo>
                  <a:lnTo>
                    <a:pt x="1062" y="1222"/>
                  </a:lnTo>
                  <a:lnTo>
                    <a:pt x="1062" y="1208"/>
                  </a:lnTo>
                  <a:lnTo>
                    <a:pt x="1070" y="1208"/>
                  </a:lnTo>
                  <a:lnTo>
                    <a:pt x="1070" y="1193"/>
                  </a:lnTo>
                  <a:lnTo>
                    <a:pt x="1070" y="1193"/>
                  </a:lnTo>
                  <a:lnTo>
                    <a:pt x="1070" y="1193"/>
                  </a:lnTo>
                  <a:lnTo>
                    <a:pt x="1073" y="1193"/>
                  </a:lnTo>
                  <a:lnTo>
                    <a:pt x="1073" y="1178"/>
                  </a:lnTo>
                  <a:lnTo>
                    <a:pt x="1075" y="1178"/>
                  </a:lnTo>
                  <a:lnTo>
                    <a:pt x="1075" y="1164"/>
                  </a:lnTo>
                  <a:lnTo>
                    <a:pt x="1083" y="1164"/>
                  </a:lnTo>
                  <a:lnTo>
                    <a:pt x="1083" y="1149"/>
                  </a:lnTo>
                  <a:lnTo>
                    <a:pt x="1089" y="1149"/>
                  </a:lnTo>
                  <a:lnTo>
                    <a:pt x="1089" y="1134"/>
                  </a:lnTo>
                  <a:lnTo>
                    <a:pt x="1091" y="1134"/>
                  </a:lnTo>
                  <a:lnTo>
                    <a:pt x="1091" y="1120"/>
                  </a:lnTo>
                  <a:lnTo>
                    <a:pt x="1110" y="1120"/>
                  </a:lnTo>
                  <a:lnTo>
                    <a:pt x="1110" y="1105"/>
                  </a:lnTo>
                  <a:lnTo>
                    <a:pt x="1118" y="1105"/>
                  </a:lnTo>
                  <a:lnTo>
                    <a:pt x="1118" y="1090"/>
                  </a:lnTo>
                  <a:lnTo>
                    <a:pt x="1132" y="1090"/>
                  </a:lnTo>
                  <a:lnTo>
                    <a:pt x="1132" y="1075"/>
                  </a:lnTo>
                  <a:lnTo>
                    <a:pt x="1145" y="1075"/>
                  </a:lnTo>
                  <a:lnTo>
                    <a:pt x="1145" y="1061"/>
                  </a:lnTo>
                  <a:lnTo>
                    <a:pt x="1164" y="1061"/>
                  </a:lnTo>
                  <a:lnTo>
                    <a:pt x="1164" y="1046"/>
                  </a:lnTo>
                  <a:lnTo>
                    <a:pt x="1199" y="1046"/>
                  </a:lnTo>
                  <a:lnTo>
                    <a:pt x="1199" y="1032"/>
                  </a:lnTo>
                  <a:lnTo>
                    <a:pt x="1202" y="1032"/>
                  </a:lnTo>
                  <a:lnTo>
                    <a:pt x="1202" y="1017"/>
                  </a:lnTo>
                  <a:lnTo>
                    <a:pt x="1215" y="1017"/>
                  </a:lnTo>
                  <a:lnTo>
                    <a:pt x="1215" y="1002"/>
                  </a:lnTo>
                  <a:lnTo>
                    <a:pt x="1237" y="1002"/>
                  </a:lnTo>
                  <a:lnTo>
                    <a:pt x="1237" y="988"/>
                  </a:lnTo>
                  <a:lnTo>
                    <a:pt x="1261" y="988"/>
                  </a:lnTo>
                  <a:lnTo>
                    <a:pt x="1261" y="988"/>
                  </a:lnTo>
                  <a:lnTo>
                    <a:pt x="1264" y="988"/>
                  </a:lnTo>
                  <a:lnTo>
                    <a:pt x="1264" y="973"/>
                  </a:lnTo>
                  <a:lnTo>
                    <a:pt x="1267" y="973"/>
                  </a:lnTo>
                  <a:lnTo>
                    <a:pt x="1267" y="958"/>
                  </a:lnTo>
                  <a:lnTo>
                    <a:pt x="1269" y="958"/>
                  </a:lnTo>
                  <a:lnTo>
                    <a:pt x="1269" y="943"/>
                  </a:lnTo>
                  <a:lnTo>
                    <a:pt x="1277" y="943"/>
                  </a:lnTo>
                  <a:lnTo>
                    <a:pt x="1277" y="928"/>
                  </a:lnTo>
                  <a:lnTo>
                    <a:pt x="1283" y="928"/>
                  </a:lnTo>
                  <a:lnTo>
                    <a:pt x="1283" y="913"/>
                  </a:lnTo>
                  <a:lnTo>
                    <a:pt x="1313" y="913"/>
                  </a:lnTo>
                  <a:lnTo>
                    <a:pt x="1313" y="898"/>
                  </a:lnTo>
                  <a:lnTo>
                    <a:pt x="1348" y="898"/>
                  </a:lnTo>
                  <a:lnTo>
                    <a:pt x="1348" y="883"/>
                  </a:lnTo>
                  <a:lnTo>
                    <a:pt x="1364" y="883"/>
                  </a:lnTo>
                  <a:lnTo>
                    <a:pt x="1364" y="869"/>
                  </a:lnTo>
                  <a:lnTo>
                    <a:pt x="1366" y="869"/>
                  </a:lnTo>
                  <a:lnTo>
                    <a:pt x="1366" y="854"/>
                  </a:lnTo>
                  <a:lnTo>
                    <a:pt x="1366" y="854"/>
                  </a:lnTo>
                  <a:lnTo>
                    <a:pt x="1366" y="854"/>
                  </a:lnTo>
                  <a:lnTo>
                    <a:pt x="1372" y="854"/>
                  </a:lnTo>
                  <a:lnTo>
                    <a:pt x="1372" y="838"/>
                  </a:lnTo>
                  <a:lnTo>
                    <a:pt x="1383" y="838"/>
                  </a:lnTo>
                  <a:lnTo>
                    <a:pt x="1383" y="824"/>
                  </a:lnTo>
                  <a:lnTo>
                    <a:pt x="1388" y="824"/>
                  </a:lnTo>
                  <a:lnTo>
                    <a:pt x="1388" y="808"/>
                  </a:lnTo>
                  <a:lnTo>
                    <a:pt x="1396" y="808"/>
                  </a:lnTo>
                  <a:lnTo>
                    <a:pt x="1396" y="793"/>
                  </a:lnTo>
                  <a:lnTo>
                    <a:pt x="1410" y="793"/>
                  </a:lnTo>
                  <a:lnTo>
                    <a:pt x="1410" y="793"/>
                  </a:lnTo>
                  <a:lnTo>
                    <a:pt x="1420" y="793"/>
                  </a:lnTo>
                  <a:lnTo>
                    <a:pt x="1420" y="778"/>
                  </a:lnTo>
                  <a:lnTo>
                    <a:pt x="1428" y="778"/>
                  </a:lnTo>
                  <a:lnTo>
                    <a:pt x="1428" y="763"/>
                  </a:lnTo>
                  <a:lnTo>
                    <a:pt x="1437" y="763"/>
                  </a:lnTo>
                  <a:lnTo>
                    <a:pt x="1437" y="763"/>
                  </a:lnTo>
                  <a:lnTo>
                    <a:pt x="1445" y="763"/>
                  </a:lnTo>
                  <a:lnTo>
                    <a:pt x="1445" y="747"/>
                  </a:lnTo>
                  <a:lnTo>
                    <a:pt x="1482" y="747"/>
                  </a:lnTo>
                  <a:lnTo>
                    <a:pt x="1482" y="747"/>
                  </a:lnTo>
                  <a:lnTo>
                    <a:pt x="1515" y="747"/>
                  </a:lnTo>
                  <a:lnTo>
                    <a:pt x="1515" y="731"/>
                  </a:lnTo>
                  <a:lnTo>
                    <a:pt x="1534" y="731"/>
                  </a:lnTo>
                  <a:lnTo>
                    <a:pt x="1534" y="715"/>
                  </a:lnTo>
                  <a:lnTo>
                    <a:pt x="1550" y="715"/>
                  </a:lnTo>
                  <a:lnTo>
                    <a:pt x="1550" y="700"/>
                  </a:lnTo>
                  <a:lnTo>
                    <a:pt x="1550" y="700"/>
                  </a:lnTo>
                  <a:lnTo>
                    <a:pt x="1550" y="700"/>
                  </a:lnTo>
                  <a:lnTo>
                    <a:pt x="1633" y="700"/>
                  </a:lnTo>
                  <a:lnTo>
                    <a:pt x="1633" y="683"/>
                  </a:lnTo>
                  <a:lnTo>
                    <a:pt x="1658" y="683"/>
                  </a:lnTo>
                  <a:lnTo>
                    <a:pt x="1658" y="683"/>
                  </a:lnTo>
                  <a:lnTo>
                    <a:pt x="1671" y="683"/>
                  </a:lnTo>
                  <a:lnTo>
                    <a:pt x="1671" y="683"/>
                  </a:lnTo>
                  <a:lnTo>
                    <a:pt x="1674" y="683"/>
                  </a:lnTo>
                  <a:lnTo>
                    <a:pt x="1674" y="667"/>
                  </a:lnTo>
                  <a:lnTo>
                    <a:pt x="1679" y="667"/>
                  </a:lnTo>
                  <a:lnTo>
                    <a:pt x="1679" y="650"/>
                  </a:lnTo>
                  <a:lnTo>
                    <a:pt x="1695" y="650"/>
                  </a:lnTo>
                  <a:lnTo>
                    <a:pt x="1695" y="633"/>
                  </a:lnTo>
                  <a:lnTo>
                    <a:pt x="1712" y="633"/>
                  </a:lnTo>
                  <a:lnTo>
                    <a:pt x="1712" y="616"/>
                  </a:lnTo>
                  <a:lnTo>
                    <a:pt x="1712" y="616"/>
                  </a:lnTo>
                  <a:lnTo>
                    <a:pt x="1712" y="616"/>
                  </a:lnTo>
                  <a:lnTo>
                    <a:pt x="1720" y="616"/>
                  </a:lnTo>
                  <a:lnTo>
                    <a:pt x="1720" y="599"/>
                  </a:lnTo>
                  <a:lnTo>
                    <a:pt x="1728" y="599"/>
                  </a:lnTo>
                  <a:lnTo>
                    <a:pt x="1728" y="582"/>
                  </a:lnTo>
                  <a:lnTo>
                    <a:pt x="1728" y="582"/>
                  </a:lnTo>
                  <a:lnTo>
                    <a:pt x="1728" y="582"/>
                  </a:lnTo>
                  <a:lnTo>
                    <a:pt x="1747" y="582"/>
                  </a:lnTo>
                  <a:lnTo>
                    <a:pt x="1747" y="582"/>
                  </a:lnTo>
                  <a:lnTo>
                    <a:pt x="1795" y="582"/>
                  </a:lnTo>
                  <a:lnTo>
                    <a:pt x="1795" y="564"/>
                  </a:lnTo>
                  <a:lnTo>
                    <a:pt x="1806" y="564"/>
                  </a:lnTo>
                  <a:lnTo>
                    <a:pt x="1806" y="545"/>
                  </a:lnTo>
                  <a:lnTo>
                    <a:pt x="1841" y="545"/>
                  </a:lnTo>
                  <a:lnTo>
                    <a:pt x="1841" y="545"/>
                  </a:lnTo>
                  <a:lnTo>
                    <a:pt x="1844" y="545"/>
                  </a:lnTo>
                  <a:lnTo>
                    <a:pt x="1844" y="527"/>
                  </a:lnTo>
                  <a:lnTo>
                    <a:pt x="1846" y="527"/>
                  </a:lnTo>
                  <a:lnTo>
                    <a:pt x="1846" y="527"/>
                  </a:lnTo>
                  <a:lnTo>
                    <a:pt x="1865" y="527"/>
                  </a:lnTo>
                  <a:lnTo>
                    <a:pt x="1865" y="508"/>
                  </a:lnTo>
                  <a:lnTo>
                    <a:pt x="1868" y="508"/>
                  </a:lnTo>
                  <a:lnTo>
                    <a:pt x="1868" y="508"/>
                  </a:lnTo>
                  <a:lnTo>
                    <a:pt x="1898" y="508"/>
                  </a:lnTo>
                  <a:lnTo>
                    <a:pt x="1898" y="508"/>
                  </a:lnTo>
                  <a:lnTo>
                    <a:pt x="1927" y="508"/>
                  </a:lnTo>
                  <a:lnTo>
                    <a:pt x="1927" y="488"/>
                  </a:lnTo>
                  <a:lnTo>
                    <a:pt x="2019" y="488"/>
                  </a:lnTo>
                  <a:lnTo>
                    <a:pt x="2019" y="468"/>
                  </a:lnTo>
                  <a:lnTo>
                    <a:pt x="2019" y="468"/>
                  </a:lnTo>
                  <a:lnTo>
                    <a:pt x="2019" y="468"/>
                  </a:lnTo>
                  <a:lnTo>
                    <a:pt x="2043" y="468"/>
                  </a:lnTo>
                  <a:lnTo>
                    <a:pt x="2043" y="447"/>
                  </a:lnTo>
                  <a:lnTo>
                    <a:pt x="2097" y="447"/>
                  </a:lnTo>
                  <a:lnTo>
                    <a:pt x="2097" y="426"/>
                  </a:lnTo>
                  <a:lnTo>
                    <a:pt x="2151" y="426"/>
                  </a:lnTo>
                  <a:lnTo>
                    <a:pt x="2151" y="405"/>
                  </a:lnTo>
                  <a:lnTo>
                    <a:pt x="2159" y="405"/>
                  </a:lnTo>
                  <a:lnTo>
                    <a:pt x="2159" y="384"/>
                  </a:lnTo>
                  <a:lnTo>
                    <a:pt x="2186" y="384"/>
                  </a:lnTo>
                  <a:lnTo>
                    <a:pt x="2186" y="384"/>
                  </a:lnTo>
                  <a:lnTo>
                    <a:pt x="2191" y="384"/>
                  </a:lnTo>
                  <a:lnTo>
                    <a:pt x="2191" y="363"/>
                  </a:lnTo>
                  <a:lnTo>
                    <a:pt x="2229" y="363"/>
                  </a:lnTo>
                  <a:lnTo>
                    <a:pt x="2229" y="319"/>
                  </a:lnTo>
                  <a:lnTo>
                    <a:pt x="2237" y="319"/>
                  </a:lnTo>
                  <a:lnTo>
                    <a:pt x="2237" y="298"/>
                  </a:lnTo>
                  <a:lnTo>
                    <a:pt x="2240" y="298"/>
                  </a:lnTo>
                  <a:lnTo>
                    <a:pt x="2240" y="276"/>
                  </a:lnTo>
                  <a:lnTo>
                    <a:pt x="2259" y="276"/>
                  </a:lnTo>
                  <a:lnTo>
                    <a:pt x="2259" y="254"/>
                  </a:lnTo>
                  <a:lnTo>
                    <a:pt x="2375" y="254"/>
                  </a:lnTo>
                  <a:lnTo>
                    <a:pt x="2375" y="254"/>
                  </a:lnTo>
                  <a:lnTo>
                    <a:pt x="2415" y="254"/>
                  </a:lnTo>
                  <a:lnTo>
                    <a:pt x="2415" y="254"/>
                  </a:lnTo>
                  <a:lnTo>
                    <a:pt x="2534" y="254"/>
                  </a:lnTo>
                  <a:lnTo>
                    <a:pt x="2534" y="230"/>
                  </a:lnTo>
                  <a:lnTo>
                    <a:pt x="2550" y="230"/>
                  </a:lnTo>
                  <a:lnTo>
                    <a:pt x="2550" y="206"/>
                  </a:lnTo>
                  <a:lnTo>
                    <a:pt x="2555" y="206"/>
                  </a:lnTo>
                  <a:lnTo>
                    <a:pt x="2555" y="182"/>
                  </a:lnTo>
                  <a:lnTo>
                    <a:pt x="2561" y="182"/>
                  </a:lnTo>
                  <a:lnTo>
                    <a:pt x="2561" y="157"/>
                  </a:lnTo>
                  <a:lnTo>
                    <a:pt x="2652" y="157"/>
                  </a:lnTo>
                  <a:lnTo>
                    <a:pt x="2652" y="157"/>
                  </a:lnTo>
                  <a:lnTo>
                    <a:pt x="2909" y="157"/>
                  </a:lnTo>
                  <a:lnTo>
                    <a:pt x="2909" y="131"/>
                  </a:lnTo>
                  <a:lnTo>
                    <a:pt x="2930" y="131"/>
                  </a:lnTo>
                  <a:lnTo>
                    <a:pt x="2930" y="105"/>
                  </a:lnTo>
                  <a:lnTo>
                    <a:pt x="2976" y="105"/>
                  </a:lnTo>
                  <a:lnTo>
                    <a:pt x="2976" y="105"/>
                  </a:lnTo>
                  <a:lnTo>
                    <a:pt x="3224" y="105"/>
                  </a:lnTo>
                  <a:lnTo>
                    <a:pt x="3224" y="105"/>
                  </a:lnTo>
                  <a:lnTo>
                    <a:pt x="3593" y="105"/>
                  </a:lnTo>
                  <a:lnTo>
                    <a:pt x="3593" y="72"/>
                  </a:lnTo>
                  <a:lnTo>
                    <a:pt x="3634" y="72"/>
                  </a:lnTo>
                  <a:lnTo>
                    <a:pt x="3634" y="39"/>
                  </a:lnTo>
                  <a:lnTo>
                    <a:pt x="3717" y="39"/>
                  </a:lnTo>
                  <a:lnTo>
                    <a:pt x="3717" y="39"/>
                  </a:lnTo>
                  <a:lnTo>
                    <a:pt x="3761" y="39"/>
                  </a:lnTo>
                  <a:lnTo>
                    <a:pt x="3761" y="0"/>
                  </a:lnTo>
                  <a:lnTo>
                    <a:pt x="3992" y="0"/>
                  </a:lnTo>
                  <a:lnTo>
                    <a:pt x="3992" y="0"/>
                  </a:lnTo>
                  <a:lnTo>
                    <a:pt x="4578" y="0"/>
                  </a:lnTo>
                  <a:lnTo>
                    <a:pt x="4578" y="0"/>
                  </a:lnTo>
                  <a:lnTo>
                    <a:pt x="4885" y="0"/>
                  </a:lnTo>
                  <a:lnTo>
                    <a:pt x="4885" y="0"/>
                  </a:lnTo>
                </a:path>
              </a:pathLst>
            </a:custGeom>
            <a:noFill/>
            <a:ln w="25400">
              <a:solidFill>
                <a:srgbClr val="4FA7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4FA735"/>
                </a:solidFill>
                <a:latin typeface="Arial"/>
              </a:endParaRPr>
            </a:p>
          </p:txBody>
        </p:sp>
        <p:sp>
          <p:nvSpPr>
            <p:cNvPr id="103" name="Line 193"/>
            <p:cNvSpPr>
              <a:spLocks noChangeShapeType="1"/>
            </p:cNvSpPr>
            <p:nvPr/>
          </p:nvSpPr>
          <p:spPr bwMode="auto">
            <a:xfrm>
              <a:off x="7888288" y="3838575"/>
              <a:ext cx="44450" cy="0"/>
            </a:xfrm>
            <a:prstGeom prst="line">
              <a:avLst/>
            </a:prstGeom>
            <a:noFill/>
            <a:ln w="26988">
              <a:solidFill>
                <a:srgbClr val="4FA7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4FA735"/>
                </a:solidFill>
                <a:latin typeface="Arial"/>
              </a:endParaRPr>
            </a:p>
          </p:txBody>
        </p:sp>
      </p:grpSp>
      <p:sp>
        <p:nvSpPr>
          <p:cNvPr id="104" name="TextBox 103"/>
          <p:cNvSpPr txBox="1"/>
          <p:nvPr/>
        </p:nvSpPr>
        <p:spPr>
          <a:xfrm>
            <a:off x="100754" y="5843169"/>
            <a:ext cx="8147896" cy="553998"/>
          </a:xfrm>
          <a:prstGeom prst="rect">
            <a:avLst/>
          </a:prstGeom>
          <a:noFill/>
        </p:spPr>
        <p:txBody>
          <a:bodyPr wrap="square" rtlCol="0">
            <a:spAutoFit/>
          </a:bodyPr>
          <a:lstStyle/>
          <a:p>
            <a:pPr defTabSz="457200">
              <a:tabLst>
                <a:tab pos="1608138" algn="l"/>
              </a:tabLst>
            </a:pPr>
            <a:r>
              <a:rPr lang="en-AU" sz="1000" b="1" dirty="0">
                <a:solidFill>
                  <a:srgbClr val="000000"/>
                </a:solidFill>
                <a:latin typeface="Arial"/>
              </a:rPr>
              <a:t>Number at risk</a:t>
            </a:r>
          </a:p>
          <a:p>
            <a:pPr defTabSz="457200">
              <a:tabLst>
                <a:tab pos="1438275" algn="l"/>
                <a:tab pos="2058988" algn="l"/>
                <a:tab pos="2601913" algn="l"/>
                <a:tab pos="3319463" algn="l"/>
                <a:tab pos="3951288" algn="l"/>
                <a:tab pos="4572000" algn="l"/>
                <a:tab pos="5113338" algn="l"/>
                <a:tab pos="6456363" algn="l"/>
                <a:tab pos="7624763" algn="l"/>
              </a:tabLst>
            </a:pPr>
            <a:r>
              <a:rPr lang="en-AU" sz="1000" b="1" dirty="0">
                <a:solidFill>
                  <a:srgbClr val="000000"/>
                </a:solidFill>
                <a:latin typeface="Arial"/>
              </a:rPr>
              <a:t>FOLFOX 	</a:t>
            </a:r>
            <a:r>
              <a:rPr lang="en-AU" sz="1000" dirty="0">
                <a:solidFill>
                  <a:srgbClr val="000000"/>
                </a:solidFill>
                <a:latin typeface="Arial"/>
              </a:rPr>
              <a:t>263	 	    96	 	 29		    9	  5	   2 </a:t>
            </a:r>
          </a:p>
          <a:p>
            <a:pPr defTabSz="457200">
              <a:tabLst>
                <a:tab pos="1438275" algn="l"/>
                <a:tab pos="2058988" algn="l"/>
                <a:tab pos="2601913" algn="l"/>
                <a:tab pos="3319463" algn="l"/>
                <a:tab pos="3951288" algn="l"/>
                <a:tab pos="4572000" algn="l"/>
                <a:tab pos="5113338" algn="l"/>
                <a:tab pos="6456363" algn="l"/>
                <a:tab pos="7624763" algn="l"/>
              </a:tabLst>
            </a:pPr>
            <a:r>
              <a:rPr lang="en-AU" sz="1000" b="1" dirty="0">
                <a:solidFill>
                  <a:srgbClr val="000000"/>
                </a:solidFill>
                <a:latin typeface="Arial"/>
              </a:rPr>
              <a:t>FOLFOX + SIRT	</a:t>
            </a:r>
            <a:r>
              <a:rPr lang="en-AU" sz="1000" dirty="0">
                <a:solidFill>
                  <a:srgbClr val="000000"/>
                </a:solidFill>
                <a:latin typeface="Arial"/>
              </a:rPr>
              <a:t>267	 	  106	 	 33		  11	  5	   2</a:t>
            </a:r>
          </a:p>
        </p:txBody>
      </p:sp>
      <p:sp>
        <p:nvSpPr>
          <p:cNvPr id="105" name="Rectangle 104"/>
          <p:cNvSpPr/>
          <p:nvPr/>
        </p:nvSpPr>
        <p:spPr>
          <a:xfrm>
            <a:off x="203200" y="6590799"/>
            <a:ext cx="5610578" cy="230832"/>
          </a:xfrm>
          <a:prstGeom prst="rect">
            <a:avLst/>
          </a:prstGeom>
        </p:spPr>
        <p:txBody>
          <a:bodyPr wrap="square">
            <a:spAutoFit/>
          </a:bodyPr>
          <a:lstStyle/>
          <a:p>
            <a:pPr marL="0" lvl="1" defTabSz="457200"/>
            <a:r>
              <a:rPr lang="en-GB" sz="900" dirty="0">
                <a:solidFill>
                  <a:srgbClr val="000000"/>
                </a:solidFill>
                <a:latin typeface="Arial"/>
              </a:rPr>
              <a:t>Gibbs P </a:t>
            </a:r>
            <a:r>
              <a:rPr lang="en-GB" sz="900" i="1" dirty="0">
                <a:solidFill>
                  <a:srgbClr val="000000"/>
                </a:solidFill>
                <a:latin typeface="Arial"/>
              </a:rPr>
              <a:t>et al. Presented at 2015 ASCO Annual Meeting; J </a:t>
            </a:r>
            <a:r>
              <a:rPr lang="en-GB" sz="900" i="1" dirty="0" err="1">
                <a:solidFill>
                  <a:srgbClr val="000000"/>
                </a:solidFill>
                <a:latin typeface="Arial"/>
              </a:rPr>
              <a:t>Clin</a:t>
            </a:r>
            <a:r>
              <a:rPr lang="en-GB" sz="900" i="1" dirty="0">
                <a:solidFill>
                  <a:srgbClr val="000000"/>
                </a:solidFill>
                <a:latin typeface="Arial"/>
              </a:rPr>
              <a:t> </a:t>
            </a:r>
            <a:r>
              <a:rPr lang="en-GB" sz="900" i="1" dirty="0" err="1">
                <a:solidFill>
                  <a:srgbClr val="000000"/>
                </a:solidFill>
                <a:latin typeface="Arial"/>
              </a:rPr>
              <a:t>Oncol</a:t>
            </a:r>
            <a:r>
              <a:rPr lang="en-GB" sz="900" i="1" dirty="0">
                <a:solidFill>
                  <a:srgbClr val="000000"/>
                </a:solidFill>
                <a:latin typeface="Arial"/>
              </a:rPr>
              <a:t> </a:t>
            </a:r>
            <a:r>
              <a:rPr lang="en-GB" sz="900" dirty="0">
                <a:solidFill>
                  <a:srgbClr val="000000"/>
                </a:solidFill>
                <a:latin typeface="Arial"/>
              </a:rPr>
              <a:t>2015; </a:t>
            </a:r>
            <a:r>
              <a:rPr lang="en-GB" sz="900" b="1" dirty="0">
                <a:solidFill>
                  <a:srgbClr val="000000"/>
                </a:solidFill>
                <a:latin typeface="Arial"/>
              </a:rPr>
              <a:t>33</a:t>
            </a:r>
            <a:r>
              <a:rPr lang="en-GB" sz="900" dirty="0">
                <a:solidFill>
                  <a:srgbClr val="000000"/>
                </a:solidFill>
                <a:latin typeface="Arial"/>
              </a:rPr>
              <a:t> (</a:t>
            </a:r>
            <a:r>
              <a:rPr lang="en-GB" sz="900" dirty="0" err="1">
                <a:solidFill>
                  <a:srgbClr val="000000"/>
                </a:solidFill>
                <a:latin typeface="Arial"/>
              </a:rPr>
              <a:t>Suppl</a:t>
            </a:r>
            <a:r>
              <a:rPr lang="en-GB" sz="900" dirty="0">
                <a:solidFill>
                  <a:srgbClr val="000000"/>
                </a:solidFill>
                <a:latin typeface="Arial"/>
              </a:rPr>
              <a:t>): Abs 3502</a:t>
            </a:r>
            <a:r>
              <a:rPr lang="en-GB" sz="900" i="1" dirty="0">
                <a:solidFill>
                  <a:srgbClr val="000000"/>
                </a:solidFill>
                <a:latin typeface="Arial"/>
              </a:rPr>
              <a:t>.</a:t>
            </a:r>
            <a:endParaRPr lang="en-GB" sz="900" dirty="0">
              <a:solidFill>
                <a:srgbClr val="000000"/>
              </a:solidFill>
              <a:latin typeface="Arial"/>
            </a:endParaRPr>
          </a:p>
        </p:txBody>
      </p:sp>
      <p:sp>
        <p:nvSpPr>
          <p:cNvPr id="107" name="Rectangle 106"/>
          <p:cNvSpPr/>
          <p:nvPr/>
        </p:nvSpPr>
        <p:spPr>
          <a:xfrm>
            <a:off x="8127828" y="6716411"/>
            <a:ext cx="697627" cy="184666"/>
          </a:xfrm>
          <a:prstGeom prst="rect">
            <a:avLst/>
          </a:prstGeom>
        </p:spPr>
        <p:txBody>
          <a:bodyPr wrap="none">
            <a:spAutoFit/>
          </a:bodyPr>
          <a:lstStyle/>
          <a:p>
            <a:pPr algn="ctr"/>
            <a:r>
              <a:rPr lang="en-GB" sz="600" dirty="0">
                <a:solidFill>
                  <a:schemeClr val="bg1">
                    <a:lumMod val="75000"/>
                  </a:schemeClr>
                </a:solidFill>
                <a:latin typeface="Arial" panose="020B0604020202020204" pitchFamily="34" charset="0"/>
                <a:cs typeface="Arial" panose="020B0604020202020204" pitchFamily="34" charset="0"/>
              </a:rPr>
              <a:t>118-EUA-0615</a:t>
            </a:r>
          </a:p>
        </p:txBody>
      </p:sp>
    </p:spTree>
    <p:extLst>
      <p:ext uri="{BB962C8B-B14F-4D97-AF65-F5344CB8AC3E}">
        <p14:creationId xmlns:p14="http://schemas.microsoft.com/office/powerpoint/2010/main" val="1817058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198909" y="269760"/>
            <a:ext cx="8721321" cy="9187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rgbClr val="0C606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C6066"/>
                </a:solidFill>
                <a:effectLst/>
                <a:uLnTx/>
                <a:uFillTx/>
                <a:latin typeface="Arial"/>
                <a:ea typeface="+mj-ea"/>
                <a:cs typeface="+mj-cs"/>
              </a:rPr>
              <a:t>Progression-Free Survival in the Liver </a:t>
            </a:r>
            <a:endParaRPr kumimoji="0" lang="en-GB" sz="3000" b="1" i="0" u="none" strike="noStrike" kern="1200" cap="none" spc="0" normalizeH="0" baseline="0" noProof="0" dirty="0">
              <a:ln>
                <a:noFill/>
              </a:ln>
              <a:solidFill>
                <a:srgbClr val="0C6066"/>
              </a:solidFill>
              <a:effectLst/>
              <a:uLnTx/>
              <a:uFillTx/>
              <a:latin typeface="Arial"/>
              <a:ea typeface="+mj-ea"/>
              <a:cs typeface="+mj-cs"/>
            </a:endParaRPr>
          </a:p>
        </p:txBody>
      </p:sp>
      <p:sp>
        <p:nvSpPr>
          <p:cNvPr id="130" name="TextBox 129"/>
          <p:cNvSpPr txBox="1"/>
          <p:nvPr/>
        </p:nvSpPr>
        <p:spPr>
          <a:xfrm rot="16200000">
            <a:off x="-1120761" y="3154925"/>
            <a:ext cx="4185625" cy="307777"/>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Probability of  Hepatic Progression</a:t>
            </a:r>
          </a:p>
        </p:txBody>
      </p:sp>
      <p:grpSp>
        <p:nvGrpSpPr>
          <p:cNvPr id="131" name="Group 130"/>
          <p:cNvGrpSpPr/>
          <p:nvPr/>
        </p:nvGrpSpPr>
        <p:grpSpPr>
          <a:xfrm>
            <a:off x="1634645" y="1390589"/>
            <a:ext cx="63500" cy="3936000"/>
            <a:chOff x="1706563" y="1054100"/>
            <a:chExt cx="63500" cy="2952000"/>
          </a:xfrm>
        </p:grpSpPr>
        <p:sp>
          <p:nvSpPr>
            <p:cNvPr id="132" name="Line 77"/>
            <p:cNvSpPr>
              <a:spLocks noChangeShapeType="1"/>
            </p:cNvSpPr>
            <p:nvPr/>
          </p:nvSpPr>
          <p:spPr bwMode="auto">
            <a:xfrm flipV="1">
              <a:off x="1770063" y="1054100"/>
              <a:ext cx="0" cy="29520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3" name="Line 78"/>
            <p:cNvSpPr>
              <a:spLocks noChangeShapeType="1"/>
            </p:cNvSpPr>
            <p:nvPr/>
          </p:nvSpPr>
          <p:spPr bwMode="auto">
            <a:xfrm>
              <a:off x="1706563" y="3959226"/>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4" name="Line 79"/>
            <p:cNvSpPr>
              <a:spLocks noChangeShapeType="1"/>
            </p:cNvSpPr>
            <p:nvPr/>
          </p:nvSpPr>
          <p:spPr bwMode="auto">
            <a:xfrm>
              <a:off x="1706563" y="3543301"/>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5" name="Line 80"/>
            <p:cNvSpPr>
              <a:spLocks noChangeShapeType="1"/>
            </p:cNvSpPr>
            <p:nvPr/>
          </p:nvSpPr>
          <p:spPr bwMode="auto">
            <a:xfrm>
              <a:off x="1706563" y="3128963"/>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6" name="Line 81"/>
            <p:cNvSpPr>
              <a:spLocks noChangeShapeType="1"/>
            </p:cNvSpPr>
            <p:nvPr/>
          </p:nvSpPr>
          <p:spPr bwMode="auto">
            <a:xfrm>
              <a:off x="1706563" y="2713038"/>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7" name="Line 82"/>
            <p:cNvSpPr>
              <a:spLocks noChangeShapeType="1"/>
            </p:cNvSpPr>
            <p:nvPr/>
          </p:nvSpPr>
          <p:spPr bwMode="auto">
            <a:xfrm>
              <a:off x="1706563" y="2298701"/>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8" name="Line 83"/>
            <p:cNvSpPr>
              <a:spLocks noChangeShapeType="1"/>
            </p:cNvSpPr>
            <p:nvPr/>
          </p:nvSpPr>
          <p:spPr bwMode="auto">
            <a:xfrm>
              <a:off x="1706563" y="1882776"/>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39" name="Line 84"/>
            <p:cNvSpPr>
              <a:spLocks noChangeShapeType="1"/>
            </p:cNvSpPr>
            <p:nvPr/>
          </p:nvSpPr>
          <p:spPr bwMode="auto">
            <a:xfrm>
              <a:off x="1706563" y="1468438"/>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40" name="Line 85"/>
            <p:cNvSpPr>
              <a:spLocks noChangeShapeType="1"/>
            </p:cNvSpPr>
            <p:nvPr/>
          </p:nvSpPr>
          <p:spPr bwMode="auto">
            <a:xfrm>
              <a:off x="1706563" y="1054101"/>
              <a:ext cx="63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141" name="Group 140"/>
          <p:cNvGrpSpPr/>
          <p:nvPr/>
        </p:nvGrpSpPr>
        <p:grpSpPr>
          <a:xfrm>
            <a:off x="1307620" y="1255641"/>
            <a:ext cx="213200" cy="4060283"/>
            <a:chOff x="1379538" y="952886"/>
            <a:chExt cx="213200" cy="3045212"/>
          </a:xfrm>
        </p:grpSpPr>
        <p:sp>
          <p:nvSpPr>
            <p:cNvPr id="142" name="Rectangle 149"/>
            <p:cNvSpPr>
              <a:spLocks noChangeArrowheads="1"/>
            </p:cNvSpPr>
            <p:nvPr/>
          </p:nvSpPr>
          <p:spPr bwMode="auto">
            <a:xfrm>
              <a:off x="1379538" y="3859599"/>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0.0</a:t>
              </a:r>
            </a:p>
          </p:txBody>
        </p:sp>
        <p:sp>
          <p:nvSpPr>
            <p:cNvPr id="143" name="Rectangle 150"/>
            <p:cNvSpPr>
              <a:spLocks noChangeArrowheads="1"/>
            </p:cNvSpPr>
            <p:nvPr/>
          </p:nvSpPr>
          <p:spPr bwMode="auto">
            <a:xfrm>
              <a:off x="1379538" y="3443674"/>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0.1</a:t>
              </a:r>
            </a:p>
          </p:txBody>
        </p:sp>
        <p:sp>
          <p:nvSpPr>
            <p:cNvPr id="144" name="Rectangle 151"/>
            <p:cNvSpPr>
              <a:spLocks noChangeArrowheads="1"/>
            </p:cNvSpPr>
            <p:nvPr/>
          </p:nvSpPr>
          <p:spPr bwMode="auto">
            <a:xfrm>
              <a:off x="1379538" y="3027749"/>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0.2</a:t>
              </a:r>
            </a:p>
          </p:txBody>
        </p:sp>
        <p:sp>
          <p:nvSpPr>
            <p:cNvPr id="145" name="Rectangle 152"/>
            <p:cNvSpPr>
              <a:spLocks noChangeArrowheads="1"/>
            </p:cNvSpPr>
            <p:nvPr/>
          </p:nvSpPr>
          <p:spPr bwMode="auto">
            <a:xfrm>
              <a:off x="1379538" y="2613411"/>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0.3</a:t>
              </a:r>
            </a:p>
          </p:txBody>
        </p:sp>
        <p:sp>
          <p:nvSpPr>
            <p:cNvPr id="146" name="Rectangle 153"/>
            <p:cNvSpPr>
              <a:spLocks noChangeArrowheads="1"/>
            </p:cNvSpPr>
            <p:nvPr/>
          </p:nvSpPr>
          <p:spPr bwMode="auto">
            <a:xfrm>
              <a:off x="1379538" y="2199074"/>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0.4</a:t>
              </a:r>
            </a:p>
          </p:txBody>
        </p:sp>
        <p:sp>
          <p:nvSpPr>
            <p:cNvPr id="147" name="Rectangle 154"/>
            <p:cNvSpPr>
              <a:spLocks noChangeArrowheads="1"/>
            </p:cNvSpPr>
            <p:nvPr/>
          </p:nvSpPr>
          <p:spPr bwMode="auto">
            <a:xfrm>
              <a:off x="1379538" y="1783149"/>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0.5</a:t>
              </a:r>
            </a:p>
          </p:txBody>
        </p:sp>
        <p:sp>
          <p:nvSpPr>
            <p:cNvPr id="148" name="Rectangle 155"/>
            <p:cNvSpPr>
              <a:spLocks noChangeArrowheads="1"/>
            </p:cNvSpPr>
            <p:nvPr/>
          </p:nvSpPr>
          <p:spPr bwMode="auto">
            <a:xfrm>
              <a:off x="1379538" y="1368811"/>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0.6</a:t>
              </a:r>
            </a:p>
          </p:txBody>
        </p:sp>
        <p:sp>
          <p:nvSpPr>
            <p:cNvPr id="149" name="Rectangle 156"/>
            <p:cNvSpPr>
              <a:spLocks noChangeArrowheads="1"/>
            </p:cNvSpPr>
            <p:nvPr/>
          </p:nvSpPr>
          <p:spPr bwMode="auto">
            <a:xfrm>
              <a:off x="1379538" y="952886"/>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0.7</a:t>
              </a:r>
            </a:p>
          </p:txBody>
        </p:sp>
      </p:grpSp>
      <p:grpSp>
        <p:nvGrpSpPr>
          <p:cNvPr id="150" name="Group 149"/>
          <p:cNvGrpSpPr/>
          <p:nvPr/>
        </p:nvGrpSpPr>
        <p:grpSpPr>
          <a:xfrm>
            <a:off x="1759108" y="1435041"/>
            <a:ext cx="6167438" cy="3829051"/>
            <a:chOff x="1770063" y="1087438"/>
            <a:chExt cx="6167438" cy="2871788"/>
          </a:xfrm>
        </p:grpSpPr>
        <p:sp>
          <p:nvSpPr>
            <p:cNvPr id="151" name="Freeform 157"/>
            <p:cNvSpPr>
              <a:spLocks/>
            </p:cNvSpPr>
            <p:nvPr/>
          </p:nvSpPr>
          <p:spPr bwMode="auto">
            <a:xfrm flipV="1">
              <a:off x="1770063" y="1087438"/>
              <a:ext cx="2786063" cy="2871788"/>
            </a:xfrm>
            <a:custGeom>
              <a:avLst/>
              <a:gdLst>
                <a:gd name="T0" fmla="*/ 118 w 2224"/>
                <a:gd name="T1" fmla="*/ 41 h 3502"/>
                <a:gd name="T2" fmla="*/ 164 w 2224"/>
                <a:gd name="T3" fmla="*/ 81 h 3502"/>
                <a:gd name="T4" fmla="*/ 169 w 2224"/>
                <a:gd name="T5" fmla="*/ 163 h 3502"/>
                <a:gd name="T6" fmla="*/ 202 w 2224"/>
                <a:gd name="T7" fmla="*/ 204 h 3502"/>
                <a:gd name="T8" fmla="*/ 275 w 2224"/>
                <a:gd name="T9" fmla="*/ 265 h 3502"/>
                <a:gd name="T10" fmla="*/ 350 w 2224"/>
                <a:gd name="T11" fmla="*/ 327 h 3502"/>
                <a:gd name="T12" fmla="*/ 417 w 2224"/>
                <a:gd name="T13" fmla="*/ 389 h 3502"/>
                <a:gd name="T14" fmla="*/ 442 w 2224"/>
                <a:gd name="T15" fmla="*/ 430 h 3502"/>
                <a:gd name="T16" fmla="*/ 455 w 2224"/>
                <a:gd name="T17" fmla="*/ 513 h 3502"/>
                <a:gd name="T18" fmla="*/ 477 w 2224"/>
                <a:gd name="T19" fmla="*/ 575 h 3502"/>
                <a:gd name="T20" fmla="*/ 509 w 2224"/>
                <a:gd name="T21" fmla="*/ 701 h 3502"/>
                <a:gd name="T22" fmla="*/ 541 w 2224"/>
                <a:gd name="T23" fmla="*/ 743 h 3502"/>
                <a:gd name="T24" fmla="*/ 555 w 2224"/>
                <a:gd name="T25" fmla="*/ 806 h 3502"/>
                <a:gd name="T26" fmla="*/ 587 w 2224"/>
                <a:gd name="T27" fmla="*/ 890 h 3502"/>
                <a:gd name="T28" fmla="*/ 598 w 2224"/>
                <a:gd name="T29" fmla="*/ 974 h 3502"/>
                <a:gd name="T30" fmla="*/ 617 w 2224"/>
                <a:gd name="T31" fmla="*/ 1016 h 3502"/>
                <a:gd name="T32" fmla="*/ 625 w 2224"/>
                <a:gd name="T33" fmla="*/ 1079 h 3502"/>
                <a:gd name="T34" fmla="*/ 649 w 2224"/>
                <a:gd name="T35" fmla="*/ 1143 h 3502"/>
                <a:gd name="T36" fmla="*/ 655 w 2224"/>
                <a:gd name="T37" fmla="*/ 1227 h 3502"/>
                <a:gd name="T38" fmla="*/ 668 w 2224"/>
                <a:gd name="T39" fmla="*/ 1311 h 3502"/>
                <a:gd name="T40" fmla="*/ 674 w 2224"/>
                <a:gd name="T41" fmla="*/ 1417 h 3502"/>
                <a:gd name="T42" fmla="*/ 692 w 2224"/>
                <a:gd name="T43" fmla="*/ 1460 h 3502"/>
                <a:gd name="T44" fmla="*/ 711 w 2224"/>
                <a:gd name="T45" fmla="*/ 1545 h 3502"/>
                <a:gd name="T46" fmla="*/ 754 w 2224"/>
                <a:gd name="T47" fmla="*/ 1609 h 3502"/>
                <a:gd name="T48" fmla="*/ 765 w 2224"/>
                <a:gd name="T49" fmla="*/ 1673 h 3502"/>
                <a:gd name="T50" fmla="*/ 773 w 2224"/>
                <a:gd name="T51" fmla="*/ 1716 h 3502"/>
                <a:gd name="T52" fmla="*/ 787 w 2224"/>
                <a:gd name="T53" fmla="*/ 1781 h 3502"/>
                <a:gd name="T54" fmla="*/ 811 w 2224"/>
                <a:gd name="T55" fmla="*/ 1847 h 3502"/>
                <a:gd name="T56" fmla="*/ 833 w 2224"/>
                <a:gd name="T57" fmla="*/ 1912 h 3502"/>
                <a:gd name="T58" fmla="*/ 843 w 2224"/>
                <a:gd name="T59" fmla="*/ 1978 h 3502"/>
                <a:gd name="T60" fmla="*/ 865 w 2224"/>
                <a:gd name="T61" fmla="*/ 2065 h 3502"/>
                <a:gd name="T62" fmla="*/ 895 w 2224"/>
                <a:gd name="T63" fmla="*/ 2109 h 3502"/>
                <a:gd name="T64" fmla="*/ 913 w 2224"/>
                <a:gd name="T65" fmla="*/ 2197 h 3502"/>
                <a:gd name="T66" fmla="*/ 924 w 2224"/>
                <a:gd name="T67" fmla="*/ 2242 h 3502"/>
                <a:gd name="T68" fmla="*/ 935 w 2224"/>
                <a:gd name="T69" fmla="*/ 2331 h 3502"/>
                <a:gd name="T70" fmla="*/ 984 w 2224"/>
                <a:gd name="T71" fmla="*/ 2375 h 3502"/>
                <a:gd name="T72" fmla="*/ 1002 w 2224"/>
                <a:gd name="T73" fmla="*/ 2442 h 3502"/>
                <a:gd name="T74" fmla="*/ 1029 w 2224"/>
                <a:gd name="T75" fmla="*/ 2486 h 3502"/>
                <a:gd name="T76" fmla="*/ 1040 w 2224"/>
                <a:gd name="T77" fmla="*/ 2553 h 3502"/>
                <a:gd name="T78" fmla="*/ 1059 w 2224"/>
                <a:gd name="T79" fmla="*/ 2621 h 3502"/>
                <a:gd name="T80" fmla="*/ 1081 w 2224"/>
                <a:gd name="T81" fmla="*/ 2712 h 3502"/>
                <a:gd name="T82" fmla="*/ 1145 w 2224"/>
                <a:gd name="T83" fmla="*/ 2757 h 3502"/>
                <a:gd name="T84" fmla="*/ 1172 w 2224"/>
                <a:gd name="T85" fmla="*/ 2825 h 3502"/>
                <a:gd name="T86" fmla="*/ 1194 w 2224"/>
                <a:gd name="T87" fmla="*/ 2871 h 3502"/>
                <a:gd name="T88" fmla="*/ 1218 w 2224"/>
                <a:gd name="T89" fmla="*/ 2939 h 3502"/>
                <a:gd name="T90" fmla="*/ 1245 w 2224"/>
                <a:gd name="T91" fmla="*/ 3008 h 3502"/>
                <a:gd name="T92" fmla="*/ 1375 w 2224"/>
                <a:gd name="T93" fmla="*/ 3077 h 3502"/>
                <a:gd name="T94" fmla="*/ 1463 w 2224"/>
                <a:gd name="T95" fmla="*/ 3124 h 3502"/>
                <a:gd name="T96" fmla="*/ 1534 w 2224"/>
                <a:gd name="T97" fmla="*/ 3197 h 3502"/>
                <a:gd name="T98" fmla="*/ 1585 w 2224"/>
                <a:gd name="T99" fmla="*/ 3246 h 3502"/>
                <a:gd name="T100" fmla="*/ 1628 w 2224"/>
                <a:gd name="T101" fmla="*/ 3319 h 3502"/>
                <a:gd name="T102" fmla="*/ 1722 w 2224"/>
                <a:gd name="T103" fmla="*/ 3367 h 3502"/>
                <a:gd name="T104" fmla="*/ 2016 w 2224"/>
                <a:gd name="T105" fmla="*/ 3446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24" h="3502">
                  <a:moveTo>
                    <a:pt x="0" y="0"/>
                  </a:moveTo>
                  <a:lnTo>
                    <a:pt x="113" y="0"/>
                  </a:lnTo>
                  <a:lnTo>
                    <a:pt x="113" y="21"/>
                  </a:lnTo>
                  <a:lnTo>
                    <a:pt x="118" y="21"/>
                  </a:lnTo>
                  <a:lnTo>
                    <a:pt x="118" y="41"/>
                  </a:lnTo>
                  <a:lnTo>
                    <a:pt x="153" y="41"/>
                  </a:lnTo>
                  <a:lnTo>
                    <a:pt x="153" y="61"/>
                  </a:lnTo>
                  <a:lnTo>
                    <a:pt x="161" y="61"/>
                  </a:lnTo>
                  <a:lnTo>
                    <a:pt x="161" y="81"/>
                  </a:lnTo>
                  <a:lnTo>
                    <a:pt x="164" y="81"/>
                  </a:lnTo>
                  <a:lnTo>
                    <a:pt x="164" y="102"/>
                  </a:lnTo>
                  <a:lnTo>
                    <a:pt x="167" y="102"/>
                  </a:lnTo>
                  <a:lnTo>
                    <a:pt x="167" y="122"/>
                  </a:lnTo>
                  <a:lnTo>
                    <a:pt x="169" y="122"/>
                  </a:lnTo>
                  <a:lnTo>
                    <a:pt x="169" y="163"/>
                  </a:lnTo>
                  <a:lnTo>
                    <a:pt x="172" y="163"/>
                  </a:lnTo>
                  <a:lnTo>
                    <a:pt x="172" y="183"/>
                  </a:lnTo>
                  <a:lnTo>
                    <a:pt x="183" y="183"/>
                  </a:lnTo>
                  <a:lnTo>
                    <a:pt x="183" y="204"/>
                  </a:lnTo>
                  <a:lnTo>
                    <a:pt x="202" y="204"/>
                  </a:lnTo>
                  <a:lnTo>
                    <a:pt x="202" y="224"/>
                  </a:lnTo>
                  <a:lnTo>
                    <a:pt x="248" y="224"/>
                  </a:lnTo>
                  <a:lnTo>
                    <a:pt x="248" y="245"/>
                  </a:lnTo>
                  <a:lnTo>
                    <a:pt x="275" y="245"/>
                  </a:lnTo>
                  <a:lnTo>
                    <a:pt x="275" y="265"/>
                  </a:lnTo>
                  <a:lnTo>
                    <a:pt x="304" y="265"/>
                  </a:lnTo>
                  <a:lnTo>
                    <a:pt x="304" y="306"/>
                  </a:lnTo>
                  <a:lnTo>
                    <a:pt x="320" y="306"/>
                  </a:lnTo>
                  <a:lnTo>
                    <a:pt x="320" y="327"/>
                  </a:lnTo>
                  <a:lnTo>
                    <a:pt x="350" y="327"/>
                  </a:lnTo>
                  <a:lnTo>
                    <a:pt x="350" y="347"/>
                  </a:lnTo>
                  <a:lnTo>
                    <a:pt x="396" y="347"/>
                  </a:lnTo>
                  <a:lnTo>
                    <a:pt x="396" y="368"/>
                  </a:lnTo>
                  <a:lnTo>
                    <a:pt x="417" y="368"/>
                  </a:lnTo>
                  <a:lnTo>
                    <a:pt x="417" y="389"/>
                  </a:lnTo>
                  <a:lnTo>
                    <a:pt x="431" y="389"/>
                  </a:lnTo>
                  <a:lnTo>
                    <a:pt x="431" y="410"/>
                  </a:lnTo>
                  <a:lnTo>
                    <a:pt x="436" y="410"/>
                  </a:lnTo>
                  <a:lnTo>
                    <a:pt x="436" y="430"/>
                  </a:lnTo>
                  <a:lnTo>
                    <a:pt x="442" y="430"/>
                  </a:lnTo>
                  <a:lnTo>
                    <a:pt x="442" y="451"/>
                  </a:lnTo>
                  <a:lnTo>
                    <a:pt x="447" y="451"/>
                  </a:lnTo>
                  <a:lnTo>
                    <a:pt x="447" y="492"/>
                  </a:lnTo>
                  <a:lnTo>
                    <a:pt x="455" y="492"/>
                  </a:lnTo>
                  <a:lnTo>
                    <a:pt x="455" y="513"/>
                  </a:lnTo>
                  <a:lnTo>
                    <a:pt x="458" y="513"/>
                  </a:lnTo>
                  <a:lnTo>
                    <a:pt x="458" y="534"/>
                  </a:lnTo>
                  <a:lnTo>
                    <a:pt x="461" y="534"/>
                  </a:lnTo>
                  <a:lnTo>
                    <a:pt x="461" y="575"/>
                  </a:lnTo>
                  <a:lnTo>
                    <a:pt x="477" y="575"/>
                  </a:lnTo>
                  <a:lnTo>
                    <a:pt x="477" y="617"/>
                  </a:lnTo>
                  <a:lnTo>
                    <a:pt x="490" y="617"/>
                  </a:lnTo>
                  <a:lnTo>
                    <a:pt x="490" y="659"/>
                  </a:lnTo>
                  <a:lnTo>
                    <a:pt x="509" y="659"/>
                  </a:lnTo>
                  <a:lnTo>
                    <a:pt x="509" y="701"/>
                  </a:lnTo>
                  <a:lnTo>
                    <a:pt x="512" y="701"/>
                  </a:lnTo>
                  <a:lnTo>
                    <a:pt x="512" y="722"/>
                  </a:lnTo>
                  <a:lnTo>
                    <a:pt x="520" y="722"/>
                  </a:lnTo>
                  <a:lnTo>
                    <a:pt x="520" y="743"/>
                  </a:lnTo>
                  <a:lnTo>
                    <a:pt x="541" y="743"/>
                  </a:lnTo>
                  <a:lnTo>
                    <a:pt x="541" y="764"/>
                  </a:lnTo>
                  <a:lnTo>
                    <a:pt x="544" y="764"/>
                  </a:lnTo>
                  <a:lnTo>
                    <a:pt x="544" y="785"/>
                  </a:lnTo>
                  <a:lnTo>
                    <a:pt x="555" y="785"/>
                  </a:lnTo>
                  <a:lnTo>
                    <a:pt x="555" y="806"/>
                  </a:lnTo>
                  <a:lnTo>
                    <a:pt x="558" y="806"/>
                  </a:lnTo>
                  <a:lnTo>
                    <a:pt x="558" y="827"/>
                  </a:lnTo>
                  <a:lnTo>
                    <a:pt x="563" y="827"/>
                  </a:lnTo>
                  <a:lnTo>
                    <a:pt x="563" y="890"/>
                  </a:lnTo>
                  <a:lnTo>
                    <a:pt x="587" y="890"/>
                  </a:lnTo>
                  <a:lnTo>
                    <a:pt x="587" y="932"/>
                  </a:lnTo>
                  <a:lnTo>
                    <a:pt x="595" y="932"/>
                  </a:lnTo>
                  <a:lnTo>
                    <a:pt x="595" y="953"/>
                  </a:lnTo>
                  <a:lnTo>
                    <a:pt x="598" y="953"/>
                  </a:lnTo>
                  <a:lnTo>
                    <a:pt x="598" y="974"/>
                  </a:lnTo>
                  <a:lnTo>
                    <a:pt x="606" y="974"/>
                  </a:lnTo>
                  <a:lnTo>
                    <a:pt x="606" y="995"/>
                  </a:lnTo>
                  <a:lnTo>
                    <a:pt x="614" y="995"/>
                  </a:lnTo>
                  <a:lnTo>
                    <a:pt x="614" y="1016"/>
                  </a:lnTo>
                  <a:lnTo>
                    <a:pt x="617" y="1016"/>
                  </a:lnTo>
                  <a:lnTo>
                    <a:pt x="617" y="1037"/>
                  </a:lnTo>
                  <a:lnTo>
                    <a:pt x="622" y="1037"/>
                  </a:lnTo>
                  <a:lnTo>
                    <a:pt x="622" y="1058"/>
                  </a:lnTo>
                  <a:lnTo>
                    <a:pt x="625" y="1058"/>
                  </a:lnTo>
                  <a:lnTo>
                    <a:pt x="625" y="1079"/>
                  </a:lnTo>
                  <a:lnTo>
                    <a:pt x="628" y="1079"/>
                  </a:lnTo>
                  <a:lnTo>
                    <a:pt x="628" y="1100"/>
                  </a:lnTo>
                  <a:lnTo>
                    <a:pt x="641" y="1100"/>
                  </a:lnTo>
                  <a:lnTo>
                    <a:pt x="641" y="1143"/>
                  </a:lnTo>
                  <a:lnTo>
                    <a:pt x="649" y="1143"/>
                  </a:lnTo>
                  <a:lnTo>
                    <a:pt x="649" y="1185"/>
                  </a:lnTo>
                  <a:lnTo>
                    <a:pt x="652" y="1185"/>
                  </a:lnTo>
                  <a:lnTo>
                    <a:pt x="652" y="1206"/>
                  </a:lnTo>
                  <a:lnTo>
                    <a:pt x="655" y="1206"/>
                  </a:lnTo>
                  <a:lnTo>
                    <a:pt x="655" y="1227"/>
                  </a:lnTo>
                  <a:lnTo>
                    <a:pt x="657" y="1227"/>
                  </a:lnTo>
                  <a:lnTo>
                    <a:pt x="657" y="1290"/>
                  </a:lnTo>
                  <a:lnTo>
                    <a:pt x="660" y="1290"/>
                  </a:lnTo>
                  <a:lnTo>
                    <a:pt x="660" y="1311"/>
                  </a:lnTo>
                  <a:lnTo>
                    <a:pt x="668" y="1311"/>
                  </a:lnTo>
                  <a:lnTo>
                    <a:pt x="668" y="1333"/>
                  </a:lnTo>
                  <a:lnTo>
                    <a:pt x="671" y="1333"/>
                  </a:lnTo>
                  <a:lnTo>
                    <a:pt x="671" y="1375"/>
                  </a:lnTo>
                  <a:lnTo>
                    <a:pt x="674" y="1375"/>
                  </a:lnTo>
                  <a:lnTo>
                    <a:pt x="674" y="1417"/>
                  </a:lnTo>
                  <a:lnTo>
                    <a:pt x="679" y="1417"/>
                  </a:lnTo>
                  <a:lnTo>
                    <a:pt x="679" y="1439"/>
                  </a:lnTo>
                  <a:lnTo>
                    <a:pt x="687" y="1439"/>
                  </a:lnTo>
                  <a:lnTo>
                    <a:pt x="687" y="1460"/>
                  </a:lnTo>
                  <a:lnTo>
                    <a:pt x="692" y="1460"/>
                  </a:lnTo>
                  <a:lnTo>
                    <a:pt x="692" y="1481"/>
                  </a:lnTo>
                  <a:lnTo>
                    <a:pt x="706" y="1481"/>
                  </a:lnTo>
                  <a:lnTo>
                    <a:pt x="706" y="1502"/>
                  </a:lnTo>
                  <a:lnTo>
                    <a:pt x="711" y="1502"/>
                  </a:lnTo>
                  <a:lnTo>
                    <a:pt x="711" y="1545"/>
                  </a:lnTo>
                  <a:lnTo>
                    <a:pt x="738" y="1545"/>
                  </a:lnTo>
                  <a:lnTo>
                    <a:pt x="738" y="1566"/>
                  </a:lnTo>
                  <a:lnTo>
                    <a:pt x="752" y="1566"/>
                  </a:lnTo>
                  <a:lnTo>
                    <a:pt x="752" y="1609"/>
                  </a:lnTo>
                  <a:lnTo>
                    <a:pt x="754" y="1609"/>
                  </a:lnTo>
                  <a:lnTo>
                    <a:pt x="754" y="1630"/>
                  </a:lnTo>
                  <a:lnTo>
                    <a:pt x="760" y="1630"/>
                  </a:lnTo>
                  <a:lnTo>
                    <a:pt x="760" y="1652"/>
                  </a:lnTo>
                  <a:lnTo>
                    <a:pt x="765" y="1652"/>
                  </a:lnTo>
                  <a:lnTo>
                    <a:pt x="765" y="1673"/>
                  </a:lnTo>
                  <a:lnTo>
                    <a:pt x="768" y="1673"/>
                  </a:lnTo>
                  <a:lnTo>
                    <a:pt x="768" y="1695"/>
                  </a:lnTo>
                  <a:lnTo>
                    <a:pt x="771" y="1695"/>
                  </a:lnTo>
                  <a:lnTo>
                    <a:pt x="771" y="1716"/>
                  </a:lnTo>
                  <a:lnTo>
                    <a:pt x="773" y="1716"/>
                  </a:lnTo>
                  <a:lnTo>
                    <a:pt x="773" y="1738"/>
                  </a:lnTo>
                  <a:lnTo>
                    <a:pt x="776" y="1738"/>
                  </a:lnTo>
                  <a:lnTo>
                    <a:pt x="776" y="1760"/>
                  </a:lnTo>
                  <a:lnTo>
                    <a:pt x="787" y="1760"/>
                  </a:lnTo>
                  <a:lnTo>
                    <a:pt x="787" y="1781"/>
                  </a:lnTo>
                  <a:lnTo>
                    <a:pt x="795" y="1781"/>
                  </a:lnTo>
                  <a:lnTo>
                    <a:pt x="795" y="1825"/>
                  </a:lnTo>
                  <a:lnTo>
                    <a:pt x="806" y="1825"/>
                  </a:lnTo>
                  <a:lnTo>
                    <a:pt x="806" y="1847"/>
                  </a:lnTo>
                  <a:lnTo>
                    <a:pt x="811" y="1847"/>
                  </a:lnTo>
                  <a:lnTo>
                    <a:pt x="811" y="1868"/>
                  </a:lnTo>
                  <a:lnTo>
                    <a:pt x="814" y="1868"/>
                  </a:lnTo>
                  <a:lnTo>
                    <a:pt x="814" y="1890"/>
                  </a:lnTo>
                  <a:lnTo>
                    <a:pt x="833" y="1890"/>
                  </a:lnTo>
                  <a:lnTo>
                    <a:pt x="833" y="1912"/>
                  </a:lnTo>
                  <a:lnTo>
                    <a:pt x="835" y="1912"/>
                  </a:lnTo>
                  <a:lnTo>
                    <a:pt x="835" y="1956"/>
                  </a:lnTo>
                  <a:lnTo>
                    <a:pt x="838" y="1956"/>
                  </a:lnTo>
                  <a:lnTo>
                    <a:pt x="838" y="1978"/>
                  </a:lnTo>
                  <a:lnTo>
                    <a:pt x="843" y="1978"/>
                  </a:lnTo>
                  <a:lnTo>
                    <a:pt x="843" y="2000"/>
                  </a:lnTo>
                  <a:lnTo>
                    <a:pt x="860" y="2000"/>
                  </a:lnTo>
                  <a:lnTo>
                    <a:pt x="860" y="2043"/>
                  </a:lnTo>
                  <a:lnTo>
                    <a:pt x="865" y="2043"/>
                  </a:lnTo>
                  <a:lnTo>
                    <a:pt x="865" y="2065"/>
                  </a:lnTo>
                  <a:lnTo>
                    <a:pt x="873" y="2065"/>
                  </a:lnTo>
                  <a:lnTo>
                    <a:pt x="873" y="2087"/>
                  </a:lnTo>
                  <a:lnTo>
                    <a:pt x="881" y="2087"/>
                  </a:lnTo>
                  <a:lnTo>
                    <a:pt x="881" y="2109"/>
                  </a:lnTo>
                  <a:lnTo>
                    <a:pt x="895" y="2109"/>
                  </a:lnTo>
                  <a:lnTo>
                    <a:pt x="895" y="2131"/>
                  </a:lnTo>
                  <a:lnTo>
                    <a:pt x="911" y="2131"/>
                  </a:lnTo>
                  <a:lnTo>
                    <a:pt x="911" y="2153"/>
                  </a:lnTo>
                  <a:lnTo>
                    <a:pt x="913" y="2153"/>
                  </a:lnTo>
                  <a:lnTo>
                    <a:pt x="913" y="2197"/>
                  </a:lnTo>
                  <a:lnTo>
                    <a:pt x="916" y="2197"/>
                  </a:lnTo>
                  <a:lnTo>
                    <a:pt x="916" y="2220"/>
                  </a:lnTo>
                  <a:lnTo>
                    <a:pt x="922" y="2220"/>
                  </a:lnTo>
                  <a:lnTo>
                    <a:pt x="922" y="2242"/>
                  </a:lnTo>
                  <a:lnTo>
                    <a:pt x="924" y="2242"/>
                  </a:lnTo>
                  <a:lnTo>
                    <a:pt x="924" y="2286"/>
                  </a:lnTo>
                  <a:lnTo>
                    <a:pt x="927" y="2286"/>
                  </a:lnTo>
                  <a:lnTo>
                    <a:pt x="927" y="2308"/>
                  </a:lnTo>
                  <a:lnTo>
                    <a:pt x="935" y="2308"/>
                  </a:lnTo>
                  <a:lnTo>
                    <a:pt x="935" y="2331"/>
                  </a:lnTo>
                  <a:lnTo>
                    <a:pt x="946" y="2331"/>
                  </a:lnTo>
                  <a:lnTo>
                    <a:pt x="946" y="2353"/>
                  </a:lnTo>
                  <a:lnTo>
                    <a:pt x="949" y="2353"/>
                  </a:lnTo>
                  <a:lnTo>
                    <a:pt x="949" y="2375"/>
                  </a:lnTo>
                  <a:lnTo>
                    <a:pt x="984" y="2375"/>
                  </a:lnTo>
                  <a:lnTo>
                    <a:pt x="984" y="2397"/>
                  </a:lnTo>
                  <a:lnTo>
                    <a:pt x="1000" y="2397"/>
                  </a:lnTo>
                  <a:lnTo>
                    <a:pt x="1000" y="2420"/>
                  </a:lnTo>
                  <a:lnTo>
                    <a:pt x="1002" y="2420"/>
                  </a:lnTo>
                  <a:lnTo>
                    <a:pt x="1002" y="2442"/>
                  </a:lnTo>
                  <a:lnTo>
                    <a:pt x="1016" y="2442"/>
                  </a:lnTo>
                  <a:lnTo>
                    <a:pt x="1016" y="2464"/>
                  </a:lnTo>
                  <a:lnTo>
                    <a:pt x="1024" y="2464"/>
                  </a:lnTo>
                  <a:lnTo>
                    <a:pt x="1024" y="2486"/>
                  </a:lnTo>
                  <a:lnTo>
                    <a:pt x="1029" y="2486"/>
                  </a:lnTo>
                  <a:lnTo>
                    <a:pt x="1029" y="2509"/>
                  </a:lnTo>
                  <a:lnTo>
                    <a:pt x="1038" y="2509"/>
                  </a:lnTo>
                  <a:lnTo>
                    <a:pt x="1038" y="2531"/>
                  </a:lnTo>
                  <a:lnTo>
                    <a:pt x="1040" y="2531"/>
                  </a:lnTo>
                  <a:lnTo>
                    <a:pt x="1040" y="2553"/>
                  </a:lnTo>
                  <a:lnTo>
                    <a:pt x="1043" y="2553"/>
                  </a:lnTo>
                  <a:lnTo>
                    <a:pt x="1043" y="2576"/>
                  </a:lnTo>
                  <a:lnTo>
                    <a:pt x="1048" y="2576"/>
                  </a:lnTo>
                  <a:lnTo>
                    <a:pt x="1048" y="2621"/>
                  </a:lnTo>
                  <a:lnTo>
                    <a:pt x="1059" y="2621"/>
                  </a:lnTo>
                  <a:lnTo>
                    <a:pt x="1059" y="2666"/>
                  </a:lnTo>
                  <a:lnTo>
                    <a:pt x="1078" y="2666"/>
                  </a:lnTo>
                  <a:lnTo>
                    <a:pt x="1078" y="2689"/>
                  </a:lnTo>
                  <a:lnTo>
                    <a:pt x="1081" y="2689"/>
                  </a:lnTo>
                  <a:lnTo>
                    <a:pt x="1081" y="2712"/>
                  </a:lnTo>
                  <a:lnTo>
                    <a:pt x="1086" y="2712"/>
                  </a:lnTo>
                  <a:lnTo>
                    <a:pt x="1086" y="2734"/>
                  </a:lnTo>
                  <a:lnTo>
                    <a:pt x="1094" y="2734"/>
                  </a:lnTo>
                  <a:lnTo>
                    <a:pt x="1094" y="2757"/>
                  </a:lnTo>
                  <a:lnTo>
                    <a:pt x="1145" y="2757"/>
                  </a:lnTo>
                  <a:lnTo>
                    <a:pt x="1145" y="2780"/>
                  </a:lnTo>
                  <a:lnTo>
                    <a:pt x="1148" y="2780"/>
                  </a:lnTo>
                  <a:lnTo>
                    <a:pt x="1148" y="2803"/>
                  </a:lnTo>
                  <a:lnTo>
                    <a:pt x="1172" y="2803"/>
                  </a:lnTo>
                  <a:lnTo>
                    <a:pt x="1172" y="2825"/>
                  </a:lnTo>
                  <a:lnTo>
                    <a:pt x="1183" y="2825"/>
                  </a:lnTo>
                  <a:lnTo>
                    <a:pt x="1183" y="2848"/>
                  </a:lnTo>
                  <a:lnTo>
                    <a:pt x="1188" y="2848"/>
                  </a:lnTo>
                  <a:lnTo>
                    <a:pt x="1188" y="2871"/>
                  </a:lnTo>
                  <a:lnTo>
                    <a:pt x="1194" y="2871"/>
                  </a:lnTo>
                  <a:lnTo>
                    <a:pt x="1194" y="2894"/>
                  </a:lnTo>
                  <a:lnTo>
                    <a:pt x="1205" y="2894"/>
                  </a:lnTo>
                  <a:lnTo>
                    <a:pt x="1205" y="2916"/>
                  </a:lnTo>
                  <a:lnTo>
                    <a:pt x="1218" y="2916"/>
                  </a:lnTo>
                  <a:lnTo>
                    <a:pt x="1218" y="2939"/>
                  </a:lnTo>
                  <a:lnTo>
                    <a:pt x="1221" y="2939"/>
                  </a:lnTo>
                  <a:lnTo>
                    <a:pt x="1221" y="2985"/>
                  </a:lnTo>
                  <a:lnTo>
                    <a:pt x="1237" y="2985"/>
                  </a:lnTo>
                  <a:lnTo>
                    <a:pt x="1237" y="3008"/>
                  </a:lnTo>
                  <a:lnTo>
                    <a:pt x="1245" y="3008"/>
                  </a:lnTo>
                  <a:lnTo>
                    <a:pt x="1245" y="3030"/>
                  </a:lnTo>
                  <a:lnTo>
                    <a:pt x="1272" y="3030"/>
                  </a:lnTo>
                  <a:lnTo>
                    <a:pt x="1272" y="3053"/>
                  </a:lnTo>
                  <a:lnTo>
                    <a:pt x="1375" y="3053"/>
                  </a:lnTo>
                  <a:lnTo>
                    <a:pt x="1375" y="3077"/>
                  </a:lnTo>
                  <a:lnTo>
                    <a:pt x="1396" y="3077"/>
                  </a:lnTo>
                  <a:lnTo>
                    <a:pt x="1396" y="3100"/>
                  </a:lnTo>
                  <a:lnTo>
                    <a:pt x="1447" y="3100"/>
                  </a:lnTo>
                  <a:lnTo>
                    <a:pt x="1447" y="3124"/>
                  </a:lnTo>
                  <a:lnTo>
                    <a:pt x="1463" y="3124"/>
                  </a:lnTo>
                  <a:lnTo>
                    <a:pt x="1463" y="3148"/>
                  </a:lnTo>
                  <a:lnTo>
                    <a:pt x="1523" y="3148"/>
                  </a:lnTo>
                  <a:lnTo>
                    <a:pt x="1523" y="3172"/>
                  </a:lnTo>
                  <a:lnTo>
                    <a:pt x="1534" y="3172"/>
                  </a:lnTo>
                  <a:lnTo>
                    <a:pt x="1534" y="3197"/>
                  </a:lnTo>
                  <a:lnTo>
                    <a:pt x="1558" y="3197"/>
                  </a:lnTo>
                  <a:lnTo>
                    <a:pt x="1558" y="3221"/>
                  </a:lnTo>
                  <a:lnTo>
                    <a:pt x="1566" y="3221"/>
                  </a:lnTo>
                  <a:lnTo>
                    <a:pt x="1566" y="3246"/>
                  </a:lnTo>
                  <a:lnTo>
                    <a:pt x="1585" y="3246"/>
                  </a:lnTo>
                  <a:lnTo>
                    <a:pt x="1585" y="3270"/>
                  </a:lnTo>
                  <a:lnTo>
                    <a:pt x="1604" y="3270"/>
                  </a:lnTo>
                  <a:lnTo>
                    <a:pt x="1604" y="3294"/>
                  </a:lnTo>
                  <a:lnTo>
                    <a:pt x="1628" y="3294"/>
                  </a:lnTo>
                  <a:lnTo>
                    <a:pt x="1628" y="3319"/>
                  </a:lnTo>
                  <a:lnTo>
                    <a:pt x="1666" y="3319"/>
                  </a:lnTo>
                  <a:lnTo>
                    <a:pt x="1666" y="3343"/>
                  </a:lnTo>
                  <a:lnTo>
                    <a:pt x="1674" y="3343"/>
                  </a:lnTo>
                  <a:lnTo>
                    <a:pt x="1674" y="3367"/>
                  </a:lnTo>
                  <a:lnTo>
                    <a:pt x="1722" y="3367"/>
                  </a:lnTo>
                  <a:lnTo>
                    <a:pt x="1722" y="3392"/>
                  </a:lnTo>
                  <a:lnTo>
                    <a:pt x="2000" y="3392"/>
                  </a:lnTo>
                  <a:lnTo>
                    <a:pt x="2000" y="3419"/>
                  </a:lnTo>
                  <a:lnTo>
                    <a:pt x="2016" y="3419"/>
                  </a:lnTo>
                  <a:lnTo>
                    <a:pt x="2016" y="3446"/>
                  </a:lnTo>
                  <a:lnTo>
                    <a:pt x="2129" y="3446"/>
                  </a:lnTo>
                  <a:lnTo>
                    <a:pt x="2129" y="3474"/>
                  </a:lnTo>
                  <a:lnTo>
                    <a:pt x="2224" y="3474"/>
                  </a:lnTo>
                  <a:lnTo>
                    <a:pt x="2224" y="3502"/>
                  </a:lnTo>
                </a:path>
              </a:pathLst>
            </a:custGeom>
            <a:noFill/>
            <a:ln w="254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52" name="Line 158"/>
            <p:cNvSpPr>
              <a:spLocks noChangeShapeType="1"/>
            </p:cNvSpPr>
            <p:nvPr/>
          </p:nvSpPr>
          <p:spPr bwMode="auto">
            <a:xfrm>
              <a:off x="4556126" y="1087438"/>
              <a:ext cx="3381375" cy="0"/>
            </a:xfrm>
            <a:prstGeom prst="line">
              <a:avLst/>
            </a:prstGeom>
            <a:noFill/>
            <a:ln w="254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153" name="Group 152"/>
          <p:cNvGrpSpPr/>
          <p:nvPr/>
        </p:nvGrpSpPr>
        <p:grpSpPr>
          <a:xfrm>
            <a:off x="1759108" y="1917641"/>
            <a:ext cx="6167438" cy="3346451"/>
            <a:chOff x="1770063" y="1449388"/>
            <a:chExt cx="6167438" cy="2509838"/>
          </a:xfrm>
        </p:grpSpPr>
        <p:sp>
          <p:nvSpPr>
            <p:cNvPr id="154" name="Freeform 159"/>
            <p:cNvSpPr>
              <a:spLocks/>
            </p:cNvSpPr>
            <p:nvPr/>
          </p:nvSpPr>
          <p:spPr bwMode="auto">
            <a:xfrm flipV="1">
              <a:off x="1770063" y="1449388"/>
              <a:ext cx="4554538" cy="2509838"/>
            </a:xfrm>
            <a:custGeom>
              <a:avLst/>
              <a:gdLst>
                <a:gd name="T0" fmla="*/ 72 w 3634"/>
                <a:gd name="T1" fmla="*/ 0 h 3061"/>
                <a:gd name="T2" fmla="*/ 153 w 3634"/>
                <a:gd name="T3" fmla="*/ 58 h 3061"/>
                <a:gd name="T4" fmla="*/ 172 w 3634"/>
                <a:gd name="T5" fmla="*/ 116 h 3061"/>
                <a:gd name="T6" fmla="*/ 194 w 3634"/>
                <a:gd name="T7" fmla="*/ 175 h 3061"/>
                <a:gd name="T8" fmla="*/ 299 w 3634"/>
                <a:gd name="T9" fmla="*/ 213 h 3061"/>
                <a:gd name="T10" fmla="*/ 393 w 3634"/>
                <a:gd name="T11" fmla="*/ 252 h 3061"/>
                <a:gd name="T12" fmla="*/ 409 w 3634"/>
                <a:gd name="T13" fmla="*/ 291 h 3061"/>
                <a:gd name="T14" fmla="*/ 436 w 3634"/>
                <a:gd name="T15" fmla="*/ 349 h 3061"/>
                <a:gd name="T16" fmla="*/ 450 w 3634"/>
                <a:gd name="T17" fmla="*/ 388 h 3061"/>
                <a:gd name="T18" fmla="*/ 490 w 3634"/>
                <a:gd name="T19" fmla="*/ 447 h 3061"/>
                <a:gd name="T20" fmla="*/ 520 w 3634"/>
                <a:gd name="T21" fmla="*/ 506 h 3061"/>
                <a:gd name="T22" fmla="*/ 571 w 3634"/>
                <a:gd name="T23" fmla="*/ 545 h 3061"/>
                <a:gd name="T24" fmla="*/ 590 w 3634"/>
                <a:gd name="T25" fmla="*/ 584 h 3061"/>
                <a:gd name="T26" fmla="*/ 620 w 3634"/>
                <a:gd name="T27" fmla="*/ 643 h 3061"/>
                <a:gd name="T28" fmla="*/ 641 w 3634"/>
                <a:gd name="T29" fmla="*/ 721 h 3061"/>
                <a:gd name="T30" fmla="*/ 660 w 3634"/>
                <a:gd name="T31" fmla="*/ 780 h 3061"/>
                <a:gd name="T32" fmla="*/ 674 w 3634"/>
                <a:gd name="T33" fmla="*/ 819 h 3061"/>
                <a:gd name="T34" fmla="*/ 703 w 3634"/>
                <a:gd name="T35" fmla="*/ 858 h 3061"/>
                <a:gd name="T36" fmla="*/ 714 w 3634"/>
                <a:gd name="T37" fmla="*/ 917 h 3061"/>
                <a:gd name="T38" fmla="*/ 733 w 3634"/>
                <a:gd name="T39" fmla="*/ 975 h 3061"/>
                <a:gd name="T40" fmla="*/ 781 w 3634"/>
                <a:gd name="T41" fmla="*/ 1015 h 3061"/>
                <a:gd name="T42" fmla="*/ 787 w 3634"/>
                <a:gd name="T43" fmla="*/ 1093 h 3061"/>
                <a:gd name="T44" fmla="*/ 803 w 3634"/>
                <a:gd name="T45" fmla="*/ 1172 h 3061"/>
                <a:gd name="T46" fmla="*/ 808 w 3634"/>
                <a:gd name="T47" fmla="*/ 1232 h 3061"/>
                <a:gd name="T48" fmla="*/ 827 w 3634"/>
                <a:gd name="T49" fmla="*/ 1292 h 3061"/>
                <a:gd name="T50" fmla="*/ 851 w 3634"/>
                <a:gd name="T51" fmla="*/ 1331 h 3061"/>
                <a:gd name="T52" fmla="*/ 857 w 3634"/>
                <a:gd name="T53" fmla="*/ 1371 h 3061"/>
                <a:gd name="T54" fmla="*/ 873 w 3634"/>
                <a:gd name="T55" fmla="*/ 1411 h 3061"/>
                <a:gd name="T56" fmla="*/ 903 w 3634"/>
                <a:gd name="T57" fmla="*/ 1451 h 3061"/>
                <a:gd name="T58" fmla="*/ 911 w 3634"/>
                <a:gd name="T59" fmla="*/ 1491 h 3061"/>
                <a:gd name="T60" fmla="*/ 932 w 3634"/>
                <a:gd name="T61" fmla="*/ 1531 h 3061"/>
                <a:gd name="T62" fmla="*/ 940 w 3634"/>
                <a:gd name="T63" fmla="*/ 1592 h 3061"/>
                <a:gd name="T64" fmla="*/ 946 w 3634"/>
                <a:gd name="T65" fmla="*/ 1672 h 3061"/>
                <a:gd name="T66" fmla="*/ 967 w 3634"/>
                <a:gd name="T67" fmla="*/ 1732 h 3061"/>
                <a:gd name="T68" fmla="*/ 989 w 3634"/>
                <a:gd name="T69" fmla="*/ 1773 h 3061"/>
                <a:gd name="T70" fmla="*/ 1019 w 3634"/>
                <a:gd name="T71" fmla="*/ 1833 h 3061"/>
                <a:gd name="T72" fmla="*/ 1029 w 3634"/>
                <a:gd name="T73" fmla="*/ 1874 h 3061"/>
                <a:gd name="T74" fmla="*/ 1070 w 3634"/>
                <a:gd name="T75" fmla="*/ 1915 h 3061"/>
                <a:gd name="T76" fmla="*/ 1083 w 3634"/>
                <a:gd name="T77" fmla="*/ 1957 h 3061"/>
                <a:gd name="T78" fmla="*/ 1118 w 3634"/>
                <a:gd name="T79" fmla="*/ 1999 h 3061"/>
                <a:gd name="T80" fmla="*/ 1145 w 3634"/>
                <a:gd name="T81" fmla="*/ 2040 h 3061"/>
                <a:gd name="T82" fmla="*/ 1170 w 3634"/>
                <a:gd name="T83" fmla="*/ 2082 h 3061"/>
                <a:gd name="T84" fmla="*/ 1224 w 3634"/>
                <a:gd name="T85" fmla="*/ 2124 h 3061"/>
                <a:gd name="T86" fmla="*/ 1269 w 3634"/>
                <a:gd name="T87" fmla="*/ 2166 h 3061"/>
                <a:gd name="T88" fmla="*/ 1369 w 3634"/>
                <a:gd name="T89" fmla="*/ 2208 h 3061"/>
                <a:gd name="T90" fmla="*/ 1388 w 3634"/>
                <a:gd name="T91" fmla="*/ 2251 h 3061"/>
                <a:gd name="T92" fmla="*/ 1445 w 3634"/>
                <a:gd name="T93" fmla="*/ 2316 h 3061"/>
                <a:gd name="T94" fmla="*/ 1517 w 3634"/>
                <a:gd name="T95" fmla="*/ 2360 h 3061"/>
                <a:gd name="T96" fmla="*/ 1561 w 3634"/>
                <a:gd name="T97" fmla="*/ 2405 h 3061"/>
                <a:gd name="T98" fmla="*/ 1668 w 3634"/>
                <a:gd name="T99" fmla="*/ 2451 h 3061"/>
                <a:gd name="T100" fmla="*/ 1679 w 3634"/>
                <a:gd name="T101" fmla="*/ 2498 h 3061"/>
                <a:gd name="T102" fmla="*/ 1720 w 3634"/>
                <a:gd name="T103" fmla="*/ 2545 h 3061"/>
                <a:gd name="T104" fmla="*/ 1811 w 3634"/>
                <a:gd name="T105" fmla="*/ 2594 h 3061"/>
                <a:gd name="T106" fmla="*/ 1860 w 3634"/>
                <a:gd name="T107" fmla="*/ 2645 h 3061"/>
                <a:gd name="T108" fmla="*/ 1873 w 3634"/>
                <a:gd name="T109" fmla="*/ 2698 h 3061"/>
                <a:gd name="T110" fmla="*/ 2019 w 3634"/>
                <a:gd name="T111" fmla="*/ 2753 h 3061"/>
                <a:gd name="T112" fmla="*/ 2229 w 3634"/>
                <a:gd name="T113" fmla="*/ 2812 h 3061"/>
                <a:gd name="T114" fmla="*/ 2550 w 3634"/>
                <a:gd name="T115" fmla="*/ 2872 h 3061"/>
                <a:gd name="T116" fmla="*/ 2574 w 3634"/>
                <a:gd name="T117" fmla="*/ 2939 h 3061"/>
                <a:gd name="T118" fmla="*/ 3634 w 3634"/>
                <a:gd name="T119" fmla="*/ 3017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4" h="3061">
                  <a:moveTo>
                    <a:pt x="0" y="0"/>
                  </a:moveTo>
                  <a:lnTo>
                    <a:pt x="37" y="0"/>
                  </a:lnTo>
                  <a:lnTo>
                    <a:pt x="37" y="0"/>
                  </a:lnTo>
                  <a:lnTo>
                    <a:pt x="72" y="0"/>
                  </a:lnTo>
                  <a:lnTo>
                    <a:pt x="72" y="39"/>
                  </a:lnTo>
                  <a:lnTo>
                    <a:pt x="110" y="39"/>
                  </a:lnTo>
                  <a:lnTo>
                    <a:pt x="110" y="58"/>
                  </a:lnTo>
                  <a:lnTo>
                    <a:pt x="153" y="58"/>
                  </a:lnTo>
                  <a:lnTo>
                    <a:pt x="153" y="78"/>
                  </a:lnTo>
                  <a:lnTo>
                    <a:pt x="167" y="78"/>
                  </a:lnTo>
                  <a:lnTo>
                    <a:pt x="167" y="116"/>
                  </a:lnTo>
                  <a:lnTo>
                    <a:pt x="172" y="116"/>
                  </a:lnTo>
                  <a:lnTo>
                    <a:pt x="172" y="136"/>
                  </a:lnTo>
                  <a:lnTo>
                    <a:pt x="186" y="136"/>
                  </a:lnTo>
                  <a:lnTo>
                    <a:pt x="186" y="175"/>
                  </a:lnTo>
                  <a:lnTo>
                    <a:pt x="194" y="175"/>
                  </a:lnTo>
                  <a:lnTo>
                    <a:pt x="194" y="194"/>
                  </a:lnTo>
                  <a:lnTo>
                    <a:pt x="210" y="194"/>
                  </a:lnTo>
                  <a:lnTo>
                    <a:pt x="210" y="213"/>
                  </a:lnTo>
                  <a:lnTo>
                    <a:pt x="299" y="213"/>
                  </a:lnTo>
                  <a:lnTo>
                    <a:pt x="299" y="233"/>
                  </a:lnTo>
                  <a:lnTo>
                    <a:pt x="320" y="233"/>
                  </a:lnTo>
                  <a:lnTo>
                    <a:pt x="320" y="252"/>
                  </a:lnTo>
                  <a:lnTo>
                    <a:pt x="393" y="252"/>
                  </a:lnTo>
                  <a:lnTo>
                    <a:pt x="393" y="272"/>
                  </a:lnTo>
                  <a:lnTo>
                    <a:pt x="407" y="272"/>
                  </a:lnTo>
                  <a:lnTo>
                    <a:pt x="407" y="291"/>
                  </a:lnTo>
                  <a:lnTo>
                    <a:pt x="409" y="291"/>
                  </a:lnTo>
                  <a:lnTo>
                    <a:pt x="409" y="311"/>
                  </a:lnTo>
                  <a:lnTo>
                    <a:pt x="420" y="311"/>
                  </a:lnTo>
                  <a:lnTo>
                    <a:pt x="420" y="349"/>
                  </a:lnTo>
                  <a:lnTo>
                    <a:pt x="436" y="349"/>
                  </a:lnTo>
                  <a:lnTo>
                    <a:pt x="436" y="369"/>
                  </a:lnTo>
                  <a:lnTo>
                    <a:pt x="444" y="369"/>
                  </a:lnTo>
                  <a:lnTo>
                    <a:pt x="444" y="388"/>
                  </a:lnTo>
                  <a:lnTo>
                    <a:pt x="450" y="388"/>
                  </a:lnTo>
                  <a:lnTo>
                    <a:pt x="450" y="408"/>
                  </a:lnTo>
                  <a:lnTo>
                    <a:pt x="466" y="408"/>
                  </a:lnTo>
                  <a:lnTo>
                    <a:pt x="466" y="447"/>
                  </a:lnTo>
                  <a:lnTo>
                    <a:pt x="490" y="447"/>
                  </a:lnTo>
                  <a:lnTo>
                    <a:pt x="490" y="486"/>
                  </a:lnTo>
                  <a:lnTo>
                    <a:pt x="504" y="486"/>
                  </a:lnTo>
                  <a:lnTo>
                    <a:pt x="504" y="506"/>
                  </a:lnTo>
                  <a:lnTo>
                    <a:pt x="520" y="506"/>
                  </a:lnTo>
                  <a:lnTo>
                    <a:pt x="520" y="525"/>
                  </a:lnTo>
                  <a:lnTo>
                    <a:pt x="566" y="525"/>
                  </a:lnTo>
                  <a:lnTo>
                    <a:pt x="566" y="545"/>
                  </a:lnTo>
                  <a:lnTo>
                    <a:pt x="571" y="545"/>
                  </a:lnTo>
                  <a:lnTo>
                    <a:pt x="571" y="564"/>
                  </a:lnTo>
                  <a:lnTo>
                    <a:pt x="574" y="564"/>
                  </a:lnTo>
                  <a:lnTo>
                    <a:pt x="574" y="584"/>
                  </a:lnTo>
                  <a:lnTo>
                    <a:pt x="590" y="584"/>
                  </a:lnTo>
                  <a:lnTo>
                    <a:pt x="590" y="603"/>
                  </a:lnTo>
                  <a:lnTo>
                    <a:pt x="612" y="603"/>
                  </a:lnTo>
                  <a:lnTo>
                    <a:pt x="612" y="643"/>
                  </a:lnTo>
                  <a:lnTo>
                    <a:pt x="620" y="643"/>
                  </a:lnTo>
                  <a:lnTo>
                    <a:pt x="620" y="662"/>
                  </a:lnTo>
                  <a:lnTo>
                    <a:pt x="633" y="662"/>
                  </a:lnTo>
                  <a:lnTo>
                    <a:pt x="633" y="721"/>
                  </a:lnTo>
                  <a:lnTo>
                    <a:pt x="641" y="721"/>
                  </a:lnTo>
                  <a:lnTo>
                    <a:pt x="641" y="760"/>
                  </a:lnTo>
                  <a:lnTo>
                    <a:pt x="644" y="760"/>
                  </a:lnTo>
                  <a:lnTo>
                    <a:pt x="644" y="780"/>
                  </a:lnTo>
                  <a:lnTo>
                    <a:pt x="660" y="780"/>
                  </a:lnTo>
                  <a:lnTo>
                    <a:pt x="660" y="799"/>
                  </a:lnTo>
                  <a:lnTo>
                    <a:pt x="668" y="799"/>
                  </a:lnTo>
                  <a:lnTo>
                    <a:pt x="668" y="819"/>
                  </a:lnTo>
                  <a:lnTo>
                    <a:pt x="674" y="819"/>
                  </a:lnTo>
                  <a:lnTo>
                    <a:pt x="674" y="838"/>
                  </a:lnTo>
                  <a:lnTo>
                    <a:pt x="682" y="838"/>
                  </a:lnTo>
                  <a:lnTo>
                    <a:pt x="682" y="858"/>
                  </a:lnTo>
                  <a:lnTo>
                    <a:pt x="703" y="858"/>
                  </a:lnTo>
                  <a:lnTo>
                    <a:pt x="703" y="897"/>
                  </a:lnTo>
                  <a:lnTo>
                    <a:pt x="709" y="897"/>
                  </a:lnTo>
                  <a:lnTo>
                    <a:pt x="709" y="917"/>
                  </a:lnTo>
                  <a:lnTo>
                    <a:pt x="714" y="917"/>
                  </a:lnTo>
                  <a:lnTo>
                    <a:pt x="714" y="936"/>
                  </a:lnTo>
                  <a:lnTo>
                    <a:pt x="717" y="936"/>
                  </a:lnTo>
                  <a:lnTo>
                    <a:pt x="717" y="975"/>
                  </a:lnTo>
                  <a:lnTo>
                    <a:pt x="733" y="975"/>
                  </a:lnTo>
                  <a:lnTo>
                    <a:pt x="733" y="995"/>
                  </a:lnTo>
                  <a:lnTo>
                    <a:pt x="773" y="995"/>
                  </a:lnTo>
                  <a:lnTo>
                    <a:pt x="773" y="1015"/>
                  </a:lnTo>
                  <a:lnTo>
                    <a:pt x="781" y="1015"/>
                  </a:lnTo>
                  <a:lnTo>
                    <a:pt x="781" y="1034"/>
                  </a:lnTo>
                  <a:lnTo>
                    <a:pt x="784" y="1034"/>
                  </a:lnTo>
                  <a:lnTo>
                    <a:pt x="784" y="1093"/>
                  </a:lnTo>
                  <a:lnTo>
                    <a:pt x="787" y="1093"/>
                  </a:lnTo>
                  <a:lnTo>
                    <a:pt x="787" y="1133"/>
                  </a:lnTo>
                  <a:lnTo>
                    <a:pt x="795" y="1133"/>
                  </a:lnTo>
                  <a:lnTo>
                    <a:pt x="795" y="1172"/>
                  </a:lnTo>
                  <a:lnTo>
                    <a:pt x="803" y="1172"/>
                  </a:lnTo>
                  <a:lnTo>
                    <a:pt x="803" y="1192"/>
                  </a:lnTo>
                  <a:lnTo>
                    <a:pt x="806" y="1192"/>
                  </a:lnTo>
                  <a:lnTo>
                    <a:pt x="806" y="1232"/>
                  </a:lnTo>
                  <a:lnTo>
                    <a:pt x="808" y="1232"/>
                  </a:lnTo>
                  <a:lnTo>
                    <a:pt x="808" y="1252"/>
                  </a:lnTo>
                  <a:lnTo>
                    <a:pt x="814" y="1252"/>
                  </a:lnTo>
                  <a:lnTo>
                    <a:pt x="814" y="1292"/>
                  </a:lnTo>
                  <a:lnTo>
                    <a:pt x="827" y="1292"/>
                  </a:lnTo>
                  <a:lnTo>
                    <a:pt x="827" y="1312"/>
                  </a:lnTo>
                  <a:lnTo>
                    <a:pt x="841" y="1312"/>
                  </a:lnTo>
                  <a:lnTo>
                    <a:pt x="841" y="1331"/>
                  </a:lnTo>
                  <a:lnTo>
                    <a:pt x="851" y="1331"/>
                  </a:lnTo>
                  <a:lnTo>
                    <a:pt x="851" y="1351"/>
                  </a:lnTo>
                  <a:lnTo>
                    <a:pt x="854" y="1351"/>
                  </a:lnTo>
                  <a:lnTo>
                    <a:pt x="854" y="1371"/>
                  </a:lnTo>
                  <a:lnTo>
                    <a:pt x="857" y="1371"/>
                  </a:lnTo>
                  <a:lnTo>
                    <a:pt x="857" y="1391"/>
                  </a:lnTo>
                  <a:lnTo>
                    <a:pt x="870" y="1391"/>
                  </a:lnTo>
                  <a:lnTo>
                    <a:pt x="870" y="1411"/>
                  </a:lnTo>
                  <a:lnTo>
                    <a:pt x="873" y="1411"/>
                  </a:lnTo>
                  <a:lnTo>
                    <a:pt x="873" y="1431"/>
                  </a:lnTo>
                  <a:lnTo>
                    <a:pt x="895" y="1431"/>
                  </a:lnTo>
                  <a:lnTo>
                    <a:pt x="895" y="1451"/>
                  </a:lnTo>
                  <a:lnTo>
                    <a:pt x="903" y="1451"/>
                  </a:lnTo>
                  <a:lnTo>
                    <a:pt x="903" y="1471"/>
                  </a:lnTo>
                  <a:lnTo>
                    <a:pt x="908" y="1471"/>
                  </a:lnTo>
                  <a:lnTo>
                    <a:pt x="908" y="1491"/>
                  </a:lnTo>
                  <a:lnTo>
                    <a:pt x="911" y="1491"/>
                  </a:lnTo>
                  <a:lnTo>
                    <a:pt x="911" y="1511"/>
                  </a:lnTo>
                  <a:lnTo>
                    <a:pt x="916" y="1511"/>
                  </a:lnTo>
                  <a:lnTo>
                    <a:pt x="916" y="1531"/>
                  </a:lnTo>
                  <a:lnTo>
                    <a:pt x="932" y="1531"/>
                  </a:lnTo>
                  <a:lnTo>
                    <a:pt x="932" y="1552"/>
                  </a:lnTo>
                  <a:lnTo>
                    <a:pt x="938" y="1552"/>
                  </a:lnTo>
                  <a:lnTo>
                    <a:pt x="938" y="1592"/>
                  </a:lnTo>
                  <a:lnTo>
                    <a:pt x="940" y="1592"/>
                  </a:lnTo>
                  <a:lnTo>
                    <a:pt x="940" y="1612"/>
                  </a:lnTo>
                  <a:lnTo>
                    <a:pt x="943" y="1612"/>
                  </a:lnTo>
                  <a:lnTo>
                    <a:pt x="943" y="1672"/>
                  </a:lnTo>
                  <a:lnTo>
                    <a:pt x="946" y="1672"/>
                  </a:lnTo>
                  <a:lnTo>
                    <a:pt x="946" y="1712"/>
                  </a:lnTo>
                  <a:lnTo>
                    <a:pt x="949" y="1712"/>
                  </a:lnTo>
                  <a:lnTo>
                    <a:pt x="949" y="1732"/>
                  </a:lnTo>
                  <a:lnTo>
                    <a:pt x="967" y="1732"/>
                  </a:lnTo>
                  <a:lnTo>
                    <a:pt x="967" y="1753"/>
                  </a:lnTo>
                  <a:lnTo>
                    <a:pt x="978" y="1753"/>
                  </a:lnTo>
                  <a:lnTo>
                    <a:pt x="978" y="1773"/>
                  </a:lnTo>
                  <a:lnTo>
                    <a:pt x="989" y="1773"/>
                  </a:lnTo>
                  <a:lnTo>
                    <a:pt x="989" y="1793"/>
                  </a:lnTo>
                  <a:lnTo>
                    <a:pt x="997" y="1793"/>
                  </a:lnTo>
                  <a:lnTo>
                    <a:pt x="997" y="1833"/>
                  </a:lnTo>
                  <a:lnTo>
                    <a:pt x="1019" y="1833"/>
                  </a:lnTo>
                  <a:lnTo>
                    <a:pt x="1019" y="1854"/>
                  </a:lnTo>
                  <a:lnTo>
                    <a:pt x="1027" y="1854"/>
                  </a:lnTo>
                  <a:lnTo>
                    <a:pt x="1027" y="1874"/>
                  </a:lnTo>
                  <a:lnTo>
                    <a:pt x="1029" y="1874"/>
                  </a:lnTo>
                  <a:lnTo>
                    <a:pt x="1029" y="1895"/>
                  </a:lnTo>
                  <a:lnTo>
                    <a:pt x="1043" y="1895"/>
                  </a:lnTo>
                  <a:lnTo>
                    <a:pt x="1043" y="1915"/>
                  </a:lnTo>
                  <a:lnTo>
                    <a:pt x="1070" y="1915"/>
                  </a:lnTo>
                  <a:lnTo>
                    <a:pt x="1070" y="1936"/>
                  </a:lnTo>
                  <a:lnTo>
                    <a:pt x="1075" y="1936"/>
                  </a:lnTo>
                  <a:lnTo>
                    <a:pt x="1075" y="1957"/>
                  </a:lnTo>
                  <a:lnTo>
                    <a:pt x="1083" y="1957"/>
                  </a:lnTo>
                  <a:lnTo>
                    <a:pt x="1083" y="1978"/>
                  </a:lnTo>
                  <a:lnTo>
                    <a:pt x="1089" y="1978"/>
                  </a:lnTo>
                  <a:lnTo>
                    <a:pt x="1089" y="1999"/>
                  </a:lnTo>
                  <a:lnTo>
                    <a:pt x="1118" y="1999"/>
                  </a:lnTo>
                  <a:lnTo>
                    <a:pt x="1118" y="2019"/>
                  </a:lnTo>
                  <a:lnTo>
                    <a:pt x="1132" y="2019"/>
                  </a:lnTo>
                  <a:lnTo>
                    <a:pt x="1132" y="2040"/>
                  </a:lnTo>
                  <a:lnTo>
                    <a:pt x="1145" y="2040"/>
                  </a:lnTo>
                  <a:lnTo>
                    <a:pt x="1145" y="2061"/>
                  </a:lnTo>
                  <a:lnTo>
                    <a:pt x="1151" y="2061"/>
                  </a:lnTo>
                  <a:lnTo>
                    <a:pt x="1151" y="2082"/>
                  </a:lnTo>
                  <a:lnTo>
                    <a:pt x="1170" y="2082"/>
                  </a:lnTo>
                  <a:lnTo>
                    <a:pt x="1170" y="2103"/>
                  </a:lnTo>
                  <a:lnTo>
                    <a:pt x="1186" y="2103"/>
                  </a:lnTo>
                  <a:lnTo>
                    <a:pt x="1186" y="2124"/>
                  </a:lnTo>
                  <a:lnTo>
                    <a:pt x="1224" y="2124"/>
                  </a:lnTo>
                  <a:lnTo>
                    <a:pt x="1224" y="2145"/>
                  </a:lnTo>
                  <a:lnTo>
                    <a:pt x="1267" y="2145"/>
                  </a:lnTo>
                  <a:lnTo>
                    <a:pt x="1267" y="2166"/>
                  </a:lnTo>
                  <a:lnTo>
                    <a:pt x="1269" y="2166"/>
                  </a:lnTo>
                  <a:lnTo>
                    <a:pt x="1269" y="2187"/>
                  </a:lnTo>
                  <a:lnTo>
                    <a:pt x="1342" y="2187"/>
                  </a:lnTo>
                  <a:lnTo>
                    <a:pt x="1342" y="2208"/>
                  </a:lnTo>
                  <a:lnTo>
                    <a:pt x="1369" y="2208"/>
                  </a:lnTo>
                  <a:lnTo>
                    <a:pt x="1369" y="2230"/>
                  </a:lnTo>
                  <a:lnTo>
                    <a:pt x="1372" y="2230"/>
                  </a:lnTo>
                  <a:lnTo>
                    <a:pt x="1372" y="2251"/>
                  </a:lnTo>
                  <a:lnTo>
                    <a:pt x="1388" y="2251"/>
                  </a:lnTo>
                  <a:lnTo>
                    <a:pt x="1388" y="2272"/>
                  </a:lnTo>
                  <a:lnTo>
                    <a:pt x="1428" y="2272"/>
                  </a:lnTo>
                  <a:lnTo>
                    <a:pt x="1428" y="2316"/>
                  </a:lnTo>
                  <a:lnTo>
                    <a:pt x="1445" y="2316"/>
                  </a:lnTo>
                  <a:lnTo>
                    <a:pt x="1445" y="2338"/>
                  </a:lnTo>
                  <a:lnTo>
                    <a:pt x="1512" y="2338"/>
                  </a:lnTo>
                  <a:lnTo>
                    <a:pt x="1512" y="2360"/>
                  </a:lnTo>
                  <a:lnTo>
                    <a:pt x="1517" y="2360"/>
                  </a:lnTo>
                  <a:lnTo>
                    <a:pt x="1517" y="2383"/>
                  </a:lnTo>
                  <a:lnTo>
                    <a:pt x="1547" y="2383"/>
                  </a:lnTo>
                  <a:lnTo>
                    <a:pt x="1547" y="2405"/>
                  </a:lnTo>
                  <a:lnTo>
                    <a:pt x="1561" y="2405"/>
                  </a:lnTo>
                  <a:lnTo>
                    <a:pt x="1561" y="2428"/>
                  </a:lnTo>
                  <a:lnTo>
                    <a:pt x="1628" y="2428"/>
                  </a:lnTo>
                  <a:lnTo>
                    <a:pt x="1628" y="2451"/>
                  </a:lnTo>
                  <a:lnTo>
                    <a:pt x="1668" y="2451"/>
                  </a:lnTo>
                  <a:lnTo>
                    <a:pt x="1668" y="2474"/>
                  </a:lnTo>
                  <a:lnTo>
                    <a:pt x="1674" y="2474"/>
                  </a:lnTo>
                  <a:lnTo>
                    <a:pt x="1674" y="2498"/>
                  </a:lnTo>
                  <a:lnTo>
                    <a:pt x="1679" y="2498"/>
                  </a:lnTo>
                  <a:lnTo>
                    <a:pt x="1679" y="2521"/>
                  </a:lnTo>
                  <a:lnTo>
                    <a:pt x="1712" y="2521"/>
                  </a:lnTo>
                  <a:lnTo>
                    <a:pt x="1712" y="2545"/>
                  </a:lnTo>
                  <a:lnTo>
                    <a:pt x="1720" y="2545"/>
                  </a:lnTo>
                  <a:lnTo>
                    <a:pt x="1720" y="2569"/>
                  </a:lnTo>
                  <a:lnTo>
                    <a:pt x="1730" y="2569"/>
                  </a:lnTo>
                  <a:lnTo>
                    <a:pt x="1730" y="2594"/>
                  </a:lnTo>
                  <a:lnTo>
                    <a:pt x="1811" y="2594"/>
                  </a:lnTo>
                  <a:lnTo>
                    <a:pt x="1811" y="2619"/>
                  </a:lnTo>
                  <a:lnTo>
                    <a:pt x="1844" y="2619"/>
                  </a:lnTo>
                  <a:lnTo>
                    <a:pt x="1844" y="2645"/>
                  </a:lnTo>
                  <a:lnTo>
                    <a:pt x="1860" y="2645"/>
                  </a:lnTo>
                  <a:lnTo>
                    <a:pt x="1860" y="2671"/>
                  </a:lnTo>
                  <a:lnTo>
                    <a:pt x="1865" y="2671"/>
                  </a:lnTo>
                  <a:lnTo>
                    <a:pt x="1865" y="2698"/>
                  </a:lnTo>
                  <a:lnTo>
                    <a:pt x="1873" y="2698"/>
                  </a:lnTo>
                  <a:lnTo>
                    <a:pt x="1873" y="2725"/>
                  </a:lnTo>
                  <a:lnTo>
                    <a:pt x="1927" y="2725"/>
                  </a:lnTo>
                  <a:lnTo>
                    <a:pt x="1927" y="2753"/>
                  </a:lnTo>
                  <a:lnTo>
                    <a:pt x="2019" y="2753"/>
                  </a:lnTo>
                  <a:lnTo>
                    <a:pt x="2019" y="2781"/>
                  </a:lnTo>
                  <a:lnTo>
                    <a:pt x="2191" y="2781"/>
                  </a:lnTo>
                  <a:lnTo>
                    <a:pt x="2191" y="2812"/>
                  </a:lnTo>
                  <a:lnTo>
                    <a:pt x="2229" y="2812"/>
                  </a:lnTo>
                  <a:lnTo>
                    <a:pt x="2229" y="2842"/>
                  </a:lnTo>
                  <a:lnTo>
                    <a:pt x="2259" y="2842"/>
                  </a:lnTo>
                  <a:lnTo>
                    <a:pt x="2259" y="2872"/>
                  </a:lnTo>
                  <a:lnTo>
                    <a:pt x="2550" y="2872"/>
                  </a:lnTo>
                  <a:lnTo>
                    <a:pt x="2550" y="2906"/>
                  </a:lnTo>
                  <a:lnTo>
                    <a:pt x="2555" y="2906"/>
                  </a:lnTo>
                  <a:lnTo>
                    <a:pt x="2555" y="2939"/>
                  </a:lnTo>
                  <a:lnTo>
                    <a:pt x="2574" y="2939"/>
                  </a:lnTo>
                  <a:lnTo>
                    <a:pt x="2574" y="2973"/>
                  </a:lnTo>
                  <a:lnTo>
                    <a:pt x="3442" y="2973"/>
                  </a:lnTo>
                  <a:lnTo>
                    <a:pt x="3442" y="3017"/>
                  </a:lnTo>
                  <a:lnTo>
                    <a:pt x="3634" y="3017"/>
                  </a:lnTo>
                  <a:lnTo>
                    <a:pt x="3634" y="3061"/>
                  </a:lnTo>
                </a:path>
              </a:pathLst>
            </a:custGeom>
            <a:noFill/>
            <a:ln w="25400">
              <a:solidFill>
                <a:srgbClr val="4FA7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55" name="Line 160"/>
            <p:cNvSpPr>
              <a:spLocks noChangeShapeType="1"/>
            </p:cNvSpPr>
            <p:nvPr/>
          </p:nvSpPr>
          <p:spPr bwMode="auto">
            <a:xfrm>
              <a:off x="6324601" y="1449388"/>
              <a:ext cx="1612900" cy="0"/>
            </a:xfrm>
            <a:prstGeom prst="line">
              <a:avLst/>
            </a:prstGeom>
            <a:noFill/>
            <a:ln w="25400">
              <a:solidFill>
                <a:srgbClr val="4FA7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156" name="Group 155"/>
          <p:cNvGrpSpPr/>
          <p:nvPr/>
        </p:nvGrpSpPr>
        <p:grpSpPr>
          <a:xfrm>
            <a:off x="4096513" y="2521094"/>
            <a:ext cx="5074989" cy="1179811"/>
            <a:chOff x="4096512" y="2359108"/>
            <a:chExt cx="5074989" cy="884858"/>
          </a:xfrm>
        </p:grpSpPr>
        <p:grpSp>
          <p:nvGrpSpPr>
            <p:cNvPr id="157" name="Group 156"/>
            <p:cNvGrpSpPr/>
            <p:nvPr/>
          </p:nvGrpSpPr>
          <p:grpSpPr>
            <a:xfrm>
              <a:off x="4429624" y="2359108"/>
              <a:ext cx="4741877" cy="884858"/>
              <a:chOff x="3948438" y="1486988"/>
              <a:chExt cx="4741877" cy="884858"/>
            </a:xfrm>
          </p:grpSpPr>
          <p:sp>
            <p:nvSpPr>
              <p:cNvPr id="160" name="TextBox 159"/>
              <p:cNvSpPr txBox="1"/>
              <p:nvPr/>
            </p:nvSpPr>
            <p:spPr>
              <a:xfrm>
                <a:off x="3948438" y="1486988"/>
                <a:ext cx="4741877" cy="884858"/>
              </a:xfrm>
              <a:prstGeom prst="rect">
                <a:avLst/>
              </a:prstGeom>
              <a:noFill/>
            </p:spPr>
            <p:txBody>
              <a:bodyPr wrap="square" rIns="36000" rtlCol="0">
                <a:spAutoFit/>
              </a:bodyPr>
              <a:lstStyle/>
              <a:p>
                <a:pPr marL="0" marR="0" lvl="0" indent="0" defTabSz="457200" eaLnBrk="1" fontAlgn="auto" latinLnBrk="0" hangingPunct="1">
                  <a:lnSpc>
                    <a:spcPct val="100000"/>
                  </a:lnSpc>
                  <a:spcBef>
                    <a:spcPts val="0"/>
                  </a:spcBef>
                  <a:spcAft>
                    <a:spcPts val="200"/>
                  </a:spcAft>
                  <a:buClrTx/>
                  <a:buSzTx/>
                  <a:buFontTx/>
                  <a:buNone/>
                  <a:tabLst>
                    <a:tab pos="2147888" algn="l"/>
                    <a:tab pos="2689225" algn="l"/>
                    <a:tab pos="3408363" algn="l"/>
                  </a:tabLst>
                  <a:defRPr/>
                </a:pPr>
                <a:r>
                  <a:rPr kumimoji="0" lang="en-AU" sz="1400" b="0" i="0" u="none" strike="noStrike" kern="0" cap="none" spc="0" normalizeH="0" baseline="0" noProof="0" dirty="0">
                    <a:ln>
                      <a:noFill/>
                    </a:ln>
                    <a:solidFill>
                      <a:srgbClr val="000000"/>
                    </a:solidFill>
                    <a:effectLst/>
                    <a:uLnTx/>
                    <a:uFillTx/>
                    <a:latin typeface="Arial"/>
                  </a:rPr>
                  <a:t>	</a:t>
                </a:r>
                <a:r>
                  <a:rPr kumimoji="0" lang="en-AU" sz="1400" b="1" i="0" u="none" strike="noStrike" kern="0" cap="none" spc="0" normalizeH="0" baseline="0" noProof="0" dirty="0">
                    <a:ln>
                      <a:noFill/>
                    </a:ln>
                    <a:solidFill>
                      <a:srgbClr val="000000"/>
                    </a:solidFill>
                    <a:effectLst/>
                    <a:uLnTx/>
                    <a:uFillTx/>
                    <a:latin typeface="Arial"/>
                  </a:rPr>
                  <a:t>n</a:t>
                </a:r>
                <a:r>
                  <a:rPr kumimoji="0" lang="en-AU" sz="1400" b="0" i="0" u="none" strike="noStrike" kern="0" cap="none" spc="0" normalizeH="0" baseline="0" noProof="0" dirty="0">
                    <a:ln>
                      <a:noFill/>
                    </a:ln>
                    <a:solidFill>
                      <a:srgbClr val="000000"/>
                    </a:solidFill>
                    <a:effectLst/>
                    <a:uLnTx/>
                    <a:uFillTx/>
                    <a:latin typeface="Arial"/>
                  </a:rPr>
                  <a:t>	</a:t>
                </a:r>
                <a:r>
                  <a:rPr kumimoji="0" lang="en-AU" sz="1400" b="1" i="0" u="none" strike="noStrike" kern="0" cap="none" spc="0" normalizeH="0" baseline="0" noProof="0" dirty="0">
                    <a:ln>
                      <a:noFill/>
                    </a:ln>
                    <a:solidFill>
                      <a:srgbClr val="000000"/>
                    </a:solidFill>
                    <a:effectLst/>
                    <a:uLnTx/>
                    <a:uFillTx/>
                    <a:latin typeface="Arial"/>
                  </a:rPr>
                  <a:t>Median</a:t>
                </a:r>
              </a:p>
              <a:p>
                <a:pPr marL="0" marR="0" lvl="0" indent="0" defTabSz="457200" eaLnBrk="1" fontAlgn="auto" latinLnBrk="0" hangingPunct="1">
                  <a:lnSpc>
                    <a:spcPct val="100000"/>
                  </a:lnSpc>
                  <a:spcBef>
                    <a:spcPts val="0"/>
                  </a:spcBef>
                  <a:spcAft>
                    <a:spcPts val="200"/>
                  </a:spcAft>
                  <a:buClrTx/>
                  <a:buSzTx/>
                  <a:buFontTx/>
                  <a:buNone/>
                  <a:tabLst>
                    <a:tab pos="2147888" algn="l"/>
                    <a:tab pos="2689225" algn="l"/>
                    <a:tab pos="3408363" algn="l"/>
                  </a:tabLst>
                  <a:defRPr/>
                </a:pPr>
                <a:r>
                  <a:rPr kumimoji="0" lang="en-AU" sz="1400" b="0" i="0" u="none" strike="noStrike" kern="0" cap="none" spc="0" normalizeH="0" baseline="0" noProof="0" dirty="0">
                    <a:ln>
                      <a:noFill/>
                    </a:ln>
                    <a:solidFill>
                      <a:srgbClr val="000000"/>
                    </a:solidFill>
                    <a:effectLst/>
                    <a:uLnTx/>
                    <a:uFillTx/>
                    <a:latin typeface="Arial"/>
                  </a:rPr>
                  <a:t>FOLFOX (+ bev)	263	</a:t>
                </a:r>
                <a:r>
                  <a:rPr kumimoji="0" lang="en-GB" sz="1400" b="0" i="0" u="none" strike="noStrike" kern="0" cap="none" spc="0" normalizeH="0" baseline="0" noProof="0" dirty="0">
                    <a:ln>
                      <a:noFill/>
                    </a:ln>
                    <a:solidFill>
                      <a:srgbClr val="000000"/>
                    </a:solidFill>
                    <a:effectLst/>
                    <a:uLnTx/>
                    <a:uFillTx/>
                    <a:latin typeface="Arial"/>
                  </a:rPr>
                  <a:t>12.6 months</a:t>
                </a:r>
              </a:p>
              <a:p>
                <a:pPr marL="0" marR="0" lvl="0" indent="0" defTabSz="457200" eaLnBrk="1" fontAlgn="auto" latinLnBrk="0" hangingPunct="1">
                  <a:lnSpc>
                    <a:spcPct val="100000"/>
                  </a:lnSpc>
                  <a:spcBef>
                    <a:spcPts val="0"/>
                  </a:spcBef>
                  <a:spcAft>
                    <a:spcPts val="200"/>
                  </a:spcAft>
                  <a:buClrTx/>
                  <a:buSzTx/>
                  <a:buFontTx/>
                  <a:buNone/>
                  <a:tabLst>
                    <a:tab pos="2147888" algn="l"/>
                    <a:tab pos="2689225" algn="l"/>
                    <a:tab pos="3408363" algn="l"/>
                  </a:tabLst>
                  <a:defRPr/>
                </a:pPr>
                <a:r>
                  <a:rPr kumimoji="0" lang="en-AU" sz="1400" b="0" i="0" u="none" strike="noStrike" kern="0" cap="none" spc="0" normalizeH="0" baseline="0" noProof="0" dirty="0">
                    <a:ln>
                      <a:noFill/>
                    </a:ln>
                    <a:solidFill>
                      <a:srgbClr val="000000"/>
                    </a:solidFill>
                    <a:effectLst/>
                    <a:uLnTx/>
                    <a:uFillTx/>
                    <a:latin typeface="Arial"/>
                  </a:rPr>
                  <a:t>FOLFOX (+ bev) + SIRT	267	20.5 </a:t>
                </a:r>
                <a:r>
                  <a:rPr kumimoji="0" lang="en-GB" sz="1400" b="0" i="0" u="none" strike="noStrike" kern="0" cap="none" spc="0" normalizeH="0" baseline="0" noProof="0" dirty="0">
                    <a:ln>
                      <a:noFill/>
                    </a:ln>
                    <a:solidFill>
                      <a:srgbClr val="000000"/>
                    </a:solidFill>
                    <a:effectLst/>
                    <a:uLnTx/>
                    <a:uFillTx/>
                    <a:latin typeface="Arial"/>
                  </a:rPr>
                  <a:t>months</a:t>
                </a:r>
                <a:endParaRPr kumimoji="0" lang="en-AU" sz="1400" b="0" i="0" u="none" strike="noStrike" kern="0" cap="none" spc="0" normalizeH="0" baseline="0" noProof="0" dirty="0">
                  <a:ln>
                    <a:noFill/>
                  </a:ln>
                  <a:solidFill>
                    <a:srgbClr val="000000"/>
                  </a:solidFill>
                  <a:effectLst/>
                  <a:uLnTx/>
                  <a:uFillTx/>
                  <a:latin typeface="Arial"/>
                </a:endParaRPr>
              </a:p>
              <a:p>
                <a:pPr marL="0" marR="0" lvl="0" indent="0" defTabSz="457200" eaLnBrk="1" fontAlgn="auto" latinLnBrk="0" hangingPunct="1">
                  <a:lnSpc>
                    <a:spcPct val="100000"/>
                  </a:lnSpc>
                  <a:spcBef>
                    <a:spcPts val="0"/>
                  </a:spcBef>
                  <a:spcAft>
                    <a:spcPts val="200"/>
                  </a:spcAft>
                  <a:buClrTx/>
                  <a:buSzTx/>
                  <a:buFontTx/>
                  <a:buNone/>
                  <a:tabLst>
                    <a:tab pos="1074738" algn="l"/>
                  </a:tabLst>
                  <a:defRPr/>
                </a:pPr>
                <a:endParaRPr kumimoji="0" lang="en-AU" sz="800" b="0" i="0" u="none" strike="noStrike" kern="0" cap="none" spc="0" normalizeH="0" baseline="0" noProof="0" dirty="0">
                  <a:ln>
                    <a:noFill/>
                  </a:ln>
                  <a:solidFill>
                    <a:srgbClr val="000000"/>
                  </a:solidFill>
                  <a:effectLst/>
                  <a:uLnTx/>
                  <a:uFillTx/>
                  <a:latin typeface="Arial"/>
                </a:endParaRPr>
              </a:p>
              <a:p>
                <a:pPr marL="0" marR="0" lvl="0" indent="0" defTabSz="457200" eaLnBrk="1" fontAlgn="auto" latinLnBrk="0" hangingPunct="1">
                  <a:lnSpc>
                    <a:spcPct val="100000"/>
                  </a:lnSpc>
                  <a:spcBef>
                    <a:spcPts val="0"/>
                  </a:spcBef>
                  <a:spcAft>
                    <a:spcPts val="200"/>
                  </a:spcAft>
                  <a:buClrTx/>
                  <a:buSzTx/>
                  <a:buFontTx/>
                  <a:buNone/>
                  <a:tabLst>
                    <a:tab pos="1074738" algn="l"/>
                  </a:tabLst>
                  <a:defRPr/>
                </a:pPr>
                <a:r>
                  <a:rPr kumimoji="0" lang="en-AU" sz="1400" b="1" i="0" u="none" strike="noStrike" kern="0" cap="none" spc="0" normalizeH="0" baseline="0" noProof="0" dirty="0">
                    <a:ln>
                      <a:noFill/>
                    </a:ln>
                    <a:solidFill>
                      <a:srgbClr val="000000"/>
                    </a:solidFill>
                    <a:effectLst/>
                    <a:uLnTx/>
                    <a:uFillTx/>
                    <a:latin typeface="Arial"/>
                  </a:rPr>
                  <a:t>HR: 0.69 </a:t>
                </a:r>
                <a:r>
                  <a:rPr kumimoji="0" lang="en-AU" sz="1400" b="0" i="0" u="none" strike="noStrike" kern="0" cap="none" spc="0" normalizeH="0" baseline="0" noProof="0" dirty="0">
                    <a:ln>
                      <a:noFill/>
                    </a:ln>
                    <a:solidFill>
                      <a:srgbClr val="000000"/>
                    </a:solidFill>
                    <a:effectLst/>
                    <a:uLnTx/>
                    <a:uFillTx/>
                    <a:latin typeface="Arial"/>
                  </a:rPr>
                  <a:t>(95% CI: 0.55–0.90), </a:t>
                </a:r>
                <a:r>
                  <a:rPr kumimoji="0" lang="en-AU" sz="1400" b="1" i="1" u="none" strike="noStrike" kern="0" cap="none" spc="0" normalizeH="0" baseline="0" noProof="0" dirty="0">
                    <a:ln>
                      <a:noFill/>
                    </a:ln>
                    <a:solidFill>
                      <a:prstClr val="black"/>
                    </a:solidFill>
                    <a:effectLst/>
                    <a:uLnTx/>
                    <a:uFillTx/>
                    <a:latin typeface="Arial"/>
                  </a:rPr>
                  <a:t>p</a:t>
                </a:r>
                <a:r>
                  <a:rPr kumimoji="0" lang="en-AU" sz="1400" b="1" i="0" u="none" strike="noStrike" kern="0" cap="none" spc="0" normalizeH="0" baseline="0" noProof="0" dirty="0">
                    <a:ln>
                      <a:noFill/>
                    </a:ln>
                    <a:solidFill>
                      <a:prstClr val="black"/>
                    </a:solidFill>
                    <a:effectLst/>
                    <a:uLnTx/>
                    <a:uFillTx/>
                    <a:latin typeface="Arial"/>
                  </a:rPr>
                  <a:t>=0.002</a:t>
                </a:r>
                <a:r>
                  <a:rPr kumimoji="0" lang="en-AU" sz="1400" b="0" i="0" u="none" strike="noStrike" kern="0" cap="none" spc="0" normalizeH="0" baseline="0" noProof="0" dirty="0">
                    <a:ln>
                      <a:noFill/>
                    </a:ln>
                    <a:solidFill>
                      <a:prstClr val="black"/>
                    </a:solidFill>
                    <a:effectLst/>
                    <a:uLnTx/>
                    <a:uFillTx/>
                    <a:latin typeface="Arial"/>
                  </a:rPr>
                  <a:t> </a:t>
                </a:r>
                <a:endParaRPr kumimoji="0" lang="en-AU" sz="1400" b="0" i="0" u="none" strike="noStrike" kern="0" cap="none" spc="0" normalizeH="0" baseline="0" noProof="0" dirty="0">
                  <a:ln>
                    <a:noFill/>
                  </a:ln>
                  <a:solidFill>
                    <a:srgbClr val="000000"/>
                  </a:solidFill>
                  <a:effectLst/>
                  <a:uLnTx/>
                  <a:uFillTx/>
                  <a:latin typeface="Arial"/>
                </a:endParaRPr>
              </a:p>
            </p:txBody>
          </p:sp>
          <p:sp>
            <p:nvSpPr>
              <p:cNvPr id="161" name="Rectangle 160"/>
              <p:cNvSpPr/>
              <p:nvPr/>
            </p:nvSpPr>
            <p:spPr>
              <a:xfrm>
                <a:off x="7441523" y="1746532"/>
                <a:ext cx="184731" cy="253915"/>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a:endParaRPr>
              </a:p>
            </p:txBody>
          </p:sp>
        </p:grpSp>
        <p:cxnSp>
          <p:nvCxnSpPr>
            <p:cNvPr id="158" name="Straight Connector 157"/>
            <p:cNvCxnSpPr/>
            <p:nvPr/>
          </p:nvCxnSpPr>
          <p:spPr>
            <a:xfrm>
              <a:off x="4096512" y="2840186"/>
              <a:ext cx="333112" cy="0"/>
            </a:xfrm>
            <a:prstGeom prst="line">
              <a:avLst/>
            </a:prstGeom>
            <a:noFill/>
            <a:ln w="25400" cap="flat" cmpd="sng" algn="ctr">
              <a:solidFill>
                <a:srgbClr val="4FA735"/>
              </a:solidFill>
              <a:prstDash val="solid"/>
            </a:ln>
            <a:effectLst/>
          </p:spPr>
        </p:cxnSp>
        <p:cxnSp>
          <p:nvCxnSpPr>
            <p:cNvPr id="159" name="Straight Connector 158"/>
            <p:cNvCxnSpPr/>
            <p:nvPr/>
          </p:nvCxnSpPr>
          <p:spPr>
            <a:xfrm>
              <a:off x="4096512" y="2647214"/>
              <a:ext cx="333112" cy="0"/>
            </a:xfrm>
            <a:prstGeom prst="line">
              <a:avLst/>
            </a:prstGeom>
            <a:noFill/>
            <a:ln w="25400" cap="flat" cmpd="sng" algn="ctr">
              <a:solidFill>
                <a:srgbClr val="0000FF"/>
              </a:solidFill>
              <a:prstDash val="solid"/>
            </a:ln>
            <a:effectLst/>
          </p:spPr>
        </p:cxnSp>
      </p:grpSp>
      <p:grpSp>
        <p:nvGrpSpPr>
          <p:cNvPr id="162" name="Group 161"/>
          <p:cNvGrpSpPr/>
          <p:nvPr/>
        </p:nvGrpSpPr>
        <p:grpSpPr>
          <a:xfrm>
            <a:off x="1699200" y="5318400"/>
            <a:ext cx="6228000" cy="86400"/>
            <a:chOff x="1699200" y="3988800"/>
            <a:chExt cx="6228000" cy="64800"/>
          </a:xfrm>
        </p:grpSpPr>
        <p:grpSp>
          <p:nvGrpSpPr>
            <p:cNvPr id="163" name="Group 162"/>
            <p:cNvGrpSpPr/>
            <p:nvPr/>
          </p:nvGrpSpPr>
          <p:grpSpPr>
            <a:xfrm>
              <a:off x="1699200" y="3988800"/>
              <a:ext cx="6228000" cy="64800"/>
              <a:chOff x="1710155" y="3959225"/>
              <a:chExt cx="6228000" cy="64800"/>
            </a:xfrm>
          </p:grpSpPr>
          <p:sp>
            <p:nvSpPr>
              <p:cNvPr id="165" name="Line 8"/>
              <p:cNvSpPr>
                <a:spLocks noChangeShapeType="1"/>
              </p:cNvSpPr>
              <p:nvPr/>
            </p:nvSpPr>
            <p:spPr bwMode="auto">
              <a:xfrm>
                <a:off x="1710155" y="3959226"/>
                <a:ext cx="62280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66" name="Line 10"/>
              <p:cNvSpPr>
                <a:spLocks noChangeShapeType="1"/>
              </p:cNvSpPr>
              <p:nvPr/>
            </p:nvSpPr>
            <p:spPr bwMode="auto">
              <a:xfrm flipV="1">
                <a:off x="2386807"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67" name="Line 11"/>
              <p:cNvSpPr>
                <a:spLocks noChangeShapeType="1"/>
              </p:cNvSpPr>
              <p:nvPr/>
            </p:nvSpPr>
            <p:spPr bwMode="auto">
              <a:xfrm flipV="1">
                <a:off x="6087271"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68" name="Line 12"/>
              <p:cNvSpPr>
                <a:spLocks noChangeShapeType="1"/>
              </p:cNvSpPr>
              <p:nvPr/>
            </p:nvSpPr>
            <p:spPr bwMode="auto">
              <a:xfrm flipV="1">
                <a:off x="6704015"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69" name="Line 13"/>
              <p:cNvSpPr>
                <a:spLocks noChangeShapeType="1"/>
              </p:cNvSpPr>
              <p:nvPr/>
            </p:nvSpPr>
            <p:spPr bwMode="auto">
              <a:xfrm flipV="1">
                <a:off x="7320759"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70" name="Line 14"/>
              <p:cNvSpPr>
                <a:spLocks noChangeShapeType="1"/>
              </p:cNvSpPr>
              <p:nvPr/>
            </p:nvSpPr>
            <p:spPr bwMode="auto">
              <a:xfrm flipV="1">
                <a:off x="7937501"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71" name="Line 10"/>
              <p:cNvSpPr>
                <a:spLocks noChangeShapeType="1"/>
              </p:cNvSpPr>
              <p:nvPr/>
            </p:nvSpPr>
            <p:spPr bwMode="auto">
              <a:xfrm flipV="1">
                <a:off x="3003551"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72" name="Line 10"/>
              <p:cNvSpPr>
                <a:spLocks noChangeShapeType="1"/>
              </p:cNvSpPr>
              <p:nvPr/>
            </p:nvSpPr>
            <p:spPr bwMode="auto">
              <a:xfrm flipV="1">
                <a:off x="3620295"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73" name="Line 10"/>
              <p:cNvSpPr>
                <a:spLocks noChangeShapeType="1"/>
              </p:cNvSpPr>
              <p:nvPr/>
            </p:nvSpPr>
            <p:spPr bwMode="auto">
              <a:xfrm flipV="1">
                <a:off x="4237039"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74" name="Line 10"/>
              <p:cNvSpPr>
                <a:spLocks noChangeShapeType="1"/>
              </p:cNvSpPr>
              <p:nvPr/>
            </p:nvSpPr>
            <p:spPr bwMode="auto">
              <a:xfrm flipV="1">
                <a:off x="4853783"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sp>
            <p:nvSpPr>
              <p:cNvPr id="175" name="Line 10"/>
              <p:cNvSpPr>
                <a:spLocks noChangeShapeType="1"/>
              </p:cNvSpPr>
              <p:nvPr/>
            </p:nvSpPr>
            <p:spPr bwMode="auto">
              <a:xfrm flipV="1">
                <a:off x="5470527" y="3959225"/>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sp>
          <p:nvSpPr>
            <p:cNvPr id="164" name="Line 9"/>
            <p:cNvSpPr>
              <a:spLocks noChangeShapeType="1"/>
            </p:cNvSpPr>
            <p:nvPr/>
          </p:nvSpPr>
          <p:spPr bwMode="auto">
            <a:xfrm flipV="1">
              <a:off x="1760058" y="3988800"/>
              <a:ext cx="0" cy="648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srgbClr val="000000"/>
                </a:solidFill>
                <a:latin typeface="Arial"/>
              </a:endParaRPr>
            </a:p>
          </p:txBody>
        </p:sp>
      </p:grpSp>
      <p:grpSp>
        <p:nvGrpSpPr>
          <p:cNvPr id="176" name="Group 175"/>
          <p:cNvGrpSpPr/>
          <p:nvPr/>
        </p:nvGrpSpPr>
        <p:grpSpPr>
          <a:xfrm>
            <a:off x="1711644" y="5432450"/>
            <a:ext cx="6307193" cy="184666"/>
            <a:chOff x="1711643" y="4074364"/>
            <a:chExt cx="6307193" cy="138500"/>
          </a:xfrm>
        </p:grpSpPr>
        <p:sp>
          <p:nvSpPr>
            <p:cNvPr id="177" name="Rectangle 165"/>
            <p:cNvSpPr>
              <a:spLocks noChangeArrowheads="1"/>
            </p:cNvSpPr>
            <p:nvPr/>
          </p:nvSpPr>
          <p:spPr bwMode="auto">
            <a:xfrm>
              <a:off x="1711643" y="4074364"/>
              <a:ext cx="84960"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78" name="Rectangle 166"/>
            <p:cNvSpPr>
              <a:spLocks noChangeArrowheads="1"/>
            </p:cNvSpPr>
            <p:nvPr/>
          </p:nvSpPr>
          <p:spPr bwMode="auto">
            <a:xfrm>
              <a:off x="2906586"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12</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79" name="Rectangle 167"/>
            <p:cNvSpPr>
              <a:spLocks noChangeArrowheads="1"/>
            </p:cNvSpPr>
            <p:nvPr/>
          </p:nvSpPr>
          <p:spPr bwMode="auto">
            <a:xfrm>
              <a:off x="4142169"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24</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80" name="Rectangle 168"/>
            <p:cNvSpPr>
              <a:spLocks noChangeArrowheads="1"/>
            </p:cNvSpPr>
            <p:nvPr/>
          </p:nvSpPr>
          <p:spPr bwMode="auto">
            <a:xfrm>
              <a:off x="5377752"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36</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81" name="Rectangle 169"/>
            <p:cNvSpPr>
              <a:spLocks noChangeArrowheads="1"/>
            </p:cNvSpPr>
            <p:nvPr/>
          </p:nvSpPr>
          <p:spPr bwMode="auto">
            <a:xfrm>
              <a:off x="6613335"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48</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82" name="Rectangle 171"/>
            <p:cNvSpPr>
              <a:spLocks noChangeArrowheads="1"/>
            </p:cNvSpPr>
            <p:nvPr/>
          </p:nvSpPr>
          <p:spPr bwMode="auto">
            <a:xfrm>
              <a:off x="7848918" y="4074364"/>
              <a:ext cx="16991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itchFamily="34" charset="0"/>
                  <a:cs typeface="Arial" pitchFamily="34" charset="0"/>
                </a:rPr>
                <a:t>60</a:t>
              </a:r>
              <a:endParaRPr kumimoji="0" lang="en-US" altLang="en-US" sz="44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grpSp>
      <p:sp>
        <p:nvSpPr>
          <p:cNvPr id="183" name="TextBox 182"/>
          <p:cNvSpPr txBox="1"/>
          <p:nvPr/>
        </p:nvSpPr>
        <p:spPr>
          <a:xfrm>
            <a:off x="3248608" y="5632990"/>
            <a:ext cx="3195042" cy="307777"/>
          </a:xfrm>
          <a:prstGeom prst="rect">
            <a:avLst/>
          </a:prstGeom>
          <a:noFill/>
        </p:spPr>
        <p:txBody>
          <a:bodyPr wrap="none" rtlCol="0">
            <a:spAutoFit/>
          </a:bodyPr>
          <a:lstStyle/>
          <a:p>
            <a:pPr defTabSz="457200"/>
            <a:r>
              <a:rPr lang="en-GB" sz="1400" b="1" dirty="0">
                <a:solidFill>
                  <a:srgbClr val="000000"/>
                </a:solidFill>
                <a:latin typeface="Arial"/>
              </a:rPr>
              <a:t>Time from Randomization (months)</a:t>
            </a:r>
          </a:p>
        </p:txBody>
      </p:sp>
      <p:sp>
        <p:nvSpPr>
          <p:cNvPr id="184" name="TextBox 183"/>
          <p:cNvSpPr txBox="1"/>
          <p:nvPr/>
        </p:nvSpPr>
        <p:spPr>
          <a:xfrm>
            <a:off x="100754" y="5843169"/>
            <a:ext cx="8147896" cy="553998"/>
          </a:xfrm>
          <a:prstGeom prst="rect">
            <a:avLst/>
          </a:prstGeom>
          <a:noFill/>
        </p:spPr>
        <p:txBody>
          <a:bodyPr wrap="square" rtlCol="0">
            <a:spAutoFit/>
          </a:bodyPr>
          <a:lstStyle/>
          <a:p>
            <a:pPr defTabSz="457200">
              <a:tabLst>
                <a:tab pos="1608138" algn="l"/>
              </a:tabLst>
            </a:pPr>
            <a:r>
              <a:rPr lang="en-AU" sz="1000" b="1" dirty="0">
                <a:solidFill>
                  <a:srgbClr val="000000"/>
                </a:solidFill>
                <a:latin typeface="Arial"/>
              </a:rPr>
              <a:t>Number at risk</a:t>
            </a:r>
          </a:p>
          <a:p>
            <a:pPr defTabSz="457200">
              <a:tabLst>
                <a:tab pos="1438275" algn="l"/>
                <a:tab pos="2058988" algn="l"/>
                <a:tab pos="2601913" algn="l"/>
                <a:tab pos="3319463" algn="l"/>
                <a:tab pos="3951288" algn="l"/>
                <a:tab pos="4572000" algn="l"/>
                <a:tab pos="5113338" algn="l"/>
                <a:tab pos="6456363" algn="l"/>
                <a:tab pos="7624763" algn="l"/>
              </a:tabLst>
            </a:pPr>
            <a:r>
              <a:rPr lang="en-AU" sz="1000" b="1" dirty="0">
                <a:solidFill>
                  <a:srgbClr val="000000"/>
                </a:solidFill>
                <a:latin typeface="Arial"/>
              </a:rPr>
              <a:t>FOLFOX 	</a:t>
            </a:r>
            <a:r>
              <a:rPr lang="en-AU" sz="1000" dirty="0">
                <a:solidFill>
                  <a:srgbClr val="000000"/>
                </a:solidFill>
                <a:latin typeface="Arial"/>
              </a:rPr>
              <a:t>263	 	    96	 	 29		    9	  5	   2 </a:t>
            </a:r>
          </a:p>
          <a:p>
            <a:pPr defTabSz="457200">
              <a:tabLst>
                <a:tab pos="1438275" algn="l"/>
                <a:tab pos="2058988" algn="l"/>
                <a:tab pos="2601913" algn="l"/>
                <a:tab pos="3319463" algn="l"/>
                <a:tab pos="3951288" algn="l"/>
                <a:tab pos="4572000" algn="l"/>
                <a:tab pos="5113338" algn="l"/>
                <a:tab pos="6456363" algn="l"/>
                <a:tab pos="7624763" algn="l"/>
              </a:tabLst>
            </a:pPr>
            <a:r>
              <a:rPr lang="en-AU" sz="1000" b="1" dirty="0">
                <a:solidFill>
                  <a:srgbClr val="000000"/>
                </a:solidFill>
                <a:latin typeface="Arial"/>
              </a:rPr>
              <a:t>FOLFOX + SIRT	</a:t>
            </a:r>
            <a:r>
              <a:rPr lang="en-AU" sz="1000" dirty="0">
                <a:solidFill>
                  <a:srgbClr val="000000"/>
                </a:solidFill>
                <a:latin typeface="Arial"/>
              </a:rPr>
              <a:t>267	 	  106	 	 33		  11	  5	   2</a:t>
            </a:r>
          </a:p>
        </p:txBody>
      </p:sp>
      <p:cxnSp>
        <p:nvCxnSpPr>
          <p:cNvPr id="185" name="Straight Connector 184"/>
          <p:cNvCxnSpPr/>
          <p:nvPr/>
        </p:nvCxnSpPr>
        <p:spPr>
          <a:xfrm flipV="1">
            <a:off x="1674024" y="2495556"/>
            <a:ext cx="2233613" cy="1"/>
          </a:xfrm>
          <a:prstGeom prst="line">
            <a:avLst/>
          </a:prstGeom>
          <a:noFill/>
          <a:ln w="12700" cap="flat" cmpd="sng" algn="ctr">
            <a:solidFill>
              <a:srgbClr val="000000"/>
            </a:solidFill>
            <a:prstDash val="dash"/>
          </a:ln>
          <a:effectLst/>
        </p:spPr>
      </p:cxnSp>
      <p:cxnSp>
        <p:nvCxnSpPr>
          <p:cNvPr id="186" name="Straight Connector 185"/>
          <p:cNvCxnSpPr/>
          <p:nvPr/>
        </p:nvCxnSpPr>
        <p:spPr>
          <a:xfrm>
            <a:off x="3062291" y="2498725"/>
            <a:ext cx="0" cy="2819400"/>
          </a:xfrm>
          <a:prstGeom prst="line">
            <a:avLst/>
          </a:prstGeom>
          <a:noFill/>
          <a:ln w="12700" cap="flat" cmpd="sng" algn="ctr">
            <a:solidFill>
              <a:srgbClr val="000000"/>
            </a:solidFill>
            <a:prstDash val="dash"/>
          </a:ln>
          <a:effectLst/>
        </p:spPr>
      </p:cxnSp>
      <p:cxnSp>
        <p:nvCxnSpPr>
          <p:cNvPr id="187" name="Straight Connector 186"/>
          <p:cNvCxnSpPr/>
          <p:nvPr/>
        </p:nvCxnSpPr>
        <p:spPr>
          <a:xfrm>
            <a:off x="3902800" y="2501921"/>
            <a:ext cx="0" cy="2819400"/>
          </a:xfrm>
          <a:prstGeom prst="line">
            <a:avLst/>
          </a:prstGeom>
          <a:noFill/>
          <a:ln w="12700" cap="flat" cmpd="sng" algn="ctr">
            <a:solidFill>
              <a:srgbClr val="000000"/>
            </a:solidFill>
            <a:prstDash val="dash"/>
          </a:ln>
          <a:effectLst/>
        </p:spPr>
      </p:cxnSp>
      <p:sp>
        <p:nvSpPr>
          <p:cNvPr id="188" name="Rectangle 187"/>
          <p:cNvSpPr/>
          <p:nvPr/>
        </p:nvSpPr>
        <p:spPr>
          <a:xfrm>
            <a:off x="4004872" y="4136294"/>
            <a:ext cx="4432624" cy="307777"/>
          </a:xfrm>
          <a:prstGeom prst="rect">
            <a:avLst/>
          </a:prstGeom>
        </p:spPr>
        <p:txBody>
          <a:bodyPr wrap="none">
            <a:spAutoFit/>
          </a:bodyPr>
          <a:lstStyle/>
          <a:p>
            <a:pPr defTabSz="457200"/>
            <a:r>
              <a:rPr lang="en-AU" sz="1400" b="1" dirty="0">
                <a:solidFill>
                  <a:srgbClr val="000000"/>
                </a:solidFill>
                <a:latin typeface="Arial"/>
              </a:rPr>
              <a:t>7.9 month improvement in median PFS in the liver</a:t>
            </a:r>
            <a:endParaRPr lang="en-GB" sz="1400" b="1" dirty="0">
              <a:solidFill>
                <a:srgbClr val="000000"/>
              </a:solidFill>
              <a:latin typeface="Arial"/>
            </a:endParaRPr>
          </a:p>
        </p:txBody>
      </p:sp>
      <p:sp>
        <p:nvSpPr>
          <p:cNvPr id="189" name="Rectangle 188"/>
          <p:cNvSpPr/>
          <p:nvPr/>
        </p:nvSpPr>
        <p:spPr>
          <a:xfrm>
            <a:off x="3994599" y="4622108"/>
            <a:ext cx="4935967" cy="307777"/>
          </a:xfrm>
          <a:prstGeom prst="rect">
            <a:avLst/>
          </a:prstGeom>
        </p:spPr>
        <p:txBody>
          <a:bodyPr wrap="none">
            <a:spAutoFit/>
          </a:bodyPr>
          <a:lstStyle/>
          <a:p>
            <a:pPr defTabSz="457200"/>
            <a:r>
              <a:rPr lang="en-AU" sz="1400" b="1" dirty="0">
                <a:solidFill>
                  <a:srgbClr val="000000"/>
                </a:solidFill>
                <a:latin typeface="Arial"/>
              </a:rPr>
              <a:t>31% reduction in risk of disease progression in the liver</a:t>
            </a:r>
            <a:endParaRPr lang="en-GB" sz="1400" b="1" dirty="0">
              <a:solidFill>
                <a:srgbClr val="000000"/>
              </a:solidFill>
              <a:latin typeface="Arial"/>
            </a:endParaRPr>
          </a:p>
        </p:txBody>
      </p:sp>
      <p:sp>
        <p:nvSpPr>
          <p:cNvPr id="190" name="Rectangle 189"/>
          <p:cNvSpPr/>
          <p:nvPr/>
        </p:nvSpPr>
        <p:spPr>
          <a:xfrm>
            <a:off x="203200" y="6590799"/>
            <a:ext cx="5610578" cy="230832"/>
          </a:xfrm>
          <a:prstGeom prst="rect">
            <a:avLst/>
          </a:prstGeom>
        </p:spPr>
        <p:txBody>
          <a:bodyPr wrap="square">
            <a:spAutoFit/>
          </a:bodyPr>
          <a:lstStyle/>
          <a:p>
            <a:pPr marL="0" lvl="1" defTabSz="457200"/>
            <a:r>
              <a:rPr lang="en-GB" sz="900" dirty="0">
                <a:solidFill>
                  <a:srgbClr val="000000"/>
                </a:solidFill>
                <a:latin typeface="Arial"/>
              </a:rPr>
              <a:t>Gibbs P </a:t>
            </a:r>
            <a:r>
              <a:rPr lang="en-GB" sz="900" i="1" dirty="0">
                <a:solidFill>
                  <a:srgbClr val="000000"/>
                </a:solidFill>
                <a:latin typeface="Arial"/>
              </a:rPr>
              <a:t>et al. Presented at 2015 ASCO Annual Meeting; J </a:t>
            </a:r>
            <a:r>
              <a:rPr lang="en-GB" sz="900" i="1" dirty="0" err="1">
                <a:solidFill>
                  <a:srgbClr val="000000"/>
                </a:solidFill>
                <a:latin typeface="Arial"/>
              </a:rPr>
              <a:t>Clin</a:t>
            </a:r>
            <a:r>
              <a:rPr lang="en-GB" sz="900" i="1" dirty="0">
                <a:solidFill>
                  <a:srgbClr val="000000"/>
                </a:solidFill>
                <a:latin typeface="Arial"/>
              </a:rPr>
              <a:t> </a:t>
            </a:r>
            <a:r>
              <a:rPr lang="en-GB" sz="900" i="1" dirty="0" err="1">
                <a:solidFill>
                  <a:srgbClr val="000000"/>
                </a:solidFill>
                <a:latin typeface="Arial"/>
              </a:rPr>
              <a:t>Oncol</a:t>
            </a:r>
            <a:r>
              <a:rPr lang="en-GB" sz="900" i="1" dirty="0">
                <a:solidFill>
                  <a:srgbClr val="000000"/>
                </a:solidFill>
                <a:latin typeface="Arial"/>
              </a:rPr>
              <a:t> </a:t>
            </a:r>
            <a:r>
              <a:rPr lang="en-GB" sz="900" dirty="0">
                <a:solidFill>
                  <a:srgbClr val="000000"/>
                </a:solidFill>
                <a:latin typeface="Arial"/>
              </a:rPr>
              <a:t>2015; </a:t>
            </a:r>
            <a:r>
              <a:rPr lang="en-GB" sz="900" b="1" dirty="0">
                <a:solidFill>
                  <a:srgbClr val="000000"/>
                </a:solidFill>
                <a:latin typeface="Arial"/>
              </a:rPr>
              <a:t>33</a:t>
            </a:r>
            <a:r>
              <a:rPr lang="en-GB" sz="900" dirty="0">
                <a:solidFill>
                  <a:srgbClr val="000000"/>
                </a:solidFill>
                <a:latin typeface="Arial"/>
              </a:rPr>
              <a:t> (</a:t>
            </a:r>
            <a:r>
              <a:rPr lang="en-GB" sz="900" dirty="0" err="1">
                <a:solidFill>
                  <a:srgbClr val="000000"/>
                </a:solidFill>
                <a:latin typeface="Arial"/>
              </a:rPr>
              <a:t>Suppl</a:t>
            </a:r>
            <a:r>
              <a:rPr lang="en-GB" sz="900" dirty="0">
                <a:solidFill>
                  <a:srgbClr val="000000"/>
                </a:solidFill>
                <a:latin typeface="Arial"/>
              </a:rPr>
              <a:t>): Abs 3502</a:t>
            </a:r>
            <a:r>
              <a:rPr lang="en-GB" sz="900" i="1" dirty="0">
                <a:solidFill>
                  <a:srgbClr val="000000"/>
                </a:solidFill>
                <a:latin typeface="Arial"/>
              </a:rPr>
              <a:t>.</a:t>
            </a:r>
            <a:endParaRPr lang="en-GB" sz="900" dirty="0">
              <a:solidFill>
                <a:srgbClr val="000000"/>
              </a:solidFill>
              <a:latin typeface="Arial"/>
            </a:endParaRPr>
          </a:p>
        </p:txBody>
      </p:sp>
      <p:sp>
        <p:nvSpPr>
          <p:cNvPr id="65" name="Rectangle 64"/>
          <p:cNvSpPr/>
          <p:nvPr/>
        </p:nvSpPr>
        <p:spPr>
          <a:xfrm>
            <a:off x="8127828" y="6716411"/>
            <a:ext cx="697627" cy="184666"/>
          </a:xfrm>
          <a:prstGeom prst="rect">
            <a:avLst/>
          </a:prstGeom>
        </p:spPr>
        <p:txBody>
          <a:bodyPr wrap="none">
            <a:spAutoFit/>
          </a:bodyPr>
          <a:lstStyle/>
          <a:p>
            <a:pPr algn="ctr"/>
            <a:r>
              <a:rPr lang="en-GB" sz="600" dirty="0">
                <a:solidFill>
                  <a:schemeClr val="bg1">
                    <a:lumMod val="75000"/>
                  </a:schemeClr>
                </a:solidFill>
                <a:latin typeface="Arial" panose="020B0604020202020204" pitchFamily="34" charset="0"/>
                <a:cs typeface="Arial" panose="020B0604020202020204" pitchFamily="34" charset="0"/>
              </a:rPr>
              <a:t>118-EUA-0615</a:t>
            </a:r>
          </a:p>
        </p:txBody>
      </p:sp>
    </p:spTree>
    <p:extLst>
      <p:ext uri="{BB962C8B-B14F-4D97-AF65-F5344CB8AC3E}">
        <p14:creationId xmlns:p14="http://schemas.microsoft.com/office/powerpoint/2010/main" val="220470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EB103A-78C9-4F9C-A8C5-4D78D4554D65}"/>
              </a:ext>
            </a:extLst>
          </p:cNvPr>
          <p:cNvPicPr>
            <a:picLocks noChangeAspect="1"/>
          </p:cNvPicPr>
          <p:nvPr/>
        </p:nvPicPr>
        <p:blipFill>
          <a:blip r:embed="rId2"/>
          <a:stretch>
            <a:fillRect/>
          </a:stretch>
        </p:blipFill>
        <p:spPr>
          <a:xfrm>
            <a:off x="1504951" y="1749792"/>
            <a:ext cx="6134099" cy="3358418"/>
          </a:xfrm>
          <a:prstGeom prst="rect">
            <a:avLst/>
          </a:prstGeom>
        </p:spPr>
      </p:pic>
    </p:spTree>
    <p:extLst>
      <p:ext uri="{BB962C8B-B14F-4D97-AF65-F5344CB8AC3E}">
        <p14:creationId xmlns:p14="http://schemas.microsoft.com/office/powerpoint/2010/main" val="1133657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C4063-DACE-4B61-BA52-3BBE5E2602D4}"/>
              </a:ext>
            </a:extLst>
          </p:cNvPr>
          <p:cNvPicPr>
            <a:picLocks noChangeAspect="1"/>
          </p:cNvPicPr>
          <p:nvPr/>
        </p:nvPicPr>
        <p:blipFill>
          <a:blip r:embed="rId2"/>
          <a:stretch>
            <a:fillRect/>
          </a:stretch>
        </p:blipFill>
        <p:spPr>
          <a:xfrm>
            <a:off x="1143000" y="1605331"/>
            <a:ext cx="6858000" cy="3647339"/>
          </a:xfrm>
          <a:prstGeom prst="rect">
            <a:avLst/>
          </a:prstGeom>
        </p:spPr>
      </p:pic>
    </p:spTree>
    <p:extLst>
      <p:ext uri="{BB962C8B-B14F-4D97-AF65-F5344CB8AC3E}">
        <p14:creationId xmlns:p14="http://schemas.microsoft.com/office/powerpoint/2010/main" val="2925572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1CB3D4-F632-4B6C-96FB-F11E5DCCA439}"/>
              </a:ext>
            </a:extLst>
          </p:cNvPr>
          <p:cNvPicPr>
            <a:picLocks noChangeAspect="1"/>
          </p:cNvPicPr>
          <p:nvPr/>
        </p:nvPicPr>
        <p:blipFill>
          <a:blip r:embed="rId2"/>
          <a:stretch>
            <a:fillRect/>
          </a:stretch>
        </p:blipFill>
        <p:spPr>
          <a:xfrm>
            <a:off x="1143000" y="1595052"/>
            <a:ext cx="6858000" cy="3667898"/>
          </a:xfrm>
          <a:prstGeom prst="rect">
            <a:avLst/>
          </a:prstGeom>
        </p:spPr>
      </p:pic>
    </p:spTree>
    <p:extLst>
      <p:ext uri="{BB962C8B-B14F-4D97-AF65-F5344CB8AC3E}">
        <p14:creationId xmlns:p14="http://schemas.microsoft.com/office/powerpoint/2010/main" val="94630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1A9390-3BC8-48A3-9437-013410977D85}"/>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2987220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1E76B-F20C-492B-B866-9D43B10167E0}"/>
              </a:ext>
            </a:extLst>
          </p:cNvPr>
          <p:cNvPicPr>
            <a:picLocks noChangeAspect="1"/>
          </p:cNvPicPr>
          <p:nvPr/>
        </p:nvPicPr>
        <p:blipFill>
          <a:blip r:embed="rId2"/>
          <a:stretch>
            <a:fillRect/>
          </a:stretch>
        </p:blipFill>
        <p:spPr>
          <a:xfrm>
            <a:off x="1143000" y="1493010"/>
            <a:ext cx="6858000" cy="3871981"/>
          </a:xfrm>
          <a:prstGeom prst="rect">
            <a:avLst/>
          </a:prstGeom>
        </p:spPr>
      </p:pic>
    </p:spTree>
    <p:extLst>
      <p:ext uri="{BB962C8B-B14F-4D97-AF65-F5344CB8AC3E}">
        <p14:creationId xmlns:p14="http://schemas.microsoft.com/office/powerpoint/2010/main" val="919413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D1EFB-36F6-4A2A-9834-C49C2350555F}"/>
              </a:ext>
            </a:extLst>
          </p:cNvPr>
          <p:cNvPicPr>
            <a:picLocks noChangeAspect="1"/>
          </p:cNvPicPr>
          <p:nvPr/>
        </p:nvPicPr>
        <p:blipFill>
          <a:blip r:embed="rId2"/>
          <a:stretch>
            <a:fillRect/>
          </a:stretch>
        </p:blipFill>
        <p:spPr>
          <a:xfrm>
            <a:off x="1143000" y="1462945"/>
            <a:ext cx="6858000" cy="3932111"/>
          </a:xfrm>
          <a:prstGeom prst="rect">
            <a:avLst/>
          </a:prstGeom>
        </p:spPr>
      </p:pic>
    </p:spTree>
    <p:extLst>
      <p:ext uri="{BB962C8B-B14F-4D97-AF65-F5344CB8AC3E}">
        <p14:creationId xmlns:p14="http://schemas.microsoft.com/office/powerpoint/2010/main" val="1242656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750B43C-3F97-41D3-A0CE-8095C408F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Summary and conclusions</a:t>
            </a:r>
          </a:p>
        </p:txBody>
      </p:sp>
      <p:sp>
        <p:nvSpPr>
          <p:cNvPr id="3" name="Content Placeholder 2"/>
          <p:cNvSpPr>
            <a:spLocks noGrp="1"/>
          </p:cNvSpPr>
          <p:nvPr>
            <p:ph idx="1"/>
          </p:nvPr>
        </p:nvSpPr>
        <p:spPr/>
        <p:txBody>
          <a:bodyPr/>
          <a:lstStyle/>
          <a:p>
            <a:pPr>
              <a:lnSpc>
                <a:spcPct val="150000"/>
              </a:lnSpc>
            </a:pPr>
            <a:r>
              <a:rPr lang="en-GB" dirty="0"/>
              <a:t>SIRT evidence base is poor</a:t>
            </a:r>
          </a:p>
          <a:p>
            <a:pPr>
              <a:lnSpc>
                <a:spcPct val="150000"/>
              </a:lnSpc>
            </a:pPr>
            <a:r>
              <a:rPr lang="en-GB" dirty="0"/>
              <a:t>Effectively unusable in UK in NHS in CRC metastases</a:t>
            </a:r>
          </a:p>
          <a:p>
            <a:pPr>
              <a:lnSpc>
                <a:spcPct val="150000"/>
              </a:lnSpc>
            </a:pPr>
            <a:r>
              <a:rPr lang="en-GB" dirty="0"/>
              <a:t>Definite place in HCC</a:t>
            </a:r>
          </a:p>
          <a:p>
            <a:pPr lvl="1">
              <a:lnSpc>
                <a:spcPct val="150000"/>
              </a:lnSpc>
            </a:pPr>
            <a:r>
              <a:rPr lang="en-GB" dirty="0"/>
              <a:t>Local MDT selection will be key</a:t>
            </a:r>
          </a:p>
          <a:p>
            <a:pPr lvl="1">
              <a:lnSpc>
                <a:spcPct val="150000"/>
              </a:lnSpc>
            </a:pPr>
            <a:r>
              <a:rPr lang="en-GB" dirty="0"/>
              <a:t>Important part of our regional service.</a:t>
            </a:r>
          </a:p>
          <a:p>
            <a:pPr lvl="1">
              <a:lnSpc>
                <a:spcPct val="150000"/>
              </a:lnSpc>
            </a:pPr>
            <a:r>
              <a:rPr lang="en-GB" dirty="0"/>
              <a:t>If commissioned means we have a national full house of available therapies</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33</a:t>
            </a:fld>
            <a:endParaRPr lang="en-US"/>
          </a:p>
        </p:txBody>
      </p:sp>
    </p:spTree>
    <p:extLst>
      <p:ext uri="{BB962C8B-B14F-4D97-AF65-F5344CB8AC3E}">
        <p14:creationId xmlns:p14="http://schemas.microsoft.com/office/powerpoint/2010/main" val="385345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Options for non resectable disease</a:t>
            </a:r>
          </a:p>
        </p:txBody>
      </p:sp>
      <p:sp>
        <p:nvSpPr>
          <p:cNvPr id="5" name="Content Placeholder 4"/>
          <p:cNvSpPr>
            <a:spLocks noGrp="1"/>
          </p:cNvSpPr>
          <p:nvPr>
            <p:ph idx="1"/>
          </p:nvPr>
        </p:nvSpPr>
        <p:spPr/>
        <p:txBody>
          <a:bodyPr>
            <a:normAutofit fontScale="92500" lnSpcReduction="10000"/>
          </a:bodyPr>
          <a:lstStyle/>
          <a:p>
            <a:r>
              <a:rPr lang="en-GB" dirty="0"/>
              <a:t>Ionising Radiation</a:t>
            </a:r>
          </a:p>
          <a:p>
            <a:pPr marL="0" indent="0">
              <a:buNone/>
            </a:pPr>
            <a:endParaRPr lang="en-GB" dirty="0"/>
          </a:p>
          <a:p>
            <a:r>
              <a:rPr lang="en-GB" dirty="0"/>
              <a:t>Catheter directed</a:t>
            </a:r>
          </a:p>
          <a:p>
            <a:pPr lvl="1"/>
            <a:r>
              <a:rPr lang="en-GB" dirty="0"/>
              <a:t>SIRT</a:t>
            </a:r>
          </a:p>
          <a:p>
            <a:pPr lvl="1"/>
            <a:r>
              <a:rPr lang="en-GB" dirty="0"/>
              <a:t>Chemo-embolization</a:t>
            </a:r>
          </a:p>
          <a:p>
            <a:pPr lvl="1"/>
            <a:r>
              <a:rPr lang="en-GB" dirty="0"/>
              <a:t>Chemotherapy</a:t>
            </a:r>
          </a:p>
          <a:p>
            <a:pPr lvl="1"/>
            <a:endParaRPr lang="en-GB" dirty="0"/>
          </a:p>
          <a:p>
            <a:r>
              <a:rPr lang="en-GB" dirty="0"/>
              <a:t>Percutaneous</a:t>
            </a:r>
          </a:p>
          <a:p>
            <a:pPr lvl="1"/>
            <a:r>
              <a:rPr lang="en-GB" dirty="0"/>
              <a:t>Cryosurgery</a:t>
            </a:r>
          </a:p>
          <a:p>
            <a:pPr lvl="1"/>
            <a:r>
              <a:rPr lang="en-GB" dirty="0"/>
              <a:t>Thermal ablation</a:t>
            </a:r>
          </a:p>
          <a:p>
            <a:pPr lvl="1"/>
            <a:r>
              <a:rPr lang="en-GB" dirty="0"/>
              <a:t>Radiofrequency ablation</a:t>
            </a:r>
          </a:p>
          <a:p>
            <a:pPr lvl="1"/>
            <a:r>
              <a:rPr lang="en-GB" dirty="0"/>
              <a:t>Microwave</a:t>
            </a:r>
          </a:p>
        </p:txBody>
      </p:sp>
      <p:sp>
        <p:nvSpPr>
          <p:cNvPr id="2" name="Footer Placeholder 1"/>
          <p:cNvSpPr>
            <a:spLocks noGrp="1"/>
          </p:cNvSpPr>
          <p:nvPr>
            <p:ph type="ftr" sz="quarter" idx="11"/>
          </p:nvPr>
        </p:nvSpPr>
        <p:spPr/>
        <p:txBody>
          <a:bodyPr/>
          <a:lstStyle/>
          <a:p>
            <a:pPr>
              <a:defRPr/>
            </a:pPr>
            <a:endParaRPr lang="en-GB"/>
          </a:p>
        </p:txBody>
      </p:sp>
      <p:sp>
        <p:nvSpPr>
          <p:cNvPr id="3" name="Slide Number Placeholder 2"/>
          <p:cNvSpPr>
            <a:spLocks noGrp="1"/>
          </p:cNvSpPr>
          <p:nvPr>
            <p:ph type="sldNum" sz="quarter" idx="12"/>
          </p:nvPr>
        </p:nvSpPr>
        <p:spPr/>
        <p:txBody>
          <a:bodyPr/>
          <a:lstStyle/>
          <a:p>
            <a:fld id="{28779413-8860-421A-8A36-D71E49F7E38D}" type="slidenum">
              <a:rPr lang="en-GB" altLang="en-US" smtClean="0"/>
              <a:pPr/>
              <a:t>4</a:t>
            </a:fld>
            <a:endParaRPr lang="en-GB" altLang="en-US"/>
          </a:p>
        </p:txBody>
      </p:sp>
    </p:spTree>
    <p:extLst>
      <p:ext uri="{BB962C8B-B14F-4D97-AF65-F5344CB8AC3E}">
        <p14:creationId xmlns:p14="http://schemas.microsoft.com/office/powerpoint/2010/main" val="57422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E38A-4132-C024-3C63-35518563CC8C}"/>
              </a:ext>
            </a:extLst>
          </p:cNvPr>
          <p:cNvSpPr>
            <a:spLocks noGrp="1"/>
          </p:cNvSpPr>
          <p:nvPr>
            <p:ph type="title"/>
          </p:nvPr>
        </p:nvSpPr>
        <p:spPr/>
        <p:txBody>
          <a:bodyPr/>
          <a:lstStyle/>
          <a:p>
            <a:r>
              <a:rPr lang="en-GB" dirty="0"/>
              <a:t>SIRT Indications until 2021</a:t>
            </a:r>
          </a:p>
        </p:txBody>
      </p:sp>
      <p:pic>
        <p:nvPicPr>
          <p:cNvPr id="4" name="Content Placeholder 3">
            <a:extLst>
              <a:ext uri="{FF2B5EF4-FFF2-40B4-BE49-F238E27FC236}">
                <a16:creationId xmlns:a16="http://schemas.microsoft.com/office/drawing/2014/main" id="{C18D9BC8-3586-6EB2-971E-B51C1C943BCC}"/>
              </a:ext>
            </a:extLst>
          </p:cNvPr>
          <p:cNvPicPr>
            <a:picLocks noGrp="1" noChangeAspect="1"/>
          </p:cNvPicPr>
          <p:nvPr>
            <p:ph idx="1"/>
          </p:nvPr>
        </p:nvPicPr>
        <p:blipFill>
          <a:blip r:embed="rId2"/>
          <a:stretch>
            <a:fillRect/>
          </a:stretch>
        </p:blipFill>
        <p:spPr>
          <a:xfrm>
            <a:off x="457200" y="1718418"/>
            <a:ext cx="8229600" cy="4289526"/>
          </a:xfrm>
          <a:prstGeom prst="rect">
            <a:avLst/>
          </a:prstGeom>
        </p:spPr>
      </p:pic>
    </p:spTree>
    <p:extLst>
      <p:ext uri="{BB962C8B-B14F-4D97-AF65-F5344CB8AC3E}">
        <p14:creationId xmlns:p14="http://schemas.microsoft.com/office/powerpoint/2010/main" val="12700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6C05-7606-D251-18EF-D50E3C20B630}"/>
              </a:ext>
            </a:extLst>
          </p:cNvPr>
          <p:cNvSpPr>
            <a:spLocks noGrp="1"/>
          </p:cNvSpPr>
          <p:nvPr>
            <p:ph type="title"/>
          </p:nvPr>
        </p:nvSpPr>
        <p:spPr/>
        <p:txBody>
          <a:bodyPr/>
          <a:lstStyle/>
          <a:p>
            <a:r>
              <a:rPr lang="en-GB" dirty="0"/>
              <a:t>BSI/Regulatory review 2021</a:t>
            </a:r>
          </a:p>
        </p:txBody>
      </p:sp>
      <p:sp>
        <p:nvSpPr>
          <p:cNvPr id="3" name="Content Placeholder 2">
            <a:extLst>
              <a:ext uri="{FF2B5EF4-FFF2-40B4-BE49-F238E27FC236}">
                <a16:creationId xmlns:a16="http://schemas.microsoft.com/office/drawing/2014/main" id="{1DCCB2C1-2C31-7F45-2D51-A310F9D52343}"/>
              </a:ext>
            </a:extLst>
          </p:cNvPr>
          <p:cNvSpPr>
            <a:spLocks noGrp="1"/>
          </p:cNvSpPr>
          <p:nvPr>
            <p:ph idx="1"/>
          </p:nvPr>
        </p:nvSpPr>
        <p:spPr/>
        <p:txBody>
          <a:bodyPr>
            <a:noAutofit/>
          </a:bodyPr>
          <a:lstStyle/>
          <a:p>
            <a:r>
              <a:rPr lang="en-GB" sz="1800" dirty="0">
                <a:latin typeface="+mn-lt"/>
                <a:ea typeface="Times New Roman" panose="02020603050405020304" pitchFamily="18" charset="0"/>
              </a:rPr>
              <a:t>Used in </a:t>
            </a:r>
          </a:p>
          <a:p>
            <a:pPr lvl="1"/>
            <a:r>
              <a:rPr lang="en-GB" sz="1800" dirty="0">
                <a:latin typeface="+mn-lt"/>
                <a:ea typeface="Times New Roman" panose="02020603050405020304" pitchFamily="18" charset="0"/>
              </a:rPr>
              <a:t>HCC</a:t>
            </a:r>
          </a:p>
          <a:p>
            <a:pPr lvl="1"/>
            <a:r>
              <a:rPr lang="en-GB" sz="1800" dirty="0">
                <a:latin typeface="+mn-lt"/>
                <a:ea typeface="Times New Roman" panose="02020603050405020304" pitchFamily="18" charset="0"/>
              </a:rPr>
              <a:t>Cholangiocarcinoma</a:t>
            </a:r>
          </a:p>
          <a:p>
            <a:pPr lvl="1"/>
            <a:r>
              <a:rPr lang="en-GB" sz="1800" dirty="0">
                <a:latin typeface="+mn-lt"/>
                <a:ea typeface="Times New Roman" panose="02020603050405020304" pitchFamily="18" charset="0"/>
              </a:rPr>
              <a:t>NET</a:t>
            </a:r>
          </a:p>
          <a:p>
            <a:pPr lvl="1"/>
            <a:r>
              <a:rPr lang="en-GB" sz="1800" dirty="0">
                <a:latin typeface="+mn-lt"/>
                <a:ea typeface="Times New Roman" panose="02020603050405020304" pitchFamily="18" charset="0"/>
              </a:rPr>
              <a:t>Colorectal liver </a:t>
            </a:r>
            <a:r>
              <a:rPr lang="en-GB" sz="1800" dirty="0" err="1">
                <a:latin typeface="+mn-lt"/>
                <a:ea typeface="Times New Roman" panose="02020603050405020304" pitchFamily="18" charset="0"/>
              </a:rPr>
              <a:t>mets</a:t>
            </a:r>
            <a:endParaRPr lang="en-GB" sz="1800" dirty="0">
              <a:latin typeface="+mn-lt"/>
              <a:ea typeface="Times New Roman" panose="02020603050405020304" pitchFamily="18" charset="0"/>
            </a:endParaRPr>
          </a:p>
          <a:p>
            <a:pPr lvl="1"/>
            <a:r>
              <a:rPr lang="en-GB" sz="1800" dirty="0">
                <a:latin typeface="+mn-lt"/>
                <a:ea typeface="Times New Roman" panose="02020603050405020304" pitchFamily="18" charset="0"/>
              </a:rPr>
              <a:t>Breast liver </a:t>
            </a:r>
            <a:r>
              <a:rPr lang="en-GB" sz="1800" dirty="0" err="1">
                <a:latin typeface="+mn-lt"/>
                <a:ea typeface="Times New Roman" panose="02020603050405020304" pitchFamily="18" charset="0"/>
              </a:rPr>
              <a:t>mets</a:t>
            </a:r>
            <a:endParaRPr lang="en-GB" sz="1800" dirty="0">
              <a:latin typeface="+mn-lt"/>
              <a:ea typeface="Times New Roman" panose="02020603050405020304" pitchFamily="18" charset="0"/>
            </a:endParaRPr>
          </a:p>
          <a:p>
            <a:pPr lvl="1"/>
            <a:r>
              <a:rPr lang="en-GB" sz="1800" dirty="0">
                <a:latin typeface="+mn-lt"/>
                <a:ea typeface="Times New Roman" panose="02020603050405020304" pitchFamily="18" charset="0"/>
              </a:rPr>
              <a:t>Pancreas liver </a:t>
            </a:r>
            <a:r>
              <a:rPr lang="en-GB" sz="1800" dirty="0" err="1">
                <a:latin typeface="+mn-lt"/>
                <a:ea typeface="Times New Roman" panose="02020603050405020304" pitchFamily="18" charset="0"/>
              </a:rPr>
              <a:t>mets</a:t>
            </a:r>
            <a:endParaRPr lang="en-GB" sz="1800" dirty="0">
              <a:latin typeface="+mn-lt"/>
              <a:ea typeface="Times New Roman" panose="02020603050405020304" pitchFamily="18" charset="0"/>
            </a:endParaRPr>
          </a:p>
          <a:p>
            <a:pPr marL="0" indent="0">
              <a:buNone/>
            </a:pPr>
            <a:endParaRPr lang="en-GB" sz="1800" dirty="0">
              <a:latin typeface="+mn-lt"/>
              <a:ea typeface="Times New Roman" panose="02020603050405020304" pitchFamily="18" charset="0"/>
            </a:endParaRPr>
          </a:p>
          <a:p>
            <a:r>
              <a:rPr lang="en-GB" sz="1800" dirty="0">
                <a:effectLst/>
                <a:latin typeface="+mn-lt"/>
                <a:ea typeface="Times New Roman" panose="02020603050405020304" pitchFamily="18" charset="0"/>
              </a:rPr>
              <a:t>‘Due to the significant methodological and statistical heterogeneity between studies, and the large variety of treatment combinations, it is difficult to make concrete recommendations on the best locoregional and systemic treatment options for advanced or unresectable HCC, ICC and secondary liver metastases. Essentially, additional large randomized controlled trials are needed to validate the positive therapeutic outcomes portrayed in the reviewed systematic reviews and meta-analyses’</a:t>
            </a:r>
            <a:endParaRPr lang="en-GB" sz="1800" dirty="0">
              <a:latin typeface="+mn-lt"/>
            </a:endParaRPr>
          </a:p>
        </p:txBody>
      </p:sp>
    </p:spTree>
    <p:extLst>
      <p:ext uri="{BB962C8B-B14F-4D97-AF65-F5344CB8AC3E}">
        <p14:creationId xmlns:p14="http://schemas.microsoft.com/office/powerpoint/2010/main" val="314568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3B79-47B6-B63D-3086-CA4733573D52}"/>
              </a:ext>
            </a:extLst>
          </p:cNvPr>
          <p:cNvSpPr>
            <a:spLocks noGrp="1"/>
          </p:cNvSpPr>
          <p:nvPr>
            <p:ph type="title"/>
          </p:nvPr>
        </p:nvSpPr>
        <p:spPr/>
        <p:txBody>
          <a:bodyPr/>
          <a:lstStyle/>
          <a:p>
            <a:r>
              <a:rPr lang="en-GB" dirty="0"/>
              <a:t>BSI/Regulatory review 2021</a:t>
            </a:r>
            <a:br>
              <a:rPr lang="en-GB" dirty="0"/>
            </a:br>
            <a:r>
              <a:rPr lang="en-GB" dirty="0"/>
              <a:t>NICE guidance</a:t>
            </a:r>
          </a:p>
        </p:txBody>
      </p:sp>
      <p:sp>
        <p:nvSpPr>
          <p:cNvPr id="3" name="Content Placeholder 2">
            <a:extLst>
              <a:ext uri="{FF2B5EF4-FFF2-40B4-BE49-F238E27FC236}">
                <a16:creationId xmlns:a16="http://schemas.microsoft.com/office/drawing/2014/main" id="{59B506A4-B8F5-5757-7950-56D88A923EF9}"/>
              </a:ext>
            </a:extLst>
          </p:cNvPr>
          <p:cNvSpPr>
            <a:spLocks noGrp="1"/>
          </p:cNvSpPr>
          <p:nvPr>
            <p:ph idx="1"/>
          </p:nvPr>
        </p:nvSpPr>
        <p:spPr/>
        <p:txBody>
          <a:bodyPr>
            <a:normAutofit fontScale="92500" lnSpcReduction="20000"/>
          </a:bodyPr>
          <a:lstStyle/>
          <a:p>
            <a:pPr>
              <a:spcAft>
                <a:spcPts val="600"/>
              </a:spcAft>
            </a:pPr>
            <a:r>
              <a:rPr lang="en-GB" sz="2000" dirty="0">
                <a:effectLst/>
                <a:latin typeface="Tahoma" panose="020B0604030504040204" pitchFamily="34" charset="0"/>
                <a:ea typeface="Times New Roman" panose="02020603050405020304" pitchFamily="18" charset="0"/>
                <a:cs typeface="Tahoma" panose="020B0604030504040204" pitchFamily="34" charset="0"/>
              </a:rPr>
              <a:t>IPG672 March 2020. ‘Evidence on the safety of selective internal radiation therapy (SIRT) for unresectable colorectal metastases in the liver shows there can be serious complications, but these are well recognised and infrequent.</a:t>
            </a:r>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a:p>
            <a:pPr>
              <a:spcAft>
                <a:spcPts val="600"/>
              </a:spcAft>
            </a:pPr>
            <a:r>
              <a:rPr lang="en-GB" sz="2000" dirty="0">
                <a:effectLst/>
                <a:latin typeface="Tahoma" panose="020B0604030504040204" pitchFamily="34" charset="0"/>
                <a:ea typeface="Times New Roman" panose="02020603050405020304" pitchFamily="18" charset="0"/>
                <a:cs typeface="Tahoma" panose="020B0604030504040204" pitchFamily="34" charset="0"/>
              </a:rPr>
              <a:t>In people who cannot tolerate chemotherapy or have liver metastases that are refractory to chemotherapy, there is evidence of efficacy but this is limited, particularly for important outcomes such as quality of life. Therefore, in these people, this procedure should only be used with special arrangements for clinical governance, consent, and audit or research.</a:t>
            </a:r>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a:p>
            <a:pPr>
              <a:spcAft>
                <a:spcPts val="600"/>
              </a:spcAft>
            </a:pPr>
            <a:r>
              <a:rPr lang="en-GB" sz="2000" dirty="0">
                <a:effectLst/>
                <a:latin typeface="Tahoma" panose="020B0604030504040204" pitchFamily="34" charset="0"/>
                <a:ea typeface="Times New Roman" panose="02020603050405020304" pitchFamily="18" charset="0"/>
                <a:cs typeface="Tahoma" panose="020B0604030504040204" pitchFamily="34" charset="0"/>
              </a:rPr>
              <a:t>In people who can have chemotherapy, evidence on overall survival and quality of life is inadequate in quality. Therefore, in these people, this procedure should only be used in the context of research.</a:t>
            </a:r>
          </a:p>
          <a:p>
            <a:pPr>
              <a:spcAft>
                <a:spcPts val="600"/>
              </a:spcAft>
            </a:pPr>
            <a:r>
              <a:rPr lang="en-GB" sz="2000" i="1" dirty="0">
                <a:latin typeface="Tahoma" panose="020B0604030504040204" pitchFamily="34" charset="0"/>
                <a:ea typeface="Times New Roman" panose="02020603050405020304" pitchFamily="18" charset="0"/>
                <a:cs typeface="Tahoma" panose="020B0604030504040204" pitchFamily="34" charset="0"/>
              </a:rPr>
              <a:t>Commissioning limited to 5 or less metastases, &lt;25% liver volume</a:t>
            </a:r>
          </a:p>
          <a:p>
            <a:pPr marL="0" indent="0">
              <a:spcAft>
                <a:spcPts val="600"/>
              </a:spcAft>
              <a:buNone/>
            </a:pPr>
            <a:r>
              <a:rPr lang="en-GB" sz="2000" i="1" dirty="0">
                <a:latin typeface="Tahoma" panose="020B0604030504040204" pitchFamily="34" charset="0"/>
                <a:ea typeface="Times New Roman" panose="02020603050405020304" pitchFamily="18" charset="0"/>
                <a:cs typeface="Tahoma" panose="020B0604030504040204" pitchFamily="34" charset="0"/>
              </a:rPr>
              <a:t>  = 0 referrals….</a:t>
            </a:r>
            <a:endParaRPr lang="en-GB" sz="2000" i="1" dirty="0">
              <a:effectLst/>
              <a:latin typeface="Tahom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8781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286A-F1EE-E1AD-26CE-66D54138F13B}"/>
              </a:ext>
            </a:extLst>
          </p:cNvPr>
          <p:cNvSpPr>
            <a:spLocks noGrp="1"/>
          </p:cNvSpPr>
          <p:nvPr>
            <p:ph type="title"/>
          </p:nvPr>
        </p:nvSpPr>
        <p:spPr/>
        <p:txBody>
          <a:bodyPr/>
          <a:lstStyle/>
          <a:p>
            <a:r>
              <a:rPr lang="en-GB" dirty="0"/>
              <a:t>BSI/Regulatory review 2021</a:t>
            </a:r>
            <a:br>
              <a:rPr lang="en-GB" dirty="0"/>
            </a:br>
            <a:r>
              <a:rPr lang="en-GB" dirty="0"/>
              <a:t>NICE guidance</a:t>
            </a:r>
          </a:p>
        </p:txBody>
      </p:sp>
      <p:sp>
        <p:nvSpPr>
          <p:cNvPr id="3" name="Content Placeholder 2">
            <a:extLst>
              <a:ext uri="{FF2B5EF4-FFF2-40B4-BE49-F238E27FC236}">
                <a16:creationId xmlns:a16="http://schemas.microsoft.com/office/drawing/2014/main" id="{B18254F9-C9A9-2A61-4BD0-C69C8FA97351}"/>
              </a:ext>
            </a:extLst>
          </p:cNvPr>
          <p:cNvSpPr>
            <a:spLocks noGrp="1"/>
          </p:cNvSpPr>
          <p:nvPr>
            <p:ph idx="1"/>
          </p:nvPr>
        </p:nvSpPr>
        <p:spPr/>
        <p:txBody>
          <a:bodyPr>
            <a:normAutofit fontScale="92500"/>
          </a:bodyPr>
          <a:lstStyle/>
          <a:p>
            <a:pPr>
              <a:spcAft>
                <a:spcPts val="600"/>
              </a:spcAft>
            </a:pPr>
            <a:r>
              <a:rPr lang="en-GB" sz="2400" dirty="0">
                <a:effectLst/>
                <a:latin typeface="Tahoma" panose="020B0604030504040204" pitchFamily="34" charset="0"/>
                <a:ea typeface="Times New Roman" panose="02020603050405020304" pitchFamily="18" charset="0"/>
                <a:cs typeface="Tahoma" panose="020B0604030504040204" pitchFamily="34" charset="0"/>
              </a:rPr>
              <a:t>ID1276 The selective internal radiation therapy (SIRT) SIR-Spheres is recommended as an option for treating unresectable advanced  hepatocellular carcinoma (HCC) in adults, only if:</a:t>
            </a:r>
            <a:endParaRPr lang="en-GB" sz="2400" dirty="0">
              <a:effectLst/>
              <a:latin typeface="Tahoma" panose="020B0604030504040204" pitchFamily="34" charset="0"/>
              <a:ea typeface="Times New Roman" panose="02020603050405020304" pitchFamily="18" charset="0"/>
              <a:cs typeface="Times New Roman" panose="02020603050405020304" pitchFamily="18" charset="0"/>
            </a:endParaRPr>
          </a:p>
          <a:p>
            <a:pPr>
              <a:spcAft>
                <a:spcPts val="600"/>
              </a:spcAft>
            </a:pPr>
            <a:r>
              <a:rPr lang="en-GB" sz="2400" dirty="0">
                <a:effectLst/>
                <a:latin typeface="Tahoma" panose="020B0604030504040204" pitchFamily="34" charset="0"/>
                <a:ea typeface="Times New Roman" panose="02020603050405020304" pitchFamily="18" charset="0"/>
                <a:cs typeface="Tahoma" panose="020B0604030504040204" pitchFamily="34" charset="0"/>
              </a:rPr>
              <a:t>• used for people with Child-Pugh grade A liver impairment when conventional </a:t>
            </a:r>
            <a:r>
              <a:rPr lang="en-GB" sz="2400" dirty="0" err="1">
                <a:effectLst/>
                <a:latin typeface="Tahoma" panose="020B0604030504040204" pitchFamily="34" charset="0"/>
                <a:ea typeface="Times New Roman" panose="02020603050405020304" pitchFamily="18" charset="0"/>
                <a:cs typeface="Tahoma" panose="020B0604030504040204" pitchFamily="34" charset="0"/>
              </a:rPr>
              <a:t>transarterial</a:t>
            </a:r>
            <a:r>
              <a:rPr lang="en-GB" sz="2400" dirty="0">
                <a:effectLst/>
                <a:latin typeface="Tahoma" panose="020B0604030504040204" pitchFamily="34" charset="0"/>
                <a:ea typeface="Times New Roman" panose="02020603050405020304" pitchFamily="18" charset="0"/>
                <a:cs typeface="Tahoma" panose="020B0604030504040204" pitchFamily="34" charset="0"/>
              </a:rPr>
              <a:t> therapies are inappropriate</a:t>
            </a:r>
            <a:endParaRPr lang="en-GB" sz="2400" dirty="0">
              <a:effectLst/>
              <a:latin typeface="Tahoma" panose="020B0604030504040204" pitchFamily="34" charset="0"/>
              <a:ea typeface="Times New Roman" panose="02020603050405020304" pitchFamily="18" charset="0"/>
              <a:cs typeface="Times New Roman" panose="02020603050405020304" pitchFamily="18" charset="0"/>
            </a:endParaRPr>
          </a:p>
          <a:p>
            <a:pPr>
              <a:spcAft>
                <a:spcPts val="600"/>
              </a:spcAft>
            </a:pPr>
            <a:r>
              <a:rPr lang="en-GB" sz="2400" dirty="0">
                <a:effectLst/>
                <a:latin typeface="Tahoma" panose="020B0604030504040204" pitchFamily="34" charset="0"/>
                <a:ea typeface="Times New Roman" panose="02020603050405020304" pitchFamily="18" charset="0"/>
                <a:cs typeface="Tahoma" panose="020B0604030504040204" pitchFamily="34" charset="0"/>
              </a:rPr>
              <a:t>NICE 2018 Current evidence on the safety of selective internal radiation therapy (SIRT) for unresectable primary intrahepatic cholangiocarcinoma shows that there are well-recognized, serious, but rare safety concerns. Evidence on its efficacy is inadequate in quantity and quality. Therefore, this procedure should only be used in the context of research</a:t>
            </a:r>
            <a:endParaRPr lang="en-GB" sz="2400" dirty="0">
              <a:effectLst/>
              <a:latin typeface="Tahom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6054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8209-20E5-BE0A-D415-0AFB721A377F}"/>
              </a:ext>
            </a:extLst>
          </p:cNvPr>
          <p:cNvSpPr>
            <a:spLocks noGrp="1"/>
          </p:cNvSpPr>
          <p:nvPr>
            <p:ph type="title"/>
          </p:nvPr>
        </p:nvSpPr>
        <p:spPr/>
        <p:txBody>
          <a:bodyPr/>
          <a:lstStyle/>
          <a:p>
            <a:r>
              <a:rPr lang="en-GB" dirty="0"/>
              <a:t>HCC</a:t>
            </a:r>
          </a:p>
        </p:txBody>
      </p:sp>
      <p:pic>
        <p:nvPicPr>
          <p:cNvPr id="4" name="Content Placeholder 3">
            <a:extLst>
              <a:ext uri="{FF2B5EF4-FFF2-40B4-BE49-F238E27FC236}">
                <a16:creationId xmlns:a16="http://schemas.microsoft.com/office/drawing/2014/main" id="{377EBD39-44E0-9583-FB0F-37B5FC930F7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582" y="1268760"/>
            <a:ext cx="7150759" cy="4857403"/>
          </a:xfrm>
          <a:prstGeom prst="rect">
            <a:avLst/>
          </a:prstGeom>
          <a:noFill/>
          <a:ln>
            <a:noFill/>
          </a:ln>
        </p:spPr>
      </p:pic>
    </p:spTree>
    <p:extLst>
      <p:ext uri="{BB962C8B-B14F-4D97-AF65-F5344CB8AC3E}">
        <p14:creationId xmlns:p14="http://schemas.microsoft.com/office/powerpoint/2010/main" val="799095787"/>
      </p:ext>
    </p:extLst>
  </p:cSld>
  <p:clrMapOvr>
    <a:masterClrMapping/>
  </p:clrMapOvr>
</p:sld>
</file>

<file path=ppt/theme/theme1.xml><?xml version="1.0" encoding="utf-8"?>
<a:theme xmlns:a="http://schemas.openxmlformats.org/drawingml/2006/main" name="CRN CC presentation template with str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HRA Template</Template>
  <TotalTime>4108</TotalTime>
  <Words>1900</Words>
  <Application>Microsoft Office PowerPoint</Application>
  <PresentationFormat>On-screen Show (4:3)</PresentationFormat>
  <Paragraphs>281</Paragraphs>
  <Slides>33</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Helvetica</vt:lpstr>
      <vt:lpstr>Tahoma</vt:lpstr>
      <vt:lpstr>CRN CC presentation template with strap</vt:lpstr>
      <vt:lpstr>Office Theme</vt:lpstr>
      <vt:lpstr>1_Office Theme</vt:lpstr>
      <vt:lpstr>SIRT  Steve Falk Consultant Clinical Oncologist</vt:lpstr>
      <vt:lpstr>PowerPoint Presentation</vt:lpstr>
      <vt:lpstr>PowerPoint Presentation</vt:lpstr>
      <vt:lpstr>Options for non resectable disease</vt:lpstr>
      <vt:lpstr>SIRT Indications until 2021</vt:lpstr>
      <vt:lpstr>BSI/Regulatory review 2021</vt:lpstr>
      <vt:lpstr>BSI/Regulatory review 2021 NICE guidance</vt:lpstr>
      <vt:lpstr>BSI/Regulatory review 2021 NICE guidance</vt:lpstr>
      <vt:lpstr>HCC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SIRFLOX: Randomized phase III trial comparing first-line mFOLFOX6 (+bevacizumab) versus mFOLFOX6 (+bevacizumab) + selective internal radiation therapy (SIRT) in patients with metastatic colorectal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conclusions</vt:lpstr>
    </vt:vector>
  </TitlesOfParts>
  <Company>NPSA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sam.wigand</dc:creator>
  <cp:lastModifiedBy>Helen Dunderdale</cp:lastModifiedBy>
  <cp:revision>134</cp:revision>
  <dcterms:created xsi:type="dcterms:W3CDTF">2011-12-13T11:22:56Z</dcterms:created>
  <dcterms:modified xsi:type="dcterms:W3CDTF">2023-01-27T14:09:04Z</dcterms:modified>
</cp:coreProperties>
</file>