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41" r:id="rId3"/>
    <p:sldId id="338" r:id="rId4"/>
    <p:sldId id="339" r:id="rId5"/>
    <p:sldId id="327" r:id="rId6"/>
    <p:sldId id="321" r:id="rId7"/>
    <p:sldId id="311" r:id="rId8"/>
    <p:sldId id="322" r:id="rId9"/>
    <p:sldId id="328" r:id="rId10"/>
    <p:sldId id="329" r:id="rId11"/>
    <p:sldId id="334" r:id="rId12"/>
    <p:sldId id="330" r:id="rId13"/>
    <p:sldId id="331" r:id="rId14"/>
    <p:sldId id="332" r:id="rId15"/>
    <p:sldId id="333"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1075-0DBA-F126-2320-F671EB6FD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818F10-8F98-4C96-CE37-4647EFFE0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610128-5C32-7528-303F-1175BF548475}"/>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739D3CC0-3DC5-811C-21D0-E2BE59D9B6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04DDC-CDD6-C8FA-BDBE-B967ACCB2C3B}"/>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367599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3DBF-692A-04B5-8E8C-AF4239E921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BE388B-59F9-6199-8533-98E014587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877AE5-7248-5914-954C-6055536A2291}"/>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30A61D35-5735-8014-1999-96199ED88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499748-FC05-24D4-F1FD-002FE93CA3B4}"/>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81786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91D483-2F5A-FFBE-2C32-E63CC7E81E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3FC3E1-A4C8-70D1-F0F9-124E859BD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BA7609-E96B-CFBE-0F91-28DC18AD544B}"/>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405B16E3-CDD9-2868-31AA-BB550783D2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65B8A-95D7-9A5A-EA45-D920AC90FA3F}"/>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39876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lthier Together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406-6262-4CC0-8E8A-ECD49D6686E6}"/>
              </a:ext>
            </a:extLst>
          </p:cNvPr>
          <p:cNvSpPr>
            <a:spLocks noGrp="1"/>
          </p:cNvSpPr>
          <p:nvPr>
            <p:ph type="title" hasCustomPrompt="1"/>
          </p:nvPr>
        </p:nvSpPr>
        <p:spPr>
          <a:xfrm>
            <a:off x="119393" y="366903"/>
            <a:ext cx="11765280" cy="1033272"/>
          </a:xfrm>
        </p:spPr>
        <p:txBody>
          <a:bodyPr anchor="t">
            <a:normAutofit/>
          </a:bodyPr>
          <a:lstStyle>
            <a:lvl1pPr marL="0" indent="106363">
              <a:tabLst/>
              <a:defRPr lang="en-GB" sz="3200" b="1" kern="1200" dirty="0">
                <a:solidFill>
                  <a:schemeClr val="tx1"/>
                </a:solidFill>
                <a:latin typeface="+mj-lt"/>
                <a:ea typeface="+mn-ea"/>
                <a:cs typeface="+mn-cs"/>
              </a:defRPr>
            </a:lvl1pPr>
          </a:lstStyle>
          <a:p>
            <a:pPr lvl="0"/>
            <a:r>
              <a:rPr lang="en-US" dirty="0"/>
              <a:t>Place heading here</a:t>
            </a:r>
            <a:endParaRPr lang="en-GB" dirty="0"/>
          </a:p>
        </p:txBody>
      </p:sp>
      <p:pic>
        <p:nvPicPr>
          <p:cNvPr id="5" name="Picture 4">
            <a:extLst>
              <a:ext uri="{FF2B5EF4-FFF2-40B4-BE49-F238E27FC236}">
                <a16:creationId xmlns:a16="http://schemas.microsoft.com/office/drawing/2014/main" id="{997622A3-D00A-AD41-B11E-E65A382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sp>
        <p:nvSpPr>
          <p:cNvPr id="11" name="Text Placeholder 5"/>
          <p:cNvSpPr>
            <a:spLocks noGrp="1"/>
          </p:cNvSpPr>
          <p:nvPr>
            <p:ph type="body" sz="quarter" idx="14" hasCustomPrompt="1"/>
          </p:nvPr>
        </p:nvSpPr>
        <p:spPr>
          <a:xfrm>
            <a:off x="100669" y="1527175"/>
            <a:ext cx="11763956"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dirty="0"/>
              <a:t>Add your slide text here – minimum font size 18</a:t>
            </a:r>
            <a:endParaRPr lang="en-GB" dirty="0"/>
          </a:p>
        </p:txBody>
      </p:sp>
      <p:sp>
        <p:nvSpPr>
          <p:cNvPr id="10" name="Slide Number Placeholder 1">
            <a:extLst>
              <a:ext uri="{FF2B5EF4-FFF2-40B4-BE49-F238E27FC236}">
                <a16:creationId xmlns:a16="http://schemas.microsoft.com/office/drawing/2014/main" id="{9801B1A2-2A87-4CA6-B111-23B8CF27A10C}"/>
              </a:ext>
            </a:extLst>
          </p:cNvPr>
          <p:cNvSpPr txBox="1">
            <a:spLocks/>
          </p:cNvSpPr>
          <p:nvPr userDrawn="1"/>
        </p:nvSpPr>
        <p:spPr>
          <a:xfrm>
            <a:off x="9326209" y="646568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z="900" smtClean="0">
                <a:solidFill>
                  <a:srgbClr val="D4D8E5"/>
                </a:solidFill>
              </a:rPr>
              <a:pPr/>
              <a:t>‹#›</a:t>
            </a:fld>
            <a:endParaRPr lang="en-US" sz="900" dirty="0">
              <a:solidFill>
                <a:srgbClr val="D4D8E5"/>
              </a:solidFill>
            </a:endParaRPr>
          </a:p>
        </p:txBody>
      </p:sp>
    </p:spTree>
    <p:extLst>
      <p:ext uri="{BB962C8B-B14F-4D97-AF65-F5344CB8AC3E}">
        <p14:creationId xmlns:p14="http://schemas.microsoft.com/office/powerpoint/2010/main" val="254907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lthier Together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7A42-DE8C-4128-9DB0-DE55ACFCFD6D}"/>
              </a:ext>
            </a:extLst>
          </p:cNvPr>
          <p:cNvSpPr>
            <a:spLocks noGrp="1"/>
          </p:cNvSpPr>
          <p:nvPr>
            <p:ph type="title" hasCustomPrompt="1"/>
          </p:nvPr>
        </p:nvSpPr>
        <p:spPr>
          <a:xfrm>
            <a:off x="275449" y="1829016"/>
            <a:ext cx="11521440" cy="1014984"/>
          </a:xfrm>
        </p:spPr>
        <p:txBody>
          <a:bodyPr anchor="t">
            <a:normAutofit/>
          </a:bodyPr>
          <a:lstStyle>
            <a:lvl1pPr marL="0" indent="114300">
              <a:defRPr lang="en-US" sz="4000" b="1" kern="1200" dirty="0">
                <a:solidFill>
                  <a:schemeClr val="tx1"/>
                </a:solidFill>
                <a:latin typeface="+mj-lt"/>
                <a:ea typeface="+mn-ea"/>
                <a:cs typeface="+mn-cs"/>
              </a:defRPr>
            </a:lvl1pPr>
          </a:lstStyle>
          <a:p>
            <a:pPr lvl="0"/>
            <a:r>
              <a:rPr lang="en-US" dirty="0"/>
              <a:t>Heading goes here</a:t>
            </a:r>
          </a:p>
        </p:txBody>
      </p:sp>
      <p:sp>
        <p:nvSpPr>
          <p:cNvPr id="7" name="Text Placeholder 6"/>
          <p:cNvSpPr>
            <a:spLocks noGrp="1"/>
          </p:cNvSpPr>
          <p:nvPr>
            <p:ph type="body" sz="quarter" idx="11" hasCustomPrompt="1"/>
          </p:nvPr>
        </p:nvSpPr>
        <p:spPr>
          <a:xfrm>
            <a:off x="273050" y="2928079"/>
            <a:ext cx="11523799" cy="955675"/>
          </a:xfrm>
        </p:spPr>
        <p:txBody>
          <a:bodyPr/>
          <a:lstStyle>
            <a:lvl1pPr marL="0" indent="0">
              <a:buNone/>
              <a:defRPr baseline="0"/>
            </a:lvl1pPr>
          </a:lstStyle>
          <a:p>
            <a:pPr lvl="0"/>
            <a:r>
              <a:rPr lang="en-US" dirty="0"/>
              <a:t>Subheading text here – name, role, date </a:t>
            </a:r>
            <a:r>
              <a:rPr lang="en-US" dirty="0" err="1"/>
              <a:t>etc</a:t>
            </a:r>
            <a:endParaRPr lang="en-GB" dirty="0"/>
          </a:p>
        </p:txBody>
      </p:sp>
    </p:spTree>
    <p:extLst>
      <p:ext uri="{BB962C8B-B14F-4D97-AF65-F5344CB8AC3E}">
        <p14:creationId xmlns:p14="http://schemas.microsoft.com/office/powerpoint/2010/main" val="28575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F087-4810-BF77-5640-B505A33C9F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00132-2155-2164-2E84-402AF6734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B02517-472A-800E-BF69-31DD2EE4E311}"/>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64B4D9AE-59DE-D7B9-28DF-81757370E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E4CC5-B22E-711B-2F8B-B593FC0E2E8D}"/>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148681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662B-534B-A7B5-D766-BF34E16F67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1D9A95-C63F-088D-7560-C2B955D3A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E1CF7-366A-25C9-FBB4-8059339A50F5}"/>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7133E56F-15D4-998D-2738-8FF8BF591A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D4ED6-4D99-01EC-35F0-F5D09D6D4064}"/>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54862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799-5408-2E9C-C67C-B88AAAA3D7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86E39D-D5DA-6800-9FBA-DC67DD809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375EFA-DFA8-A571-F48D-2D292FE53D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833F5D-B872-B7AC-CDA1-3DA4167F3BB2}"/>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6" name="Footer Placeholder 5">
            <a:extLst>
              <a:ext uri="{FF2B5EF4-FFF2-40B4-BE49-F238E27FC236}">
                <a16:creationId xmlns:a16="http://schemas.microsoft.com/office/drawing/2014/main" id="{AFA20BD3-4D9E-26F9-8349-97BB1011F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BF646-CB00-B7AA-7D80-3B5DC50DF24A}"/>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412896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FA4C-63B9-57A7-6152-D264195E37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529E0E-27ED-E0D6-7CE6-56277FAEC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E4BF4-6851-E8FF-DF61-0AF1805E5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58AD08-C2D5-0852-B34C-65B3A056A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88D4D-70D7-64C4-C62A-53D342884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34464-190C-A697-B418-2CE412CB9892}"/>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8" name="Footer Placeholder 7">
            <a:extLst>
              <a:ext uri="{FF2B5EF4-FFF2-40B4-BE49-F238E27FC236}">
                <a16:creationId xmlns:a16="http://schemas.microsoft.com/office/drawing/2014/main" id="{60427482-BF36-752C-5BEF-F3568716AB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69C73D-EFC0-FF7A-06EE-F3C1A58B4D78}"/>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74923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7476-56FD-B8BD-EC70-58CF5C82D4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1C5EF3-400A-C97E-B178-4C3152003A12}"/>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4" name="Footer Placeholder 3">
            <a:extLst>
              <a:ext uri="{FF2B5EF4-FFF2-40B4-BE49-F238E27FC236}">
                <a16:creationId xmlns:a16="http://schemas.microsoft.com/office/drawing/2014/main" id="{757395FD-DCB0-1A50-B465-D1CAF20EFF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51E793-64EA-AE85-9A92-6E57FBCC9FED}"/>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167359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03F3F-67CB-B262-C498-417715ED1ACD}"/>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3" name="Footer Placeholder 2">
            <a:extLst>
              <a:ext uri="{FF2B5EF4-FFF2-40B4-BE49-F238E27FC236}">
                <a16:creationId xmlns:a16="http://schemas.microsoft.com/office/drawing/2014/main" id="{06AF670C-9280-6B66-AC97-D8D2C78DEC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0BAB18-949D-37F9-DF26-E05129DC4D99}"/>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374881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22CE-95E3-831B-D806-4622C1FCE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39D666-CBF7-3E45-6F84-C87DB94E4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C50D49-1182-91FB-36BA-5E321B65A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741F4-87E4-9090-587F-C375DFF04D32}"/>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6" name="Footer Placeholder 5">
            <a:extLst>
              <a:ext uri="{FF2B5EF4-FFF2-40B4-BE49-F238E27FC236}">
                <a16:creationId xmlns:a16="http://schemas.microsoft.com/office/drawing/2014/main" id="{28BFD247-048E-DF8B-F80A-AE2AEDA2F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72DFC-A02D-DBED-9CD1-D163C8E8489E}"/>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278729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1D19-A40A-AA16-6507-2FE620D8E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649980-B722-E2EB-EE76-0D82DC1BF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216B86-2967-30CD-0EF1-403DD52F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A064E-C5B4-43FE-5544-9D6E584FAFB7}"/>
              </a:ext>
            </a:extLst>
          </p:cNvPr>
          <p:cNvSpPr>
            <a:spLocks noGrp="1"/>
          </p:cNvSpPr>
          <p:nvPr>
            <p:ph type="dt" sz="half" idx="10"/>
          </p:nvPr>
        </p:nvSpPr>
        <p:spPr/>
        <p:txBody>
          <a:bodyPr/>
          <a:lstStyle/>
          <a:p>
            <a:fld id="{A2C1E909-B695-439C-81F1-DD5933ED1D61}" type="datetimeFigureOut">
              <a:rPr lang="en-GB" smtClean="0"/>
              <a:t>27/01/2023</a:t>
            </a:fld>
            <a:endParaRPr lang="en-GB"/>
          </a:p>
        </p:txBody>
      </p:sp>
      <p:sp>
        <p:nvSpPr>
          <p:cNvPr id="6" name="Footer Placeholder 5">
            <a:extLst>
              <a:ext uri="{FF2B5EF4-FFF2-40B4-BE49-F238E27FC236}">
                <a16:creationId xmlns:a16="http://schemas.microsoft.com/office/drawing/2014/main" id="{4096A287-BBAC-483B-F13E-48E2F163C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0EA66A-DBD0-8E8B-1612-1E366C3F71CE}"/>
              </a:ext>
            </a:extLst>
          </p:cNvPr>
          <p:cNvSpPr>
            <a:spLocks noGrp="1"/>
          </p:cNvSpPr>
          <p:nvPr>
            <p:ph type="sldNum" sz="quarter" idx="12"/>
          </p:nvPr>
        </p:nvSpPr>
        <p:spPr/>
        <p:txBody>
          <a:bodyPr/>
          <a:lstStyle/>
          <a:p>
            <a:fld id="{8EE691AE-3DDF-419E-8AF3-43AC36CB65AC}" type="slidenum">
              <a:rPr lang="en-GB" smtClean="0"/>
              <a:t>‹#›</a:t>
            </a:fld>
            <a:endParaRPr lang="en-GB"/>
          </a:p>
        </p:txBody>
      </p:sp>
    </p:spTree>
    <p:extLst>
      <p:ext uri="{BB962C8B-B14F-4D97-AF65-F5344CB8AC3E}">
        <p14:creationId xmlns:p14="http://schemas.microsoft.com/office/powerpoint/2010/main" val="418370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FF846-7A71-7A1F-D8E5-C71A77A47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0593E-12B9-254A-1438-E41FE4BB2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00518-86A2-63E7-B71E-ADC78738E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1E909-B695-439C-81F1-DD5933ED1D61}" type="datetimeFigureOut">
              <a:rPr lang="en-GB" smtClean="0"/>
              <a:t>27/01/2023</a:t>
            </a:fld>
            <a:endParaRPr lang="en-GB"/>
          </a:p>
        </p:txBody>
      </p:sp>
      <p:sp>
        <p:nvSpPr>
          <p:cNvPr id="5" name="Footer Placeholder 4">
            <a:extLst>
              <a:ext uri="{FF2B5EF4-FFF2-40B4-BE49-F238E27FC236}">
                <a16:creationId xmlns:a16="http://schemas.microsoft.com/office/drawing/2014/main" id="{BB998164-FECA-5439-3150-F13070F74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8E9249-62CF-E65D-0C69-1F596DAD0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691AE-3DDF-419E-8AF3-43AC36CB65AC}" type="slidenum">
              <a:rPr lang="en-GB" smtClean="0"/>
              <a:t>‹#›</a:t>
            </a:fld>
            <a:endParaRPr lang="en-GB"/>
          </a:p>
        </p:txBody>
      </p:sp>
    </p:spTree>
    <p:extLst>
      <p:ext uri="{BB962C8B-B14F-4D97-AF65-F5344CB8AC3E}">
        <p14:creationId xmlns:p14="http://schemas.microsoft.com/office/powerpoint/2010/main" val="70516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cgp.org.uk/News/Workforce-and-workload-data-response"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ingsfund.org.uk/publications/gp-funding-and-contracts-explained"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ingsfund.org.uk/publications/gp-funding-and-contracts-explained"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ingsfund.org.uk/publications/gp-funding-and-contracts-explained"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macmillan.org.uk/healthcare-professionals/for-your-role/doctor/gp/contract-guide"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cmillan.org.uk/healthcare-professionals/for-your-role/doctor/gp/contract-guide/quality-improvement"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ngland.nhs.uk/wp-content/uploads/2022/03/B1357_PCN-ECD-Guidance-SUPPORT-PACK-FINAL_March-2022.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cmillan.org.uk/healthcare-professionals/for-your-role/doctor/gp/contract-guide/quality-improvement"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2FD0292-0642-44E7-B37A-7E23FD9633E2}"/>
              </a:ext>
            </a:extLst>
          </p:cNvPr>
          <p:cNvSpPr>
            <a:spLocks noGrp="1"/>
          </p:cNvSpPr>
          <p:nvPr>
            <p:ph type="title"/>
          </p:nvPr>
        </p:nvSpPr>
        <p:spPr>
          <a:xfrm>
            <a:off x="1720948" y="1804748"/>
            <a:ext cx="8650689" cy="1050994"/>
          </a:xfrm>
          <a:ln w="12700">
            <a:solidFill>
              <a:schemeClr val="bg1">
                <a:lumMod val="50000"/>
              </a:schemeClr>
            </a:solidFill>
            <a:prstDash val="sysDash"/>
          </a:ln>
        </p:spPr>
        <p:txBody>
          <a:bodyPr vert="horz" lIns="91440" tIns="64008" rIns="91440" bIns="45720" rtlCol="0" anchor="t">
            <a:normAutofit fontScale="90000"/>
          </a:bodyPr>
          <a:lstStyle/>
          <a:p>
            <a:pPr indent="127000" algn="ctr"/>
            <a:r>
              <a:rPr lang="en-US" sz="6000" dirty="0">
                <a:solidFill>
                  <a:srgbClr val="002060"/>
                </a:solidFill>
              </a:rPr>
              <a:t>Primary Care Update</a:t>
            </a:r>
            <a:br>
              <a:rPr lang="en-US" sz="3600" b="0" dirty="0"/>
            </a:br>
            <a:endParaRPr lang="en-US" sz="3600" b="0" dirty="0"/>
          </a:p>
        </p:txBody>
      </p:sp>
      <p:sp>
        <p:nvSpPr>
          <p:cNvPr id="3" name="Text Placeholder 2"/>
          <p:cNvSpPr>
            <a:spLocks noGrp="1"/>
          </p:cNvSpPr>
          <p:nvPr>
            <p:ph type="body" sz="quarter" idx="11"/>
          </p:nvPr>
        </p:nvSpPr>
        <p:spPr>
          <a:xfrm>
            <a:off x="1720948" y="2912014"/>
            <a:ext cx="8650689" cy="1441406"/>
          </a:xfrm>
          <a:ln w="12700">
            <a:solidFill>
              <a:schemeClr val="bg1">
                <a:lumMod val="50000"/>
              </a:schemeClr>
            </a:solidFill>
            <a:prstDash val="sysDash"/>
          </a:ln>
        </p:spPr>
        <p:txBody>
          <a:bodyPr vert="horz" lIns="91440" tIns="54864" rIns="91440" bIns="45720" rtlCol="0" anchor="t">
            <a:noAutofit/>
          </a:bodyPr>
          <a:lstStyle/>
          <a:p>
            <a:pPr marL="137160" algn="ctr" defTabSz="685800">
              <a:spcBef>
                <a:spcPts val="750"/>
              </a:spcBef>
              <a:defRPr/>
            </a:pPr>
            <a:r>
              <a:rPr lang="en-US" sz="2400" dirty="0">
                <a:solidFill>
                  <a:srgbClr val="004992"/>
                </a:solidFill>
                <a:latin typeface="Arial" panose="020B0604020202020204"/>
              </a:rPr>
              <a:t>Dr Glenda Beard</a:t>
            </a:r>
          </a:p>
          <a:p>
            <a:pPr marL="137160" algn="ctr" defTabSz="685800">
              <a:spcBef>
                <a:spcPts val="750"/>
              </a:spcBef>
              <a:defRPr/>
            </a:pPr>
            <a:r>
              <a:rPr lang="en-US" sz="2400" dirty="0">
                <a:solidFill>
                  <a:srgbClr val="004992"/>
                </a:solidFill>
                <a:latin typeface="Arial" panose="020B0604020202020204"/>
              </a:rPr>
              <a:t>BNSSG ICB Clinical Lead for Cancer </a:t>
            </a:r>
          </a:p>
          <a:p>
            <a:pPr marL="137160" algn="ctr" defTabSz="685800">
              <a:spcBef>
                <a:spcPts val="750"/>
              </a:spcBef>
              <a:defRPr/>
            </a:pPr>
            <a:r>
              <a:rPr lang="en-US" sz="2400" dirty="0">
                <a:solidFill>
                  <a:srgbClr val="004992"/>
                </a:solidFill>
                <a:latin typeface="Arial" panose="020B0604020202020204"/>
              </a:rPr>
              <a:t>GP </a:t>
            </a:r>
            <a:r>
              <a:rPr lang="en-US" sz="2400" dirty="0" err="1">
                <a:solidFill>
                  <a:srgbClr val="004992"/>
                </a:solidFill>
                <a:latin typeface="Arial" panose="020B0604020202020204"/>
              </a:rPr>
              <a:t>Whiteladies</a:t>
            </a:r>
            <a:r>
              <a:rPr lang="en-US" sz="2400" dirty="0">
                <a:solidFill>
                  <a:srgbClr val="004992"/>
                </a:solidFill>
                <a:latin typeface="Arial" panose="020B0604020202020204"/>
              </a:rPr>
              <a:t> Medical Group</a:t>
            </a:r>
          </a:p>
        </p:txBody>
      </p:sp>
      <p:pic>
        <p:nvPicPr>
          <p:cNvPr id="4" name="Picture 3" descr="Healthier Together logo - Improving health and care in Bristol, North Somerset and South Gloucestershire">
            <a:extLst>
              <a:ext uri="{FF2B5EF4-FFF2-40B4-BE49-F238E27FC236}">
                <a16:creationId xmlns:a16="http://schemas.microsoft.com/office/drawing/2014/main" id="{961975B9-66CF-4CF6-AF6C-3C36DDBCE8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321" y="194365"/>
            <a:ext cx="5073597" cy="1194285"/>
          </a:xfrm>
          <a:prstGeom prst="rect">
            <a:avLst/>
          </a:prstGeom>
        </p:spPr>
      </p:pic>
      <p:pic>
        <p:nvPicPr>
          <p:cNvPr id="5" name="Picture 4" descr="Illustration depicting some locations in Bristol, North Somerset and South Gloucestershire along with a parachute in the sky.">
            <a:extLst>
              <a:ext uri="{FF2B5EF4-FFF2-40B4-BE49-F238E27FC236}">
                <a16:creationId xmlns:a16="http://schemas.microsoft.com/office/drawing/2014/main" id="{2EFE4A10-72ED-4C82-A658-3FAC7E07330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0" y="4353420"/>
            <a:ext cx="12191999" cy="2553629"/>
          </a:xfrm>
          <a:prstGeom prst="rect">
            <a:avLst/>
          </a:prstGeom>
        </p:spPr>
      </p:pic>
    </p:spTree>
    <p:extLst>
      <p:ext uri="{BB962C8B-B14F-4D97-AF65-F5344CB8AC3E}">
        <p14:creationId xmlns:p14="http://schemas.microsoft.com/office/powerpoint/2010/main" val="308766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503583" y="347669"/>
            <a:ext cx="10880034" cy="2148244"/>
          </a:xfrm>
          <a:ln w="12700">
            <a:solidFill>
              <a:schemeClr val="bg1">
                <a:lumMod val="50000"/>
              </a:schemeClr>
            </a:solidFill>
            <a:prstDash val="sysDash"/>
          </a:ln>
        </p:spPr>
        <p:txBody>
          <a:bodyPr vert="horz" lIns="91440" tIns="73152" rIns="91440" bIns="45720" rtlCol="0" anchor="t">
            <a:normAutofit fontScale="90000"/>
          </a:bodyPr>
          <a:lstStyle/>
          <a:p>
            <a:pPr marL="9144" indent="127000" algn="ctr"/>
            <a:r>
              <a:rPr lang="en-GB" sz="4000" dirty="0">
                <a:hlinkClick r:id="rId2"/>
              </a:rPr>
              <a:t>Latest GP statistics show intensity of working in general practice ‘unsustainable and unsafe’ for patients and staff (rcgp.org.uk)</a:t>
            </a: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l" fontAlgn="base"/>
            <a:r>
              <a:rPr lang="en-GB" b="0" i="1" dirty="0">
                <a:solidFill>
                  <a:srgbClr val="212529"/>
                </a:solidFill>
                <a:effectLst/>
                <a:latin typeface="Gilroy"/>
              </a:rPr>
              <a:t>Despite repeated promises to boost GP numbers, today’s figures show that we have more than 1,500 fewer qualified, full-time equivalent GPs than we did five years ago. The result is a chronically over-stretched and under-resourced general practice service, with GPs and their teams working to their absolute limits to deliver increasingly complex care to the ever-rising number of patients that need it.</a:t>
            </a:r>
            <a:endParaRPr lang="en-US" i="1"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Tree>
    <p:extLst>
      <p:ext uri="{BB962C8B-B14F-4D97-AF65-F5344CB8AC3E}">
        <p14:creationId xmlns:p14="http://schemas.microsoft.com/office/powerpoint/2010/main" val="413985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69851" y="1068701"/>
            <a:ext cx="12076418" cy="1427211"/>
          </a:xfrm>
          <a:ln w="12700">
            <a:solidFill>
              <a:schemeClr val="bg1">
                <a:lumMod val="50000"/>
              </a:schemeClr>
            </a:solidFill>
            <a:prstDash val="sysDash"/>
          </a:ln>
        </p:spPr>
        <p:txBody>
          <a:bodyPr vert="horz" lIns="91440" tIns="73152" rIns="91440" bIns="45720" rtlCol="0" anchor="t">
            <a:normAutofit/>
          </a:bodyPr>
          <a:lstStyle/>
          <a:p>
            <a:pPr marL="9144" indent="127000" algn="ct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4098" name="Picture 2" descr="May be an image of text that says '90% Appointment formats in General Practice February 2019 to October 2022, shown as percentage of total 80% Ist lockdown 2nd lockdown 70% 60% 50% 40% Face to face Home visits 30% 20% 10% Telephone Video, home and 0% unknown Feb-19 Apr-19 Jun-19 Aug-19 Oct-19 Dec-19 Feb-20 Apr-20 Jun-20 Aug-2 Oct-20 Dec-20 Feb-21 Apr-21 Jun-21 Aug-21 Oct-21 Dec-21 Feb-22 Apr-22 Jun-22 Aug-22 Oet-22 Souree: Appointments General! Practice* Total count of appointments refers Estimated England total count of appointments&quot; the dataset which some estimates have been provided.to for missing data. BMA'">
            <a:extLst>
              <a:ext uri="{FF2B5EF4-FFF2-40B4-BE49-F238E27FC236}">
                <a16:creationId xmlns:a16="http://schemas.microsoft.com/office/drawing/2014/main" id="{7BD742A2-F01B-9199-816B-094AD7F0F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50" y="-540749"/>
            <a:ext cx="12041944" cy="695405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ay be an image of text that says '18% Cumulative annual and projected change in England's population and estimated demographic demand for primary care (%) 16% 14% 12% IfG 10% 8% Demographic demand 6% 4% England population 0% 2009 2010 2011 2012 2013 2014 2015 2016 2017 2018 2019 2020 2021 Source: Institute for Government analysis Office for National Statistics, Household projections for England: 2018-based, June 2020; Office for National Statistics, Population Estimates for JK, England and Wales, Scotland and Northern| Ireland: mid-2020, 25 June 2021; Department Health and Social Care, Resource Allocation: Weighted Capitation Formula March 2011. 2022 2023 2024 2025 BY-NC'">
            <a:extLst>
              <a:ext uri="{FF2B5EF4-FFF2-40B4-BE49-F238E27FC236}">
                <a16:creationId xmlns:a16="http://schemas.microsoft.com/office/drawing/2014/main" id="{4412D100-B55E-1E40-1873-52E8F2B42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51" y="-219264"/>
            <a:ext cx="12192000" cy="640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359621" y="413769"/>
            <a:ext cx="11023996" cy="2082144"/>
          </a:xfrm>
          <a:ln w="12700">
            <a:solidFill>
              <a:schemeClr val="bg1">
                <a:lumMod val="50000"/>
              </a:schemeClr>
            </a:solidFill>
            <a:prstDash val="sysDash"/>
          </a:ln>
        </p:spPr>
        <p:txBody>
          <a:bodyPr vert="horz" lIns="91440" tIns="73152" rIns="91440" bIns="45720" rtlCol="0" anchor="t">
            <a:normAutofit/>
          </a:bodyPr>
          <a:lstStyle/>
          <a:p>
            <a:pPr marL="9144" indent="127000" algn="ct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5122" name="Picture 2" descr="May be an image of text that says '24% GPs leaving the NHS by age group, full-time equivalent, September 2016 to June 2022 22 20 18 16 IfG 14 12 10 &lt;30 &gt;65 2 Oct 16 Jan Apr Jul 17 50-64 Total 30-49 Oct Jan Apr 18 Jul Oct Apr Jan 19 Jul Source: Institute for Government analysis NHS Notes: figures relate fully qualified GPs who Oct Jan Apr Jul 20 Oct Jan Apr 21 Jul Oct Jan Apr 22 General Practice Workforce, England, GP Joiners and Leavers 2015 June 2022' supported by CIPFA. the NHS months relevant date. Data first published 2016/17. BY-NC'">
            <a:extLst>
              <a:ext uri="{FF2B5EF4-FFF2-40B4-BE49-F238E27FC236}">
                <a16:creationId xmlns:a16="http://schemas.microsoft.com/office/drawing/2014/main" id="{353F82A6-1909-26F2-E8B2-F91FAD71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744"/>
            <a:ext cx="12034838" cy="694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7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503583" y="347669"/>
            <a:ext cx="10880034" cy="2148244"/>
          </a:xfrm>
          <a:ln w="12700">
            <a:solidFill>
              <a:schemeClr val="bg1">
                <a:lumMod val="50000"/>
              </a:schemeClr>
            </a:solidFill>
            <a:prstDash val="sysDash"/>
          </a:ln>
        </p:spPr>
        <p:txBody>
          <a:bodyPr vert="horz" lIns="91440" tIns="73152" rIns="91440" bIns="45720" rtlCol="0" anchor="t">
            <a:normAutofit/>
          </a:bodyPr>
          <a:lstStyle/>
          <a:p>
            <a:pPr marL="9144" indent="127000" algn="ct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2050" name="Picture 2" descr="May be an image of text that says 'NHS FTE staff in 2022 compared with 2019 -Full-time equivalent (FTE) staffing 17.5% 15.0% 1o 12.5% Effect changes in sickness absences +15.3% 10.0% +9.2% +14.5% FTE staffing 7.5% 5.0% +9.7% +8.2% 2.5% 0.0% 96 -2.5% -5.0% -0.3% +2.0% Consultants Junior doctors Nurses &amp; Support health visitors clinical staff Note: &quot;Secondary Senior managers Secondary -1.9% Managers compares 2022 effect changes sickness absences Source: Figure NHS unding, resources GPs 2019 'Primary care' Primary care nurses compares June 2022 volumes' Wamer, Primary care Zaranko, Absence data the yellow bars show rates Report IFS Fiscal Studies Institute for'">
            <a:extLst>
              <a:ext uri="{FF2B5EF4-FFF2-40B4-BE49-F238E27FC236}">
                <a16:creationId xmlns:a16="http://schemas.microsoft.com/office/drawing/2014/main" id="{CB41288B-7DA6-18A2-C205-4655E47AC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52" y="-8562"/>
            <a:ext cx="12343752" cy="701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1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491029" y="323603"/>
            <a:ext cx="10892588" cy="2172310"/>
          </a:xfrm>
          <a:ln w="12700">
            <a:solidFill>
              <a:schemeClr val="bg1">
                <a:lumMod val="50000"/>
              </a:schemeClr>
            </a:solidFill>
            <a:prstDash val="sysDash"/>
          </a:ln>
        </p:spPr>
        <p:txBody>
          <a:bodyPr vert="horz" lIns="91440" tIns="73152" rIns="91440" bIns="45720" rtlCol="0" anchor="t">
            <a:normAutofit/>
          </a:bodyPr>
          <a:lstStyle/>
          <a:p>
            <a:pPr marL="9144" indent="127000" algn="ct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3074" name="Picture 2">
            <a:extLst>
              <a:ext uri="{FF2B5EF4-FFF2-40B4-BE49-F238E27FC236}">
                <a16:creationId xmlns:a16="http://schemas.microsoft.com/office/drawing/2014/main" id="{DD52ED63-886B-0A26-0E69-59CBE34F5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3" y="23563"/>
            <a:ext cx="12328581" cy="683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69851" y="1068701"/>
            <a:ext cx="12076418" cy="1427211"/>
          </a:xfrm>
          <a:ln w="12700">
            <a:solidFill>
              <a:schemeClr val="bg1">
                <a:lumMod val="50000"/>
              </a:schemeClr>
            </a:solidFill>
            <a:prstDash val="sysDash"/>
          </a:ln>
        </p:spPr>
        <p:txBody>
          <a:bodyPr vert="horz" lIns="91440" tIns="73152" rIns="91440" bIns="45720" rtlCol="0" anchor="t">
            <a:normAutofit/>
          </a:bodyPr>
          <a:lstStyle/>
          <a:p>
            <a:pPr marL="9144" indent="127000" algn="ct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2703443"/>
            <a:ext cx="10880033" cy="3275326"/>
          </a:xfrm>
          <a:ln w="12700">
            <a:solidFill>
              <a:schemeClr val="bg1">
                <a:lumMod val="50000"/>
              </a:schemeClr>
            </a:solidFill>
            <a:prstDash val="sysDash"/>
          </a:ln>
        </p:spPr>
        <p:txBody>
          <a:bodyPr vert="horz" lIns="91440" tIns="100584" rIns="91440" bIns="45720" rtlCol="0" anchor="t">
            <a:normAutofit/>
          </a:bodyPr>
          <a:lstStyle/>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4098" name="Picture 2" descr="May be an image of text that says '90% Appointment formats in General Practice February 2019 to October 2022, shown as percentage of total 80% Ist lockdown 2nd lockdown 70% 60% 50% 40% Face to face Home visits 30% 20% 10% Telephone Video, home and 0% unknown Feb-19 Apr-19 Jun-19 Aug-19 Oct-19 Dec-19 Feb-20 Apr-20 Jun-20 Aug-2 Oct-20 Dec-20 Feb-21 Apr-21 Jun-21 Aug-21 Oct-21 Dec-21 Feb-22 Apr-22 Jun-22 Aug-22 Oet-22 Souree: Appointments General! Practice* Total count of appointments refers Estimated England total count of appointments&quot; the dataset which some estimates have been provided.to for missing data. BMA'">
            <a:extLst>
              <a:ext uri="{FF2B5EF4-FFF2-40B4-BE49-F238E27FC236}">
                <a16:creationId xmlns:a16="http://schemas.microsoft.com/office/drawing/2014/main" id="{7BD742A2-F01B-9199-816B-094AD7F0F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6060"/>
            <a:ext cx="12041944" cy="695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503583" y="347669"/>
            <a:ext cx="10880034" cy="1017305"/>
          </a:xfrm>
          <a:ln w="12700">
            <a:solidFill>
              <a:schemeClr val="bg1">
                <a:lumMod val="50000"/>
              </a:schemeClr>
            </a:solidFill>
            <a:prstDash val="sysDash"/>
          </a:ln>
        </p:spPr>
        <p:txBody>
          <a:bodyPr vert="horz" lIns="91440" tIns="73152" rIns="91440" bIns="45720" rtlCol="0" anchor="t">
            <a:normAutofit fontScale="90000"/>
          </a:bodyPr>
          <a:lstStyle/>
          <a:p>
            <a:pPr marL="9144" indent="127000" algn="ctr"/>
            <a:r>
              <a:rPr lang="en-GB" sz="4000" dirty="0">
                <a:solidFill>
                  <a:schemeClr val="tx2"/>
                </a:solidFill>
              </a:rPr>
              <a:t>The Changing Primary Care Workforce</a:t>
            </a:r>
            <a:br>
              <a:rPr lang="en-GB" sz="4000" b="0" dirty="0">
                <a:solidFill>
                  <a:srgbClr val="000000"/>
                </a:solidFill>
                <a:latin typeface="inherit"/>
              </a:rPr>
            </a:br>
            <a:endParaRPr lang="en-US" sz="4000" dirty="0">
              <a:solidFill>
                <a:srgbClr val="002060"/>
              </a:solidFill>
            </a:endParaRPr>
          </a:p>
        </p:txBody>
      </p:sp>
      <p:sp>
        <p:nvSpPr>
          <p:cNvPr id="4" name="Text Placeholder 3"/>
          <p:cNvSpPr>
            <a:spLocks noGrp="1"/>
          </p:cNvSpPr>
          <p:nvPr>
            <p:ph type="body" sz="quarter" idx="14"/>
          </p:nvPr>
        </p:nvSpPr>
        <p:spPr>
          <a:xfrm>
            <a:off x="503583" y="1762539"/>
            <a:ext cx="10880033" cy="4216230"/>
          </a:xfrm>
          <a:ln w="12700">
            <a:solidFill>
              <a:schemeClr val="bg1">
                <a:lumMod val="50000"/>
              </a:schemeClr>
            </a:solidFill>
            <a:prstDash val="sysDash"/>
          </a:ln>
        </p:spPr>
        <p:txBody>
          <a:bodyPr vert="horz" lIns="91440" tIns="100584" rIns="91440" bIns="45720" rtlCol="0" anchor="t">
            <a:normAutofit/>
          </a:bodyPr>
          <a:lstStyle/>
          <a:p>
            <a:pPr algn="l" fontAlgn="base"/>
            <a:r>
              <a:rPr lang="en-US" i="1" dirty="0">
                <a:solidFill>
                  <a:schemeClr val="accent1"/>
                </a:solidFill>
                <a:latin typeface="Arial" panose="020B0604020202020204"/>
                <a:cs typeface="+mn-cs"/>
              </a:rPr>
              <a:t>Reception Staff = Care Navigators</a:t>
            </a:r>
          </a:p>
          <a:p>
            <a:pPr algn="l" fontAlgn="base"/>
            <a:endParaRPr lang="en-US" i="1" dirty="0">
              <a:solidFill>
                <a:schemeClr val="accent1"/>
              </a:solidFill>
              <a:latin typeface="Arial" panose="020B0604020202020204"/>
              <a:cs typeface="+mn-cs"/>
            </a:endParaRPr>
          </a:p>
          <a:p>
            <a:pPr algn="l" fontAlgn="base"/>
            <a:r>
              <a:rPr lang="en-US" i="1" dirty="0">
                <a:solidFill>
                  <a:schemeClr val="accent1"/>
                </a:solidFill>
                <a:latin typeface="Arial" panose="020B0604020202020204"/>
                <a:cs typeface="+mn-cs"/>
              </a:rPr>
              <a:t>Care Coordinators</a:t>
            </a:r>
          </a:p>
          <a:p>
            <a:pPr algn="l" fontAlgn="base"/>
            <a:endParaRPr lang="en-US" i="1" dirty="0">
              <a:solidFill>
                <a:schemeClr val="accent1"/>
              </a:solidFill>
              <a:latin typeface="Arial" panose="020B0604020202020204"/>
              <a:cs typeface="+mn-cs"/>
            </a:endParaRPr>
          </a:p>
          <a:p>
            <a:pPr algn="l" fontAlgn="base"/>
            <a:r>
              <a:rPr lang="en-US" i="1" dirty="0">
                <a:solidFill>
                  <a:schemeClr val="accent1"/>
                </a:solidFill>
                <a:latin typeface="Arial" panose="020B0604020202020204"/>
                <a:cs typeface="+mn-cs"/>
              </a:rPr>
              <a:t>Growing ANP workforce</a:t>
            </a:r>
          </a:p>
          <a:p>
            <a:pPr algn="l" fontAlgn="base"/>
            <a:endParaRPr lang="en-US" i="1" dirty="0">
              <a:solidFill>
                <a:schemeClr val="accent1"/>
              </a:solidFill>
              <a:latin typeface="Arial" panose="020B0604020202020204"/>
              <a:cs typeface="+mn-cs"/>
            </a:endParaRPr>
          </a:p>
          <a:p>
            <a:pPr algn="l" fontAlgn="base"/>
            <a:r>
              <a:rPr lang="en-US" i="1" dirty="0">
                <a:solidFill>
                  <a:schemeClr val="accent1"/>
                </a:solidFill>
                <a:latin typeface="Arial" panose="020B0604020202020204"/>
                <a:cs typeface="+mn-cs"/>
              </a:rPr>
              <a:t>Additional Roles</a:t>
            </a:r>
          </a:p>
          <a:p>
            <a:pPr algn="l" fontAlgn="base"/>
            <a:r>
              <a:rPr lang="en-US" i="1" dirty="0">
                <a:solidFill>
                  <a:schemeClr val="accent1"/>
                </a:solidFill>
                <a:latin typeface="Arial" panose="020B0604020202020204"/>
                <a:cs typeface="+mn-cs"/>
              </a:rPr>
              <a:t> - Pharmacists, Physios, Physicians Associates, Mental Health Practitioners</a:t>
            </a: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Tree>
    <p:extLst>
      <p:ext uri="{BB962C8B-B14F-4D97-AF65-F5344CB8AC3E}">
        <p14:creationId xmlns:p14="http://schemas.microsoft.com/office/powerpoint/2010/main" val="325089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165438"/>
          </a:xfrm>
          <a:ln w="12700">
            <a:solidFill>
              <a:schemeClr val="bg1">
                <a:lumMod val="50000"/>
              </a:schemeClr>
            </a:solidFill>
            <a:prstDash val="sysDash"/>
          </a:ln>
        </p:spPr>
        <p:txBody>
          <a:bodyPr vert="horz" lIns="91440" tIns="73152" rIns="91440" bIns="45720" rtlCol="0" anchor="t">
            <a:noAutofit/>
          </a:bodyPr>
          <a:lstStyle/>
          <a:p>
            <a:pPr marL="9144" indent="127000" algn="ctr"/>
            <a:r>
              <a:rPr lang="en-US" sz="4000" dirty="0">
                <a:solidFill>
                  <a:srgbClr val="002060"/>
                </a:solidFill>
              </a:rPr>
              <a:t>What services are Primary Care contracted to provide?</a:t>
            </a: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fontScale="47500" lnSpcReduction="20000"/>
          </a:bodyPr>
          <a:lstStyle/>
          <a:p>
            <a:pPr fontAlgn="base"/>
            <a:endParaRPr lang="en-GB" b="1" dirty="0">
              <a:solidFill>
                <a:srgbClr val="141414"/>
              </a:solidFill>
              <a:latin typeface="Lato" panose="020F0502020204030203" pitchFamily="34" charset="0"/>
            </a:endParaRPr>
          </a:p>
          <a:p>
            <a:pPr fontAlgn="base"/>
            <a:r>
              <a:rPr lang="en-GB" sz="3300" b="1" dirty="0">
                <a:solidFill>
                  <a:srgbClr val="141414"/>
                </a:solidFill>
              </a:rPr>
              <a:t>Essential services</a:t>
            </a:r>
            <a:r>
              <a:rPr lang="en-GB" sz="3300" dirty="0">
                <a:solidFill>
                  <a:srgbClr val="141414"/>
                </a:solidFill>
              </a:rPr>
              <a:t> </a:t>
            </a:r>
            <a:r>
              <a:rPr lang="en-GB" dirty="0">
                <a:solidFill>
                  <a:srgbClr val="141414"/>
                </a:solidFill>
              </a:rPr>
              <a:t>are mandatory for a practice to deliver to registered patients and temporary residents in its practice area. They include the identification and management of illnesses, providing health advice and referral to other services. GPs are required to provide their essential services during core hours, which are 8.00am–6.30pm Monday to Friday, excluding bank holidays.</a:t>
            </a:r>
            <a:br>
              <a:rPr lang="en-GB" dirty="0">
                <a:solidFill>
                  <a:srgbClr val="141414"/>
                </a:solidFill>
              </a:rPr>
            </a:br>
            <a:endParaRPr lang="en-GB" dirty="0">
              <a:solidFill>
                <a:srgbClr val="141414"/>
              </a:solidFill>
            </a:endParaRPr>
          </a:p>
          <a:p>
            <a:pPr fontAlgn="base"/>
            <a:r>
              <a:rPr lang="en-GB" sz="3300" b="1" dirty="0">
                <a:solidFill>
                  <a:srgbClr val="141414"/>
                </a:solidFill>
              </a:rPr>
              <a:t>Out-of-hours services</a:t>
            </a:r>
            <a:r>
              <a:rPr lang="en-GB" sz="3300" dirty="0">
                <a:solidFill>
                  <a:srgbClr val="141414"/>
                </a:solidFill>
              </a:rPr>
              <a:t> </a:t>
            </a:r>
            <a:r>
              <a:rPr lang="en-GB" dirty="0">
                <a:solidFill>
                  <a:srgbClr val="141414"/>
                </a:solidFill>
              </a:rPr>
              <a:t>are those provided outside core working hours. A practice is assumed to provide these by default but can opt out. Where a practice opts out, as most practices do, commissioners have the responsibility for contracting a replacement service to cover the general practice area population.</a:t>
            </a:r>
            <a:br>
              <a:rPr lang="en-GB" dirty="0">
                <a:solidFill>
                  <a:srgbClr val="141414"/>
                </a:solidFill>
              </a:rPr>
            </a:br>
            <a:endParaRPr lang="en-GB" dirty="0">
              <a:solidFill>
                <a:srgbClr val="141414"/>
              </a:solidFill>
            </a:endParaRPr>
          </a:p>
          <a:p>
            <a:pPr fontAlgn="base"/>
            <a:r>
              <a:rPr lang="en-GB" sz="3300" b="1" dirty="0">
                <a:solidFill>
                  <a:srgbClr val="141414"/>
                </a:solidFill>
              </a:rPr>
              <a:t>Additional services</a:t>
            </a:r>
            <a:r>
              <a:rPr lang="en-GB" sz="3300" dirty="0">
                <a:solidFill>
                  <a:srgbClr val="141414"/>
                </a:solidFill>
              </a:rPr>
              <a:t> </a:t>
            </a:r>
            <a:r>
              <a:rPr lang="en-GB" dirty="0">
                <a:solidFill>
                  <a:srgbClr val="141414"/>
                </a:solidFill>
              </a:rPr>
              <a:t>include specific other clinical services that a practice is assumed to provide but can opt out of, for example, minor surgery.  </a:t>
            </a:r>
            <a:br>
              <a:rPr lang="en-GB" dirty="0">
                <a:solidFill>
                  <a:srgbClr val="141414"/>
                </a:solidFill>
              </a:rPr>
            </a:br>
            <a:endParaRPr lang="en-GB" dirty="0">
              <a:solidFill>
                <a:srgbClr val="141414"/>
              </a:solidFill>
            </a:endParaRPr>
          </a:p>
          <a:p>
            <a:pPr fontAlgn="base"/>
            <a:r>
              <a:rPr lang="en-GB" sz="3300" b="1" dirty="0">
                <a:solidFill>
                  <a:srgbClr val="141414"/>
                </a:solidFill>
              </a:rPr>
              <a:t>Enhanced services</a:t>
            </a:r>
            <a:r>
              <a:rPr lang="en-GB" sz="3300" dirty="0">
                <a:solidFill>
                  <a:srgbClr val="141414"/>
                </a:solidFill>
              </a:rPr>
              <a:t> </a:t>
            </a:r>
            <a:r>
              <a:rPr lang="en-GB" dirty="0">
                <a:solidFill>
                  <a:srgbClr val="141414"/>
                </a:solidFill>
              </a:rPr>
              <a:t>are nationally agreed services that holders of almost all GP contracts (GMS/PMS/APMS) can also provide if they choose to opt in. Services specified for 2020/21 include some vaccination programmes and a health check scheme for people with learning disabilities. Primary care networks (PCNs) (see box below) have also been established via an enhanced service agreement.</a:t>
            </a:r>
            <a:br>
              <a:rPr lang="en-GB" dirty="0">
                <a:solidFill>
                  <a:srgbClr val="141414"/>
                </a:solidFill>
              </a:rPr>
            </a:br>
            <a:endParaRPr lang="en-GB" dirty="0">
              <a:solidFill>
                <a:srgbClr val="141414"/>
              </a:solidFill>
            </a:endParaRPr>
          </a:p>
          <a:p>
            <a:pPr fontAlgn="base"/>
            <a:r>
              <a:rPr lang="en-GB" sz="3300" b="1" dirty="0">
                <a:solidFill>
                  <a:srgbClr val="141414"/>
                </a:solidFill>
              </a:rPr>
              <a:t>Locally commissioned services</a:t>
            </a:r>
            <a:r>
              <a:rPr lang="en-GB" sz="3300" dirty="0">
                <a:solidFill>
                  <a:srgbClr val="141414"/>
                </a:solidFill>
              </a:rPr>
              <a:t> </a:t>
            </a:r>
            <a:r>
              <a:rPr lang="en-GB" dirty="0">
                <a:solidFill>
                  <a:srgbClr val="141414"/>
                </a:solidFill>
              </a:rPr>
              <a:t>are locally set services that practices can also opt in to. Unlike other GP services, these might also be commissioned by non-NHS organisations such as local authority public health departments. Examples include services for people who are sleeping rough or mental health support programmes.</a:t>
            </a:r>
            <a:br>
              <a:rPr lang="en-GB" b="0" i="0" dirty="0">
                <a:solidFill>
                  <a:srgbClr val="141414"/>
                </a:solidFill>
                <a:effectLst/>
                <a:latin typeface="Lato" panose="020F0502020204030203" pitchFamily="34" charset="0"/>
              </a:rPr>
            </a:br>
            <a:endParaRPr lang="en-GB" dirty="0"/>
          </a:p>
          <a:p>
            <a:pPr algn="l" fontAlgn="base"/>
            <a:r>
              <a:rPr lang="en-GB" dirty="0">
                <a:hlinkClick r:id="rId2"/>
              </a:rPr>
              <a:t>GP funding and contracts explained | The King's Fund (kingsfund.org.uk)</a:t>
            </a:r>
            <a:endParaRPr lang="en-GB"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Tree>
    <p:extLst>
      <p:ext uri="{BB962C8B-B14F-4D97-AF65-F5344CB8AC3E}">
        <p14:creationId xmlns:p14="http://schemas.microsoft.com/office/powerpoint/2010/main" val="168348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613950"/>
          </a:xfrm>
          <a:ln w="12700">
            <a:solidFill>
              <a:schemeClr val="bg1">
                <a:lumMod val="50000"/>
              </a:schemeClr>
            </a:solidFill>
            <a:prstDash val="sysDash"/>
          </a:ln>
        </p:spPr>
        <p:txBody>
          <a:bodyPr vert="horz" lIns="91440" tIns="73152" rIns="91440" bIns="45720" rtlCol="0" anchor="t">
            <a:noAutofit/>
          </a:bodyPr>
          <a:lstStyle/>
          <a:p>
            <a:pPr marL="9144" indent="127000" algn="ctr"/>
            <a:r>
              <a:rPr lang="en-US" sz="4000" dirty="0">
                <a:solidFill>
                  <a:srgbClr val="002060"/>
                </a:solidFill>
              </a:rPr>
              <a:t>GP Contract</a:t>
            </a: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a:bodyPr>
          <a:lstStyle/>
          <a:p>
            <a:pPr algn="l" fontAlgn="base"/>
            <a:endParaRPr lang="en-GB" b="0" i="0" dirty="0">
              <a:solidFill>
                <a:srgbClr val="000000"/>
              </a:solidFill>
              <a:effectLst/>
              <a:latin typeface="inherit"/>
            </a:endParaRPr>
          </a:p>
          <a:p>
            <a:pPr algn="l" fontAlgn="base"/>
            <a:endParaRPr lang="en-GB" dirty="0">
              <a:solidFill>
                <a:srgbClr val="000000"/>
              </a:solidFill>
              <a:latin typeface="inherit"/>
            </a:endParaRPr>
          </a:p>
          <a:p>
            <a:pPr algn="l" fontAlgn="base"/>
            <a:endParaRPr lang="en-GB" b="0" i="0" dirty="0">
              <a:solidFill>
                <a:srgbClr val="000000"/>
              </a:solidFill>
              <a:effectLst/>
              <a:latin typeface="inherit"/>
            </a:endParaRPr>
          </a:p>
          <a:p>
            <a:pPr algn="l" fontAlgn="base"/>
            <a:endParaRPr lang="en-GB" dirty="0">
              <a:solidFill>
                <a:srgbClr val="000000"/>
              </a:solidFill>
              <a:latin typeface="inherit"/>
            </a:endParaRPr>
          </a:p>
          <a:p>
            <a:pPr algn="l" fontAlgn="base"/>
            <a:endParaRPr lang="en-GB" b="0" i="0" dirty="0">
              <a:solidFill>
                <a:srgbClr val="000000"/>
              </a:solidFill>
              <a:effectLst/>
              <a:latin typeface="inherit"/>
            </a:endParaRPr>
          </a:p>
          <a:p>
            <a:pPr algn="l" fontAlgn="base"/>
            <a:endParaRPr lang="en-GB" dirty="0">
              <a:solidFill>
                <a:srgbClr val="000000"/>
              </a:solidFill>
              <a:latin typeface="inherit"/>
            </a:endParaRPr>
          </a:p>
          <a:p>
            <a:pPr algn="l" fontAlgn="base"/>
            <a:endParaRPr lang="en-GB" b="0" i="0" dirty="0">
              <a:solidFill>
                <a:srgbClr val="000000"/>
              </a:solidFill>
              <a:effectLst/>
              <a:latin typeface="inherit"/>
            </a:endParaRPr>
          </a:p>
          <a:p>
            <a:pPr algn="l" fontAlgn="base"/>
            <a:endParaRPr lang="en-GB" dirty="0">
              <a:solidFill>
                <a:srgbClr val="000000"/>
              </a:solidFill>
              <a:latin typeface="inherit"/>
            </a:endParaRPr>
          </a:p>
          <a:p>
            <a:pPr algn="l" fontAlgn="base"/>
            <a:endParaRPr lang="en-GB" b="0" i="0" dirty="0">
              <a:solidFill>
                <a:srgbClr val="000000"/>
              </a:solidFill>
              <a:effectLst/>
              <a:latin typeface="inherit"/>
            </a:endParaRPr>
          </a:p>
          <a:p>
            <a:pPr algn="l" fontAlgn="base"/>
            <a:r>
              <a:rPr lang="en-GB" sz="1200" dirty="0">
                <a:hlinkClick r:id="rId2"/>
              </a:rPr>
              <a:t>GP funding and contracts explained | The King's Fund (kingsfund.org.uk)</a:t>
            </a:r>
            <a:endParaRPr lang="en-GB" sz="1200"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2" name="Picture 2" descr="GP contracts explainer figure 1">
            <a:extLst>
              <a:ext uri="{FF2B5EF4-FFF2-40B4-BE49-F238E27FC236}">
                <a16:creationId xmlns:a16="http://schemas.microsoft.com/office/drawing/2014/main" id="{8A726358-CFC3-2F2E-7CD2-20B3CB75C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652" y="961619"/>
            <a:ext cx="8842197" cy="446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7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613950"/>
          </a:xfrm>
          <a:ln w="12700">
            <a:solidFill>
              <a:schemeClr val="bg1">
                <a:lumMod val="50000"/>
              </a:schemeClr>
            </a:solidFill>
            <a:prstDash val="sysDash"/>
          </a:ln>
        </p:spPr>
        <p:txBody>
          <a:bodyPr vert="horz" lIns="91440" tIns="73152" rIns="91440" bIns="45720" rtlCol="0" anchor="t">
            <a:noAutofit/>
          </a:bodyPr>
          <a:lstStyle/>
          <a:p>
            <a:pPr marL="9144" indent="127000" algn="ctr"/>
            <a:endParaRPr lang="en-US" sz="4000" dirty="0">
              <a:solidFill>
                <a:srgbClr val="002060"/>
              </a:solidFill>
            </a:endParaRPr>
          </a:p>
        </p:txBody>
      </p:sp>
      <p:sp>
        <p:nvSpPr>
          <p:cNvPr id="4" name="Text Placeholder 3"/>
          <p:cNvSpPr>
            <a:spLocks noGrp="1"/>
          </p:cNvSpPr>
          <p:nvPr>
            <p:ph type="body" sz="quarter" idx="14"/>
          </p:nvPr>
        </p:nvSpPr>
        <p:spPr>
          <a:xfrm>
            <a:off x="1580272" y="1486603"/>
            <a:ext cx="8842197" cy="4465662"/>
          </a:xfrm>
          <a:ln w="12700">
            <a:solidFill>
              <a:schemeClr val="bg1">
                <a:lumMod val="50000"/>
              </a:schemeClr>
            </a:solidFill>
            <a:prstDash val="sysDash"/>
          </a:ln>
        </p:spPr>
        <p:txBody>
          <a:bodyPr vert="horz" lIns="91440" tIns="100584" rIns="91440" bIns="45720" rtlCol="0" anchor="t">
            <a:normAutofit/>
          </a:bodyPr>
          <a:lstStyle/>
          <a:p>
            <a:pPr algn="l" fontAlgn="base"/>
            <a:endParaRPr lang="en-GB"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endParaRPr lang="en-GB" sz="1200" dirty="0">
              <a:solidFill>
                <a:srgbClr val="000000"/>
              </a:solidFill>
              <a:latin typeface="inherit"/>
            </a:endParaRPr>
          </a:p>
          <a:p>
            <a:pPr algn="l" fontAlgn="base"/>
            <a:endParaRPr lang="en-GB" sz="1200" b="0" i="0" dirty="0">
              <a:solidFill>
                <a:srgbClr val="000000"/>
              </a:solidFill>
              <a:effectLst/>
              <a:latin typeface="inherit"/>
            </a:endParaRPr>
          </a:p>
          <a:p>
            <a:pPr algn="l" fontAlgn="base"/>
            <a:r>
              <a:rPr lang="en-GB" sz="1050" dirty="0">
                <a:hlinkClick r:id="rId2"/>
              </a:rPr>
              <a:t>GP funding and contracts explained | The King's Fund (kingsfund.org.uk)</a:t>
            </a:r>
            <a:endParaRPr lang="en-GB" sz="1200" dirty="0">
              <a:solidFill>
                <a:srgbClr val="000000"/>
              </a:solidFill>
              <a:latin typeface="inherit"/>
            </a:endParaRPr>
          </a:p>
          <a:p>
            <a:pPr algn="l" fontAlgn="base"/>
            <a:endParaRPr lang="en-GB" sz="1200"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pic>
        <p:nvPicPr>
          <p:cNvPr id="3" name="Picture 4" descr="GP contract explainer figure 2">
            <a:extLst>
              <a:ext uri="{FF2B5EF4-FFF2-40B4-BE49-F238E27FC236}">
                <a16:creationId xmlns:a16="http://schemas.microsoft.com/office/drawing/2014/main" id="{6B7C3814-CD81-C78A-F0DC-2D20465E3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447" y="139103"/>
            <a:ext cx="10637106" cy="523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059100"/>
          </a:xfrm>
          <a:ln w="12700">
            <a:solidFill>
              <a:schemeClr val="bg1">
                <a:lumMod val="50000"/>
              </a:schemeClr>
            </a:solidFill>
            <a:prstDash val="sysDash"/>
          </a:ln>
        </p:spPr>
        <p:txBody>
          <a:bodyPr vert="horz" lIns="91440" tIns="73152" rIns="91440" bIns="45720" rtlCol="0" anchor="t">
            <a:normAutofit fontScale="90000"/>
          </a:bodyPr>
          <a:lstStyle/>
          <a:p>
            <a:pPr marL="9144" indent="127000" algn="ctr"/>
            <a:r>
              <a:rPr lang="en-US" sz="4000" dirty="0">
                <a:solidFill>
                  <a:srgbClr val="002060"/>
                </a:solidFill>
              </a:rPr>
              <a:t>Specific GP Contract requirements for cancer</a:t>
            </a: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a:bodyPr>
          <a:lstStyle/>
          <a:p>
            <a:pPr algn="l" fontAlgn="base"/>
            <a:r>
              <a:rPr lang="en-GB" sz="3200" b="0" i="0" dirty="0">
                <a:solidFill>
                  <a:schemeClr val="accent1"/>
                </a:solidFill>
                <a:effectLst/>
                <a:latin typeface="inherit"/>
              </a:rPr>
              <a:t>Three aspects</a:t>
            </a:r>
          </a:p>
          <a:p>
            <a:pPr algn="l" fontAlgn="base"/>
            <a:endParaRPr lang="en-GB" b="0" i="0" dirty="0">
              <a:solidFill>
                <a:schemeClr val="accent1"/>
              </a:solidFill>
              <a:effectLst/>
              <a:latin typeface="inherit"/>
            </a:endParaRPr>
          </a:p>
          <a:p>
            <a:pPr marL="342900" indent="-342900" algn="l" fontAlgn="base">
              <a:buFont typeface="Wingdings" panose="05000000000000000000" pitchFamily="2" charset="2"/>
              <a:buChar char="Ø"/>
            </a:pPr>
            <a:r>
              <a:rPr lang="en-GB" b="0" i="0" dirty="0">
                <a:solidFill>
                  <a:schemeClr val="accent1"/>
                </a:solidFill>
                <a:effectLst/>
                <a:latin typeface="inherit"/>
              </a:rPr>
              <a:t>the Quality and Outcomes Framework (QOF)</a:t>
            </a:r>
          </a:p>
          <a:p>
            <a:pPr algn="l" fontAlgn="base"/>
            <a:endParaRPr lang="en-GB" b="0" i="0" dirty="0">
              <a:solidFill>
                <a:schemeClr val="accent1"/>
              </a:solidFill>
              <a:effectLst/>
              <a:latin typeface="inherit"/>
            </a:endParaRPr>
          </a:p>
          <a:p>
            <a:pPr marL="342900" indent="-342900" algn="l" fontAlgn="base">
              <a:buFont typeface="Wingdings" panose="05000000000000000000" pitchFamily="2" charset="2"/>
              <a:buChar char="Ø"/>
            </a:pPr>
            <a:r>
              <a:rPr lang="en-GB" b="0" i="0" dirty="0">
                <a:solidFill>
                  <a:schemeClr val="accent1"/>
                </a:solidFill>
                <a:effectLst/>
                <a:latin typeface="inherit"/>
              </a:rPr>
              <a:t>Investment and Impact fund (IIF)</a:t>
            </a:r>
          </a:p>
          <a:p>
            <a:pPr algn="l" fontAlgn="base"/>
            <a:endParaRPr lang="en-GB" b="0" i="0" dirty="0">
              <a:solidFill>
                <a:schemeClr val="accent1"/>
              </a:solidFill>
              <a:effectLst/>
              <a:latin typeface="inherit"/>
            </a:endParaRPr>
          </a:p>
          <a:p>
            <a:pPr marL="342900" indent="-342900" algn="l" fontAlgn="base">
              <a:buFont typeface="Wingdings" panose="05000000000000000000" pitchFamily="2" charset="2"/>
              <a:buChar char="Ø"/>
            </a:pPr>
            <a:r>
              <a:rPr lang="en-GB" b="0" i="0" dirty="0">
                <a:solidFill>
                  <a:schemeClr val="accent1"/>
                </a:solidFill>
                <a:effectLst/>
                <a:latin typeface="inherit"/>
              </a:rPr>
              <a:t>Primary Care Network Direct Enhanced Service Contract (PCN DES)</a:t>
            </a:r>
            <a:endParaRPr lang="en-US" b="0" i="0" dirty="0">
              <a:solidFill>
                <a:schemeClr val="accent1"/>
              </a:solidFill>
              <a:effectLst/>
              <a:latin typeface="Arial" panose="020B0604020202020204"/>
              <a:cs typeface="+mn-cs"/>
            </a:endParaRPr>
          </a:p>
          <a:p>
            <a:pPr algn="l" fontAlgn="base"/>
            <a:endParaRPr lang="en-US" dirty="0">
              <a:solidFill>
                <a:schemeClr val="accent1"/>
              </a:solidFill>
              <a:latin typeface="Arial" panose="020B0604020202020204"/>
              <a:cs typeface="+mn-cs"/>
            </a:endParaRPr>
          </a:p>
          <a:p>
            <a:pPr algn="ctr" fontAlgn="base"/>
            <a:endParaRPr lang="en-US" dirty="0">
              <a:solidFill>
                <a:schemeClr val="accent1"/>
              </a:solidFill>
              <a:latin typeface="Arial" panose="020B0604020202020204"/>
              <a:cs typeface="+mn-cs"/>
            </a:endParaRPr>
          </a:p>
          <a:p>
            <a:pPr algn="l" fontAlgn="base"/>
            <a:endParaRPr lang="en-US" b="0" i="0" dirty="0">
              <a:solidFill>
                <a:schemeClr val="accent1"/>
              </a:solidFill>
              <a:effectLst/>
              <a:latin typeface="Arial" panose="020B0604020202020204"/>
              <a:cs typeface="+mn-cs"/>
            </a:endParaRPr>
          </a:p>
          <a:p>
            <a:pPr algn="l" fontAlgn="base"/>
            <a:endParaRPr lang="en-GB"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
        <p:nvSpPr>
          <p:cNvPr id="3" name="TextBox 2">
            <a:extLst>
              <a:ext uri="{FF2B5EF4-FFF2-40B4-BE49-F238E27FC236}">
                <a16:creationId xmlns:a16="http://schemas.microsoft.com/office/drawing/2014/main" id="{F2C9FD52-D939-C4D8-F535-42C85007A0F7}"/>
              </a:ext>
            </a:extLst>
          </p:cNvPr>
          <p:cNvSpPr txBox="1"/>
          <p:nvPr/>
        </p:nvSpPr>
        <p:spPr>
          <a:xfrm>
            <a:off x="1580269" y="5232539"/>
            <a:ext cx="61817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563C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GP Contract 2022/23 and cancer | Macmillan Cancer Support</a:t>
            </a:r>
            <a:endPar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2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059100"/>
          </a:xfrm>
          <a:ln w="12700">
            <a:solidFill>
              <a:schemeClr val="bg1">
                <a:lumMod val="50000"/>
              </a:schemeClr>
            </a:solidFill>
            <a:prstDash val="sysDash"/>
          </a:ln>
        </p:spPr>
        <p:txBody>
          <a:bodyPr vert="horz" lIns="91440" tIns="73152" rIns="91440" bIns="45720" rtlCol="0" anchor="t">
            <a:normAutofit/>
          </a:bodyPr>
          <a:lstStyle/>
          <a:p>
            <a:pPr marL="9144" indent="127000" algn="ctr"/>
            <a:r>
              <a:rPr lang="en-US" sz="4000" dirty="0">
                <a:solidFill>
                  <a:srgbClr val="002060"/>
                </a:solidFill>
              </a:rPr>
              <a:t>QOF requirements for cancer</a:t>
            </a: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a:bodyPr>
          <a:lstStyle/>
          <a:p>
            <a:pPr algn="l" fontAlgn="base"/>
            <a:r>
              <a:rPr lang="en-GB" b="0" i="0" dirty="0">
                <a:solidFill>
                  <a:schemeClr val="accent1"/>
                </a:solidFill>
                <a:effectLst/>
                <a:latin typeface="+mn-lt"/>
              </a:rPr>
              <a:t>Quality and Outcomes Framework (QOF) requirements</a:t>
            </a:r>
          </a:p>
          <a:p>
            <a:pPr fontAlgn="base"/>
            <a:endParaRPr lang="en-US" dirty="0">
              <a:solidFill>
                <a:schemeClr val="accent1"/>
              </a:solidFill>
              <a:latin typeface="Arial" panose="020B0604020202020204"/>
              <a:cs typeface="+mn-cs"/>
            </a:endParaRPr>
          </a:p>
          <a:p>
            <a:pPr fontAlgn="base"/>
            <a:r>
              <a:rPr lang="en-US" dirty="0">
                <a:solidFill>
                  <a:schemeClr val="accent1"/>
                </a:solidFill>
                <a:latin typeface="Arial" panose="020B0604020202020204"/>
                <a:cs typeface="+mn-cs"/>
              </a:rPr>
              <a:t>Indicator </a:t>
            </a:r>
          </a:p>
          <a:p>
            <a:pPr fontAlgn="base"/>
            <a:endParaRPr lang="en-US" dirty="0">
              <a:solidFill>
                <a:schemeClr val="accent1"/>
              </a:solidFill>
              <a:latin typeface="Arial" panose="020B0604020202020204"/>
              <a:cs typeface="+mn-cs"/>
            </a:endParaRPr>
          </a:p>
          <a:p>
            <a:pPr fontAlgn="base"/>
            <a:r>
              <a:rPr lang="en-US" dirty="0">
                <a:solidFill>
                  <a:schemeClr val="accent1"/>
                </a:solidFill>
                <a:latin typeface="Arial" panose="020B0604020202020204"/>
                <a:cs typeface="+mn-cs"/>
              </a:rPr>
              <a:t>CAN001 	maintain a register of patients with cancer</a:t>
            </a:r>
          </a:p>
          <a:p>
            <a:pPr fontAlgn="base"/>
            <a:r>
              <a:rPr lang="en-US" dirty="0">
                <a:solidFill>
                  <a:schemeClr val="accent1"/>
                </a:solidFill>
                <a:latin typeface="Arial" panose="020B0604020202020204"/>
                <a:cs typeface="+mn-cs"/>
              </a:rPr>
              <a:t>CAN004	cancer care review within 12 months of diagnosis </a:t>
            </a:r>
          </a:p>
          <a:p>
            <a:pPr fontAlgn="base"/>
            <a:r>
              <a:rPr lang="en-US" dirty="0">
                <a:solidFill>
                  <a:schemeClr val="accent1"/>
                </a:solidFill>
                <a:latin typeface="Arial" panose="020B0604020202020204"/>
                <a:cs typeface="+mn-cs"/>
              </a:rPr>
              <a:t>CAN005	offer of support within 3months of diagnosis</a:t>
            </a:r>
          </a:p>
          <a:p>
            <a:pPr algn="ctr" fontAlgn="base"/>
            <a:endParaRPr lang="en-US" dirty="0">
              <a:solidFill>
                <a:schemeClr val="accent1"/>
              </a:solidFill>
              <a:latin typeface="Arial" panose="020B0604020202020204"/>
              <a:cs typeface="+mn-cs"/>
            </a:endParaRPr>
          </a:p>
          <a:p>
            <a:pPr algn="ctr" fontAlgn="base"/>
            <a:endParaRPr lang="en-US" dirty="0">
              <a:solidFill>
                <a:srgbClr val="004992"/>
              </a:solidFill>
              <a:latin typeface="Arial" panose="020B0604020202020204"/>
              <a:cs typeface="+mn-cs"/>
            </a:endParaRPr>
          </a:p>
          <a:p>
            <a:pPr algn="l" fontAlgn="base"/>
            <a:endParaRPr lang="en-GB"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
        <p:nvSpPr>
          <p:cNvPr id="3" name="TextBox 2">
            <a:extLst>
              <a:ext uri="{FF2B5EF4-FFF2-40B4-BE49-F238E27FC236}">
                <a16:creationId xmlns:a16="http://schemas.microsoft.com/office/drawing/2014/main" id="{F2C9FD52-D939-C4D8-F535-42C85007A0F7}"/>
              </a:ext>
            </a:extLst>
          </p:cNvPr>
          <p:cNvSpPr txBox="1"/>
          <p:nvPr/>
        </p:nvSpPr>
        <p:spPr>
          <a:xfrm>
            <a:off x="1938957" y="5066872"/>
            <a:ext cx="8124826"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4992"/>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955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059100"/>
          </a:xfrm>
          <a:ln w="12700">
            <a:solidFill>
              <a:schemeClr val="bg1">
                <a:lumMod val="50000"/>
              </a:schemeClr>
            </a:solidFill>
            <a:prstDash val="sysDash"/>
          </a:ln>
        </p:spPr>
        <p:txBody>
          <a:bodyPr vert="horz" lIns="91440" tIns="73152" rIns="91440" bIns="45720" rtlCol="0" anchor="t">
            <a:normAutofit fontScale="90000"/>
          </a:bodyPr>
          <a:lstStyle/>
          <a:p>
            <a:pPr marL="9144" indent="127000" algn="ctr"/>
            <a:r>
              <a:rPr lang="en-US" sz="4400" dirty="0">
                <a:solidFill>
                  <a:srgbClr val="002060"/>
                </a:solidFill>
              </a:rPr>
              <a:t>PCN Directly Enhanced Service 2022/23</a:t>
            </a:r>
            <a:br>
              <a:rPr lang="en-US" dirty="0"/>
            </a:br>
            <a:r>
              <a:rPr lang="en-US" dirty="0"/>
              <a:t> </a:t>
            </a: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fontScale="40000" lnSpcReduction="20000"/>
          </a:bodyPr>
          <a:lstStyle/>
          <a:p>
            <a:pPr marL="137160">
              <a:lnSpc>
                <a:spcPct val="90000"/>
              </a:lnSpc>
              <a:spcBef>
                <a:spcPts val="750"/>
              </a:spcBef>
            </a:pPr>
            <a:endParaRPr lang="en-US" sz="4500" dirty="0">
              <a:solidFill>
                <a:schemeClr val="accent1"/>
              </a:solidFill>
            </a:endParaRPr>
          </a:p>
          <a:p>
            <a:pPr marL="594360" indent="-457200">
              <a:lnSpc>
                <a:spcPct val="90000"/>
              </a:lnSpc>
              <a:spcBef>
                <a:spcPts val="750"/>
              </a:spcBef>
              <a:buAutoNum type="arabicParenR"/>
            </a:pPr>
            <a:r>
              <a:rPr lang="en-US" sz="6000" dirty="0">
                <a:solidFill>
                  <a:schemeClr val="accent1"/>
                </a:solidFill>
              </a:rPr>
              <a:t>Review Referral Practice</a:t>
            </a:r>
          </a:p>
          <a:p>
            <a:pPr marL="594360" indent="-457200">
              <a:lnSpc>
                <a:spcPct val="90000"/>
              </a:lnSpc>
              <a:spcBef>
                <a:spcPts val="750"/>
              </a:spcBef>
              <a:buAutoNum type="arabicParenR"/>
            </a:pPr>
            <a:r>
              <a:rPr lang="en-US" sz="6000" dirty="0">
                <a:solidFill>
                  <a:schemeClr val="accent1"/>
                </a:solidFill>
              </a:rPr>
              <a:t>Improve uptake of Bowel and Cervical Cancer Screening Programs</a:t>
            </a:r>
          </a:p>
          <a:p>
            <a:pPr marL="594360" indent="-457200">
              <a:lnSpc>
                <a:spcPct val="90000"/>
              </a:lnSpc>
              <a:spcBef>
                <a:spcPts val="750"/>
              </a:spcBef>
              <a:buAutoNum type="arabicParenR"/>
            </a:pPr>
            <a:r>
              <a:rPr lang="en-US" sz="6000" dirty="0">
                <a:solidFill>
                  <a:schemeClr val="accent1"/>
                </a:solidFill>
              </a:rPr>
              <a:t>qFit testing</a:t>
            </a:r>
          </a:p>
          <a:p>
            <a:pPr marL="594360" indent="-457200">
              <a:lnSpc>
                <a:spcPct val="90000"/>
              </a:lnSpc>
              <a:spcBef>
                <a:spcPts val="750"/>
              </a:spcBef>
              <a:buAutoNum type="arabicParenR"/>
            </a:pPr>
            <a:r>
              <a:rPr lang="en-US" sz="6000" dirty="0" err="1">
                <a:solidFill>
                  <a:schemeClr val="accent1"/>
                </a:solidFill>
              </a:rPr>
              <a:t>Teledermatology</a:t>
            </a:r>
            <a:endParaRPr lang="en-US" sz="6000" dirty="0">
              <a:solidFill>
                <a:schemeClr val="accent1"/>
              </a:solidFill>
            </a:endParaRPr>
          </a:p>
          <a:p>
            <a:pPr marL="594360" indent="-457200">
              <a:lnSpc>
                <a:spcPct val="90000"/>
              </a:lnSpc>
              <a:spcBef>
                <a:spcPts val="750"/>
              </a:spcBef>
              <a:buAutoNum type="arabicParenR"/>
            </a:pPr>
            <a:r>
              <a:rPr lang="en-US" sz="6000" dirty="0">
                <a:solidFill>
                  <a:schemeClr val="accent1"/>
                </a:solidFill>
              </a:rPr>
              <a:t>Prostate Cancer Case Finding</a:t>
            </a:r>
          </a:p>
          <a:p>
            <a:pPr marL="594360" indent="-457200">
              <a:lnSpc>
                <a:spcPct val="90000"/>
              </a:lnSpc>
              <a:spcBef>
                <a:spcPts val="750"/>
              </a:spcBef>
              <a:buAutoNum type="arabicParenR"/>
            </a:pPr>
            <a:r>
              <a:rPr lang="en-US" sz="6000" dirty="0">
                <a:solidFill>
                  <a:schemeClr val="accent1"/>
                </a:solidFill>
              </a:rPr>
              <a:t>Non Site Specific Symptom Service</a:t>
            </a:r>
          </a:p>
          <a:p>
            <a:pPr marL="594360" indent="-457200">
              <a:lnSpc>
                <a:spcPct val="90000"/>
              </a:lnSpc>
              <a:spcBef>
                <a:spcPts val="750"/>
              </a:spcBef>
              <a:buAutoNum type="arabicParenR"/>
            </a:pPr>
            <a:endParaRPr lang="en-US" dirty="0"/>
          </a:p>
          <a:p>
            <a:pPr marL="137160">
              <a:lnSpc>
                <a:spcPct val="90000"/>
              </a:lnSpc>
              <a:spcBef>
                <a:spcPts val="750"/>
              </a:spcBef>
            </a:pPr>
            <a:endParaRPr lang="en-US" dirty="0"/>
          </a:p>
          <a:p>
            <a:pPr marL="137160">
              <a:lnSpc>
                <a:spcPct val="90000"/>
              </a:lnSpc>
              <a:spcBef>
                <a:spcPts val="750"/>
              </a:spcBef>
            </a:pPr>
            <a:endParaRPr lang="en-US" sz="4300" dirty="0"/>
          </a:p>
          <a:p>
            <a:pPr marL="137160">
              <a:lnSpc>
                <a:spcPct val="90000"/>
              </a:lnSpc>
              <a:spcBef>
                <a:spcPts val="750"/>
              </a:spcBef>
            </a:pPr>
            <a:r>
              <a:rPr lang="en-GB" sz="4300" b="0" i="0" dirty="0">
                <a:solidFill>
                  <a:srgbClr val="000000"/>
                </a:solidFill>
                <a:effectLst/>
              </a:rPr>
              <a:t>PCN DES requirements</a:t>
            </a:r>
          </a:p>
          <a:p>
            <a:pPr marL="137160">
              <a:lnSpc>
                <a:spcPct val="90000"/>
              </a:lnSpc>
              <a:spcBef>
                <a:spcPts val="750"/>
              </a:spcBef>
            </a:pPr>
            <a:r>
              <a:rPr lang="en-GB" sz="4300" dirty="0">
                <a:hlinkClick r:id="rId2"/>
              </a:rPr>
              <a:t>B1357_PCN-ECD-Guidance-SUPPORT-PACK-FINAL_March-2022.pdf (england.nhs.uk)</a:t>
            </a:r>
            <a:endParaRPr lang="en-GB" sz="4300" dirty="0">
              <a:solidFill>
                <a:srgbClr val="004992"/>
              </a:solidFill>
            </a:endParaRPr>
          </a:p>
          <a:p>
            <a:pPr marL="137160">
              <a:lnSpc>
                <a:spcPct val="90000"/>
              </a:lnSpc>
              <a:spcBef>
                <a:spcPts val="750"/>
              </a:spcBef>
            </a:pPr>
            <a:endParaRPr lang="en-US" dirty="0"/>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Tree>
    <p:extLst>
      <p:ext uri="{BB962C8B-B14F-4D97-AF65-F5344CB8AC3E}">
        <p14:creationId xmlns:p14="http://schemas.microsoft.com/office/powerpoint/2010/main" val="236190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059100"/>
          </a:xfrm>
          <a:ln w="12700">
            <a:solidFill>
              <a:schemeClr val="bg1">
                <a:lumMod val="50000"/>
              </a:schemeClr>
            </a:solidFill>
            <a:prstDash val="sysDash"/>
          </a:ln>
        </p:spPr>
        <p:txBody>
          <a:bodyPr vert="horz" lIns="91440" tIns="73152" rIns="91440" bIns="45720" rtlCol="0" anchor="t">
            <a:normAutofit/>
          </a:bodyPr>
          <a:lstStyle/>
          <a:p>
            <a:pPr marL="9144" indent="127000" algn="ctr"/>
            <a:r>
              <a:rPr lang="en-GB" sz="4000" b="0" i="0" dirty="0">
                <a:solidFill>
                  <a:srgbClr val="002060"/>
                </a:solidFill>
                <a:effectLst/>
                <a:latin typeface="Helvetica" panose="020B0604020202020204" pitchFamily="34" charset="0"/>
              </a:rPr>
              <a:t> Investment and Impact Fund (IIF) </a:t>
            </a:r>
            <a:endParaRPr lang="en-US" sz="4000" dirty="0">
              <a:solidFill>
                <a:srgbClr val="002060"/>
              </a:solidFill>
            </a:endParaRP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a:bodyPr>
          <a:lstStyle/>
          <a:p>
            <a:pPr marL="137160">
              <a:lnSpc>
                <a:spcPct val="90000"/>
              </a:lnSpc>
              <a:spcBef>
                <a:spcPts val="750"/>
              </a:spcBef>
            </a:pPr>
            <a:r>
              <a:rPr lang="en-GB" b="0" i="0" dirty="0">
                <a:solidFill>
                  <a:srgbClr val="000000"/>
                </a:solidFill>
                <a:effectLst/>
                <a:latin typeface="Helvetica" panose="020B0604020202020204" pitchFamily="34" charset="0"/>
              </a:rPr>
              <a:t>The Investment and Impact Fund (IIF) is an incentive scheme that rewards Primary Care Networks for delivering objectives set out in the NHS Long Term Plan and GP contract agreement. </a:t>
            </a:r>
            <a:endParaRPr lang="en-GB" dirty="0">
              <a:solidFill>
                <a:srgbClr val="000000"/>
              </a:solidFill>
              <a:latin typeface="Helvetica" panose="020B0604020202020204" pitchFamily="34" charset="0"/>
              <a:cs typeface="+mn-cs"/>
            </a:endParaRPr>
          </a:p>
          <a:p>
            <a:pPr marL="137160">
              <a:lnSpc>
                <a:spcPct val="90000"/>
              </a:lnSpc>
              <a:spcBef>
                <a:spcPts val="750"/>
              </a:spcBef>
            </a:pPr>
            <a:r>
              <a:rPr lang="en-GB" b="1" dirty="0">
                <a:solidFill>
                  <a:srgbClr val="000000"/>
                </a:solidFill>
                <a:latin typeface="Helvetica" panose="020B0604020202020204" pitchFamily="34" charset="0"/>
                <a:cs typeface="+mn-cs"/>
              </a:rPr>
              <a:t>INDICATOR</a:t>
            </a:r>
          </a:p>
          <a:p>
            <a:pPr marL="137160">
              <a:lnSpc>
                <a:spcPct val="90000"/>
              </a:lnSpc>
              <a:spcBef>
                <a:spcPts val="750"/>
              </a:spcBef>
            </a:pPr>
            <a:r>
              <a:rPr lang="en-GB" b="1" i="0" dirty="0">
                <a:solidFill>
                  <a:srgbClr val="0070C0"/>
                </a:solidFill>
                <a:effectLst/>
                <a:latin typeface="Helvetica" panose="020B0604020202020204" pitchFamily="34" charset="0"/>
              </a:rPr>
              <a:t>CAN-01</a:t>
            </a:r>
            <a:r>
              <a:rPr lang="en-GB" b="0" i="0" dirty="0">
                <a:solidFill>
                  <a:srgbClr val="0070C0"/>
                </a:solidFill>
                <a:effectLst/>
                <a:latin typeface="Helvetica" panose="020B0604020202020204" pitchFamily="34" charset="0"/>
              </a:rPr>
              <a:t> – Percentage of lower gastrointestinal two week wait (fast track) cancer referrals accompanied by a faecal immunochemical test result, with the result recorded either in the seven days leading up to the referral, or in the fourteen days after the referral</a:t>
            </a:r>
            <a:endParaRPr lang="en-GB" b="1" dirty="0">
              <a:solidFill>
                <a:srgbClr val="0070C0"/>
              </a:solidFill>
              <a:latin typeface="Arial" panose="020B0604020202020204"/>
              <a:cs typeface="+mn-cs"/>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Tree>
    <p:extLst>
      <p:ext uri="{BB962C8B-B14F-4D97-AF65-F5344CB8AC3E}">
        <p14:creationId xmlns:p14="http://schemas.microsoft.com/office/powerpoint/2010/main" val="245476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8762C-0BE6-4253-96C8-FFAD8AF29881}"/>
              </a:ext>
            </a:extLst>
          </p:cNvPr>
          <p:cNvSpPr>
            <a:spLocks noGrp="1"/>
          </p:cNvSpPr>
          <p:nvPr>
            <p:ph type="title"/>
          </p:nvPr>
        </p:nvSpPr>
        <p:spPr>
          <a:xfrm>
            <a:off x="1580269" y="347669"/>
            <a:ext cx="8848580" cy="1059100"/>
          </a:xfrm>
          <a:ln w="12700">
            <a:solidFill>
              <a:schemeClr val="bg1">
                <a:lumMod val="50000"/>
              </a:schemeClr>
            </a:solidFill>
            <a:prstDash val="sysDash"/>
          </a:ln>
        </p:spPr>
        <p:txBody>
          <a:bodyPr vert="horz" lIns="91440" tIns="73152" rIns="91440" bIns="45720" rtlCol="0" anchor="t">
            <a:normAutofit/>
          </a:bodyPr>
          <a:lstStyle/>
          <a:p>
            <a:pPr marL="9144" indent="127000" algn="ctr"/>
            <a:endParaRPr lang="en-US" sz="4000" dirty="0">
              <a:solidFill>
                <a:srgbClr val="002060"/>
              </a:solidFill>
            </a:endParaRPr>
          </a:p>
        </p:txBody>
      </p:sp>
      <p:sp>
        <p:nvSpPr>
          <p:cNvPr id="4" name="Text Placeholder 3"/>
          <p:cNvSpPr>
            <a:spLocks noGrp="1"/>
          </p:cNvSpPr>
          <p:nvPr>
            <p:ph type="body" sz="quarter" idx="14"/>
          </p:nvPr>
        </p:nvSpPr>
        <p:spPr>
          <a:xfrm>
            <a:off x="1580272" y="1513107"/>
            <a:ext cx="8842197" cy="4465662"/>
          </a:xfrm>
          <a:ln w="12700">
            <a:solidFill>
              <a:schemeClr val="bg1">
                <a:lumMod val="50000"/>
              </a:schemeClr>
            </a:solidFill>
            <a:prstDash val="sysDash"/>
          </a:ln>
        </p:spPr>
        <p:txBody>
          <a:bodyPr vert="horz" lIns="91440" tIns="100584" rIns="91440" bIns="45720" rtlCol="0" anchor="t">
            <a:normAutofit/>
          </a:bodyPr>
          <a:lstStyle/>
          <a:p>
            <a:pPr algn="ctr" fontAlgn="base"/>
            <a:endParaRPr lang="en-US" dirty="0">
              <a:solidFill>
                <a:schemeClr val="accent1"/>
              </a:solidFill>
              <a:latin typeface="Arial" panose="020B0604020202020204"/>
              <a:cs typeface="+mn-cs"/>
            </a:endParaRPr>
          </a:p>
          <a:p>
            <a:pPr algn="ctr" fontAlgn="base"/>
            <a:endParaRPr lang="en-US" dirty="0">
              <a:solidFill>
                <a:srgbClr val="004992"/>
              </a:solidFill>
              <a:latin typeface="Arial" panose="020B0604020202020204"/>
              <a:cs typeface="+mn-cs"/>
            </a:endParaRPr>
          </a:p>
          <a:p>
            <a:pPr algn="l" fontAlgn="base"/>
            <a:endParaRPr lang="en-GB" b="0" i="0" dirty="0">
              <a:solidFill>
                <a:srgbClr val="000000"/>
              </a:solidFill>
              <a:effectLst/>
              <a:latin typeface="inherit"/>
            </a:endParaRPr>
          </a:p>
        </p:txBody>
      </p:sp>
      <p:pic>
        <p:nvPicPr>
          <p:cNvPr id="5" name="Picture 4" descr="Healthier Together logo">
            <a:extLst>
              <a:ext uri="{FF2B5EF4-FFF2-40B4-BE49-F238E27FC236}">
                <a16:creationId xmlns:a16="http://schemas.microsoft.com/office/drawing/2014/main" id="{AC623930-D0A4-44E2-90E9-CA14144C02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186299"/>
            <a:ext cx="1359462" cy="613950"/>
          </a:xfrm>
          <a:prstGeom prst="rect">
            <a:avLst/>
          </a:prstGeom>
        </p:spPr>
      </p:pic>
      <p:sp>
        <p:nvSpPr>
          <p:cNvPr id="3" name="TextBox 2">
            <a:extLst>
              <a:ext uri="{FF2B5EF4-FFF2-40B4-BE49-F238E27FC236}">
                <a16:creationId xmlns:a16="http://schemas.microsoft.com/office/drawing/2014/main" id="{F2C9FD52-D939-C4D8-F535-42C85007A0F7}"/>
              </a:ext>
            </a:extLst>
          </p:cNvPr>
          <p:cNvSpPr txBox="1"/>
          <p:nvPr/>
        </p:nvSpPr>
        <p:spPr>
          <a:xfrm>
            <a:off x="1938957" y="5066872"/>
            <a:ext cx="8124826"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4992"/>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82D4EA03-1DCA-71F1-19CE-2932374A0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01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691</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Gilroy</vt:lpstr>
      <vt:lpstr>Helvetica</vt:lpstr>
      <vt:lpstr>inherit</vt:lpstr>
      <vt:lpstr>Lato</vt:lpstr>
      <vt:lpstr>Wingdings</vt:lpstr>
      <vt:lpstr>Office Theme</vt:lpstr>
      <vt:lpstr>Primary Care Update </vt:lpstr>
      <vt:lpstr>What services are Primary Care contracted to provide?</vt:lpstr>
      <vt:lpstr>GP Contract</vt:lpstr>
      <vt:lpstr>PowerPoint Presentation</vt:lpstr>
      <vt:lpstr>Specific GP Contract requirements for cancer</vt:lpstr>
      <vt:lpstr>QOF requirements for cancer</vt:lpstr>
      <vt:lpstr>PCN Directly Enhanced Service 2022/23  </vt:lpstr>
      <vt:lpstr> Investment and Impact Fund (IIF) </vt:lpstr>
      <vt:lpstr>PowerPoint Presentation</vt:lpstr>
      <vt:lpstr>Latest GP statistics show intensity of working in general practice ‘unsustainable and unsafe’ for patients and staff (rcgp.org.uk) </vt:lpstr>
      <vt:lpstr> </vt:lpstr>
      <vt:lpstr> </vt:lpstr>
      <vt:lpstr>PowerPoint Presentation</vt:lpstr>
      <vt:lpstr> </vt:lpstr>
      <vt:lpstr> </vt:lpstr>
      <vt:lpstr>The Changing Primary Care Workforce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Update </dc:title>
  <dc:creator>BEARD, Glenda (NHS BRISTOL, NORTH SOMERSET AND SOUTH GLOUCESTERSHIRE ICB - 15C)</dc:creator>
  <cp:lastModifiedBy>Helen Dunderdale</cp:lastModifiedBy>
  <cp:revision>5</cp:revision>
  <dcterms:created xsi:type="dcterms:W3CDTF">2023-01-17T11:17:24Z</dcterms:created>
  <dcterms:modified xsi:type="dcterms:W3CDTF">2023-01-27T16:36:10Z</dcterms:modified>
</cp:coreProperties>
</file>