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28"/>
  </p:notesMasterIdLst>
  <p:handoutMasterIdLst>
    <p:handoutMasterId r:id="rId29"/>
  </p:handoutMasterIdLst>
  <p:sldIdLst>
    <p:sldId id="295" r:id="rId2"/>
    <p:sldId id="290" r:id="rId3"/>
    <p:sldId id="275" r:id="rId4"/>
    <p:sldId id="279" r:id="rId5"/>
    <p:sldId id="296" r:id="rId6"/>
    <p:sldId id="297" r:id="rId7"/>
    <p:sldId id="291" r:id="rId8"/>
    <p:sldId id="260" r:id="rId9"/>
    <p:sldId id="301" r:id="rId10"/>
    <p:sldId id="304" r:id="rId11"/>
    <p:sldId id="284" r:id="rId12"/>
    <p:sldId id="256" r:id="rId13"/>
    <p:sldId id="257" r:id="rId14"/>
    <p:sldId id="298" r:id="rId15"/>
    <p:sldId id="259" r:id="rId16"/>
    <p:sldId id="269" r:id="rId17"/>
    <p:sldId id="272" r:id="rId18"/>
    <p:sldId id="267" r:id="rId19"/>
    <p:sldId id="299" r:id="rId20"/>
    <p:sldId id="264" r:id="rId21"/>
    <p:sldId id="302" r:id="rId22"/>
    <p:sldId id="283" r:id="rId23"/>
    <p:sldId id="277" r:id="rId24"/>
    <p:sldId id="282" r:id="rId25"/>
    <p:sldId id="303" r:id="rId26"/>
    <p:sldId id="305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3"/>
    <p:restoredTop sz="94526"/>
  </p:normalViewPr>
  <p:slideViewPr>
    <p:cSldViewPr>
      <p:cViewPr varScale="1">
        <p:scale>
          <a:sx n="62" d="100"/>
          <a:sy n="62" d="100"/>
        </p:scale>
        <p:origin x="113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ashleighwilliams\Downloads\19644_LT_RW_2ww_Cancer_Referrals_2008_20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ashleighwilliams\Downloads\19644_LT_RW_2ww_Cancer_Referrals_2008_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Number of 2ww Head &amp; Neck Site Referrals </a:t>
            </a:r>
            <a:r>
              <a:rPr lang="en-US" sz="2000" baseline="0" dirty="0"/>
              <a:t>- Jan 2008 - Dec 2018</a:t>
            </a:r>
            <a:endParaRPr lang="en-US" sz="20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4.6050626506964697E-2"/>
          <c:y val="0.233748047960401"/>
          <c:w val="0.93845747619633901"/>
          <c:h val="0.68992341361991905"/>
        </c:manualLayout>
      </c:layout>
      <c:lineChart>
        <c:grouping val="standard"/>
        <c:varyColors val="0"/>
        <c:ser>
          <c:idx val="0"/>
          <c:order val="0"/>
          <c:tx>
            <c:strRef>
              <c:f>'2ww Head &amp; Neck'!$A$38</c:f>
              <c:strCache>
                <c:ptCount val="1"/>
                <c:pt idx="0">
                  <c:v>Number of 2ww Head &amp; Neck Site Referrals  - Cancer / Non Cancer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'2ww Head &amp; Neck'!$B$37:$L$37</c:f>
              <c:strCache>
                <c:ptCount val="11"/>
                <c:pt idx="0">
                  <c:v> Year 2008</c:v>
                </c:pt>
                <c:pt idx="1">
                  <c:v>Year 2009</c:v>
                </c:pt>
                <c:pt idx="2">
                  <c:v>Year 2010</c:v>
                </c:pt>
                <c:pt idx="3">
                  <c:v>Year 2011</c:v>
                </c:pt>
                <c:pt idx="4">
                  <c:v>Year 2012</c:v>
                </c:pt>
                <c:pt idx="5">
                  <c:v>Year 2013</c:v>
                </c:pt>
                <c:pt idx="6">
                  <c:v>Year 2014</c:v>
                </c:pt>
                <c:pt idx="7">
                  <c:v>Year 2015</c:v>
                </c:pt>
                <c:pt idx="8">
                  <c:v>Year 2016</c:v>
                </c:pt>
                <c:pt idx="9">
                  <c:v>Year 2017</c:v>
                </c:pt>
                <c:pt idx="10">
                  <c:v>Year 2018</c:v>
                </c:pt>
              </c:strCache>
            </c:strRef>
          </c:cat>
          <c:val>
            <c:numRef>
              <c:f>'2ww Head &amp; Neck'!$B$38:$L$38</c:f>
              <c:numCache>
                <c:formatCode>General</c:formatCode>
                <c:ptCount val="11"/>
                <c:pt idx="0">
                  <c:v>826</c:v>
                </c:pt>
                <c:pt idx="1">
                  <c:v>848</c:v>
                </c:pt>
                <c:pt idx="2">
                  <c:v>998</c:v>
                </c:pt>
                <c:pt idx="3">
                  <c:v>1133</c:v>
                </c:pt>
                <c:pt idx="4">
                  <c:v>1306</c:v>
                </c:pt>
                <c:pt idx="5">
                  <c:v>1358</c:v>
                </c:pt>
                <c:pt idx="6">
                  <c:v>1590</c:v>
                </c:pt>
                <c:pt idx="7">
                  <c:v>1725</c:v>
                </c:pt>
                <c:pt idx="8">
                  <c:v>1828</c:v>
                </c:pt>
                <c:pt idx="9">
                  <c:v>2127</c:v>
                </c:pt>
                <c:pt idx="10">
                  <c:v>2222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A4-8541-AB48-2129E7128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7655424"/>
        <c:axId val="447521920"/>
      </c:lineChart>
      <c:catAx>
        <c:axId val="447655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7521920"/>
        <c:crosses val="autoZero"/>
        <c:auto val="1"/>
        <c:lblAlgn val="ctr"/>
        <c:lblOffset val="100"/>
        <c:noMultiLvlLbl val="0"/>
      </c:catAx>
      <c:valAx>
        <c:axId val="447521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7655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Head &amp; Neck Site</a:t>
            </a:r>
            <a:r>
              <a:rPr lang="en-US" sz="2000" baseline="0" dirty="0"/>
              <a:t> Cancer Diagnosis - Jan 2008 - Dec 2018</a:t>
            </a:r>
            <a:endParaRPr lang="en-US" sz="20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4.3897795817173201E-2"/>
          <c:y val="0.204827475660078"/>
          <c:w val="0.93886310042409704"/>
          <c:h val="0.71755028218373995"/>
        </c:manualLayout>
      </c:layout>
      <c:lineChart>
        <c:grouping val="standard"/>
        <c:varyColors val="0"/>
        <c:ser>
          <c:idx val="0"/>
          <c:order val="0"/>
          <c:tx>
            <c:strRef>
              <c:f>'2ww Head &amp; Neck'!$A$35</c:f>
              <c:strCache>
                <c:ptCount val="1"/>
                <c:pt idx="0">
                  <c:v>Total</c:v>
                </c:pt>
              </c:strCache>
            </c:strRef>
          </c:tx>
          <c:marker>
            <c:symbol val="none"/>
          </c:marker>
          <c:cat>
            <c:strRef>
              <c:f>'2ww Head &amp; Neck'!$B$5:$L$5</c:f>
              <c:strCache>
                <c:ptCount val="11"/>
                <c:pt idx="0">
                  <c:v> Year 2008</c:v>
                </c:pt>
                <c:pt idx="1">
                  <c:v>Year 2009</c:v>
                </c:pt>
                <c:pt idx="2">
                  <c:v>Year 2010</c:v>
                </c:pt>
                <c:pt idx="3">
                  <c:v>Year 2011</c:v>
                </c:pt>
                <c:pt idx="4">
                  <c:v>Year 2012</c:v>
                </c:pt>
                <c:pt idx="5">
                  <c:v>Year 2013</c:v>
                </c:pt>
                <c:pt idx="6">
                  <c:v>Year 2014</c:v>
                </c:pt>
                <c:pt idx="7">
                  <c:v>Year 2015</c:v>
                </c:pt>
                <c:pt idx="8">
                  <c:v>Year 2016</c:v>
                </c:pt>
                <c:pt idx="9">
                  <c:v>Year 2017</c:v>
                </c:pt>
                <c:pt idx="10">
                  <c:v>Year 2018</c:v>
                </c:pt>
              </c:strCache>
            </c:strRef>
          </c:cat>
          <c:val>
            <c:numRef>
              <c:f>'2ww Head &amp; Neck'!$B$35:$L$35</c:f>
              <c:numCache>
                <c:formatCode>General</c:formatCode>
                <c:ptCount val="11"/>
                <c:pt idx="0">
                  <c:v>49</c:v>
                </c:pt>
                <c:pt idx="1">
                  <c:v>50</c:v>
                </c:pt>
                <c:pt idx="2">
                  <c:v>67</c:v>
                </c:pt>
                <c:pt idx="3">
                  <c:v>63</c:v>
                </c:pt>
                <c:pt idx="4">
                  <c:v>57</c:v>
                </c:pt>
                <c:pt idx="5">
                  <c:v>73</c:v>
                </c:pt>
                <c:pt idx="6">
                  <c:v>64</c:v>
                </c:pt>
                <c:pt idx="7">
                  <c:v>72</c:v>
                </c:pt>
                <c:pt idx="8">
                  <c:v>89</c:v>
                </c:pt>
                <c:pt idx="9">
                  <c:v>86</c:v>
                </c:pt>
                <c:pt idx="10">
                  <c:v>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90-3D40-B335-299B808B9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7788032"/>
        <c:axId val="447524224"/>
      </c:lineChart>
      <c:catAx>
        <c:axId val="44778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7524224"/>
        <c:crosses val="autoZero"/>
        <c:auto val="1"/>
        <c:lblAlgn val="ctr"/>
        <c:lblOffset val="100"/>
        <c:noMultiLvlLbl val="0"/>
      </c:catAx>
      <c:valAx>
        <c:axId val="447524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7788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938AA4-D73F-C945-A116-280B77C59B6F}" type="doc">
      <dgm:prSet loTypeId="urn:microsoft.com/office/officeart/2008/layout/AccentedPicture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1378093-64B4-5E4D-A9CC-490E34CE532F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Telephone</a:t>
          </a:r>
          <a:r>
            <a:rPr lang="en-GB" baseline="0" dirty="0">
              <a:solidFill>
                <a:schemeClr val="tx1"/>
              </a:solidFill>
            </a:rPr>
            <a:t> consultation</a:t>
          </a:r>
          <a:endParaRPr lang="en-GB" dirty="0">
            <a:solidFill>
              <a:schemeClr val="tx1"/>
            </a:solidFill>
          </a:endParaRPr>
        </a:p>
      </dgm:t>
    </dgm:pt>
    <dgm:pt modelId="{B19B6936-D83B-7944-A143-406905A77513}" type="parTrans" cxnId="{58C95786-73D3-BB4F-BDD9-270466D4CE7B}">
      <dgm:prSet/>
      <dgm:spPr/>
      <dgm:t>
        <a:bodyPr/>
        <a:lstStyle/>
        <a:p>
          <a:endParaRPr lang="en-GB"/>
        </a:p>
      </dgm:t>
    </dgm:pt>
    <dgm:pt modelId="{36A170DA-2577-B942-860E-97948E73C09A}" type="sibTrans" cxnId="{58C95786-73D3-BB4F-BDD9-270466D4CE7B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</dgm:spPr>
      <dgm:t>
        <a:bodyPr/>
        <a:lstStyle/>
        <a:p>
          <a:endParaRPr lang="en-GB"/>
        </a:p>
      </dgm:t>
    </dgm:pt>
    <dgm:pt modelId="{E17C2E4F-8D0A-2246-A490-A5E8496A8A93}">
      <dgm:prSet phldrT="[Text]"/>
      <dgm:spPr/>
      <dgm:t>
        <a:bodyPr/>
        <a:lstStyle/>
        <a:p>
          <a:r>
            <a:rPr lang="en-GB" dirty="0"/>
            <a:t>Yes - 86.5%</a:t>
          </a:r>
        </a:p>
      </dgm:t>
    </dgm:pt>
    <dgm:pt modelId="{FDD91CFE-3C99-F248-A0C7-5D4D84046A07}" type="parTrans" cxnId="{F7B81A83-9FFF-AD4F-956B-8A64B63CC907}">
      <dgm:prSet/>
      <dgm:spPr/>
      <dgm:t>
        <a:bodyPr/>
        <a:lstStyle/>
        <a:p>
          <a:endParaRPr lang="en-GB"/>
        </a:p>
      </dgm:t>
    </dgm:pt>
    <dgm:pt modelId="{FE17C757-E2E9-C64F-92BB-B1048F922F43}" type="sibTrans" cxnId="{F7B81A83-9FFF-AD4F-956B-8A64B63CC907}">
      <dgm:prSet/>
      <dgm:spPr/>
      <dgm:t>
        <a:bodyPr/>
        <a:lstStyle/>
        <a:p>
          <a:endParaRPr lang="en-GB"/>
        </a:p>
      </dgm:t>
    </dgm:pt>
    <dgm:pt modelId="{C10B59D2-BD05-594B-A601-4268E83674D7}">
      <dgm:prSet phldrT="[Text]"/>
      <dgm:spPr/>
      <dgm:t>
        <a:bodyPr/>
        <a:lstStyle/>
        <a:p>
          <a:r>
            <a:rPr lang="en-GB" dirty="0"/>
            <a:t>No – 13.5%</a:t>
          </a:r>
        </a:p>
      </dgm:t>
    </dgm:pt>
    <dgm:pt modelId="{61456E43-114F-0741-B0B1-A08492B1EA31}" type="parTrans" cxnId="{7CC57A68-E522-5C47-BD61-857EC3CDC8E0}">
      <dgm:prSet/>
      <dgm:spPr/>
      <dgm:t>
        <a:bodyPr/>
        <a:lstStyle/>
        <a:p>
          <a:endParaRPr lang="en-GB"/>
        </a:p>
      </dgm:t>
    </dgm:pt>
    <dgm:pt modelId="{B4FBB4A6-97DE-224F-8970-2232634F3F61}" type="sibTrans" cxnId="{7CC57A68-E522-5C47-BD61-857EC3CDC8E0}">
      <dgm:prSet/>
      <dgm:spPr/>
      <dgm:t>
        <a:bodyPr/>
        <a:lstStyle/>
        <a:p>
          <a:endParaRPr lang="en-GB"/>
        </a:p>
      </dgm:t>
    </dgm:pt>
    <dgm:pt modelId="{6A2204E4-ED0D-EA41-A497-CEEB2E1BDC7D}" type="pres">
      <dgm:prSet presAssocID="{30938AA4-D73F-C945-A116-280B77C59B6F}" presName="Name0" presStyleCnt="0">
        <dgm:presLayoutVars>
          <dgm:dir/>
        </dgm:presLayoutVars>
      </dgm:prSet>
      <dgm:spPr/>
    </dgm:pt>
    <dgm:pt modelId="{1FCCC03F-F378-F346-8A83-2203F30D1961}" type="pres">
      <dgm:prSet presAssocID="{36A170DA-2577-B942-860E-97948E73C09A}" presName="picture_1" presStyleLbl="bgImgPlace1" presStyleIdx="0" presStyleCnt="1" custLinFactNeighborX="-28542" custLinFactNeighborY="4424"/>
      <dgm:spPr/>
    </dgm:pt>
    <dgm:pt modelId="{D2E8D8D5-D81C-A940-B1FA-1ED2A769AF8F}" type="pres">
      <dgm:prSet presAssocID="{B1378093-64B4-5E4D-A9CC-490E34CE532F}" presName="text_1" presStyleLbl="node1" presStyleIdx="0" presStyleCnt="0">
        <dgm:presLayoutVars>
          <dgm:bulletEnabled val="1"/>
        </dgm:presLayoutVars>
      </dgm:prSet>
      <dgm:spPr/>
    </dgm:pt>
    <dgm:pt modelId="{6BEC01BA-37BF-1345-9471-EC514761B824}" type="pres">
      <dgm:prSet presAssocID="{30938AA4-D73F-C945-A116-280B77C59B6F}" presName="linV" presStyleCnt="0"/>
      <dgm:spPr/>
    </dgm:pt>
    <dgm:pt modelId="{B9F8B601-4EEC-CC4D-9595-7343AFD4ED6C}" type="pres">
      <dgm:prSet presAssocID="{E17C2E4F-8D0A-2246-A490-A5E8496A8A93}" presName="pair" presStyleCnt="0"/>
      <dgm:spPr/>
    </dgm:pt>
    <dgm:pt modelId="{20A8A235-598F-C246-BE95-82DBE23BDAF1}" type="pres">
      <dgm:prSet presAssocID="{E17C2E4F-8D0A-2246-A490-A5E8496A8A93}" presName="spaceH" presStyleLbl="node1" presStyleIdx="0" presStyleCnt="0"/>
      <dgm:spPr/>
    </dgm:pt>
    <dgm:pt modelId="{F34AB171-B431-BC41-A865-2CD6D4F9FBD2}" type="pres">
      <dgm:prSet presAssocID="{E17C2E4F-8D0A-2246-A490-A5E8496A8A93}" presName="desPictures" presStyleLbl="alignImgPlace1" presStyleIdx="0" presStyleCnt="2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B25E6DE6-C3D0-A34E-A80B-394CBDD21471}" type="pres">
      <dgm:prSet presAssocID="{E17C2E4F-8D0A-2246-A490-A5E8496A8A93}" presName="desTextWrapper" presStyleCnt="0"/>
      <dgm:spPr/>
    </dgm:pt>
    <dgm:pt modelId="{639572FC-39ED-DD46-BBBB-5A91F21543F6}" type="pres">
      <dgm:prSet presAssocID="{E17C2E4F-8D0A-2246-A490-A5E8496A8A93}" presName="desText" presStyleLbl="revTx" presStyleIdx="0" presStyleCnt="2">
        <dgm:presLayoutVars>
          <dgm:bulletEnabled val="1"/>
        </dgm:presLayoutVars>
      </dgm:prSet>
      <dgm:spPr/>
    </dgm:pt>
    <dgm:pt modelId="{1710DFC0-1765-2047-AA86-047BE2F7BBFF}" type="pres">
      <dgm:prSet presAssocID="{FE17C757-E2E9-C64F-92BB-B1048F922F43}" presName="spaceV" presStyleCnt="0"/>
      <dgm:spPr/>
    </dgm:pt>
    <dgm:pt modelId="{A8FE070D-9BC4-874E-86E9-E968FE60F164}" type="pres">
      <dgm:prSet presAssocID="{C10B59D2-BD05-594B-A601-4268E83674D7}" presName="pair" presStyleCnt="0"/>
      <dgm:spPr/>
    </dgm:pt>
    <dgm:pt modelId="{240FE52A-2D3A-BB42-8E22-6466FF388A82}" type="pres">
      <dgm:prSet presAssocID="{C10B59D2-BD05-594B-A601-4268E83674D7}" presName="spaceH" presStyleLbl="node1" presStyleIdx="0" presStyleCnt="0"/>
      <dgm:spPr/>
    </dgm:pt>
    <dgm:pt modelId="{BE2446B0-A9E1-354F-93B4-7445923AE06C}" type="pres">
      <dgm:prSet presAssocID="{C10B59D2-BD05-594B-A601-4268E83674D7}" presName="desPictures" presStyleLbl="alignImgPlace1" presStyleIdx="1" presStyleCnt="2"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7C9C9122-2493-C94C-B6C3-7C2608FD12DB}" type="pres">
      <dgm:prSet presAssocID="{C10B59D2-BD05-594B-A601-4268E83674D7}" presName="desTextWrapper" presStyleCnt="0"/>
      <dgm:spPr/>
    </dgm:pt>
    <dgm:pt modelId="{F6F62CE7-9A98-154B-9D22-D725AA9F54B0}" type="pres">
      <dgm:prSet presAssocID="{C10B59D2-BD05-594B-A601-4268E83674D7}" presName="desText" presStyleLbl="revTx" presStyleIdx="1" presStyleCnt="2">
        <dgm:presLayoutVars>
          <dgm:bulletEnabled val="1"/>
        </dgm:presLayoutVars>
      </dgm:prSet>
      <dgm:spPr/>
    </dgm:pt>
    <dgm:pt modelId="{6B4E50CA-F378-9246-A27A-9616EC02D7C6}" type="pres">
      <dgm:prSet presAssocID="{30938AA4-D73F-C945-A116-280B77C59B6F}" presName="maxNode" presStyleCnt="0"/>
      <dgm:spPr/>
    </dgm:pt>
    <dgm:pt modelId="{2E69FFB2-B92E-8B4F-B381-A6D3EEC6A20A}" type="pres">
      <dgm:prSet presAssocID="{30938AA4-D73F-C945-A116-280B77C59B6F}" presName="Name33" presStyleCnt="0"/>
      <dgm:spPr/>
    </dgm:pt>
  </dgm:ptLst>
  <dgm:cxnLst>
    <dgm:cxn modelId="{85957961-E958-974D-9B63-37102C3B82C3}" type="presOf" srcId="{36A170DA-2577-B942-860E-97948E73C09A}" destId="{1FCCC03F-F378-F346-8A83-2203F30D1961}" srcOrd="0" destOrd="0" presId="urn:microsoft.com/office/officeart/2008/layout/AccentedPicture"/>
    <dgm:cxn modelId="{7CC57A68-E522-5C47-BD61-857EC3CDC8E0}" srcId="{30938AA4-D73F-C945-A116-280B77C59B6F}" destId="{C10B59D2-BD05-594B-A601-4268E83674D7}" srcOrd="2" destOrd="0" parTransId="{61456E43-114F-0741-B0B1-A08492B1EA31}" sibTransId="{B4FBB4A6-97DE-224F-8970-2232634F3F61}"/>
    <dgm:cxn modelId="{21303A80-73CD-9748-A71B-712F9E2A6925}" type="presOf" srcId="{B1378093-64B4-5E4D-A9CC-490E34CE532F}" destId="{D2E8D8D5-D81C-A940-B1FA-1ED2A769AF8F}" srcOrd="0" destOrd="0" presId="urn:microsoft.com/office/officeart/2008/layout/AccentedPicture"/>
    <dgm:cxn modelId="{F7B81A83-9FFF-AD4F-956B-8A64B63CC907}" srcId="{30938AA4-D73F-C945-A116-280B77C59B6F}" destId="{E17C2E4F-8D0A-2246-A490-A5E8496A8A93}" srcOrd="1" destOrd="0" parTransId="{FDD91CFE-3C99-F248-A0C7-5D4D84046A07}" sibTransId="{FE17C757-E2E9-C64F-92BB-B1048F922F43}"/>
    <dgm:cxn modelId="{58C95786-73D3-BB4F-BDD9-270466D4CE7B}" srcId="{30938AA4-D73F-C945-A116-280B77C59B6F}" destId="{B1378093-64B4-5E4D-A9CC-490E34CE532F}" srcOrd="0" destOrd="0" parTransId="{B19B6936-D83B-7944-A143-406905A77513}" sibTransId="{36A170DA-2577-B942-860E-97948E73C09A}"/>
    <dgm:cxn modelId="{A3D29695-80F7-A54A-BD6A-4311CF78F5AF}" type="presOf" srcId="{30938AA4-D73F-C945-A116-280B77C59B6F}" destId="{6A2204E4-ED0D-EA41-A497-CEEB2E1BDC7D}" srcOrd="0" destOrd="0" presId="urn:microsoft.com/office/officeart/2008/layout/AccentedPicture"/>
    <dgm:cxn modelId="{DCE087C2-111A-2345-859E-6C6B6D6D6161}" type="presOf" srcId="{E17C2E4F-8D0A-2246-A490-A5E8496A8A93}" destId="{639572FC-39ED-DD46-BBBB-5A91F21543F6}" srcOrd="0" destOrd="0" presId="urn:microsoft.com/office/officeart/2008/layout/AccentedPicture"/>
    <dgm:cxn modelId="{0A7336E7-27A0-8D4B-BEA5-E21A32A04B35}" type="presOf" srcId="{C10B59D2-BD05-594B-A601-4268E83674D7}" destId="{F6F62CE7-9A98-154B-9D22-D725AA9F54B0}" srcOrd="0" destOrd="0" presId="urn:microsoft.com/office/officeart/2008/layout/AccentedPicture"/>
    <dgm:cxn modelId="{1C97857D-8E40-8D40-AB6B-001C9D4D69CF}" type="presParOf" srcId="{6A2204E4-ED0D-EA41-A497-CEEB2E1BDC7D}" destId="{1FCCC03F-F378-F346-8A83-2203F30D1961}" srcOrd="0" destOrd="0" presId="urn:microsoft.com/office/officeart/2008/layout/AccentedPicture"/>
    <dgm:cxn modelId="{E1F7B329-2380-F440-8B28-826DB3C8A4E6}" type="presParOf" srcId="{6A2204E4-ED0D-EA41-A497-CEEB2E1BDC7D}" destId="{D2E8D8D5-D81C-A940-B1FA-1ED2A769AF8F}" srcOrd="1" destOrd="0" presId="urn:microsoft.com/office/officeart/2008/layout/AccentedPicture"/>
    <dgm:cxn modelId="{DD089A46-042D-8D4B-A874-66B01E25BC10}" type="presParOf" srcId="{6A2204E4-ED0D-EA41-A497-CEEB2E1BDC7D}" destId="{6BEC01BA-37BF-1345-9471-EC514761B824}" srcOrd="2" destOrd="0" presId="urn:microsoft.com/office/officeart/2008/layout/AccentedPicture"/>
    <dgm:cxn modelId="{A3A72303-F2CD-064A-98DB-804C6BE177B7}" type="presParOf" srcId="{6BEC01BA-37BF-1345-9471-EC514761B824}" destId="{B9F8B601-4EEC-CC4D-9595-7343AFD4ED6C}" srcOrd="0" destOrd="0" presId="urn:microsoft.com/office/officeart/2008/layout/AccentedPicture"/>
    <dgm:cxn modelId="{48862267-32AE-644C-B8CB-5063B56385BD}" type="presParOf" srcId="{B9F8B601-4EEC-CC4D-9595-7343AFD4ED6C}" destId="{20A8A235-598F-C246-BE95-82DBE23BDAF1}" srcOrd="0" destOrd="0" presId="urn:microsoft.com/office/officeart/2008/layout/AccentedPicture"/>
    <dgm:cxn modelId="{EABDA835-124B-394D-A9CF-A50091E78E0E}" type="presParOf" srcId="{B9F8B601-4EEC-CC4D-9595-7343AFD4ED6C}" destId="{F34AB171-B431-BC41-A865-2CD6D4F9FBD2}" srcOrd="1" destOrd="0" presId="urn:microsoft.com/office/officeart/2008/layout/AccentedPicture"/>
    <dgm:cxn modelId="{7F0B8F0A-DB64-BF44-ABF3-2DD1A566BA4E}" type="presParOf" srcId="{B9F8B601-4EEC-CC4D-9595-7343AFD4ED6C}" destId="{B25E6DE6-C3D0-A34E-A80B-394CBDD21471}" srcOrd="2" destOrd="0" presId="urn:microsoft.com/office/officeart/2008/layout/AccentedPicture"/>
    <dgm:cxn modelId="{D6E8B613-5C88-E740-B4AB-B009D6D8C82D}" type="presParOf" srcId="{B25E6DE6-C3D0-A34E-A80B-394CBDD21471}" destId="{639572FC-39ED-DD46-BBBB-5A91F21543F6}" srcOrd="0" destOrd="0" presId="urn:microsoft.com/office/officeart/2008/layout/AccentedPicture"/>
    <dgm:cxn modelId="{7A11BBFA-FB19-364F-B8B3-2E8B73640E91}" type="presParOf" srcId="{6BEC01BA-37BF-1345-9471-EC514761B824}" destId="{1710DFC0-1765-2047-AA86-047BE2F7BBFF}" srcOrd="1" destOrd="0" presId="urn:microsoft.com/office/officeart/2008/layout/AccentedPicture"/>
    <dgm:cxn modelId="{B49E795F-5088-8041-8103-5AE8A7FC1905}" type="presParOf" srcId="{6BEC01BA-37BF-1345-9471-EC514761B824}" destId="{A8FE070D-9BC4-874E-86E9-E968FE60F164}" srcOrd="2" destOrd="0" presId="urn:microsoft.com/office/officeart/2008/layout/AccentedPicture"/>
    <dgm:cxn modelId="{FF81A761-D641-4A4F-9BE7-0C7EE831EE89}" type="presParOf" srcId="{A8FE070D-9BC4-874E-86E9-E968FE60F164}" destId="{240FE52A-2D3A-BB42-8E22-6466FF388A82}" srcOrd="0" destOrd="0" presId="urn:microsoft.com/office/officeart/2008/layout/AccentedPicture"/>
    <dgm:cxn modelId="{816E43FD-8E63-C24E-83AE-F4819B94CD2A}" type="presParOf" srcId="{A8FE070D-9BC4-874E-86E9-E968FE60F164}" destId="{BE2446B0-A9E1-354F-93B4-7445923AE06C}" srcOrd="1" destOrd="0" presId="urn:microsoft.com/office/officeart/2008/layout/AccentedPicture"/>
    <dgm:cxn modelId="{2DA6ED51-69F8-904B-A02F-946246A8CE26}" type="presParOf" srcId="{A8FE070D-9BC4-874E-86E9-E968FE60F164}" destId="{7C9C9122-2493-C94C-B6C3-7C2608FD12DB}" srcOrd="2" destOrd="0" presId="urn:microsoft.com/office/officeart/2008/layout/AccentedPicture"/>
    <dgm:cxn modelId="{BED62305-D673-8344-8683-AB4EB19DE0C7}" type="presParOf" srcId="{7C9C9122-2493-C94C-B6C3-7C2608FD12DB}" destId="{F6F62CE7-9A98-154B-9D22-D725AA9F54B0}" srcOrd="0" destOrd="0" presId="urn:microsoft.com/office/officeart/2008/layout/AccentedPicture"/>
    <dgm:cxn modelId="{5FD5E1D6-5A8C-A44C-8129-74EB337B6109}" type="presParOf" srcId="{6A2204E4-ED0D-EA41-A497-CEEB2E1BDC7D}" destId="{6B4E50CA-F378-9246-A27A-9616EC02D7C6}" srcOrd="3" destOrd="0" presId="urn:microsoft.com/office/officeart/2008/layout/AccentedPicture"/>
    <dgm:cxn modelId="{447357F9-1E5D-034D-85E8-BF4C9E969B76}" type="presParOf" srcId="{6B4E50CA-F378-9246-A27A-9616EC02D7C6}" destId="{2E69FFB2-B92E-8B4F-B381-A6D3EEC6A20A}" srcOrd="0" destOrd="0" presId="urn:microsoft.com/office/officeart/2008/layout/AccentedPicture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938AA4-D73F-C945-A116-280B77C59B6F}" type="doc">
      <dgm:prSet loTypeId="urn:microsoft.com/office/officeart/2008/layout/AccentedPicture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1378093-64B4-5E4D-A9CC-490E34CE532F}">
      <dgm:prSet phldrT="[Text]"/>
      <dgm:spPr/>
      <dgm:t>
        <a:bodyPr/>
        <a:lstStyle/>
        <a:p>
          <a:r>
            <a:rPr lang="en-GB" dirty="0"/>
            <a:t>Face-to-face</a:t>
          </a:r>
          <a:r>
            <a:rPr lang="en-GB" baseline="0" dirty="0"/>
            <a:t> consultation</a:t>
          </a:r>
          <a:endParaRPr lang="en-GB" dirty="0"/>
        </a:p>
      </dgm:t>
    </dgm:pt>
    <dgm:pt modelId="{B19B6936-D83B-7944-A143-406905A77513}" type="parTrans" cxnId="{58C95786-73D3-BB4F-BDD9-270466D4CE7B}">
      <dgm:prSet/>
      <dgm:spPr/>
      <dgm:t>
        <a:bodyPr/>
        <a:lstStyle/>
        <a:p>
          <a:endParaRPr lang="en-GB"/>
        </a:p>
      </dgm:t>
    </dgm:pt>
    <dgm:pt modelId="{36A170DA-2577-B942-860E-97948E73C09A}" type="sibTrans" cxnId="{58C95786-73D3-BB4F-BDD9-270466D4CE7B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  <dgm:t>
        <a:bodyPr/>
        <a:lstStyle/>
        <a:p>
          <a:endParaRPr lang="en-GB"/>
        </a:p>
      </dgm:t>
    </dgm:pt>
    <dgm:pt modelId="{E17C2E4F-8D0A-2246-A490-A5E8496A8A93}">
      <dgm:prSet phldrT="[Text]"/>
      <dgm:spPr/>
      <dgm:t>
        <a:bodyPr/>
        <a:lstStyle/>
        <a:p>
          <a:r>
            <a:rPr lang="en-GB" dirty="0"/>
            <a:t>Yes - 94.4%</a:t>
          </a:r>
        </a:p>
      </dgm:t>
    </dgm:pt>
    <dgm:pt modelId="{FDD91CFE-3C99-F248-A0C7-5D4D84046A07}" type="parTrans" cxnId="{F7B81A83-9FFF-AD4F-956B-8A64B63CC907}">
      <dgm:prSet/>
      <dgm:spPr/>
      <dgm:t>
        <a:bodyPr/>
        <a:lstStyle/>
        <a:p>
          <a:endParaRPr lang="en-GB"/>
        </a:p>
      </dgm:t>
    </dgm:pt>
    <dgm:pt modelId="{FE17C757-E2E9-C64F-92BB-B1048F922F43}" type="sibTrans" cxnId="{F7B81A83-9FFF-AD4F-956B-8A64B63CC907}">
      <dgm:prSet/>
      <dgm:spPr/>
      <dgm:t>
        <a:bodyPr/>
        <a:lstStyle/>
        <a:p>
          <a:endParaRPr lang="en-GB"/>
        </a:p>
      </dgm:t>
    </dgm:pt>
    <dgm:pt modelId="{C10B59D2-BD05-594B-A601-4268E83674D7}">
      <dgm:prSet phldrT="[Text]"/>
      <dgm:spPr/>
      <dgm:t>
        <a:bodyPr/>
        <a:lstStyle/>
        <a:p>
          <a:r>
            <a:rPr lang="en-GB" dirty="0"/>
            <a:t>No – 2.8%</a:t>
          </a:r>
        </a:p>
      </dgm:t>
    </dgm:pt>
    <dgm:pt modelId="{61456E43-114F-0741-B0B1-A08492B1EA31}" type="parTrans" cxnId="{7CC57A68-E522-5C47-BD61-857EC3CDC8E0}">
      <dgm:prSet/>
      <dgm:spPr/>
      <dgm:t>
        <a:bodyPr/>
        <a:lstStyle/>
        <a:p>
          <a:endParaRPr lang="en-GB"/>
        </a:p>
      </dgm:t>
    </dgm:pt>
    <dgm:pt modelId="{B4FBB4A6-97DE-224F-8970-2232634F3F61}" type="sibTrans" cxnId="{7CC57A68-E522-5C47-BD61-857EC3CDC8E0}">
      <dgm:prSet/>
      <dgm:spPr/>
      <dgm:t>
        <a:bodyPr/>
        <a:lstStyle/>
        <a:p>
          <a:endParaRPr lang="en-GB"/>
        </a:p>
      </dgm:t>
    </dgm:pt>
    <dgm:pt modelId="{6A2204E4-ED0D-EA41-A497-CEEB2E1BDC7D}" type="pres">
      <dgm:prSet presAssocID="{30938AA4-D73F-C945-A116-280B77C59B6F}" presName="Name0" presStyleCnt="0">
        <dgm:presLayoutVars>
          <dgm:dir/>
        </dgm:presLayoutVars>
      </dgm:prSet>
      <dgm:spPr/>
    </dgm:pt>
    <dgm:pt modelId="{1FCCC03F-F378-F346-8A83-2203F30D1961}" type="pres">
      <dgm:prSet presAssocID="{36A170DA-2577-B942-860E-97948E73C09A}" presName="picture_1" presStyleLbl="bgImgPlace1" presStyleIdx="0" presStyleCnt="1"/>
      <dgm:spPr/>
    </dgm:pt>
    <dgm:pt modelId="{D2E8D8D5-D81C-A940-B1FA-1ED2A769AF8F}" type="pres">
      <dgm:prSet presAssocID="{B1378093-64B4-5E4D-A9CC-490E34CE532F}" presName="text_1" presStyleLbl="node1" presStyleIdx="0" presStyleCnt="0">
        <dgm:presLayoutVars>
          <dgm:bulletEnabled val="1"/>
        </dgm:presLayoutVars>
      </dgm:prSet>
      <dgm:spPr/>
    </dgm:pt>
    <dgm:pt modelId="{6BEC01BA-37BF-1345-9471-EC514761B824}" type="pres">
      <dgm:prSet presAssocID="{30938AA4-D73F-C945-A116-280B77C59B6F}" presName="linV" presStyleCnt="0"/>
      <dgm:spPr/>
    </dgm:pt>
    <dgm:pt modelId="{B9F8B601-4EEC-CC4D-9595-7343AFD4ED6C}" type="pres">
      <dgm:prSet presAssocID="{E17C2E4F-8D0A-2246-A490-A5E8496A8A93}" presName="pair" presStyleCnt="0"/>
      <dgm:spPr/>
    </dgm:pt>
    <dgm:pt modelId="{20A8A235-598F-C246-BE95-82DBE23BDAF1}" type="pres">
      <dgm:prSet presAssocID="{E17C2E4F-8D0A-2246-A490-A5E8496A8A93}" presName="spaceH" presStyleLbl="node1" presStyleIdx="0" presStyleCnt="0"/>
      <dgm:spPr/>
    </dgm:pt>
    <dgm:pt modelId="{F34AB171-B431-BC41-A865-2CD6D4F9FBD2}" type="pres">
      <dgm:prSet presAssocID="{E17C2E4F-8D0A-2246-A490-A5E8496A8A93}" presName="desPictures" presStyleLbl="alignImgPlace1" presStyleIdx="0" presStyleCnt="2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B25E6DE6-C3D0-A34E-A80B-394CBDD21471}" type="pres">
      <dgm:prSet presAssocID="{E17C2E4F-8D0A-2246-A490-A5E8496A8A93}" presName="desTextWrapper" presStyleCnt="0"/>
      <dgm:spPr/>
    </dgm:pt>
    <dgm:pt modelId="{639572FC-39ED-DD46-BBBB-5A91F21543F6}" type="pres">
      <dgm:prSet presAssocID="{E17C2E4F-8D0A-2246-A490-A5E8496A8A93}" presName="desText" presStyleLbl="revTx" presStyleIdx="0" presStyleCnt="2">
        <dgm:presLayoutVars>
          <dgm:bulletEnabled val="1"/>
        </dgm:presLayoutVars>
      </dgm:prSet>
      <dgm:spPr/>
    </dgm:pt>
    <dgm:pt modelId="{1710DFC0-1765-2047-AA86-047BE2F7BBFF}" type="pres">
      <dgm:prSet presAssocID="{FE17C757-E2E9-C64F-92BB-B1048F922F43}" presName="spaceV" presStyleCnt="0"/>
      <dgm:spPr/>
    </dgm:pt>
    <dgm:pt modelId="{A8FE070D-9BC4-874E-86E9-E968FE60F164}" type="pres">
      <dgm:prSet presAssocID="{C10B59D2-BD05-594B-A601-4268E83674D7}" presName="pair" presStyleCnt="0"/>
      <dgm:spPr/>
    </dgm:pt>
    <dgm:pt modelId="{240FE52A-2D3A-BB42-8E22-6466FF388A82}" type="pres">
      <dgm:prSet presAssocID="{C10B59D2-BD05-594B-A601-4268E83674D7}" presName="spaceH" presStyleLbl="node1" presStyleIdx="0" presStyleCnt="0"/>
      <dgm:spPr/>
    </dgm:pt>
    <dgm:pt modelId="{BE2446B0-A9E1-354F-93B4-7445923AE06C}" type="pres">
      <dgm:prSet presAssocID="{C10B59D2-BD05-594B-A601-4268E83674D7}" presName="desPictures" presStyleLbl="alignImgPlace1" presStyleIdx="1" presStyleCnt="2"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7C9C9122-2493-C94C-B6C3-7C2608FD12DB}" type="pres">
      <dgm:prSet presAssocID="{C10B59D2-BD05-594B-A601-4268E83674D7}" presName="desTextWrapper" presStyleCnt="0"/>
      <dgm:spPr/>
    </dgm:pt>
    <dgm:pt modelId="{F6F62CE7-9A98-154B-9D22-D725AA9F54B0}" type="pres">
      <dgm:prSet presAssocID="{C10B59D2-BD05-594B-A601-4268E83674D7}" presName="desText" presStyleLbl="revTx" presStyleIdx="1" presStyleCnt="2">
        <dgm:presLayoutVars>
          <dgm:bulletEnabled val="1"/>
        </dgm:presLayoutVars>
      </dgm:prSet>
      <dgm:spPr/>
    </dgm:pt>
    <dgm:pt modelId="{6B4E50CA-F378-9246-A27A-9616EC02D7C6}" type="pres">
      <dgm:prSet presAssocID="{30938AA4-D73F-C945-A116-280B77C59B6F}" presName="maxNode" presStyleCnt="0"/>
      <dgm:spPr/>
    </dgm:pt>
    <dgm:pt modelId="{2E69FFB2-B92E-8B4F-B381-A6D3EEC6A20A}" type="pres">
      <dgm:prSet presAssocID="{30938AA4-D73F-C945-A116-280B77C59B6F}" presName="Name33" presStyleCnt="0"/>
      <dgm:spPr/>
    </dgm:pt>
  </dgm:ptLst>
  <dgm:cxnLst>
    <dgm:cxn modelId="{85957961-E958-974D-9B63-37102C3B82C3}" type="presOf" srcId="{36A170DA-2577-B942-860E-97948E73C09A}" destId="{1FCCC03F-F378-F346-8A83-2203F30D1961}" srcOrd="0" destOrd="0" presId="urn:microsoft.com/office/officeart/2008/layout/AccentedPicture"/>
    <dgm:cxn modelId="{7CC57A68-E522-5C47-BD61-857EC3CDC8E0}" srcId="{30938AA4-D73F-C945-A116-280B77C59B6F}" destId="{C10B59D2-BD05-594B-A601-4268E83674D7}" srcOrd="2" destOrd="0" parTransId="{61456E43-114F-0741-B0B1-A08492B1EA31}" sibTransId="{B4FBB4A6-97DE-224F-8970-2232634F3F61}"/>
    <dgm:cxn modelId="{21303A80-73CD-9748-A71B-712F9E2A6925}" type="presOf" srcId="{B1378093-64B4-5E4D-A9CC-490E34CE532F}" destId="{D2E8D8D5-D81C-A940-B1FA-1ED2A769AF8F}" srcOrd="0" destOrd="0" presId="urn:microsoft.com/office/officeart/2008/layout/AccentedPicture"/>
    <dgm:cxn modelId="{F7B81A83-9FFF-AD4F-956B-8A64B63CC907}" srcId="{30938AA4-D73F-C945-A116-280B77C59B6F}" destId="{E17C2E4F-8D0A-2246-A490-A5E8496A8A93}" srcOrd="1" destOrd="0" parTransId="{FDD91CFE-3C99-F248-A0C7-5D4D84046A07}" sibTransId="{FE17C757-E2E9-C64F-92BB-B1048F922F43}"/>
    <dgm:cxn modelId="{58C95786-73D3-BB4F-BDD9-270466D4CE7B}" srcId="{30938AA4-D73F-C945-A116-280B77C59B6F}" destId="{B1378093-64B4-5E4D-A9CC-490E34CE532F}" srcOrd="0" destOrd="0" parTransId="{B19B6936-D83B-7944-A143-406905A77513}" sibTransId="{36A170DA-2577-B942-860E-97948E73C09A}"/>
    <dgm:cxn modelId="{A3D29695-80F7-A54A-BD6A-4311CF78F5AF}" type="presOf" srcId="{30938AA4-D73F-C945-A116-280B77C59B6F}" destId="{6A2204E4-ED0D-EA41-A497-CEEB2E1BDC7D}" srcOrd="0" destOrd="0" presId="urn:microsoft.com/office/officeart/2008/layout/AccentedPicture"/>
    <dgm:cxn modelId="{DCE087C2-111A-2345-859E-6C6B6D6D6161}" type="presOf" srcId="{E17C2E4F-8D0A-2246-A490-A5E8496A8A93}" destId="{639572FC-39ED-DD46-BBBB-5A91F21543F6}" srcOrd="0" destOrd="0" presId="urn:microsoft.com/office/officeart/2008/layout/AccentedPicture"/>
    <dgm:cxn modelId="{0A7336E7-27A0-8D4B-BEA5-E21A32A04B35}" type="presOf" srcId="{C10B59D2-BD05-594B-A601-4268E83674D7}" destId="{F6F62CE7-9A98-154B-9D22-D725AA9F54B0}" srcOrd="0" destOrd="0" presId="urn:microsoft.com/office/officeart/2008/layout/AccentedPicture"/>
    <dgm:cxn modelId="{1C97857D-8E40-8D40-AB6B-001C9D4D69CF}" type="presParOf" srcId="{6A2204E4-ED0D-EA41-A497-CEEB2E1BDC7D}" destId="{1FCCC03F-F378-F346-8A83-2203F30D1961}" srcOrd="0" destOrd="0" presId="urn:microsoft.com/office/officeart/2008/layout/AccentedPicture"/>
    <dgm:cxn modelId="{E1F7B329-2380-F440-8B28-826DB3C8A4E6}" type="presParOf" srcId="{6A2204E4-ED0D-EA41-A497-CEEB2E1BDC7D}" destId="{D2E8D8D5-D81C-A940-B1FA-1ED2A769AF8F}" srcOrd="1" destOrd="0" presId="urn:microsoft.com/office/officeart/2008/layout/AccentedPicture"/>
    <dgm:cxn modelId="{DD089A46-042D-8D4B-A874-66B01E25BC10}" type="presParOf" srcId="{6A2204E4-ED0D-EA41-A497-CEEB2E1BDC7D}" destId="{6BEC01BA-37BF-1345-9471-EC514761B824}" srcOrd="2" destOrd="0" presId="urn:microsoft.com/office/officeart/2008/layout/AccentedPicture"/>
    <dgm:cxn modelId="{A3A72303-F2CD-064A-98DB-804C6BE177B7}" type="presParOf" srcId="{6BEC01BA-37BF-1345-9471-EC514761B824}" destId="{B9F8B601-4EEC-CC4D-9595-7343AFD4ED6C}" srcOrd="0" destOrd="0" presId="urn:microsoft.com/office/officeart/2008/layout/AccentedPicture"/>
    <dgm:cxn modelId="{48862267-32AE-644C-B8CB-5063B56385BD}" type="presParOf" srcId="{B9F8B601-4EEC-CC4D-9595-7343AFD4ED6C}" destId="{20A8A235-598F-C246-BE95-82DBE23BDAF1}" srcOrd="0" destOrd="0" presId="urn:microsoft.com/office/officeart/2008/layout/AccentedPicture"/>
    <dgm:cxn modelId="{EABDA835-124B-394D-A9CF-A50091E78E0E}" type="presParOf" srcId="{B9F8B601-4EEC-CC4D-9595-7343AFD4ED6C}" destId="{F34AB171-B431-BC41-A865-2CD6D4F9FBD2}" srcOrd="1" destOrd="0" presId="urn:microsoft.com/office/officeart/2008/layout/AccentedPicture"/>
    <dgm:cxn modelId="{7F0B8F0A-DB64-BF44-ABF3-2DD1A566BA4E}" type="presParOf" srcId="{B9F8B601-4EEC-CC4D-9595-7343AFD4ED6C}" destId="{B25E6DE6-C3D0-A34E-A80B-394CBDD21471}" srcOrd="2" destOrd="0" presId="urn:microsoft.com/office/officeart/2008/layout/AccentedPicture"/>
    <dgm:cxn modelId="{D6E8B613-5C88-E740-B4AB-B009D6D8C82D}" type="presParOf" srcId="{B25E6DE6-C3D0-A34E-A80B-394CBDD21471}" destId="{639572FC-39ED-DD46-BBBB-5A91F21543F6}" srcOrd="0" destOrd="0" presId="urn:microsoft.com/office/officeart/2008/layout/AccentedPicture"/>
    <dgm:cxn modelId="{7A11BBFA-FB19-364F-B8B3-2E8B73640E91}" type="presParOf" srcId="{6BEC01BA-37BF-1345-9471-EC514761B824}" destId="{1710DFC0-1765-2047-AA86-047BE2F7BBFF}" srcOrd="1" destOrd="0" presId="urn:microsoft.com/office/officeart/2008/layout/AccentedPicture"/>
    <dgm:cxn modelId="{B49E795F-5088-8041-8103-5AE8A7FC1905}" type="presParOf" srcId="{6BEC01BA-37BF-1345-9471-EC514761B824}" destId="{A8FE070D-9BC4-874E-86E9-E968FE60F164}" srcOrd="2" destOrd="0" presId="urn:microsoft.com/office/officeart/2008/layout/AccentedPicture"/>
    <dgm:cxn modelId="{FF81A761-D641-4A4F-9BE7-0C7EE831EE89}" type="presParOf" srcId="{A8FE070D-9BC4-874E-86E9-E968FE60F164}" destId="{240FE52A-2D3A-BB42-8E22-6466FF388A82}" srcOrd="0" destOrd="0" presId="urn:microsoft.com/office/officeart/2008/layout/AccentedPicture"/>
    <dgm:cxn modelId="{816E43FD-8E63-C24E-83AE-F4819B94CD2A}" type="presParOf" srcId="{A8FE070D-9BC4-874E-86E9-E968FE60F164}" destId="{BE2446B0-A9E1-354F-93B4-7445923AE06C}" srcOrd="1" destOrd="0" presId="urn:microsoft.com/office/officeart/2008/layout/AccentedPicture"/>
    <dgm:cxn modelId="{2DA6ED51-69F8-904B-A02F-946246A8CE26}" type="presParOf" srcId="{A8FE070D-9BC4-874E-86E9-E968FE60F164}" destId="{7C9C9122-2493-C94C-B6C3-7C2608FD12DB}" srcOrd="2" destOrd="0" presId="urn:microsoft.com/office/officeart/2008/layout/AccentedPicture"/>
    <dgm:cxn modelId="{BED62305-D673-8344-8683-AB4EB19DE0C7}" type="presParOf" srcId="{7C9C9122-2493-C94C-B6C3-7C2608FD12DB}" destId="{F6F62CE7-9A98-154B-9D22-D725AA9F54B0}" srcOrd="0" destOrd="0" presId="urn:microsoft.com/office/officeart/2008/layout/AccentedPicture"/>
    <dgm:cxn modelId="{5FD5E1D6-5A8C-A44C-8129-74EB337B6109}" type="presParOf" srcId="{6A2204E4-ED0D-EA41-A497-CEEB2E1BDC7D}" destId="{6B4E50CA-F378-9246-A27A-9616EC02D7C6}" srcOrd="3" destOrd="0" presId="urn:microsoft.com/office/officeart/2008/layout/AccentedPicture"/>
    <dgm:cxn modelId="{447357F9-1E5D-034D-85E8-BF4C9E969B76}" type="presParOf" srcId="{6B4E50CA-F378-9246-A27A-9616EC02D7C6}" destId="{2E69FFB2-B92E-8B4F-B381-A6D3EEC6A20A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938AA4-D73F-C945-A116-280B77C59B6F}" type="doc">
      <dgm:prSet loTypeId="urn:microsoft.com/office/officeart/2008/layout/AccentedPicture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1378093-64B4-5E4D-A9CC-490E34CE532F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Telephone</a:t>
          </a:r>
          <a:r>
            <a:rPr lang="en-GB" baseline="0" dirty="0">
              <a:solidFill>
                <a:schemeClr val="tx1"/>
              </a:solidFill>
            </a:rPr>
            <a:t> consultation</a:t>
          </a:r>
          <a:endParaRPr lang="en-GB" dirty="0">
            <a:solidFill>
              <a:schemeClr val="tx1"/>
            </a:solidFill>
          </a:endParaRPr>
        </a:p>
      </dgm:t>
    </dgm:pt>
    <dgm:pt modelId="{B19B6936-D83B-7944-A143-406905A77513}" type="parTrans" cxnId="{58C95786-73D3-BB4F-BDD9-270466D4CE7B}">
      <dgm:prSet/>
      <dgm:spPr/>
      <dgm:t>
        <a:bodyPr/>
        <a:lstStyle/>
        <a:p>
          <a:endParaRPr lang="en-GB"/>
        </a:p>
      </dgm:t>
    </dgm:pt>
    <dgm:pt modelId="{36A170DA-2577-B942-860E-97948E73C09A}" type="sibTrans" cxnId="{58C95786-73D3-BB4F-BDD9-270466D4CE7B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</dgm:spPr>
      <dgm:t>
        <a:bodyPr/>
        <a:lstStyle/>
        <a:p>
          <a:endParaRPr lang="en-GB"/>
        </a:p>
      </dgm:t>
    </dgm:pt>
    <dgm:pt modelId="{E17C2E4F-8D0A-2246-A490-A5E8496A8A93}">
      <dgm:prSet phldrT="[Text]"/>
      <dgm:spPr/>
      <dgm:t>
        <a:bodyPr/>
        <a:lstStyle/>
        <a:p>
          <a:r>
            <a:rPr lang="en-GB" dirty="0"/>
            <a:t>Yes - 86.5%</a:t>
          </a:r>
        </a:p>
      </dgm:t>
    </dgm:pt>
    <dgm:pt modelId="{FDD91CFE-3C99-F248-A0C7-5D4D84046A07}" type="parTrans" cxnId="{F7B81A83-9FFF-AD4F-956B-8A64B63CC907}">
      <dgm:prSet/>
      <dgm:spPr/>
      <dgm:t>
        <a:bodyPr/>
        <a:lstStyle/>
        <a:p>
          <a:endParaRPr lang="en-GB"/>
        </a:p>
      </dgm:t>
    </dgm:pt>
    <dgm:pt modelId="{FE17C757-E2E9-C64F-92BB-B1048F922F43}" type="sibTrans" cxnId="{F7B81A83-9FFF-AD4F-956B-8A64B63CC907}">
      <dgm:prSet/>
      <dgm:spPr/>
      <dgm:t>
        <a:bodyPr/>
        <a:lstStyle/>
        <a:p>
          <a:endParaRPr lang="en-GB"/>
        </a:p>
      </dgm:t>
    </dgm:pt>
    <dgm:pt modelId="{C10B59D2-BD05-594B-A601-4268E83674D7}">
      <dgm:prSet phldrT="[Text]"/>
      <dgm:spPr/>
      <dgm:t>
        <a:bodyPr/>
        <a:lstStyle/>
        <a:p>
          <a:r>
            <a:rPr lang="en-GB" dirty="0"/>
            <a:t>No – 10.8%</a:t>
          </a:r>
        </a:p>
      </dgm:t>
    </dgm:pt>
    <dgm:pt modelId="{61456E43-114F-0741-B0B1-A08492B1EA31}" type="parTrans" cxnId="{7CC57A68-E522-5C47-BD61-857EC3CDC8E0}">
      <dgm:prSet/>
      <dgm:spPr/>
      <dgm:t>
        <a:bodyPr/>
        <a:lstStyle/>
        <a:p>
          <a:endParaRPr lang="en-GB"/>
        </a:p>
      </dgm:t>
    </dgm:pt>
    <dgm:pt modelId="{B4FBB4A6-97DE-224F-8970-2232634F3F61}" type="sibTrans" cxnId="{7CC57A68-E522-5C47-BD61-857EC3CDC8E0}">
      <dgm:prSet/>
      <dgm:spPr/>
      <dgm:t>
        <a:bodyPr/>
        <a:lstStyle/>
        <a:p>
          <a:endParaRPr lang="en-GB"/>
        </a:p>
      </dgm:t>
    </dgm:pt>
    <dgm:pt modelId="{6A2204E4-ED0D-EA41-A497-CEEB2E1BDC7D}" type="pres">
      <dgm:prSet presAssocID="{30938AA4-D73F-C945-A116-280B77C59B6F}" presName="Name0" presStyleCnt="0">
        <dgm:presLayoutVars>
          <dgm:dir/>
        </dgm:presLayoutVars>
      </dgm:prSet>
      <dgm:spPr/>
    </dgm:pt>
    <dgm:pt modelId="{1FCCC03F-F378-F346-8A83-2203F30D1961}" type="pres">
      <dgm:prSet presAssocID="{36A170DA-2577-B942-860E-97948E73C09A}" presName="picture_1" presStyleLbl="bgImgPlace1" presStyleIdx="0" presStyleCnt="1" custLinFactNeighborX="-28542" custLinFactNeighborY="4424"/>
      <dgm:spPr/>
    </dgm:pt>
    <dgm:pt modelId="{D2E8D8D5-D81C-A940-B1FA-1ED2A769AF8F}" type="pres">
      <dgm:prSet presAssocID="{B1378093-64B4-5E4D-A9CC-490E34CE532F}" presName="text_1" presStyleLbl="node1" presStyleIdx="0" presStyleCnt="0">
        <dgm:presLayoutVars>
          <dgm:bulletEnabled val="1"/>
        </dgm:presLayoutVars>
      </dgm:prSet>
      <dgm:spPr/>
    </dgm:pt>
    <dgm:pt modelId="{6BEC01BA-37BF-1345-9471-EC514761B824}" type="pres">
      <dgm:prSet presAssocID="{30938AA4-D73F-C945-A116-280B77C59B6F}" presName="linV" presStyleCnt="0"/>
      <dgm:spPr/>
    </dgm:pt>
    <dgm:pt modelId="{B9F8B601-4EEC-CC4D-9595-7343AFD4ED6C}" type="pres">
      <dgm:prSet presAssocID="{E17C2E4F-8D0A-2246-A490-A5E8496A8A93}" presName="pair" presStyleCnt="0"/>
      <dgm:spPr/>
    </dgm:pt>
    <dgm:pt modelId="{20A8A235-598F-C246-BE95-82DBE23BDAF1}" type="pres">
      <dgm:prSet presAssocID="{E17C2E4F-8D0A-2246-A490-A5E8496A8A93}" presName="spaceH" presStyleLbl="node1" presStyleIdx="0" presStyleCnt="0"/>
      <dgm:spPr/>
    </dgm:pt>
    <dgm:pt modelId="{F34AB171-B431-BC41-A865-2CD6D4F9FBD2}" type="pres">
      <dgm:prSet presAssocID="{E17C2E4F-8D0A-2246-A490-A5E8496A8A93}" presName="desPictures" presStyleLbl="alignImgPlace1" presStyleIdx="0" presStyleCnt="2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B25E6DE6-C3D0-A34E-A80B-394CBDD21471}" type="pres">
      <dgm:prSet presAssocID="{E17C2E4F-8D0A-2246-A490-A5E8496A8A93}" presName="desTextWrapper" presStyleCnt="0"/>
      <dgm:spPr/>
    </dgm:pt>
    <dgm:pt modelId="{639572FC-39ED-DD46-BBBB-5A91F21543F6}" type="pres">
      <dgm:prSet presAssocID="{E17C2E4F-8D0A-2246-A490-A5E8496A8A93}" presName="desText" presStyleLbl="revTx" presStyleIdx="0" presStyleCnt="2">
        <dgm:presLayoutVars>
          <dgm:bulletEnabled val="1"/>
        </dgm:presLayoutVars>
      </dgm:prSet>
      <dgm:spPr/>
    </dgm:pt>
    <dgm:pt modelId="{1710DFC0-1765-2047-AA86-047BE2F7BBFF}" type="pres">
      <dgm:prSet presAssocID="{FE17C757-E2E9-C64F-92BB-B1048F922F43}" presName="spaceV" presStyleCnt="0"/>
      <dgm:spPr/>
    </dgm:pt>
    <dgm:pt modelId="{A8FE070D-9BC4-874E-86E9-E968FE60F164}" type="pres">
      <dgm:prSet presAssocID="{C10B59D2-BD05-594B-A601-4268E83674D7}" presName="pair" presStyleCnt="0"/>
      <dgm:spPr/>
    </dgm:pt>
    <dgm:pt modelId="{240FE52A-2D3A-BB42-8E22-6466FF388A82}" type="pres">
      <dgm:prSet presAssocID="{C10B59D2-BD05-594B-A601-4268E83674D7}" presName="spaceH" presStyleLbl="node1" presStyleIdx="0" presStyleCnt="0"/>
      <dgm:spPr/>
    </dgm:pt>
    <dgm:pt modelId="{BE2446B0-A9E1-354F-93B4-7445923AE06C}" type="pres">
      <dgm:prSet presAssocID="{C10B59D2-BD05-594B-A601-4268E83674D7}" presName="desPictures" presStyleLbl="alignImgPlace1" presStyleIdx="1" presStyleCnt="2"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7C9C9122-2493-C94C-B6C3-7C2608FD12DB}" type="pres">
      <dgm:prSet presAssocID="{C10B59D2-BD05-594B-A601-4268E83674D7}" presName="desTextWrapper" presStyleCnt="0"/>
      <dgm:spPr/>
    </dgm:pt>
    <dgm:pt modelId="{F6F62CE7-9A98-154B-9D22-D725AA9F54B0}" type="pres">
      <dgm:prSet presAssocID="{C10B59D2-BD05-594B-A601-4268E83674D7}" presName="desText" presStyleLbl="revTx" presStyleIdx="1" presStyleCnt="2">
        <dgm:presLayoutVars>
          <dgm:bulletEnabled val="1"/>
        </dgm:presLayoutVars>
      </dgm:prSet>
      <dgm:spPr/>
    </dgm:pt>
    <dgm:pt modelId="{6B4E50CA-F378-9246-A27A-9616EC02D7C6}" type="pres">
      <dgm:prSet presAssocID="{30938AA4-D73F-C945-A116-280B77C59B6F}" presName="maxNode" presStyleCnt="0"/>
      <dgm:spPr/>
    </dgm:pt>
    <dgm:pt modelId="{2E69FFB2-B92E-8B4F-B381-A6D3EEC6A20A}" type="pres">
      <dgm:prSet presAssocID="{30938AA4-D73F-C945-A116-280B77C59B6F}" presName="Name33" presStyleCnt="0"/>
      <dgm:spPr/>
    </dgm:pt>
  </dgm:ptLst>
  <dgm:cxnLst>
    <dgm:cxn modelId="{85957961-E958-974D-9B63-37102C3B82C3}" type="presOf" srcId="{36A170DA-2577-B942-860E-97948E73C09A}" destId="{1FCCC03F-F378-F346-8A83-2203F30D1961}" srcOrd="0" destOrd="0" presId="urn:microsoft.com/office/officeart/2008/layout/AccentedPicture"/>
    <dgm:cxn modelId="{7CC57A68-E522-5C47-BD61-857EC3CDC8E0}" srcId="{30938AA4-D73F-C945-A116-280B77C59B6F}" destId="{C10B59D2-BD05-594B-A601-4268E83674D7}" srcOrd="2" destOrd="0" parTransId="{61456E43-114F-0741-B0B1-A08492B1EA31}" sibTransId="{B4FBB4A6-97DE-224F-8970-2232634F3F61}"/>
    <dgm:cxn modelId="{21303A80-73CD-9748-A71B-712F9E2A6925}" type="presOf" srcId="{B1378093-64B4-5E4D-A9CC-490E34CE532F}" destId="{D2E8D8D5-D81C-A940-B1FA-1ED2A769AF8F}" srcOrd="0" destOrd="0" presId="urn:microsoft.com/office/officeart/2008/layout/AccentedPicture"/>
    <dgm:cxn modelId="{F7B81A83-9FFF-AD4F-956B-8A64B63CC907}" srcId="{30938AA4-D73F-C945-A116-280B77C59B6F}" destId="{E17C2E4F-8D0A-2246-A490-A5E8496A8A93}" srcOrd="1" destOrd="0" parTransId="{FDD91CFE-3C99-F248-A0C7-5D4D84046A07}" sibTransId="{FE17C757-E2E9-C64F-92BB-B1048F922F43}"/>
    <dgm:cxn modelId="{58C95786-73D3-BB4F-BDD9-270466D4CE7B}" srcId="{30938AA4-D73F-C945-A116-280B77C59B6F}" destId="{B1378093-64B4-5E4D-A9CC-490E34CE532F}" srcOrd="0" destOrd="0" parTransId="{B19B6936-D83B-7944-A143-406905A77513}" sibTransId="{36A170DA-2577-B942-860E-97948E73C09A}"/>
    <dgm:cxn modelId="{A3D29695-80F7-A54A-BD6A-4311CF78F5AF}" type="presOf" srcId="{30938AA4-D73F-C945-A116-280B77C59B6F}" destId="{6A2204E4-ED0D-EA41-A497-CEEB2E1BDC7D}" srcOrd="0" destOrd="0" presId="urn:microsoft.com/office/officeart/2008/layout/AccentedPicture"/>
    <dgm:cxn modelId="{DCE087C2-111A-2345-859E-6C6B6D6D6161}" type="presOf" srcId="{E17C2E4F-8D0A-2246-A490-A5E8496A8A93}" destId="{639572FC-39ED-DD46-BBBB-5A91F21543F6}" srcOrd="0" destOrd="0" presId="urn:microsoft.com/office/officeart/2008/layout/AccentedPicture"/>
    <dgm:cxn modelId="{0A7336E7-27A0-8D4B-BEA5-E21A32A04B35}" type="presOf" srcId="{C10B59D2-BD05-594B-A601-4268E83674D7}" destId="{F6F62CE7-9A98-154B-9D22-D725AA9F54B0}" srcOrd="0" destOrd="0" presId="urn:microsoft.com/office/officeart/2008/layout/AccentedPicture"/>
    <dgm:cxn modelId="{1C97857D-8E40-8D40-AB6B-001C9D4D69CF}" type="presParOf" srcId="{6A2204E4-ED0D-EA41-A497-CEEB2E1BDC7D}" destId="{1FCCC03F-F378-F346-8A83-2203F30D1961}" srcOrd="0" destOrd="0" presId="urn:microsoft.com/office/officeart/2008/layout/AccentedPicture"/>
    <dgm:cxn modelId="{E1F7B329-2380-F440-8B28-826DB3C8A4E6}" type="presParOf" srcId="{6A2204E4-ED0D-EA41-A497-CEEB2E1BDC7D}" destId="{D2E8D8D5-D81C-A940-B1FA-1ED2A769AF8F}" srcOrd="1" destOrd="0" presId="urn:microsoft.com/office/officeart/2008/layout/AccentedPicture"/>
    <dgm:cxn modelId="{DD089A46-042D-8D4B-A874-66B01E25BC10}" type="presParOf" srcId="{6A2204E4-ED0D-EA41-A497-CEEB2E1BDC7D}" destId="{6BEC01BA-37BF-1345-9471-EC514761B824}" srcOrd="2" destOrd="0" presId="urn:microsoft.com/office/officeart/2008/layout/AccentedPicture"/>
    <dgm:cxn modelId="{A3A72303-F2CD-064A-98DB-804C6BE177B7}" type="presParOf" srcId="{6BEC01BA-37BF-1345-9471-EC514761B824}" destId="{B9F8B601-4EEC-CC4D-9595-7343AFD4ED6C}" srcOrd="0" destOrd="0" presId="urn:microsoft.com/office/officeart/2008/layout/AccentedPicture"/>
    <dgm:cxn modelId="{48862267-32AE-644C-B8CB-5063B56385BD}" type="presParOf" srcId="{B9F8B601-4EEC-CC4D-9595-7343AFD4ED6C}" destId="{20A8A235-598F-C246-BE95-82DBE23BDAF1}" srcOrd="0" destOrd="0" presId="urn:microsoft.com/office/officeart/2008/layout/AccentedPicture"/>
    <dgm:cxn modelId="{EABDA835-124B-394D-A9CF-A50091E78E0E}" type="presParOf" srcId="{B9F8B601-4EEC-CC4D-9595-7343AFD4ED6C}" destId="{F34AB171-B431-BC41-A865-2CD6D4F9FBD2}" srcOrd="1" destOrd="0" presId="urn:microsoft.com/office/officeart/2008/layout/AccentedPicture"/>
    <dgm:cxn modelId="{7F0B8F0A-DB64-BF44-ABF3-2DD1A566BA4E}" type="presParOf" srcId="{B9F8B601-4EEC-CC4D-9595-7343AFD4ED6C}" destId="{B25E6DE6-C3D0-A34E-A80B-394CBDD21471}" srcOrd="2" destOrd="0" presId="urn:microsoft.com/office/officeart/2008/layout/AccentedPicture"/>
    <dgm:cxn modelId="{D6E8B613-5C88-E740-B4AB-B009D6D8C82D}" type="presParOf" srcId="{B25E6DE6-C3D0-A34E-A80B-394CBDD21471}" destId="{639572FC-39ED-DD46-BBBB-5A91F21543F6}" srcOrd="0" destOrd="0" presId="urn:microsoft.com/office/officeart/2008/layout/AccentedPicture"/>
    <dgm:cxn modelId="{7A11BBFA-FB19-364F-B8B3-2E8B73640E91}" type="presParOf" srcId="{6BEC01BA-37BF-1345-9471-EC514761B824}" destId="{1710DFC0-1765-2047-AA86-047BE2F7BBFF}" srcOrd="1" destOrd="0" presId="urn:microsoft.com/office/officeart/2008/layout/AccentedPicture"/>
    <dgm:cxn modelId="{B49E795F-5088-8041-8103-5AE8A7FC1905}" type="presParOf" srcId="{6BEC01BA-37BF-1345-9471-EC514761B824}" destId="{A8FE070D-9BC4-874E-86E9-E968FE60F164}" srcOrd="2" destOrd="0" presId="urn:microsoft.com/office/officeart/2008/layout/AccentedPicture"/>
    <dgm:cxn modelId="{FF81A761-D641-4A4F-9BE7-0C7EE831EE89}" type="presParOf" srcId="{A8FE070D-9BC4-874E-86E9-E968FE60F164}" destId="{240FE52A-2D3A-BB42-8E22-6466FF388A82}" srcOrd="0" destOrd="0" presId="urn:microsoft.com/office/officeart/2008/layout/AccentedPicture"/>
    <dgm:cxn modelId="{816E43FD-8E63-C24E-83AE-F4819B94CD2A}" type="presParOf" srcId="{A8FE070D-9BC4-874E-86E9-E968FE60F164}" destId="{BE2446B0-A9E1-354F-93B4-7445923AE06C}" srcOrd="1" destOrd="0" presId="urn:microsoft.com/office/officeart/2008/layout/AccentedPicture"/>
    <dgm:cxn modelId="{2DA6ED51-69F8-904B-A02F-946246A8CE26}" type="presParOf" srcId="{A8FE070D-9BC4-874E-86E9-E968FE60F164}" destId="{7C9C9122-2493-C94C-B6C3-7C2608FD12DB}" srcOrd="2" destOrd="0" presId="urn:microsoft.com/office/officeart/2008/layout/AccentedPicture"/>
    <dgm:cxn modelId="{BED62305-D673-8344-8683-AB4EB19DE0C7}" type="presParOf" srcId="{7C9C9122-2493-C94C-B6C3-7C2608FD12DB}" destId="{F6F62CE7-9A98-154B-9D22-D725AA9F54B0}" srcOrd="0" destOrd="0" presId="urn:microsoft.com/office/officeart/2008/layout/AccentedPicture"/>
    <dgm:cxn modelId="{5FD5E1D6-5A8C-A44C-8129-74EB337B6109}" type="presParOf" srcId="{6A2204E4-ED0D-EA41-A497-CEEB2E1BDC7D}" destId="{6B4E50CA-F378-9246-A27A-9616EC02D7C6}" srcOrd="3" destOrd="0" presId="urn:microsoft.com/office/officeart/2008/layout/AccentedPicture"/>
    <dgm:cxn modelId="{447357F9-1E5D-034D-85E8-BF4C9E969B76}" type="presParOf" srcId="{6B4E50CA-F378-9246-A27A-9616EC02D7C6}" destId="{2E69FFB2-B92E-8B4F-B381-A6D3EEC6A20A}" srcOrd="0" destOrd="0" presId="urn:microsoft.com/office/officeart/2008/layout/AccentedPicture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938AA4-D73F-C945-A116-280B77C59B6F}" type="doc">
      <dgm:prSet loTypeId="urn:microsoft.com/office/officeart/2008/layout/AccentedPicture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1378093-64B4-5E4D-A9CC-490E34CE532F}">
      <dgm:prSet phldrT="[Text]"/>
      <dgm:spPr/>
      <dgm:t>
        <a:bodyPr/>
        <a:lstStyle/>
        <a:p>
          <a:r>
            <a:rPr lang="en-GB" dirty="0"/>
            <a:t>Face-to-face</a:t>
          </a:r>
          <a:r>
            <a:rPr lang="en-GB" baseline="0" dirty="0"/>
            <a:t> consultation</a:t>
          </a:r>
          <a:endParaRPr lang="en-GB" dirty="0"/>
        </a:p>
      </dgm:t>
    </dgm:pt>
    <dgm:pt modelId="{B19B6936-D83B-7944-A143-406905A77513}" type="parTrans" cxnId="{58C95786-73D3-BB4F-BDD9-270466D4CE7B}">
      <dgm:prSet/>
      <dgm:spPr/>
      <dgm:t>
        <a:bodyPr/>
        <a:lstStyle/>
        <a:p>
          <a:endParaRPr lang="en-GB"/>
        </a:p>
      </dgm:t>
    </dgm:pt>
    <dgm:pt modelId="{36A170DA-2577-B942-860E-97948E73C09A}" type="sibTrans" cxnId="{58C95786-73D3-BB4F-BDD9-270466D4CE7B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  <dgm:t>
        <a:bodyPr/>
        <a:lstStyle/>
        <a:p>
          <a:endParaRPr lang="en-GB"/>
        </a:p>
      </dgm:t>
    </dgm:pt>
    <dgm:pt modelId="{E17C2E4F-8D0A-2246-A490-A5E8496A8A93}">
      <dgm:prSet phldrT="[Text]"/>
      <dgm:spPr/>
      <dgm:t>
        <a:bodyPr/>
        <a:lstStyle/>
        <a:p>
          <a:r>
            <a:rPr lang="en-GB" dirty="0"/>
            <a:t>Yes - 100%</a:t>
          </a:r>
        </a:p>
      </dgm:t>
    </dgm:pt>
    <dgm:pt modelId="{FDD91CFE-3C99-F248-A0C7-5D4D84046A07}" type="parTrans" cxnId="{F7B81A83-9FFF-AD4F-956B-8A64B63CC907}">
      <dgm:prSet/>
      <dgm:spPr/>
      <dgm:t>
        <a:bodyPr/>
        <a:lstStyle/>
        <a:p>
          <a:endParaRPr lang="en-GB"/>
        </a:p>
      </dgm:t>
    </dgm:pt>
    <dgm:pt modelId="{FE17C757-E2E9-C64F-92BB-B1048F922F43}" type="sibTrans" cxnId="{F7B81A83-9FFF-AD4F-956B-8A64B63CC907}">
      <dgm:prSet/>
      <dgm:spPr/>
      <dgm:t>
        <a:bodyPr/>
        <a:lstStyle/>
        <a:p>
          <a:endParaRPr lang="en-GB"/>
        </a:p>
      </dgm:t>
    </dgm:pt>
    <dgm:pt modelId="{C10B59D2-BD05-594B-A601-4268E83674D7}">
      <dgm:prSet phldrT="[Text]"/>
      <dgm:spPr/>
      <dgm:t>
        <a:bodyPr/>
        <a:lstStyle/>
        <a:p>
          <a:r>
            <a:rPr lang="en-GB" dirty="0"/>
            <a:t>No – 0%</a:t>
          </a:r>
        </a:p>
      </dgm:t>
    </dgm:pt>
    <dgm:pt modelId="{61456E43-114F-0741-B0B1-A08492B1EA31}" type="parTrans" cxnId="{7CC57A68-E522-5C47-BD61-857EC3CDC8E0}">
      <dgm:prSet/>
      <dgm:spPr/>
      <dgm:t>
        <a:bodyPr/>
        <a:lstStyle/>
        <a:p>
          <a:endParaRPr lang="en-GB"/>
        </a:p>
      </dgm:t>
    </dgm:pt>
    <dgm:pt modelId="{B4FBB4A6-97DE-224F-8970-2232634F3F61}" type="sibTrans" cxnId="{7CC57A68-E522-5C47-BD61-857EC3CDC8E0}">
      <dgm:prSet/>
      <dgm:spPr/>
      <dgm:t>
        <a:bodyPr/>
        <a:lstStyle/>
        <a:p>
          <a:endParaRPr lang="en-GB"/>
        </a:p>
      </dgm:t>
    </dgm:pt>
    <dgm:pt modelId="{6A2204E4-ED0D-EA41-A497-CEEB2E1BDC7D}" type="pres">
      <dgm:prSet presAssocID="{30938AA4-D73F-C945-A116-280B77C59B6F}" presName="Name0" presStyleCnt="0">
        <dgm:presLayoutVars>
          <dgm:dir/>
        </dgm:presLayoutVars>
      </dgm:prSet>
      <dgm:spPr/>
    </dgm:pt>
    <dgm:pt modelId="{1FCCC03F-F378-F346-8A83-2203F30D1961}" type="pres">
      <dgm:prSet presAssocID="{36A170DA-2577-B942-860E-97948E73C09A}" presName="picture_1" presStyleLbl="bgImgPlace1" presStyleIdx="0" presStyleCnt="1"/>
      <dgm:spPr/>
    </dgm:pt>
    <dgm:pt modelId="{D2E8D8D5-D81C-A940-B1FA-1ED2A769AF8F}" type="pres">
      <dgm:prSet presAssocID="{B1378093-64B4-5E4D-A9CC-490E34CE532F}" presName="text_1" presStyleLbl="node1" presStyleIdx="0" presStyleCnt="0">
        <dgm:presLayoutVars>
          <dgm:bulletEnabled val="1"/>
        </dgm:presLayoutVars>
      </dgm:prSet>
      <dgm:spPr/>
    </dgm:pt>
    <dgm:pt modelId="{6BEC01BA-37BF-1345-9471-EC514761B824}" type="pres">
      <dgm:prSet presAssocID="{30938AA4-D73F-C945-A116-280B77C59B6F}" presName="linV" presStyleCnt="0"/>
      <dgm:spPr/>
    </dgm:pt>
    <dgm:pt modelId="{B9F8B601-4EEC-CC4D-9595-7343AFD4ED6C}" type="pres">
      <dgm:prSet presAssocID="{E17C2E4F-8D0A-2246-A490-A5E8496A8A93}" presName="pair" presStyleCnt="0"/>
      <dgm:spPr/>
    </dgm:pt>
    <dgm:pt modelId="{20A8A235-598F-C246-BE95-82DBE23BDAF1}" type="pres">
      <dgm:prSet presAssocID="{E17C2E4F-8D0A-2246-A490-A5E8496A8A93}" presName="spaceH" presStyleLbl="node1" presStyleIdx="0" presStyleCnt="0"/>
      <dgm:spPr/>
    </dgm:pt>
    <dgm:pt modelId="{F34AB171-B431-BC41-A865-2CD6D4F9FBD2}" type="pres">
      <dgm:prSet presAssocID="{E17C2E4F-8D0A-2246-A490-A5E8496A8A93}" presName="desPictures" presStyleLbl="alignImgPlace1" presStyleIdx="0" presStyleCnt="2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B25E6DE6-C3D0-A34E-A80B-394CBDD21471}" type="pres">
      <dgm:prSet presAssocID="{E17C2E4F-8D0A-2246-A490-A5E8496A8A93}" presName="desTextWrapper" presStyleCnt="0"/>
      <dgm:spPr/>
    </dgm:pt>
    <dgm:pt modelId="{639572FC-39ED-DD46-BBBB-5A91F21543F6}" type="pres">
      <dgm:prSet presAssocID="{E17C2E4F-8D0A-2246-A490-A5E8496A8A93}" presName="desText" presStyleLbl="revTx" presStyleIdx="0" presStyleCnt="2">
        <dgm:presLayoutVars>
          <dgm:bulletEnabled val="1"/>
        </dgm:presLayoutVars>
      </dgm:prSet>
      <dgm:spPr/>
    </dgm:pt>
    <dgm:pt modelId="{1710DFC0-1765-2047-AA86-047BE2F7BBFF}" type="pres">
      <dgm:prSet presAssocID="{FE17C757-E2E9-C64F-92BB-B1048F922F43}" presName="spaceV" presStyleCnt="0"/>
      <dgm:spPr/>
    </dgm:pt>
    <dgm:pt modelId="{A8FE070D-9BC4-874E-86E9-E968FE60F164}" type="pres">
      <dgm:prSet presAssocID="{C10B59D2-BD05-594B-A601-4268E83674D7}" presName="pair" presStyleCnt="0"/>
      <dgm:spPr/>
    </dgm:pt>
    <dgm:pt modelId="{240FE52A-2D3A-BB42-8E22-6466FF388A82}" type="pres">
      <dgm:prSet presAssocID="{C10B59D2-BD05-594B-A601-4268E83674D7}" presName="spaceH" presStyleLbl="node1" presStyleIdx="0" presStyleCnt="0"/>
      <dgm:spPr/>
    </dgm:pt>
    <dgm:pt modelId="{BE2446B0-A9E1-354F-93B4-7445923AE06C}" type="pres">
      <dgm:prSet presAssocID="{C10B59D2-BD05-594B-A601-4268E83674D7}" presName="desPictures" presStyleLbl="alignImgPlace1" presStyleIdx="1" presStyleCnt="2"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7C9C9122-2493-C94C-B6C3-7C2608FD12DB}" type="pres">
      <dgm:prSet presAssocID="{C10B59D2-BD05-594B-A601-4268E83674D7}" presName="desTextWrapper" presStyleCnt="0"/>
      <dgm:spPr/>
    </dgm:pt>
    <dgm:pt modelId="{F6F62CE7-9A98-154B-9D22-D725AA9F54B0}" type="pres">
      <dgm:prSet presAssocID="{C10B59D2-BD05-594B-A601-4268E83674D7}" presName="desText" presStyleLbl="revTx" presStyleIdx="1" presStyleCnt="2">
        <dgm:presLayoutVars>
          <dgm:bulletEnabled val="1"/>
        </dgm:presLayoutVars>
      </dgm:prSet>
      <dgm:spPr/>
    </dgm:pt>
    <dgm:pt modelId="{6B4E50CA-F378-9246-A27A-9616EC02D7C6}" type="pres">
      <dgm:prSet presAssocID="{30938AA4-D73F-C945-A116-280B77C59B6F}" presName="maxNode" presStyleCnt="0"/>
      <dgm:spPr/>
    </dgm:pt>
    <dgm:pt modelId="{2E69FFB2-B92E-8B4F-B381-A6D3EEC6A20A}" type="pres">
      <dgm:prSet presAssocID="{30938AA4-D73F-C945-A116-280B77C59B6F}" presName="Name33" presStyleCnt="0"/>
      <dgm:spPr/>
    </dgm:pt>
  </dgm:ptLst>
  <dgm:cxnLst>
    <dgm:cxn modelId="{85957961-E958-974D-9B63-37102C3B82C3}" type="presOf" srcId="{36A170DA-2577-B942-860E-97948E73C09A}" destId="{1FCCC03F-F378-F346-8A83-2203F30D1961}" srcOrd="0" destOrd="0" presId="urn:microsoft.com/office/officeart/2008/layout/AccentedPicture"/>
    <dgm:cxn modelId="{7CC57A68-E522-5C47-BD61-857EC3CDC8E0}" srcId="{30938AA4-D73F-C945-A116-280B77C59B6F}" destId="{C10B59D2-BD05-594B-A601-4268E83674D7}" srcOrd="2" destOrd="0" parTransId="{61456E43-114F-0741-B0B1-A08492B1EA31}" sibTransId="{B4FBB4A6-97DE-224F-8970-2232634F3F61}"/>
    <dgm:cxn modelId="{21303A80-73CD-9748-A71B-712F9E2A6925}" type="presOf" srcId="{B1378093-64B4-5E4D-A9CC-490E34CE532F}" destId="{D2E8D8D5-D81C-A940-B1FA-1ED2A769AF8F}" srcOrd="0" destOrd="0" presId="urn:microsoft.com/office/officeart/2008/layout/AccentedPicture"/>
    <dgm:cxn modelId="{F7B81A83-9FFF-AD4F-956B-8A64B63CC907}" srcId="{30938AA4-D73F-C945-A116-280B77C59B6F}" destId="{E17C2E4F-8D0A-2246-A490-A5E8496A8A93}" srcOrd="1" destOrd="0" parTransId="{FDD91CFE-3C99-F248-A0C7-5D4D84046A07}" sibTransId="{FE17C757-E2E9-C64F-92BB-B1048F922F43}"/>
    <dgm:cxn modelId="{58C95786-73D3-BB4F-BDD9-270466D4CE7B}" srcId="{30938AA4-D73F-C945-A116-280B77C59B6F}" destId="{B1378093-64B4-5E4D-A9CC-490E34CE532F}" srcOrd="0" destOrd="0" parTransId="{B19B6936-D83B-7944-A143-406905A77513}" sibTransId="{36A170DA-2577-B942-860E-97948E73C09A}"/>
    <dgm:cxn modelId="{A3D29695-80F7-A54A-BD6A-4311CF78F5AF}" type="presOf" srcId="{30938AA4-D73F-C945-A116-280B77C59B6F}" destId="{6A2204E4-ED0D-EA41-A497-CEEB2E1BDC7D}" srcOrd="0" destOrd="0" presId="urn:microsoft.com/office/officeart/2008/layout/AccentedPicture"/>
    <dgm:cxn modelId="{DCE087C2-111A-2345-859E-6C6B6D6D6161}" type="presOf" srcId="{E17C2E4F-8D0A-2246-A490-A5E8496A8A93}" destId="{639572FC-39ED-DD46-BBBB-5A91F21543F6}" srcOrd="0" destOrd="0" presId="urn:microsoft.com/office/officeart/2008/layout/AccentedPicture"/>
    <dgm:cxn modelId="{0A7336E7-27A0-8D4B-BEA5-E21A32A04B35}" type="presOf" srcId="{C10B59D2-BD05-594B-A601-4268E83674D7}" destId="{F6F62CE7-9A98-154B-9D22-D725AA9F54B0}" srcOrd="0" destOrd="0" presId="urn:microsoft.com/office/officeart/2008/layout/AccentedPicture"/>
    <dgm:cxn modelId="{1C97857D-8E40-8D40-AB6B-001C9D4D69CF}" type="presParOf" srcId="{6A2204E4-ED0D-EA41-A497-CEEB2E1BDC7D}" destId="{1FCCC03F-F378-F346-8A83-2203F30D1961}" srcOrd="0" destOrd="0" presId="urn:microsoft.com/office/officeart/2008/layout/AccentedPicture"/>
    <dgm:cxn modelId="{E1F7B329-2380-F440-8B28-826DB3C8A4E6}" type="presParOf" srcId="{6A2204E4-ED0D-EA41-A497-CEEB2E1BDC7D}" destId="{D2E8D8D5-D81C-A940-B1FA-1ED2A769AF8F}" srcOrd="1" destOrd="0" presId="urn:microsoft.com/office/officeart/2008/layout/AccentedPicture"/>
    <dgm:cxn modelId="{DD089A46-042D-8D4B-A874-66B01E25BC10}" type="presParOf" srcId="{6A2204E4-ED0D-EA41-A497-CEEB2E1BDC7D}" destId="{6BEC01BA-37BF-1345-9471-EC514761B824}" srcOrd="2" destOrd="0" presId="urn:microsoft.com/office/officeart/2008/layout/AccentedPicture"/>
    <dgm:cxn modelId="{A3A72303-F2CD-064A-98DB-804C6BE177B7}" type="presParOf" srcId="{6BEC01BA-37BF-1345-9471-EC514761B824}" destId="{B9F8B601-4EEC-CC4D-9595-7343AFD4ED6C}" srcOrd="0" destOrd="0" presId="urn:microsoft.com/office/officeart/2008/layout/AccentedPicture"/>
    <dgm:cxn modelId="{48862267-32AE-644C-B8CB-5063B56385BD}" type="presParOf" srcId="{B9F8B601-4EEC-CC4D-9595-7343AFD4ED6C}" destId="{20A8A235-598F-C246-BE95-82DBE23BDAF1}" srcOrd="0" destOrd="0" presId="urn:microsoft.com/office/officeart/2008/layout/AccentedPicture"/>
    <dgm:cxn modelId="{EABDA835-124B-394D-A9CF-A50091E78E0E}" type="presParOf" srcId="{B9F8B601-4EEC-CC4D-9595-7343AFD4ED6C}" destId="{F34AB171-B431-BC41-A865-2CD6D4F9FBD2}" srcOrd="1" destOrd="0" presId="urn:microsoft.com/office/officeart/2008/layout/AccentedPicture"/>
    <dgm:cxn modelId="{7F0B8F0A-DB64-BF44-ABF3-2DD1A566BA4E}" type="presParOf" srcId="{B9F8B601-4EEC-CC4D-9595-7343AFD4ED6C}" destId="{B25E6DE6-C3D0-A34E-A80B-394CBDD21471}" srcOrd="2" destOrd="0" presId="urn:microsoft.com/office/officeart/2008/layout/AccentedPicture"/>
    <dgm:cxn modelId="{D6E8B613-5C88-E740-B4AB-B009D6D8C82D}" type="presParOf" srcId="{B25E6DE6-C3D0-A34E-A80B-394CBDD21471}" destId="{639572FC-39ED-DD46-BBBB-5A91F21543F6}" srcOrd="0" destOrd="0" presId="urn:microsoft.com/office/officeart/2008/layout/AccentedPicture"/>
    <dgm:cxn modelId="{7A11BBFA-FB19-364F-B8B3-2E8B73640E91}" type="presParOf" srcId="{6BEC01BA-37BF-1345-9471-EC514761B824}" destId="{1710DFC0-1765-2047-AA86-047BE2F7BBFF}" srcOrd="1" destOrd="0" presId="urn:microsoft.com/office/officeart/2008/layout/AccentedPicture"/>
    <dgm:cxn modelId="{B49E795F-5088-8041-8103-5AE8A7FC1905}" type="presParOf" srcId="{6BEC01BA-37BF-1345-9471-EC514761B824}" destId="{A8FE070D-9BC4-874E-86E9-E968FE60F164}" srcOrd="2" destOrd="0" presId="urn:microsoft.com/office/officeart/2008/layout/AccentedPicture"/>
    <dgm:cxn modelId="{FF81A761-D641-4A4F-9BE7-0C7EE831EE89}" type="presParOf" srcId="{A8FE070D-9BC4-874E-86E9-E968FE60F164}" destId="{240FE52A-2D3A-BB42-8E22-6466FF388A82}" srcOrd="0" destOrd="0" presId="urn:microsoft.com/office/officeart/2008/layout/AccentedPicture"/>
    <dgm:cxn modelId="{816E43FD-8E63-C24E-83AE-F4819B94CD2A}" type="presParOf" srcId="{A8FE070D-9BC4-874E-86E9-E968FE60F164}" destId="{BE2446B0-A9E1-354F-93B4-7445923AE06C}" srcOrd="1" destOrd="0" presId="urn:microsoft.com/office/officeart/2008/layout/AccentedPicture"/>
    <dgm:cxn modelId="{2DA6ED51-69F8-904B-A02F-946246A8CE26}" type="presParOf" srcId="{A8FE070D-9BC4-874E-86E9-E968FE60F164}" destId="{7C9C9122-2493-C94C-B6C3-7C2608FD12DB}" srcOrd="2" destOrd="0" presId="urn:microsoft.com/office/officeart/2008/layout/AccentedPicture"/>
    <dgm:cxn modelId="{BED62305-D673-8344-8683-AB4EB19DE0C7}" type="presParOf" srcId="{7C9C9122-2493-C94C-B6C3-7C2608FD12DB}" destId="{F6F62CE7-9A98-154B-9D22-D725AA9F54B0}" srcOrd="0" destOrd="0" presId="urn:microsoft.com/office/officeart/2008/layout/AccentedPicture"/>
    <dgm:cxn modelId="{5FD5E1D6-5A8C-A44C-8129-74EB337B6109}" type="presParOf" srcId="{6A2204E4-ED0D-EA41-A497-CEEB2E1BDC7D}" destId="{6B4E50CA-F378-9246-A27A-9616EC02D7C6}" srcOrd="3" destOrd="0" presId="urn:microsoft.com/office/officeart/2008/layout/AccentedPicture"/>
    <dgm:cxn modelId="{447357F9-1E5D-034D-85E8-BF4C9E969B76}" type="presParOf" srcId="{6B4E50CA-F378-9246-A27A-9616EC02D7C6}" destId="{2E69FFB2-B92E-8B4F-B381-A6D3EEC6A20A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CC03F-F378-F346-8A83-2203F30D1961}">
      <dsp:nvSpPr>
        <dsp:cNvPr id="0" name=""/>
        <dsp:cNvSpPr/>
      </dsp:nvSpPr>
      <dsp:spPr>
        <a:xfrm>
          <a:off x="0" y="267565"/>
          <a:ext cx="2095406" cy="2672711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8D8D5-D81C-A940-B1FA-1ED2A769AF8F}">
      <dsp:nvSpPr>
        <dsp:cNvPr id="0" name=""/>
        <dsp:cNvSpPr/>
      </dsp:nvSpPr>
      <dsp:spPr>
        <a:xfrm>
          <a:off x="115826" y="1162776"/>
          <a:ext cx="1613462" cy="16036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tx1"/>
              </a:solidFill>
            </a:rPr>
            <a:t>Telephone</a:t>
          </a:r>
          <a:r>
            <a:rPr lang="en-GB" sz="2300" kern="1200" baseline="0" dirty="0">
              <a:solidFill>
                <a:schemeClr val="tx1"/>
              </a:solidFill>
            </a:rPr>
            <a:t> consultation</a:t>
          </a:r>
          <a:endParaRPr lang="en-GB" sz="2300" kern="1200" dirty="0">
            <a:solidFill>
              <a:schemeClr val="tx1"/>
            </a:solidFill>
          </a:endParaRPr>
        </a:p>
      </dsp:txBody>
      <dsp:txXfrm>
        <a:off x="115826" y="1162776"/>
        <a:ext cx="1613462" cy="1603627"/>
      </dsp:txXfrm>
    </dsp:sp>
    <dsp:sp modelId="{F34AB171-B431-BC41-A865-2CD6D4F9FBD2}">
      <dsp:nvSpPr>
        <dsp:cNvPr id="0" name=""/>
        <dsp:cNvSpPr/>
      </dsp:nvSpPr>
      <dsp:spPr>
        <a:xfrm>
          <a:off x="1766600" y="66964"/>
          <a:ext cx="721632" cy="72163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572FC-39ED-DD46-BBBB-5A91F21543F6}">
      <dsp:nvSpPr>
        <dsp:cNvPr id="0" name=""/>
        <dsp:cNvSpPr/>
      </dsp:nvSpPr>
      <dsp:spPr>
        <a:xfrm>
          <a:off x="2488232" y="66964"/>
          <a:ext cx="2737557" cy="72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Yes - 86.5%</a:t>
          </a:r>
        </a:p>
      </dsp:txBody>
      <dsp:txXfrm>
        <a:off x="2488232" y="66964"/>
        <a:ext cx="2737557" cy="721632"/>
      </dsp:txXfrm>
    </dsp:sp>
    <dsp:sp modelId="{BE2446B0-A9E1-354F-93B4-7445923AE06C}">
      <dsp:nvSpPr>
        <dsp:cNvPr id="0" name=""/>
        <dsp:cNvSpPr/>
      </dsp:nvSpPr>
      <dsp:spPr>
        <a:xfrm>
          <a:off x="1766600" y="918490"/>
          <a:ext cx="721632" cy="72163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62CE7-9A98-154B-9D22-D725AA9F54B0}">
      <dsp:nvSpPr>
        <dsp:cNvPr id="0" name=""/>
        <dsp:cNvSpPr/>
      </dsp:nvSpPr>
      <dsp:spPr>
        <a:xfrm>
          <a:off x="2488232" y="918490"/>
          <a:ext cx="2737557" cy="72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No – 13.5%</a:t>
          </a:r>
        </a:p>
      </dsp:txBody>
      <dsp:txXfrm>
        <a:off x="2488232" y="918490"/>
        <a:ext cx="2737557" cy="721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CC03F-F378-F346-8A83-2203F30D1961}">
      <dsp:nvSpPr>
        <dsp:cNvPr id="0" name=""/>
        <dsp:cNvSpPr/>
      </dsp:nvSpPr>
      <dsp:spPr>
        <a:xfrm>
          <a:off x="39397" y="200600"/>
          <a:ext cx="2095406" cy="2672711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8D8D5-D81C-A940-B1FA-1ED2A769AF8F}">
      <dsp:nvSpPr>
        <dsp:cNvPr id="0" name=""/>
        <dsp:cNvSpPr/>
      </dsp:nvSpPr>
      <dsp:spPr>
        <a:xfrm>
          <a:off x="123213" y="1162776"/>
          <a:ext cx="1613462" cy="16036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Face-to-face</a:t>
          </a:r>
          <a:r>
            <a:rPr lang="en-GB" sz="2300" kern="1200" baseline="0" dirty="0"/>
            <a:t> consultation</a:t>
          </a:r>
          <a:endParaRPr lang="en-GB" sz="2300" kern="1200" dirty="0"/>
        </a:p>
      </dsp:txBody>
      <dsp:txXfrm>
        <a:off x="123213" y="1162776"/>
        <a:ext cx="1613462" cy="1603627"/>
      </dsp:txXfrm>
    </dsp:sp>
    <dsp:sp modelId="{F34AB171-B431-BC41-A865-2CD6D4F9FBD2}">
      <dsp:nvSpPr>
        <dsp:cNvPr id="0" name=""/>
        <dsp:cNvSpPr/>
      </dsp:nvSpPr>
      <dsp:spPr>
        <a:xfrm>
          <a:off x="1773987" y="66964"/>
          <a:ext cx="721632" cy="72163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572FC-39ED-DD46-BBBB-5A91F21543F6}">
      <dsp:nvSpPr>
        <dsp:cNvPr id="0" name=""/>
        <dsp:cNvSpPr/>
      </dsp:nvSpPr>
      <dsp:spPr>
        <a:xfrm>
          <a:off x="2495619" y="66964"/>
          <a:ext cx="2722783" cy="72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Yes - 94.4%</a:t>
          </a:r>
        </a:p>
      </dsp:txBody>
      <dsp:txXfrm>
        <a:off x="2495619" y="66964"/>
        <a:ext cx="2722783" cy="721632"/>
      </dsp:txXfrm>
    </dsp:sp>
    <dsp:sp modelId="{BE2446B0-A9E1-354F-93B4-7445923AE06C}">
      <dsp:nvSpPr>
        <dsp:cNvPr id="0" name=""/>
        <dsp:cNvSpPr/>
      </dsp:nvSpPr>
      <dsp:spPr>
        <a:xfrm>
          <a:off x="1773987" y="918490"/>
          <a:ext cx="721632" cy="72163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62CE7-9A98-154B-9D22-D725AA9F54B0}">
      <dsp:nvSpPr>
        <dsp:cNvPr id="0" name=""/>
        <dsp:cNvSpPr/>
      </dsp:nvSpPr>
      <dsp:spPr>
        <a:xfrm>
          <a:off x="2495619" y="918490"/>
          <a:ext cx="2722783" cy="72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No – 2.8%</a:t>
          </a:r>
        </a:p>
      </dsp:txBody>
      <dsp:txXfrm>
        <a:off x="2495619" y="918490"/>
        <a:ext cx="2722783" cy="7216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CC03F-F378-F346-8A83-2203F30D1961}">
      <dsp:nvSpPr>
        <dsp:cNvPr id="0" name=""/>
        <dsp:cNvSpPr/>
      </dsp:nvSpPr>
      <dsp:spPr>
        <a:xfrm>
          <a:off x="0" y="267565"/>
          <a:ext cx="2095406" cy="2672711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8D8D5-D81C-A940-B1FA-1ED2A769AF8F}">
      <dsp:nvSpPr>
        <dsp:cNvPr id="0" name=""/>
        <dsp:cNvSpPr/>
      </dsp:nvSpPr>
      <dsp:spPr>
        <a:xfrm>
          <a:off x="115826" y="1162776"/>
          <a:ext cx="1613462" cy="16036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tx1"/>
              </a:solidFill>
            </a:rPr>
            <a:t>Telephone</a:t>
          </a:r>
          <a:r>
            <a:rPr lang="en-GB" sz="2300" kern="1200" baseline="0" dirty="0">
              <a:solidFill>
                <a:schemeClr val="tx1"/>
              </a:solidFill>
            </a:rPr>
            <a:t> consultation</a:t>
          </a:r>
          <a:endParaRPr lang="en-GB" sz="2300" kern="1200" dirty="0">
            <a:solidFill>
              <a:schemeClr val="tx1"/>
            </a:solidFill>
          </a:endParaRPr>
        </a:p>
      </dsp:txBody>
      <dsp:txXfrm>
        <a:off x="115826" y="1162776"/>
        <a:ext cx="1613462" cy="1603627"/>
      </dsp:txXfrm>
    </dsp:sp>
    <dsp:sp modelId="{F34AB171-B431-BC41-A865-2CD6D4F9FBD2}">
      <dsp:nvSpPr>
        <dsp:cNvPr id="0" name=""/>
        <dsp:cNvSpPr/>
      </dsp:nvSpPr>
      <dsp:spPr>
        <a:xfrm>
          <a:off x="1766600" y="66964"/>
          <a:ext cx="721632" cy="72163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572FC-39ED-DD46-BBBB-5A91F21543F6}">
      <dsp:nvSpPr>
        <dsp:cNvPr id="0" name=""/>
        <dsp:cNvSpPr/>
      </dsp:nvSpPr>
      <dsp:spPr>
        <a:xfrm>
          <a:off x="2488232" y="66964"/>
          <a:ext cx="2737557" cy="72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Yes - 86.5%</a:t>
          </a:r>
        </a:p>
      </dsp:txBody>
      <dsp:txXfrm>
        <a:off x="2488232" y="66964"/>
        <a:ext cx="2737557" cy="721632"/>
      </dsp:txXfrm>
    </dsp:sp>
    <dsp:sp modelId="{BE2446B0-A9E1-354F-93B4-7445923AE06C}">
      <dsp:nvSpPr>
        <dsp:cNvPr id="0" name=""/>
        <dsp:cNvSpPr/>
      </dsp:nvSpPr>
      <dsp:spPr>
        <a:xfrm>
          <a:off x="1766600" y="918490"/>
          <a:ext cx="721632" cy="72163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62CE7-9A98-154B-9D22-D725AA9F54B0}">
      <dsp:nvSpPr>
        <dsp:cNvPr id="0" name=""/>
        <dsp:cNvSpPr/>
      </dsp:nvSpPr>
      <dsp:spPr>
        <a:xfrm>
          <a:off x="2488232" y="918490"/>
          <a:ext cx="2737557" cy="72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No – 10.8%</a:t>
          </a:r>
        </a:p>
      </dsp:txBody>
      <dsp:txXfrm>
        <a:off x="2488232" y="918490"/>
        <a:ext cx="2737557" cy="7216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CC03F-F378-F346-8A83-2203F30D1961}">
      <dsp:nvSpPr>
        <dsp:cNvPr id="0" name=""/>
        <dsp:cNvSpPr/>
      </dsp:nvSpPr>
      <dsp:spPr>
        <a:xfrm>
          <a:off x="78794" y="200600"/>
          <a:ext cx="2095406" cy="2672711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8D8D5-D81C-A940-B1FA-1ED2A769AF8F}">
      <dsp:nvSpPr>
        <dsp:cNvPr id="0" name=""/>
        <dsp:cNvSpPr/>
      </dsp:nvSpPr>
      <dsp:spPr>
        <a:xfrm>
          <a:off x="162610" y="1162776"/>
          <a:ext cx="1613462" cy="16036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Face-to-face</a:t>
          </a:r>
          <a:r>
            <a:rPr lang="en-GB" sz="2300" kern="1200" baseline="0" dirty="0"/>
            <a:t> consultation</a:t>
          </a:r>
          <a:endParaRPr lang="en-GB" sz="2300" kern="1200" dirty="0"/>
        </a:p>
      </dsp:txBody>
      <dsp:txXfrm>
        <a:off x="162610" y="1162776"/>
        <a:ext cx="1613462" cy="1603627"/>
      </dsp:txXfrm>
    </dsp:sp>
    <dsp:sp modelId="{F34AB171-B431-BC41-A865-2CD6D4F9FBD2}">
      <dsp:nvSpPr>
        <dsp:cNvPr id="0" name=""/>
        <dsp:cNvSpPr/>
      </dsp:nvSpPr>
      <dsp:spPr>
        <a:xfrm>
          <a:off x="1813384" y="66964"/>
          <a:ext cx="721632" cy="72163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572FC-39ED-DD46-BBBB-5A91F21543F6}">
      <dsp:nvSpPr>
        <dsp:cNvPr id="0" name=""/>
        <dsp:cNvSpPr/>
      </dsp:nvSpPr>
      <dsp:spPr>
        <a:xfrm>
          <a:off x="2535016" y="66964"/>
          <a:ext cx="2643989" cy="72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Yes - 100%</a:t>
          </a:r>
        </a:p>
      </dsp:txBody>
      <dsp:txXfrm>
        <a:off x="2535016" y="66964"/>
        <a:ext cx="2643989" cy="721632"/>
      </dsp:txXfrm>
    </dsp:sp>
    <dsp:sp modelId="{BE2446B0-A9E1-354F-93B4-7445923AE06C}">
      <dsp:nvSpPr>
        <dsp:cNvPr id="0" name=""/>
        <dsp:cNvSpPr/>
      </dsp:nvSpPr>
      <dsp:spPr>
        <a:xfrm>
          <a:off x="1813384" y="918490"/>
          <a:ext cx="721632" cy="72163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62CE7-9A98-154B-9D22-D725AA9F54B0}">
      <dsp:nvSpPr>
        <dsp:cNvPr id="0" name=""/>
        <dsp:cNvSpPr/>
      </dsp:nvSpPr>
      <dsp:spPr>
        <a:xfrm>
          <a:off x="2535016" y="918490"/>
          <a:ext cx="2643989" cy="72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No – 0%</a:t>
          </a:r>
        </a:p>
      </dsp:txBody>
      <dsp:txXfrm>
        <a:off x="2535016" y="918490"/>
        <a:ext cx="2643989" cy="721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D83A9-EF21-B343-9A93-42BD2479F9F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86485-F62A-1A43-8B93-E27A8AE06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88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6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836" y="1"/>
            <a:ext cx="2945659" cy="4986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93C33-2D50-AD45-BA2A-9E9313322E43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010"/>
            <a:ext cx="2945659" cy="4986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836" y="9428010"/>
            <a:ext cx="2945659" cy="4986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88328-F8A3-3D41-826D-1EB7E661D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8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June 2022, Peninsula H&amp;N CAG had their first meeting since the beginning of the pandemic.</a:t>
            </a:r>
          </a:p>
          <a:p>
            <a:endParaRPr lang="en-GB" dirty="0"/>
          </a:p>
          <a:p>
            <a:r>
              <a:rPr lang="en-GB" dirty="0"/>
              <a:t>I attended to help my colleague organise her first Hybrid meeting and now share what the team presented, just in case useful.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5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RD&amp;E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40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Royal Cornwall, where they have a Sonographer Led ROSE clinic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15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presentation was then given on advances in palliative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21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Looking at the use of PDL1 inhibitors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95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audit was undertaken to look at patient satisfaction with face to face versus telephone conversation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60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Face to face was felt to be better, but telephone still had a high satisfaction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47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was concluded to continue to offer 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45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presentation was then given on Transoral Robotic Surgery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26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showed 93% DSS at 3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27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Audit of BTA U grading versus ACR TI-RADS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32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Service updates were provided from each centre on cancer waiting time performance/regional top tips for optimising the pathway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16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Concluded to continue with BTA U gradings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31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Tass presented a difficult case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47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77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98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Phase II trial - Lenvatinib in Combination With Pembrolizumab vs. Standard Chemotherapy and Lenvatinib Monotherapy in Participants With Recurrent/Metastatic Head and Neck Squamous Cell Carcinoma That Progressed After Platinum Therapy and Immunotherapy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57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2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Plymouth, this showed the increase in 2WW referrals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8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increase in cancer diagnoses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34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They described the current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9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service improvements including appointment of a designated Band 5 nurse to triage referrals.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3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Triaging will be facilitated using the risk calculator for H&amp;N referrals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00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Service updates with similar information were shared by North Devon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3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Somerset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8328-F8A3-3D41-826D-1EB7E661DC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1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8D747-506E-9CA4-AD54-DBB903CBE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3A8A3-EAEF-0118-7C66-41D233EF9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AC1E8-482B-3980-11E7-CC81FFC6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5C088-A771-386C-2D20-38E6DDC5E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1D21C-7F4D-85D7-9F8A-528A0801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20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1F94-92F2-0D76-3000-590E93441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96A59-6F56-FC86-842D-C2A309236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6B5-B332-3C3C-820C-50B33685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BB22D-0C04-D13D-62F8-896AE24D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43E29-ACD3-5697-8902-4336832B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396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C594C-3953-19A5-4517-D20FA6747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7D0AD-EA93-A8A2-4140-CB8464E85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FD2B5-6FF8-7D6C-E75C-F9A731308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D253E-22C2-24BB-0023-9C9EE459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38D4D-702A-9022-CF08-EA7E1EA0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80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97B835-F30B-DE47-9D90-9EE65728F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D2563-4D7B-6141-A6AD-7EE26217C5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467" y="1687149"/>
            <a:ext cx="11353804" cy="5170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DD3501-7600-E440-976C-FBE866A78E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467" y="458545"/>
            <a:ext cx="10304237" cy="776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9A6C0E-90D8-B043-9E0B-D162EF5D84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71382" y="439909"/>
            <a:ext cx="704889" cy="7886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783E6-90E8-6042-B8C2-FB00EA6A38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86668" y="6139488"/>
            <a:ext cx="454372" cy="449019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390BB17-F37C-0A48-840C-6C30034FD817}"/>
              </a:ext>
            </a:extLst>
          </p:cNvPr>
          <p:cNvSpPr txBox="1">
            <a:spLocks/>
          </p:cNvSpPr>
          <p:nvPr userDrawn="1"/>
        </p:nvSpPr>
        <p:spPr>
          <a:xfrm>
            <a:off x="10992302" y="6216779"/>
            <a:ext cx="442137" cy="3316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514338" rtl="0" eaLnBrk="1" latinLnBrk="0" hangingPunct="1">
              <a:defRPr sz="2981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57169" algn="l" defTabSz="1514338" rtl="0" eaLnBrk="1" latinLnBrk="0" hangingPunct="1">
              <a:defRPr sz="29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14338" algn="l" defTabSz="1514338" rtl="0" eaLnBrk="1" latinLnBrk="0" hangingPunct="1">
              <a:defRPr sz="29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1507" algn="l" defTabSz="1514338" rtl="0" eaLnBrk="1" latinLnBrk="0" hangingPunct="1">
              <a:defRPr sz="29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28676" algn="l" defTabSz="1514338" rtl="0" eaLnBrk="1" latinLnBrk="0" hangingPunct="1">
              <a:defRPr sz="29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85845" algn="l" defTabSz="1514338" rtl="0" eaLnBrk="1" latinLnBrk="0" hangingPunct="1">
              <a:defRPr sz="29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3014" algn="l" defTabSz="1514338" rtl="0" eaLnBrk="1" latinLnBrk="0" hangingPunct="1">
              <a:defRPr sz="29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00182" algn="l" defTabSz="1514338" rtl="0" eaLnBrk="1" latinLnBrk="0" hangingPunct="1">
              <a:defRPr sz="29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7351" algn="l" defTabSz="1514338" rtl="0" eaLnBrk="1" latinLnBrk="0" hangingPunct="1">
              <a:defRPr sz="29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3F086EF-F68E-491D-9C89-559B369710EF}" type="slidenum">
              <a:rPr lang="en-GB" sz="1558" smtClean="0"/>
              <a:pPr algn="ctr"/>
              <a:t>‹#›</a:t>
            </a:fld>
            <a:endParaRPr lang="en-GB" sz="1558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966EFCE-45F9-4E43-A05A-300B81CFC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329" y="2850365"/>
            <a:ext cx="10635712" cy="3170617"/>
          </a:xfrm>
        </p:spPr>
        <p:txBody>
          <a:bodyPr/>
          <a:lstStyle>
            <a:lvl1pPr>
              <a:defRPr sz="2397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77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57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38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918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63CE1DF-C15D-BB48-A187-E859830F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28" y="639281"/>
            <a:ext cx="9850325" cy="424012"/>
          </a:xfrm>
        </p:spPr>
        <p:txBody>
          <a:bodyPr>
            <a:normAutofit/>
          </a:bodyPr>
          <a:lstStyle>
            <a:lvl1pPr>
              <a:defRPr sz="2997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D1A90164-220A-1840-A1D4-8E1726C086F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05329" y="2048308"/>
            <a:ext cx="10635712" cy="474283"/>
          </a:xfrm>
        </p:spPr>
        <p:txBody>
          <a:bodyPr>
            <a:normAutofit/>
          </a:bodyPr>
          <a:lstStyle>
            <a:lvl1pPr marL="0" indent="0" algn="l">
              <a:buNone/>
              <a:defRPr sz="2637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1854" indent="0" algn="ctr">
              <a:buNone/>
              <a:defRPr sz="1976"/>
            </a:lvl2pPr>
            <a:lvl3pPr marL="903707" indent="0" algn="ctr">
              <a:buNone/>
              <a:defRPr sz="1779"/>
            </a:lvl3pPr>
            <a:lvl4pPr marL="1355560" indent="0" algn="ctr">
              <a:buNone/>
              <a:defRPr sz="1582"/>
            </a:lvl4pPr>
            <a:lvl5pPr marL="1807413" indent="0" algn="ctr">
              <a:buNone/>
              <a:defRPr sz="1582"/>
            </a:lvl5pPr>
            <a:lvl6pPr marL="2259267" indent="0" algn="ctr">
              <a:buNone/>
              <a:defRPr sz="1582"/>
            </a:lvl6pPr>
            <a:lvl7pPr marL="2711120" indent="0" algn="ctr">
              <a:buNone/>
              <a:defRPr sz="1582"/>
            </a:lvl7pPr>
            <a:lvl8pPr marL="3162974" indent="0" algn="ctr">
              <a:buNone/>
              <a:defRPr sz="1582"/>
            </a:lvl8pPr>
            <a:lvl9pPr marL="3614827" indent="0" algn="ctr">
              <a:buNone/>
              <a:defRPr sz="1582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18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B4C2F-D610-E93C-C4F4-B134101AC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5193-752C-ED26-4835-473A26A21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2AB26-1141-8F5C-38B0-85567023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90FF5-BC2D-FB27-F8A7-578C3DD88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07344-B8EA-6C9D-E466-C760F9500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21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0F3F-0E4F-C71A-C3EF-C12B2DCB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66646-3707-65F1-F8ED-ABCE40BF7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D3175-83BA-D527-7CBD-0BC28142D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FDC08-F413-8700-239D-3DAADEF3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D86E0-0D48-F842-8084-8C777278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135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C0F8A-4CF7-9EDC-B5FB-E7DE27B8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8AD15-571F-BCCE-020B-37F561A67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B4B2B-B7DA-C40F-24A8-9E1089A46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CBC79-924D-2FFB-D2AA-8D58A6601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8D813-11F3-98CD-ADB3-9460764D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5EA1B-7F01-BC45-4C78-E5193CEB8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51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1594-5770-BF18-42C2-483620E94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ABC11-6881-9BD9-73E9-B2F5078F4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CA1F0-F8B4-3393-9B30-B0C823445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984119-E703-710F-7887-F48BC730E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A06A8-E85D-AC01-9B5F-02DF17CC1D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0F1D3-B29D-5E36-AA6D-841125F7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52C0A-1DEB-10EE-28D3-DA8C01B2A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78F1A-E82E-B4C6-B55A-07975FEE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45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A2FE-C606-3AAF-1023-BCE19320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0B12A-5710-AF11-50F2-69A98AD9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EEB32-7348-0B34-4F7B-F420AD88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A5547-6F9C-14B0-637D-E4013E80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A7404-FFB6-F29C-745D-99C43625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D47D2-44BE-DAF6-8FB8-4D0693D3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916FB-A49C-EDB5-436E-4EA9E2AF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26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DF387-99CF-0E2E-233A-D3483C1D5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1AEA0-28A3-BFC4-CD2B-95D07D05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7484C-69CA-E5D3-2FB7-27B2A211E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9EB54-4206-D0B0-7AA2-E1046D5C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C5A0-C963-C2DD-9060-39E9728B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FACF4-AA75-8AE0-F95F-C6609AF8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8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99A88-6CA9-0012-3BBA-027FCCA4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FDD302-CF73-DCD0-BD22-71A1E4343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F741D-106E-5683-832D-80D06260B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5CFAD-F1BF-66FE-937A-F5605948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1D0FB-CE44-7CC3-7F7D-9B5F0862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AB7CD-433E-FAD0-DECD-27EB221B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19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436FE-BC9C-E4A1-9506-860E8BE6C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A6A5A-C22C-28AD-E23D-A23FF6424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C9D23-6EBE-5288-CDF0-26D9E627D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FB260-E92F-4884-8E17-B9F3A80E1775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02C9-D330-3AA4-3D84-7437C6909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525FB-FA35-7263-0548-2F7FB0897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DD21B-7BE5-499E-BC28-05B4297F9F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lhealth.com/risk-calculator-2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968-1C8A-4D4D-A96E-9C5BDDC5B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80728"/>
            <a:ext cx="9456437" cy="1049235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7CD8FF-A694-471C-A95E-290DF5D92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0270" y="476672"/>
            <a:ext cx="9790266" cy="553295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DEDB2-2A79-4995-B0C4-E49CA9374234}"/>
              </a:ext>
            </a:extLst>
          </p:cNvPr>
          <p:cNvSpPr txBox="1"/>
          <p:nvPr/>
        </p:nvSpPr>
        <p:spPr>
          <a:xfrm flipV="1">
            <a:off x="1919536" y="43743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ED074D-4FC9-48F9-BFD9-1733B0F08ECA}"/>
              </a:ext>
            </a:extLst>
          </p:cNvPr>
          <p:cNvSpPr txBox="1"/>
          <p:nvPr/>
        </p:nvSpPr>
        <p:spPr>
          <a:xfrm>
            <a:off x="1703512" y="4143563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Peninsula Head &amp; Neck Cancer: Regional update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June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C51683-E32A-4E13-83FA-CC627E0F95F8}"/>
              </a:ext>
            </a:extLst>
          </p:cNvPr>
          <p:cNvSpPr/>
          <p:nvPr/>
        </p:nvSpPr>
        <p:spPr>
          <a:xfrm>
            <a:off x="3791744" y="476672"/>
            <a:ext cx="864096" cy="5040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987A28-5A58-46CE-90ED-AEA389918387}"/>
              </a:ext>
            </a:extLst>
          </p:cNvPr>
          <p:cNvCxnSpPr>
            <a:stCxn id="4" idx="3"/>
          </p:cNvCxnSpPr>
          <p:nvPr/>
        </p:nvCxnSpPr>
        <p:spPr>
          <a:xfrm flipV="1">
            <a:off x="4655840" y="548680"/>
            <a:ext cx="1728192" cy="1800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814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8B47-D554-4B08-814C-8C7839DD8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04" y="867993"/>
            <a:ext cx="9939131" cy="194733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Day Best Timed Pathway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ED1A6-F23D-4EC1-8A50-FD2A10BA9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0417" y="2815326"/>
            <a:ext cx="6400800" cy="1947333"/>
          </a:xfrm>
        </p:spPr>
        <p:txBody>
          <a:bodyPr/>
          <a:lstStyle/>
          <a:p>
            <a:endParaRPr lang="en-GB" dirty="0"/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The Royal Devon University Healthcare NHS Foundation Trust</a:t>
            </a:r>
          </a:p>
        </p:txBody>
      </p:sp>
    </p:spTree>
    <p:extLst>
      <p:ext uri="{BB962C8B-B14F-4D97-AF65-F5344CB8AC3E}">
        <p14:creationId xmlns:p14="http://schemas.microsoft.com/office/powerpoint/2010/main" val="781629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7C4106-FFBD-5B15-08AA-70FF8D72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Royal Cornwall Hospital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F5D0E2-660A-414D-9DCC-FC14DCABE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500" dirty="0">
                <a:latin typeface="+mn-lt"/>
              </a:rPr>
              <a:t>Sonographer Led Rapid Onsite Cytological  Evaluation (ROSE) Clinic for assessment of Thyroid and Lung nodules</a:t>
            </a:r>
          </a:p>
          <a:p>
            <a:endParaRPr lang="en-GB" sz="2500" dirty="0">
              <a:latin typeface="+mn-lt"/>
            </a:endParaRPr>
          </a:p>
          <a:p>
            <a:r>
              <a:rPr lang="en-GB" sz="2500" dirty="0">
                <a:latin typeface="+mn-lt"/>
              </a:rPr>
              <a:t>Future plan to incorporate remote digital visualisation by the </a:t>
            </a:r>
            <a:r>
              <a:rPr lang="en-GB" sz="2500" dirty="0"/>
              <a:t>b</a:t>
            </a:r>
            <a:r>
              <a:rPr lang="en-GB" sz="2500" dirty="0">
                <a:latin typeface="+mn-lt"/>
              </a:rPr>
              <a:t>iomedical scientist of samples taken in the ultrasound room in the community sites.</a:t>
            </a:r>
          </a:p>
          <a:p>
            <a:pPr marL="0" indent="0">
              <a:buNone/>
            </a:pPr>
            <a:endParaRPr lang="en-GB" sz="2500" dirty="0">
              <a:latin typeface="+mn-lt"/>
            </a:endParaRPr>
          </a:p>
          <a:p>
            <a:r>
              <a:rPr lang="en-GB" sz="2500" dirty="0">
                <a:latin typeface="+mn-lt"/>
              </a:rPr>
              <a:t>Example of collaborative working between cellular pathology and clinical imaging.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5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Advances in palliative management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Grant Stewart, Consultant Oncologist, Royal Cornwall Hospitals NHS Trust </a:t>
            </a:r>
          </a:p>
          <a:p>
            <a:r>
              <a:rPr lang="en-US" dirty="0"/>
              <a:t>Dr. Rasika Singh,  Consultant Histopathologist, University Hospitals Plymouth NHS Trust</a:t>
            </a:r>
          </a:p>
        </p:txBody>
      </p:sp>
    </p:spTree>
    <p:extLst>
      <p:ext uri="{BB962C8B-B14F-4D97-AF65-F5344CB8AC3E}">
        <p14:creationId xmlns:p14="http://schemas.microsoft.com/office/powerpoint/2010/main" val="1552259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PDL1 inhibitors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</a:t>
            </a:r>
          </a:p>
          <a:p>
            <a:r>
              <a:rPr lang="en-US" dirty="0"/>
              <a:t>How do our T-cell react to cancer cells?</a:t>
            </a:r>
          </a:p>
          <a:p>
            <a:r>
              <a:rPr lang="en-US" dirty="0"/>
              <a:t>How do PDL1 inhibitors work?</a:t>
            </a:r>
          </a:p>
          <a:p>
            <a:r>
              <a:rPr lang="en-US" dirty="0"/>
              <a:t>Head and neck cancers – criteria for use.</a:t>
            </a:r>
          </a:p>
          <a:p>
            <a:r>
              <a:rPr lang="en-US" dirty="0"/>
              <a:t>Combined positive score.</a:t>
            </a:r>
          </a:p>
          <a:p>
            <a:r>
              <a:rPr lang="en-US" dirty="0"/>
              <a:t>Pathway in Plymouth. </a:t>
            </a:r>
          </a:p>
          <a:p>
            <a:r>
              <a:rPr lang="en-US" dirty="0"/>
              <a:t>Use of anti-PD 1/PDL1 agents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396F-DC19-0825-3BCB-278E03FE5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948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Pre-operative work-up for thyroid surgery: comparison of patient satisfaction in face-to-face versus telephone consultation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B387D-232F-CFFA-B01E-AE9BC8E30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9619"/>
            <a:ext cx="9144000" cy="1655762"/>
          </a:xfrm>
        </p:spPr>
        <p:txBody>
          <a:bodyPr/>
          <a:lstStyle/>
          <a:p>
            <a:r>
              <a:rPr lang="en-US" dirty="0" err="1"/>
              <a:t>Mr</a:t>
            </a:r>
            <a:r>
              <a:rPr lang="en-US" dirty="0"/>
              <a:t> Christian Grimes</a:t>
            </a:r>
          </a:p>
          <a:p>
            <a:r>
              <a:rPr lang="en-US" dirty="0"/>
              <a:t>Miss Maria </a:t>
            </a:r>
            <a:r>
              <a:rPr lang="en-US" dirty="0" err="1"/>
              <a:t>Coelha</a:t>
            </a:r>
            <a:endParaRPr lang="en-US" dirty="0"/>
          </a:p>
          <a:p>
            <a:r>
              <a:rPr lang="en-US" dirty="0" err="1"/>
              <a:t>Mr</a:t>
            </a:r>
            <a:r>
              <a:rPr lang="en-US" dirty="0"/>
              <a:t> Venkat Reddy</a:t>
            </a:r>
          </a:p>
        </p:txBody>
      </p:sp>
      <p:pic>
        <p:nvPicPr>
          <p:cNvPr id="3074" name="Picture 2" descr="NCIMI NHS partners | Royal Cornwall Hospitals Trust | NCIMI">
            <a:extLst>
              <a:ext uri="{FF2B5EF4-FFF2-40B4-BE49-F238E27FC236}">
                <a16:creationId xmlns:a16="http://schemas.microsoft.com/office/drawing/2014/main" id="{8F48F8C7-2626-537C-C33E-92FEFA54A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33247" r="10584" b="30217"/>
          <a:stretch/>
        </p:blipFill>
        <p:spPr bwMode="auto">
          <a:xfrm>
            <a:off x="8158348" y="5500566"/>
            <a:ext cx="3835730" cy="114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328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B6B3-48BD-5E86-5590-A878136F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</a:t>
            </a:r>
            <a:r>
              <a:rPr lang="en-US" dirty="0"/>
              <a:t> – “</a:t>
            </a:r>
            <a:r>
              <a:rPr lang="en-GB" b="1" dirty="0"/>
              <a:t>Overall, were you satisfied with this consultation?”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AC806F-5BDD-4EE6-A5E3-6F8C30559A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7572" y="1958861"/>
          <a:ext cx="5257800" cy="2940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1B14691-A50B-6ABD-52E3-2988FDC190F4}"/>
              </a:ext>
            </a:extLst>
          </p:cNvPr>
          <p:cNvGraphicFramePr>
            <a:graphicFrameLocks/>
          </p:cNvGraphicFramePr>
          <p:nvPr/>
        </p:nvGraphicFramePr>
        <p:xfrm>
          <a:off x="6574973" y="1958861"/>
          <a:ext cx="5257800" cy="2940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E9272EE-56D8-61E0-3376-8F4EF5D8D433}"/>
              </a:ext>
            </a:extLst>
          </p:cNvPr>
          <p:cNvSpPr txBox="1"/>
          <p:nvPr/>
        </p:nvSpPr>
        <p:spPr>
          <a:xfrm>
            <a:off x="1600200" y="5704339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F2F performed better, but Telephone still had a high satisfaction</a:t>
            </a:r>
          </a:p>
          <a:p>
            <a:pPr algn="ctr"/>
            <a:r>
              <a:rPr lang="en-US" sz="2400" b="1" dirty="0"/>
              <a:t>No significant difference between these groups (P value = 0.430)</a:t>
            </a:r>
          </a:p>
        </p:txBody>
      </p:sp>
    </p:spTree>
    <p:extLst>
      <p:ext uri="{BB962C8B-B14F-4D97-AF65-F5344CB8AC3E}">
        <p14:creationId xmlns:p14="http://schemas.microsoft.com/office/powerpoint/2010/main" val="1515621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B6B3-48BD-5E86-5590-A878136F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</a:t>
            </a:r>
            <a:r>
              <a:rPr lang="en-US" dirty="0"/>
              <a:t> – “</a:t>
            </a:r>
            <a:r>
              <a:rPr lang="en-GB" b="1" dirty="0"/>
              <a:t>Would you use this method of medical consultation again?”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AC806F-5BDD-4EE6-A5E3-6F8C30559A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7572" y="1958861"/>
          <a:ext cx="5257800" cy="2940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1B14691-A50B-6ABD-52E3-2988FDC190F4}"/>
              </a:ext>
            </a:extLst>
          </p:cNvPr>
          <p:cNvGraphicFramePr>
            <a:graphicFrameLocks/>
          </p:cNvGraphicFramePr>
          <p:nvPr/>
        </p:nvGraphicFramePr>
        <p:xfrm>
          <a:off x="6574973" y="1958861"/>
          <a:ext cx="5257800" cy="2940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E9272EE-56D8-61E0-3376-8F4EF5D8D433}"/>
              </a:ext>
            </a:extLst>
          </p:cNvPr>
          <p:cNvSpPr txBox="1"/>
          <p:nvPr/>
        </p:nvSpPr>
        <p:spPr>
          <a:xfrm>
            <a:off x="1600200" y="5547929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F2F performed better, but Telephone still had a high proportion of patients who would have telephone consultation again</a:t>
            </a:r>
          </a:p>
          <a:p>
            <a:pPr algn="ctr"/>
            <a:r>
              <a:rPr lang="en-US" sz="2400" b="1" dirty="0"/>
              <a:t>No significant difference between these groups (P value = 0.115)</a:t>
            </a:r>
          </a:p>
        </p:txBody>
      </p:sp>
    </p:spTree>
    <p:extLst>
      <p:ext uri="{BB962C8B-B14F-4D97-AF65-F5344CB8AC3E}">
        <p14:creationId xmlns:p14="http://schemas.microsoft.com/office/powerpoint/2010/main" val="981642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C2215D-53F9-6A15-9838-06C61E112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Transoral Robotic Surgery – the “Newcastle Experience”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8459A17-90E4-085E-9F7B-E07498A31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James O’Hara</a:t>
            </a:r>
          </a:p>
          <a:p>
            <a:endParaRPr lang="en-US" sz="3200" dirty="0"/>
          </a:p>
          <a:p>
            <a:r>
              <a:rPr lang="en-US" sz="2400" dirty="0"/>
              <a:t>Clinical Senior Lecturer, Newcastle University</a:t>
            </a:r>
          </a:p>
          <a:p>
            <a:r>
              <a:rPr lang="en-US" sz="2400" dirty="0"/>
              <a:t>Consultant Otolaryngologist – Head and Neck Surgeon</a:t>
            </a:r>
          </a:p>
          <a:p>
            <a:r>
              <a:rPr lang="en-US" sz="2400" dirty="0"/>
              <a:t>The Newcastle-upon-Tyne Hospitals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88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BD26-23DA-4D23-8BAE-0EDE8C724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we learned?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34C9A-45F8-4742-8A47-6C248F5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improved our patient selection with time.</a:t>
            </a:r>
          </a:p>
          <a:p>
            <a:r>
              <a:rPr lang="en-GB" dirty="0"/>
              <a:t>Positive margins higher than expect – but improving with patient selection.</a:t>
            </a:r>
          </a:p>
          <a:p>
            <a:r>
              <a:rPr lang="en-GB" dirty="0"/>
              <a:t>Take home patient message is 93% Disease Specific Survival at 3 years.</a:t>
            </a:r>
          </a:p>
          <a:p>
            <a:r>
              <a:rPr lang="en-GB" dirty="0"/>
              <a:t>Can translate to the “PATHOS” patient.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3D138A5B-D1A2-4ABB-9667-22A4B7918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4738" y="1628800"/>
            <a:ext cx="7359650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SSU Meeting July  2022</a:t>
            </a:r>
            <a:b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b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Presentation of BTA U grading versus ACR TI-RADS: A Service Evaluation</a:t>
            </a:r>
            <a:br>
              <a:rPr lang="en-US" altLang="en-US" sz="5400" b="1" dirty="0">
                <a:latin typeface="Calibri" panose="020F0502020204030204" pitchFamily="34" charset="0"/>
              </a:rPr>
            </a:br>
            <a:endParaRPr lang="en-US" alt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EBDFC3E1-BAE8-4A20-AF89-209A7684F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24113" y="3861048"/>
            <a:ext cx="7200900" cy="1728540"/>
          </a:xfrm>
        </p:spPr>
        <p:txBody>
          <a:bodyPr/>
          <a:lstStyle/>
          <a:p>
            <a:r>
              <a:rPr lang="en-US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Audit</a:t>
            </a:r>
          </a:p>
          <a:p>
            <a:r>
              <a:rPr lang="en-US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Sarah Martyn</a:t>
            </a:r>
          </a:p>
          <a:p>
            <a:r>
              <a:rPr lang="en-US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Date produced: 21/01/21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C689C6-7EAA-8FA7-C9E5-9B3E748D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BBC7E-BB54-4D0B-AC5D-5FC16AEEE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Plymouth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3C513-B67B-4CED-B471-B358BA735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Demand and delivery of Head &amp; Neck 2WW service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/>
              <a:t>Nurse-led Triage service &amp; use of a validated risk calculator for understanding significance of red- flag symptoms.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146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A6D9393-2282-4B83-BD57-60B2F9B6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125539"/>
            <a:ext cx="82296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>
              <a:defRPr sz="2400">
                <a:solidFill>
                  <a:srgbClr val="0072C6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>
              <a:defRPr sz="2400">
                <a:solidFill>
                  <a:srgbClr val="0072C6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>
              <a:defRPr sz="2400">
                <a:solidFill>
                  <a:srgbClr val="0072C6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>
              <a:defRPr sz="2400">
                <a:solidFill>
                  <a:srgbClr val="0072C6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>
              <a:defRPr sz="2400">
                <a:solidFill>
                  <a:srgbClr val="0072C6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72C6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72C6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72C6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72C6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en-GB" altLang="en-US" sz="4400" b="1">
                <a:solidFill>
                  <a:srgbClr val="002060"/>
                </a:solidFill>
                <a:latin typeface="Calibri" panose="020F0502020204030204" pitchFamily="34" charset="0"/>
                <a:sym typeface="Helvetica" panose="020B0604020202020204" pitchFamily="34" charset="0"/>
              </a:rPr>
              <a:t>Recommendations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FBAB92E-7F51-40F5-9858-F0DA103C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844675"/>
            <a:ext cx="8147050" cy="46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defTabSz="457200" eaLnBrk="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 defTabSz="457200" eaLnBrk="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 defTabSz="457200" eaLnBrk="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 defTabSz="457200" eaLnBrk="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 defTabSz="457200" eaLnBrk="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team recommended that ACR TI-RADS should not be implemented within RCHT and the service should continue with BTA U gradings as the current guideline for grading thyroid nodules.</a:t>
            </a:r>
          </a:p>
          <a:p>
            <a:pPr marL="0" indent="0"/>
            <a:endParaRPr lang="en-GB" alt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863BAC38-3478-1F1E-0555-BE396815DE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/>
              <a:t>Difficult case </a:t>
            </a:r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069A8627-4685-BD23-B52A-3524A5AFA6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en-US"/>
              <a:t>Tass Malik</a:t>
            </a: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4D690E80-8FFA-6B10-41C4-F856AB819D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/>
              <a:t>histol</a:t>
            </a:r>
            <a:endParaRPr lang="en-US" altLang="en-US" dirty="0"/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F09C635C-52C6-C953-399D-0416096D3D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Primary: unifocal PTC 45mm invading </a:t>
            </a:r>
            <a:r>
              <a:rPr lang="en-GB" altLang="en-US" dirty="0" err="1"/>
              <a:t>oesoph</a:t>
            </a:r>
            <a:r>
              <a:rPr lang="en-GB" altLang="en-US" dirty="0"/>
              <a:t> muscle, straps  pT4a.</a:t>
            </a:r>
          </a:p>
          <a:p>
            <a:r>
              <a:rPr lang="en-GB" altLang="en-US" dirty="0"/>
              <a:t> Microscopically positive margins</a:t>
            </a:r>
          </a:p>
          <a:p>
            <a:r>
              <a:rPr lang="en-GB" altLang="en-US" dirty="0"/>
              <a:t>2/82 + nodes level 7 and </a:t>
            </a:r>
            <a:r>
              <a:rPr lang="en-GB" altLang="en-US" dirty="0" err="1"/>
              <a:t>paraoesophageal</a:t>
            </a:r>
            <a:r>
              <a:rPr lang="en-GB" altLang="en-US" dirty="0"/>
              <a:t> ECS+, </a:t>
            </a:r>
            <a:r>
              <a:rPr lang="en-GB" altLang="en-US" dirty="0" err="1"/>
              <a:t>lat</a:t>
            </a:r>
            <a:r>
              <a:rPr lang="en-GB" altLang="en-US" dirty="0"/>
              <a:t> node level 4+</a:t>
            </a:r>
          </a:p>
          <a:p>
            <a:r>
              <a:rPr lang="en-GB" altLang="en-US" dirty="0"/>
              <a:t>3/21 + mediastinal nodes</a:t>
            </a:r>
          </a:p>
          <a:p>
            <a:r>
              <a:rPr lang="en-GB" altLang="en-US" dirty="0"/>
              <a:t>T4a N1b M1           Stage 4b</a:t>
            </a:r>
          </a:p>
          <a:p>
            <a:endParaRPr lang="en-GB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8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62"/>
            <a:ext cx="12192000" cy="68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4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1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D22A7-7394-5C78-F6EC-6E2301F0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Presentation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E3668-BB1D-715B-0444-8BF4D6C54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en-GB" dirty="0"/>
              <a:t>Available on request</a:t>
            </a:r>
          </a:p>
          <a:p>
            <a:endParaRPr lang="en-GB" dirty="0"/>
          </a:p>
          <a:p>
            <a:r>
              <a:rPr lang="en-GB" dirty="0"/>
              <a:t>Additional discussions:</a:t>
            </a:r>
          </a:p>
          <a:p>
            <a:endParaRPr lang="en-GB" dirty="0"/>
          </a:p>
          <a:p>
            <a:pPr lvl="1"/>
            <a:r>
              <a:rPr lang="en-GB" dirty="0"/>
              <a:t>Paediatric Thyroid Cancer Referrals</a:t>
            </a:r>
          </a:p>
          <a:p>
            <a:pPr lvl="1"/>
            <a:r>
              <a:rPr lang="en-GB" dirty="0"/>
              <a:t>Recurrent Laryngeal Nerve re-innervation in Thyroid Surgery, Kate Heathcoat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/>
              <a:t>Any agenda items of interest for our next meeting?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91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37113"/>
            <a:ext cx="8229600" cy="1689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169% increase in 10 </a:t>
            </a:r>
            <a:r>
              <a:rPr lang="en-US" sz="4000" dirty="0" err="1"/>
              <a:t>yrs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(826 =&gt; 2222)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125817"/>
              </p:ext>
            </p:extLst>
          </p:nvPr>
        </p:nvGraphicFramePr>
        <p:xfrm>
          <a:off x="623392" y="116631"/>
          <a:ext cx="10657184" cy="4320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581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365105"/>
            <a:ext cx="8229600" cy="17610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110% increase in 10 </a:t>
            </a:r>
            <a:r>
              <a:rPr lang="en-US" sz="4000" dirty="0" err="1"/>
              <a:t>yrs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(49 =&gt; 103)</a:t>
            </a:r>
          </a:p>
          <a:p>
            <a:pPr marL="0" indent="0" algn="ctr">
              <a:buNone/>
            </a:pPr>
            <a:r>
              <a:rPr lang="en-US" sz="2800" dirty="0" err="1"/>
              <a:t>Cancers:referrals</a:t>
            </a:r>
            <a:r>
              <a:rPr lang="en-US" sz="2800" dirty="0"/>
              <a:t> = 5.9% (‘08) vs 4.6% (‘18)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894164"/>
              </p:ext>
            </p:extLst>
          </p:nvPr>
        </p:nvGraphicFramePr>
        <p:xfrm>
          <a:off x="623392" y="116631"/>
          <a:ext cx="10657184" cy="4248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641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590D-33A2-4AB6-9AD9-3CAF28B7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UHP Current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41041-1869-497F-BE7A-75941A1DD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556792"/>
            <a:ext cx="9603275" cy="460851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H&amp;N Clinic includes 6 ‘one stop’ lump appts across ENT and MF</a:t>
            </a:r>
          </a:p>
          <a:p>
            <a:r>
              <a:rPr lang="en-GB" dirty="0"/>
              <a:t>ENT – designated 2ww new patient clinic, includes USS +/- FNA </a:t>
            </a:r>
          </a:p>
          <a:p>
            <a:pPr lvl="1"/>
            <a:r>
              <a:rPr lang="en-GB" dirty="0"/>
              <a:t>Core biopsy has been intermittently available and hugely beneficial</a:t>
            </a:r>
          </a:p>
          <a:p>
            <a:r>
              <a:rPr lang="en-GB" dirty="0"/>
              <a:t>Additional referrals – direct from radiology (USS)</a:t>
            </a:r>
          </a:p>
          <a:p>
            <a:r>
              <a:rPr lang="en-GB" dirty="0"/>
              <a:t>Same day reserved MRI slots with protocolled vetting and set next-day reporting slots</a:t>
            </a:r>
          </a:p>
          <a:p>
            <a:r>
              <a:rPr lang="en-GB" dirty="0"/>
              <a:t>Same day pre-op assessment including consultant anaesthetic opinion if required</a:t>
            </a:r>
          </a:p>
          <a:p>
            <a:r>
              <a:rPr lang="en-GB" dirty="0"/>
              <a:t>Early consideration, patient fitness – DT, SLT involvement drugs/alcohol</a:t>
            </a:r>
          </a:p>
          <a:p>
            <a:r>
              <a:rPr lang="en-GB" dirty="0"/>
              <a:t>Dental – ‘early Xray’, same day restorative dental check pre RT</a:t>
            </a:r>
          </a:p>
          <a:p>
            <a:r>
              <a:rPr lang="en-GB" dirty="0"/>
              <a:t>Reserved H&amp;N RT Head shell planning appts x2 (Fri/Mon)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908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CBA9-DC4B-4B80-A9F9-07C4EC9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Improvements 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F2244-18A6-492E-92F9-9E2C26AF3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484784"/>
            <a:ext cx="9603275" cy="468052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2ww clinic to include cytology ‘one stop’ and core biopsy provision</a:t>
            </a:r>
          </a:p>
          <a:p>
            <a:r>
              <a:rPr lang="en-GB" dirty="0"/>
              <a:t>MF inclusion to 2ww clinic (now scoping restrictions lifted), possibly move clinic day to accommodate and improve fluidity of clinic </a:t>
            </a:r>
          </a:p>
          <a:p>
            <a:r>
              <a:rPr lang="en-GB" dirty="0"/>
              <a:t>Possibility of same day Max-</a:t>
            </a:r>
            <a:r>
              <a:rPr lang="en-GB" dirty="0" err="1"/>
              <a:t>Fac</a:t>
            </a:r>
            <a:r>
              <a:rPr lang="en-GB" dirty="0"/>
              <a:t> oral </a:t>
            </a:r>
            <a:r>
              <a:rPr lang="en-GB" dirty="0" err="1"/>
              <a:t>bx</a:t>
            </a:r>
            <a:r>
              <a:rPr lang="en-GB" dirty="0"/>
              <a:t> if not thought to interfere with MRI</a:t>
            </a:r>
          </a:p>
          <a:p>
            <a:r>
              <a:rPr lang="en-GB" dirty="0"/>
              <a:t>Streamline referrals from skin/lymphoma pathway through triage into 2ww H&amp;N</a:t>
            </a:r>
          </a:p>
          <a:p>
            <a:r>
              <a:rPr lang="en-GB" dirty="0"/>
              <a:t>New staff – </a:t>
            </a:r>
            <a:r>
              <a:rPr lang="en-GB" b="1" dirty="0"/>
              <a:t>Designated triage nurse (Band 5)</a:t>
            </a:r>
            <a:r>
              <a:rPr lang="en-GB" dirty="0"/>
              <a:t> and Navigator (band 4)</a:t>
            </a:r>
          </a:p>
          <a:p>
            <a:pPr marL="0" indent="0">
              <a:buNone/>
            </a:pPr>
            <a:r>
              <a:rPr lang="en-GB" dirty="0"/>
              <a:t>   Adverts out for these posts, to join CNS team</a:t>
            </a:r>
          </a:p>
          <a:p>
            <a:r>
              <a:rPr lang="en-GB" dirty="0"/>
              <a:t>Reserved appt dental extractions </a:t>
            </a:r>
          </a:p>
          <a:p>
            <a:r>
              <a:rPr lang="en-GB" dirty="0"/>
              <a:t>Reduction in ‘Time to treat’ Radiotherapy (17 day target)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68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141F3A-8AE6-4A4E-A9CD-949C1C138B8A}"/>
              </a:ext>
            </a:extLst>
          </p:cNvPr>
          <p:cNvSpPr txBox="1"/>
          <p:nvPr/>
        </p:nvSpPr>
        <p:spPr>
          <a:xfrm>
            <a:off x="4250308" y="4797152"/>
            <a:ext cx="3691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ORLHealth.com | </a:t>
            </a:r>
            <a:r>
              <a:rPr lang="en-GB" dirty="0" err="1">
                <a:hlinkClick r:id="rId3"/>
              </a:rPr>
              <a:t>HaNC</a:t>
            </a:r>
            <a:r>
              <a:rPr lang="en-GB" dirty="0">
                <a:hlinkClick r:id="rId3"/>
              </a:rPr>
              <a:t>-RC v2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DE2A6-E7F8-48D8-BC66-8B5C3355F108}"/>
              </a:ext>
            </a:extLst>
          </p:cNvPr>
          <p:cNvSpPr txBox="1"/>
          <p:nvPr/>
        </p:nvSpPr>
        <p:spPr>
          <a:xfrm>
            <a:off x="2044686" y="722020"/>
            <a:ext cx="810262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0" i="0" dirty="0" err="1">
                <a:solidFill>
                  <a:srgbClr val="373A3C"/>
                </a:solidFill>
                <a:effectLst/>
                <a:latin typeface="Helvetica Neue"/>
              </a:rPr>
              <a:t>HaNC</a:t>
            </a:r>
            <a:r>
              <a:rPr lang="en-GB" sz="4800" b="0" i="0" dirty="0">
                <a:solidFill>
                  <a:srgbClr val="373A3C"/>
                </a:solidFill>
                <a:effectLst/>
                <a:latin typeface="Helvetica Neue"/>
              </a:rPr>
              <a:t>-RC v.2 (2019)</a:t>
            </a:r>
          </a:p>
          <a:p>
            <a:pPr algn="ctr"/>
            <a:endParaRPr lang="en-GB" sz="4800" b="0" i="0" dirty="0">
              <a:solidFill>
                <a:srgbClr val="373A3C"/>
              </a:solidFill>
              <a:effectLst/>
              <a:latin typeface="Helvetica Neue"/>
            </a:endParaRPr>
          </a:p>
          <a:p>
            <a:pPr algn="ctr"/>
            <a:r>
              <a:rPr lang="en-GB" sz="3600" b="0" i="0" dirty="0">
                <a:solidFill>
                  <a:srgbClr val="373A3C"/>
                </a:solidFill>
                <a:effectLst/>
                <a:latin typeface="Helvetica Neue"/>
              </a:rPr>
              <a:t>Symptom Based Risk Calculator for Head And Neck Cancer Referrals</a:t>
            </a:r>
          </a:p>
          <a:p>
            <a:pPr algn="ctr"/>
            <a:endParaRPr lang="en-GB" sz="3600" dirty="0">
              <a:solidFill>
                <a:srgbClr val="373A3C"/>
              </a:solidFill>
              <a:latin typeface="Helvetica Neue"/>
            </a:endParaRPr>
          </a:p>
          <a:p>
            <a:pPr algn="ctr"/>
            <a:r>
              <a:rPr lang="en-GB" sz="3600" b="0" i="0" dirty="0">
                <a:solidFill>
                  <a:srgbClr val="373A3C"/>
                </a:solidFill>
                <a:effectLst/>
                <a:latin typeface="Helvetica Neue"/>
              </a:rPr>
              <a:t>Version 2</a:t>
            </a:r>
          </a:p>
        </p:txBody>
      </p:sp>
    </p:spTree>
    <p:extLst>
      <p:ext uri="{BB962C8B-B14F-4D97-AF65-F5344CB8AC3E}">
        <p14:creationId xmlns:p14="http://schemas.microsoft.com/office/powerpoint/2010/main" val="2629228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0E304D-5C76-48DA-AA6B-E6A164A56568}"/>
              </a:ext>
            </a:extLst>
          </p:cNvPr>
          <p:cNvSpPr/>
          <p:nvPr/>
        </p:nvSpPr>
        <p:spPr>
          <a:xfrm>
            <a:off x="3284922" y="437610"/>
            <a:ext cx="5580782" cy="146745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 Devon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Timed Pathway Specialty Action Plan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3CBD7D-A63A-47AC-8EDE-1E30F12B5374}"/>
              </a:ext>
            </a:extLst>
          </p:cNvPr>
          <p:cNvSpPr/>
          <p:nvPr/>
        </p:nvSpPr>
        <p:spPr>
          <a:xfrm>
            <a:off x="6096000" y="4289460"/>
            <a:ext cx="5523587" cy="18716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Maximising on Head &amp; Neck CNS team: Stratified Cancer Follow up to liberate consultant clinics and increase patient flow</a:t>
            </a:r>
            <a:endParaRPr lang="en-GB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We have an identified career progression pathway for the CNS team which includes academic and practical steps for enhancing skills and knowledge.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13006B-ACB7-4C4E-8D0E-DF0B147C4069}"/>
              </a:ext>
            </a:extLst>
          </p:cNvPr>
          <p:cNvSpPr/>
          <p:nvPr/>
        </p:nvSpPr>
        <p:spPr>
          <a:xfrm>
            <a:off x="385597" y="1884959"/>
            <a:ext cx="5523587" cy="18716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Purchase new USS Machine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Alliance monies do not cover capital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Looking in to the option to rent 11 months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3FF18B-4664-46C7-B96A-B08711D7A155}"/>
              </a:ext>
            </a:extLst>
          </p:cNvPr>
          <p:cNvSpPr/>
          <p:nvPr/>
        </p:nvSpPr>
        <p:spPr>
          <a:xfrm>
            <a:off x="385596" y="4289459"/>
            <a:ext cx="5523587" cy="18716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Introducing a Fast Track Neck and Thyroid Lump Clinic in North Devon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Free up availability of clinic slots in Exeter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DD9E86-B2D2-40A7-BBFA-17A95F8BA4D4}"/>
              </a:ext>
            </a:extLst>
          </p:cNvPr>
          <p:cNvSpPr/>
          <p:nvPr/>
        </p:nvSpPr>
        <p:spPr>
          <a:xfrm>
            <a:off x="6075313" y="1884959"/>
            <a:ext cx="5523587" cy="18716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New &amp; Best Practices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with our esteemed colleagues across the Cancer Alliance</a:t>
            </a:r>
          </a:p>
        </p:txBody>
      </p:sp>
    </p:spTree>
    <p:extLst>
      <p:ext uri="{BB962C8B-B14F-4D97-AF65-F5344CB8AC3E}">
        <p14:creationId xmlns:p14="http://schemas.microsoft.com/office/powerpoint/2010/main" val="3492595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61">
            <a:extLst>
              <a:ext uri="{FF2B5EF4-FFF2-40B4-BE49-F238E27FC236}">
                <a16:creationId xmlns:a16="http://schemas.microsoft.com/office/drawing/2014/main" id="{D57F37DF-5F37-43A1-ACAD-CF568F18235D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50B4C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 Ligh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6F539A7-95A9-D43E-CCEB-56BE70560CA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081046" y="770464"/>
            <a:ext cx="6608963" cy="3352803"/>
          </a:xfrm>
        </p:spPr>
        <p:txBody>
          <a:bodyPr>
            <a:normAutofit/>
          </a:bodyPr>
          <a:lstStyle/>
          <a:p>
            <a:pPr lvl="0"/>
            <a:r>
              <a:rPr lang="en-GB" b="1" i="1">
                <a:latin typeface="Calibri" pitchFamily="34"/>
              </a:rPr>
              <a:t>2ww Faster diagnostic standard 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5FD9679-3037-0520-B69D-B9042B2CF27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45054" y="4206880"/>
            <a:ext cx="6544955" cy="1645920"/>
          </a:xfrm>
        </p:spPr>
        <p:txBody>
          <a:bodyPr/>
          <a:lstStyle/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5" name="Rectangle 2063">
            <a:extLst>
              <a:ext uri="{FF2B5EF4-FFF2-40B4-BE49-F238E27FC236}">
                <a16:creationId xmlns:a16="http://schemas.microsoft.com/office/drawing/2014/main" id="{AB2A16E0-A0C5-5FB0-B3DC-F7B3DCE54BA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6390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 Ligh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FDC31DB-81CD-13D7-E0E8-E8F36E0AB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3" y="548640"/>
            <a:ext cx="3352126" cy="13716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6DFD79-36D5-4AAA-F694-97AE79867FCA}"/>
              </a:ext>
            </a:extLst>
          </p:cNvPr>
          <p:cNvSpPr txBox="1"/>
          <p:nvPr/>
        </p:nvSpPr>
        <p:spPr>
          <a:xfrm>
            <a:off x="685800" y="6554693"/>
            <a:ext cx="5029200" cy="228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50" b="0" i="0" u="none" strike="noStrike" kern="1200" cap="all" spc="0" baseline="0">
                <a:solidFill>
                  <a:srgbClr val="FFFFFF"/>
                </a:solidFill>
                <a:uFillTx/>
                <a:latin typeface="Calibri Light"/>
              </a:rPr>
              <a:t>Network Meeting 1st July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3817</TotalTime>
  <Words>1246</Words>
  <Application>Microsoft Office PowerPoint</Application>
  <PresentationFormat>Widescreen</PresentationFormat>
  <Paragraphs>186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Helvetica Neue</vt:lpstr>
      <vt:lpstr>Office Theme</vt:lpstr>
      <vt:lpstr>PowerPoint Presentation</vt:lpstr>
      <vt:lpstr>Plymouth</vt:lpstr>
      <vt:lpstr>PowerPoint Presentation</vt:lpstr>
      <vt:lpstr>PowerPoint Presentation</vt:lpstr>
      <vt:lpstr>UHP Current performance</vt:lpstr>
      <vt:lpstr>Improvements moving forward</vt:lpstr>
      <vt:lpstr>PowerPoint Presentation</vt:lpstr>
      <vt:lpstr>PowerPoint Presentation</vt:lpstr>
      <vt:lpstr>2ww Faster diagnostic standard </vt:lpstr>
      <vt:lpstr>28 Day Best Timed Pathway</vt:lpstr>
      <vt:lpstr>Royal Cornwall Hospital</vt:lpstr>
      <vt:lpstr>Advances in palliative management </vt:lpstr>
      <vt:lpstr>PDL1 inhibitors</vt:lpstr>
      <vt:lpstr>Pre-operative work-up for thyroid surgery: comparison of patient satisfaction in face-to-face versus telephone consultation</vt:lpstr>
      <vt:lpstr>Results – “Overall, were you satisfied with this consultation?”</vt:lpstr>
      <vt:lpstr>Results – “Would you use this method of medical consultation again?”</vt:lpstr>
      <vt:lpstr>Transoral Robotic Surgery – the “Newcastle Experience”</vt:lpstr>
      <vt:lpstr>What have we learned?</vt:lpstr>
      <vt:lpstr>SSU Meeting July  2022  Presentation of BTA U grading versus ACR TI-RADS: A Service Evaluation </vt:lpstr>
      <vt:lpstr>PowerPoint Presentation</vt:lpstr>
      <vt:lpstr>Difficult case </vt:lpstr>
      <vt:lpstr>histol</vt:lpstr>
      <vt:lpstr>PowerPoint Presentation</vt:lpstr>
      <vt:lpstr>PowerPoint Presentation</vt:lpstr>
      <vt:lpstr>PowerPoint Presentation</vt:lpstr>
      <vt:lpstr>Presentation Slides</vt:lpstr>
    </vt:vector>
  </TitlesOfParts>
  <Company>Plymouth ICT Shared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Hospitals Plymouth  Head and Neck 2WW Service Evaluation</dc:title>
  <dc:creator>WILLIAMS Richard, ENT Consultant</dc:creator>
  <cp:lastModifiedBy>Helen Dunderdale</cp:lastModifiedBy>
  <cp:revision>89</cp:revision>
  <cp:lastPrinted>2023-01-16T16:50:04Z</cp:lastPrinted>
  <dcterms:created xsi:type="dcterms:W3CDTF">2019-05-07T14:12:15Z</dcterms:created>
  <dcterms:modified xsi:type="dcterms:W3CDTF">2023-01-16T17:02:12Z</dcterms:modified>
</cp:coreProperties>
</file>