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1" r:id="rId17"/>
    <p:sldId id="279" r:id="rId18"/>
    <p:sldId id="280" r:id="rId19"/>
    <p:sldId id="281" r:id="rId20"/>
    <p:sldId id="272" r:id="rId21"/>
    <p:sldId id="273" r:id="rId22"/>
    <p:sldId id="274" r:id="rId23"/>
    <p:sldId id="275" r:id="rId24"/>
    <p:sldId id="276" r:id="rId25"/>
    <p:sldId id="277" r:id="rId26"/>
    <p:sldId id="278" r:id="rId2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13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2A4C671-C708-4187-BE65-277878B29EEF}" type="datetimeFigureOut">
              <a:rPr lang="en-GB" smtClean="0"/>
              <a:t>17/10/2022</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22842CD-36EC-4F5E-8842-179038878551}" type="slidenum">
              <a:rPr lang="en-GB" smtClean="0"/>
              <a:t>‹#›</a:t>
            </a:fld>
            <a:endParaRPr lang="en-GB"/>
          </a:p>
        </p:txBody>
      </p:sp>
    </p:spTree>
    <p:extLst>
      <p:ext uri="{BB962C8B-B14F-4D97-AF65-F5344CB8AC3E}">
        <p14:creationId xmlns:p14="http://schemas.microsoft.com/office/powerpoint/2010/main" val="1967306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22842CD-36EC-4F5E-8842-179038878551}" type="slidenum">
              <a:rPr lang="en-GB" smtClean="0"/>
              <a:t>1</a:t>
            </a:fld>
            <a:endParaRPr lang="en-GB"/>
          </a:p>
        </p:txBody>
      </p:sp>
    </p:spTree>
    <p:extLst>
      <p:ext uri="{BB962C8B-B14F-4D97-AF65-F5344CB8AC3E}">
        <p14:creationId xmlns:p14="http://schemas.microsoft.com/office/powerpoint/2010/main" val="30343370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22842CD-36EC-4F5E-8842-179038878551}" type="slidenum">
              <a:rPr lang="en-GB" smtClean="0"/>
              <a:t>10</a:t>
            </a:fld>
            <a:endParaRPr lang="en-GB"/>
          </a:p>
        </p:txBody>
      </p:sp>
    </p:spTree>
    <p:extLst>
      <p:ext uri="{BB962C8B-B14F-4D97-AF65-F5344CB8AC3E}">
        <p14:creationId xmlns:p14="http://schemas.microsoft.com/office/powerpoint/2010/main" val="17817170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22842CD-36EC-4F5E-8842-179038878551}" type="slidenum">
              <a:rPr lang="en-GB" smtClean="0"/>
              <a:t>11</a:t>
            </a:fld>
            <a:endParaRPr lang="en-GB"/>
          </a:p>
        </p:txBody>
      </p:sp>
    </p:spTree>
    <p:extLst>
      <p:ext uri="{BB962C8B-B14F-4D97-AF65-F5344CB8AC3E}">
        <p14:creationId xmlns:p14="http://schemas.microsoft.com/office/powerpoint/2010/main" val="9734036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22842CD-36EC-4F5E-8842-179038878551}" type="slidenum">
              <a:rPr lang="en-GB" smtClean="0"/>
              <a:t>12</a:t>
            </a:fld>
            <a:endParaRPr lang="en-GB"/>
          </a:p>
        </p:txBody>
      </p:sp>
    </p:spTree>
    <p:extLst>
      <p:ext uri="{BB962C8B-B14F-4D97-AF65-F5344CB8AC3E}">
        <p14:creationId xmlns:p14="http://schemas.microsoft.com/office/powerpoint/2010/main" val="18155398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22842CD-36EC-4F5E-8842-179038878551}" type="slidenum">
              <a:rPr lang="en-GB" smtClean="0"/>
              <a:t>13</a:t>
            </a:fld>
            <a:endParaRPr lang="en-GB"/>
          </a:p>
        </p:txBody>
      </p:sp>
    </p:spTree>
    <p:extLst>
      <p:ext uri="{BB962C8B-B14F-4D97-AF65-F5344CB8AC3E}">
        <p14:creationId xmlns:p14="http://schemas.microsoft.com/office/powerpoint/2010/main" val="41952306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22842CD-36EC-4F5E-8842-179038878551}" type="slidenum">
              <a:rPr lang="en-GB" smtClean="0"/>
              <a:t>14</a:t>
            </a:fld>
            <a:endParaRPr lang="en-GB"/>
          </a:p>
        </p:txBody>
      </p:sp>
    </p:spTree>
    <p:extLst>
      <p:ext uri="{BB962C8B-B14F-4D97-AF65-F5344CB8AC3E}">
        <p14:creationId xmlns:p14="http://schemas.microsoft.com/office/powerpoint/2010/main" val="9682026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22842CD-36EC-4F5E-8842-179038878551}" type="slidenum">
              <a:rPr lang="en-GB" smtClean="0"/>
              <a:t>15</a:t>
            </a:fld>
            <a:endParaRPr lang="en-GB"/>
          </a:p>
        </p:txBody>
      </p:sp>
    </p:spTree>
    <p:extLst>
      <p:ext uri="{BB962C8B-B14F-4D97-AF65-F5344CB8AC3E}">
        <p14:creationId xmlns:p14="http://schemas.microsoft.com/office/powerpoint/2010/main" val="1921419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22842CD-36EC-4F5E-8842-179038878551}" type="slidenum">
              <a:rPr lang="en-GB" smtClean="0"/>
              <a:t>16</a:t>
            </a:fld>
            <a:endParaRPr lang="en-GB"/>
          </a:p>
        </p:txBody>
      </p:sp>
    </p:spTree>
    <p:extLst>
      <p:ext uri="{BB962C8B-B14F-4D97-AF65-F5344CB8AC3E}">
        <p14:creationId xmlns:p14="http://schemas.microsoft.com/office/powerpoint/2010/main" val="38303392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22842CD-36EC-4F5E-8842-179038878551}" type="slidenum">
              <a:rPr lang="en-GB" smtClean="0"/>
              <a:t>17</a:t>
            </a:fld>
            <a:endParaRPr lang="en-GB"/>
          </a:p>
        </p:txBody>
      </p:sp>
    </p:spTree>
    <p:extLst>
      <p:ext uri="{BB962C8B-B14F-4D97-AF65-F5344CB8AC3E}">
        <p14:creationId xmlns:p14="http://schemas.microsoft.com/office/powerpoint/2010/main" val="6536669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22842CD-36EC-4F5E-8842-179038878551}" type="slidenum">
              <a:rPr lang="en-GB" smtClean="0"/>
              <a:t>18</a:t>
            </a:fld>
            <a:endParaRPr lang="en-GB"/>
          </a:p>
        </p:txBody>
      </p:sp>
    </p:spTree>
    <p:extLst>
      <p:ext uri="{BB962C8B-B14F-4D97-AF65-F5344CB8AC3E}">
        <p14:creationId xmlns:p14="http://schemas.microsoft.com/office/powerpoint/2010/main" val="41479010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22842CD-36EC-4F5E-8842-179038878551}" type="slidenum">
              <a:rPr lang="en-GB" smtClean="0"/>
              <a:t>19</a:t>
            </a:fld>
            <a:endParaRPr lang="en-GB"/>
          </a:p>
        </p:txBody>
      </p:sp>
    </p:spTree>
    <p:extLst>
      <p:ext uri="{BB962C8B-B14F-4D97-AF65-F5344CB8AC3E}">
        <p14:creationId xmlns:p14="http://schemas.microsoft.com/office/powerpoint/2010/main" val="2134789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22842CD-36EC-4F5E-8842-179038878551}" type="slidenum">
              <a:rPr lang="en-GB" smtClean="0"/>
              <a:t>2</a:t>
            </a:fld>
            <a:endParaRPr lang="en-GB"/>
          </a:p>
        </p:txBody>
      </p:sp>
    </p:spTree>
    <p:extLst>
      <p:ext uri="{BB962C8B-B14F-4D97-AF65-F5344CB8AC3E}">
        <p14:creationId xmlns:p14="http://schemas.microsoft.com/office/powerpoint/2010/main" val="1921426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22842CD-36EC-4F5E-8842-179038878551}" type="slidenum">
              <a:rPr lang="en-GB" smtClean="0"/>
              <a:t>20</a:t>
            </a:fld>
            <a:endParaRPr lang="en-GB"/>
          </a:p>
        </p:txBody>
      </p:sp>
    </p:spTree>
    <p:extLst>
      <p:ext uri="{BB962C8B-B14F-4D97-AF65-F5344CB8AC3E}">
        <p14:creationId xmlns:p14="http://schemas.microsoft.com/office/powerpoint/2010/main" val="17403691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22842CD-36EC-4F5E-8842-179038878551}" type="slidenum">
              <a:rPr lang="en-GB" smtClean="0"/>
              <a:t>21</a:t>
            </a:fld>
            <a:endParaRPr lang="en-GB"/>
          </a:p>
        </p:txBody>
      </p:sp>
    </p:spTree>
    <p:extLst>
      <p:ext uri="{BB962C8B-B14F-4D97-AF65-F5344CB8AC3E}">
        <p14:creationId xmlns:p14="http://schemas.microsoft.com/office/powerpoint/2010/main" val="42336800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22842CD-36EC-4F5E-8842-179038878551}" type="slidenum">
              <a:rPr lang="en-GB" smtClean="0"/>
              <a:t>22</a:t>
            </a:fld>
            <a:endParaRPr lang="en-GB"/>
          </a:p>
        </p:txBody>
      </p:sp>
    </p:spTree>
    <p:extLst>
      <p:ext uri="{BB962C8B-B14F-4D97-AF65-F5344CB8AC3E}">
        <p14:creationId xmlns:p14="http://schemas.microsoft.com/office/powerpoint/2010/main" val="36427435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22842CD-36EC-4F5E-8842-179038878551}" type="slidenum">
              <a:rPr lang="en-GB" smtClean="0"/>
              <a:t>23</a:t>
            </a:fld>
            <a:endParaRPr lang="en-GB"/>
          </a:p>
        </p:txBody>
      </p:sp>
    </p:spTree>
    <p:extLst>
      <p:ext uri="{BB962C8B-B14F-4D97-AF65-F5344CB8AC3E}">
        <p14:creationId xmlns:p14="http://schemas.microsoft.com/office/powerpoint/2010/main" val="5661350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22842CD-36EC-4F5E-8842-179038878551}" type="slidenum">
              <a:rPr lang="en-GB" smtClean="0"/>
              <a:t>24</a:t>
            </a:fld>
            <a:endParaRPr lang="en-GB"/>
          </a:p>
        </p:txBody>
      </p:sp>
    </p:spTree>
    <p:extLst>
      <p:ext uri="{BB962C8B-B14F-4D97-AF65-F5344CB8AC3E}">
        <p14:creationId xmlns:p14="http://schemas.microsoft.com/office/powerpoint/2010/main" val="159522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22842CD-36EC-4F5E-8842-179038878551}" type="slidenum">
              <a:rPr lang="en-GB" smtClean="0"/>
              <a:t>25</a:t>
            </a:fld>
            <a:endParaRPr lang="en-GB"/>
          </a:p>
        </p:txBody>
      </p:sp>
    </p:spTree>
    <p:extLst>
      <p:ext uri="{BB962C8B-B14F-4D97-AF65-F5344CB8AC3E}">
        <p14:creationId xmlns:p14="http://schemas.microsoft.com/office/powerpoint/2010/main" val="26794827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22842CD-36EC-4F5E-8842-179038878551}" type="slidenum">
              <a:rPr lang="en-GB" smtClean="0"/>
              <a:t>26</a:t>
            </a:fld>
            <a:endParaRPr lang="en-GB"/>
          </a:p>
        </p:txBody>
      </p:sp>
    </p:spTree>
    <p:extLst>
      <p:ext uri="{BB962C8B-B14F-4D97-AF65-F5344CB8AC3E}">
        <p14:creationId xmlns:p14="http://schemas.microsoft.com/office/powerpoint/2010/main" val="1720693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22842CD-36EC-4F5E-8842-179038878551}" type="slidenum">
              <a:rPr lang="en-GB" smtClean="0"/>
              <a:t>3</a:t>
            </a:fld>
            <a:endParaRPr lang="en-GB"/>
          </a:p>
        </p:txBody>
      </p:sp>
    </p:spTree>
    <p:extLst>
      <p:ext uri="{BB962C8B-B14F-4D97-AF65-F5344CB8AC3E}">
        <p14:creationId xmlns:p14="http://schemas.microsoft.com/office/powerpoint/2010/main" val="3072467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22842CD-36EC-4F5E-8842-179038878551}" type="slidenum">
              <a:rPr lang="en-GB" smtClean="0"/>
              <a:t>4</a:t>
            </a:fld>
            <a:endParaRPr lang="en-GB"/>
          </a:p>
        </p:txBody>
      </p:sp>
    </p:spTree>
    <p:extLst>
      <p:ext uri="{BB962C8B-B14F-4D97-AF65-F5344CB8AC3E}">
        <p14:creationId xmlns:p14="http://schemas.microsoft.com/office/powerpoint/2010/main" val="1371494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22842CD-36EC-4F5E-8842-179038878551}" type="slidenum">
              <a:rPr lang="en-GB" smtClean="0"/>
              <a:t>5</a:t>
            </a:fld>
            <a:endParaRPr lang="en-GB"/>
          </a:p>
        </p:txBody>
      </p:sp>
    </p:spTree>
    <p:extLst>
      <p:ext uri="{BB962C8B-B14F-4D97-AF65-F5344CB8AC3E}">
        <p14:creationId xmlns:p14="http://schemas.microsoft.com/office/powerpoint/2010/main" val="30783420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22842CD-36EC-4F5E-8842-179038878551}" type="slidenum">
              <a:rPr lang="en-GB" smtClean="0"/>
              <a:t>6</a:t>
            </a:fld>
            <a:endParaRPr lang="en-GB"/>
          </a:p>
        </p:txBody>
      </p:sp>
    </p:spTree>
    <p:extLst>
      <p:ext uri="{BB962C8B-B14F-4D97-AF65-F5344CB8AC3E}">
        <p14:creationId xmlns:p14="http://schemas.microsoft.com/office/powerpoint/2010/main" val="23330154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22842CD-36EC-4F5E-8842-179038878551}" type="slidenum">
              <a:rPr lang="en-GB" smtClean="0"/>
              <a:t>7</a:t>
            </a:fld>
            <a:endParaRPr lang="en-GB"/>
          </a:p>
        </p:txBody>
      </p:sp>
    </p:spTree>
    <p:extLst>
      <p:ext uri="{BB962C8B-B14F-4D97-AF65-F5344CB8AC3E}">
        <p14:creationId xmlns:p14="http://schemas.microsoft.com/office/powerpoint/2010/main" val="33996560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22842CD-36EC-4F5E-8842-179038878551}" type="slidenum">
              <a:rPr lang="en-GB" smtClean="0"/>
              <a:t>8</a:t>
            </a:fld>
            <a:endParaRPr lang="en-GB"/>
          </a:p>
        </p:txBody>
      </p:sp>
    </p:spTree>
    <p:extLst>
      <p:ext uri="{BB962C8B-B14F-4D97-AF65-F5344CB8AC3E}">
        <p14:creationId xmlns:p14="http://schemas.microsoft.com/office/powerpoint/2010/main" val="3094516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22842CD-36EC-4F5E-8842-179038878551}" type="slidenum">
              <a:rPr lang="en-GB" smtClean="0"/>
              <a:t>9</a:t>
            </a:fld>
            <a:endParaRPr lang="en-GB"/>
          </a:p>
        </p:txBody>
      </p:sp>
    </p:spTree>
    <p:extLst>
      <p:ext uri="{BB962C8B-B14F-4D97-AF65-F5344CB8AC3E}">
        <p14:creationId xmlns:p14="http://schemas.microsoft.com/office/powerpoint/2010/main" val="3097438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C28B4-9C3D-B16E-3647-FE2F780F6D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FEBD098-37E8-B9FD-CB58-0621D9A895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5BED5B9-593E-D195-48B6-53D9F2FA15ED}"/>
              </a:ext>
            </a:extLst>
          </p:cNvPr>
          <p:cNvSpPr>
            <a:spLocks noGrp="1"/>
          </p:cNvSpPr>
          <p:nvPr>
            <p:ph type="dt" sz="half" idx="10"/>
          </p:nvPr>
        </p:nvSpPr>
        <p:spPr/>
        <p:txBody>
          <a:bodyPr/>
          <a:lstStyle/>
          <a:p>
            <a:fld id="{135090B9-B18B-4D47-B44A-8F08713E4A3D}" type="datetimeFigureOut">
              <a:rPr lang="en-GB" smtClean="0"/>
              <a:t>17/10/2022</a:t>
            </a:fld>
            <a:endParaRPr lang="en-GB"/>
          </a:p>
        </p:txBody>
      </p:sp>
      <p:sp>
        <p:nvSpPr>
          <p:cNvPr id="5" name="Footer Placeholder 4">
            <a:extLst>
              <a:ext uri="{FF2B5EF4-FFF2-40B4-BE49-F238E27FC236}">
                <a16:creationId xmlns:a16="http://schemas.microsoft.com/office/drawing/2014/main" id="{A1A4BE4F-5A70-2D30-0EE0-D46D27F2F3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633A8B-5F79-6E14-C000-505D2BC447BA}"/>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1328114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5F6D8-4F85-81AD-E2A7-12CFD18B887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951DFE4-748F-3AC5-8563-DC55539A95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BA5F8B-1C64-AC4E-E722-2FFAB2026FB6}"/>
              </a:ext>
            </a:extLst>
          </p:cNvPr>
          <p:cNvSpPr>
            <a:spLocks noGrp="1"/>
          </p:cNvSpPr>
          <p:nvPr>
            <p:ph type="dt" sz="half" idx="10"/>
          </p:nvPr>
        </p:nvSpPr>
        <p:spPr/>
        <p:txBody>
          <a:bodyPr/>
          <a:lstStyle/>
          <a:p>
            <a:fld id="{135090B9-B18B-4D47-B44A-8F08713E4A3D}" type="datetimeFigureOut">
              <a:rPr lang="en-GB" smtClean="0"/>
              <a:t>17/10/2022</a:t>
            </a:fld>
            <a:endParaRPr lang="en-GB"/>
          </a:p>
        </p:txBody>
      </p:sp>
      <p:sp>
        <p:nvSpPr>
          <p:cNvPr id="5" name="Footer Placeholder 4">
            <a:extLst>
              <a:ext uri="{FF2B5EF4-FFF2-40B4-BE49-F238E27FC236}">
                <a16:creationId xmlns:a16="http://schemas.microsoft.com/office/drawing/2014/main" id="{A78F187E-1B88-AF59-8720-F908228534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DA22100-1052-E477-B184-8D00A2BCB3AB}"/>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2423935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DC79FC-ABC9-7A91-2027-63013EF0FC9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B50E4C8-33BF-F7B6-F48F-F8037F8A93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68D0ED-5235-9FC0-FD05-132038EFE85C}"/>
              </a:ext>
            </a:extLst>
          </p:cNvPr>
          <p:cNvSpPr>
            <a:spLocks noGrp="1"/>
          </p:cNvSpPr>
          <p:nvPr>
            <p:ph type="dt" sz="half" idx="10"/>
          </p:nvPr>
        </p:nvSpPr>
        <p:spPr/>
        <p:txBody>
          <a:bodyPr/>
          <a:lstStyle/>
          <a:p>
            <a:fld id="{135090B9-B18B-4D47-B44A-8F08713E4A3D}" type="datetimeFigureOut">
              <a:rPr lang="en-GB" smtClean="0"/>
              <a:t>17/10/2022</a:t>
            </a:fld>
            <a:endParaRPr lang="en-GB"/>
          </a:p>
        </p:txBody>
      </p:sp>
      <p:sp>
        <p:nvSpPr>
          <p:cNvPr id="5" name="Footer Placeholder 4">
            <a:extLst>
              <a:ext uri="{FF2B5EF4-FFF2-40B4-BE49-F238E27FC236}">
                <a16:creationId xmlns:a16="http://schemas.microsoft.com/office/drawing/2014/main" id="{A32E293D-A5D7-0787-1B97-CEFEB3A0C3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3D495D-7574-BC11-EB52-C3EE3706BFD2}"/>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1936780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FAA0B-BA5B-F240-D367-FDA9352E880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763BF86-4372-9DED-5B18-A55DFFEFD5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039A95-166F-2EC5-AAEC-5716D1A692A0}"/>
              </a:ext>
            </a:extLst>
          </p:cNvPr>
          <p:cNvSpPr>
            <a:spLocks noGrp="1"/>
          </p:cNvSpPr>
          <p:nvPr>
            <p:ph type="dt" sz="half" idx="10"/>
          </p:nvPr>
        </p:nvSpPr>
        <p:spPr/>
        <p:txBody>
          <a:bodyPr/>
          <a:lstStyle/>
          <a:p>
            <a:fld id="{135090B9-B18B-4D47-B44A-8F08713E4A3D}" type="datetimeFigureOut">
              <a:rPr lang="en-GB" smtClean="0"/>
              <a:t>17/10/2022</a:t>
            </a:fld>
            <a:endParaRPr lang="en-GB"/>
          </a:p>
        </p:txBody>
      </p:sp>
      <p:sp>
        <p:nvSpPr>
          <p:cNvPr id="5" name="Footer Placeholder 4">
            <a:extLst>
              <a:ext uri="{FF2B5EF4-FFF2-40B4-BE49-F238E27FC236}">
                <a16:creationId xmlns:a16="http://schemas.microsoft.com/office/drawing/2014/main" id="{BEFE737C-ADC6-DBB5-4B42-0973057049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F9A011C-0343-54A5-97E4-B16AF593FD37}"/>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3898010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2443F-9AC7-B3EE-55FA-B373A817A5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BF1E096-EFFB-881B-CB37-E43C359063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EB65710-357C-C337-E5E0-8EE0D09A985F}"/>
              </a:ext>
            </a:extLst>
          </p:cNvPr>
          <p:cNvSpPr>
            <a:spLocks noGrp="1"/>
          </p:cNvSpPr>
          <p:nvPr>
            <p:ph type="dt" sz="half" idx="10"/>
          </p:nvPr>
        </p:nvSpPr>
        <p:spPr/>
        <p:txBody>
          <a:bodyPr/>
          <a:lstStyle/>
          <a:p>
            <a:fld id="{135090B9-B18B-4D47-B44A-8F08713E4A3D}" type="datetimeFigureOut">
              <a:rPr lang="en-GB" smtClean="0"/>
              <a:t>17/10/2022</a:t>
            </a:fld>
            <a:endParaRPr lang="en-GB"/>
          </a:p>
        </p:txBody>
      </p:sp>
      <p:sp>
        <p:nvSpPr>
          <p:cNvPr id="5" name="Footer Placeholder 4">
            <a:extLst>
              <a:ext uri="{FF2B5EF4-FFF2-40B4-BE49-F238E27FC236}">
                <a16:creationId xmlns:a16="http://schemas.microsoft.com/office/drawing/2014/main" id="{F9B55E0E-7BAB-DE62-82D4-12CE58A5D2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D298C9-C815-1318-9D8B-0AA304ADCF80}"/>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690861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77AB8-BFBA-92AB-7FE5-F5E6FFC5780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658E9E6-04CA-8B85-362A-2B84F5A282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F800022-0555-10FA-8272-091B3140EC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593AA96-CBC6-F032-B08B-B02CF3856FFD}"/>
              </a:ext>
            </a:extLst>
          </p:cNvPr>
          <p:cNvSpPr>
            <a:spLocks noGrp="1"/>
          </p:cNvSpPr>
          <p:nvPr>
            <p:ph type="dt" sz="half" idx="10"/>
          </p:nvPr>
        </p:nvSpPr>
        <p:spPr/>
        <p:txBody>
          <a:bodyPr/>
          <a:lstStyle/>
          <a:p>
            <a:fld id="{135090B9-B18B-4D47-B44A-8F08713E4A3D}" type="datetimeFigureOut">
              <a:rPr lang="en-GB" smtClean="0"/>
              <a:t>17/10/2022</a:t>
            </a:fld>
            <a:endParaRPr lang="en-GB"/>
          </a:p>
        </p:txBody>
      </p:sp>
      <p:sp>
        <p:nvSpPr>
          <p:cNvPr id="6" name="Footer Placeholder 5">
            <a:extLst>
              <a:ext uri="{FF2B5EF4-FFF2-40B4-BE49-F238E27FC236}">
                <a16:creationId xmlns:a16="http://schemas.microsoft.com/office/drawing/2014/main" id="{E7602F9A-C956-DA7B-6DBB-3BAB7436763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ACCDBC-0C5A-64B9-DAF9-044A2A17D827}"/>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143416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1D49D-D703-0827-DD47-EABAB893C20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1BE0903-6B48-0AE7-2EEC-D83E10DB31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AB647C-4816-82DC-DF50-94035BE0D7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61FA2F7-FCF7-B656-F074-918A95E978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FE7001-1422-5285-1024-D54D6ECBD9A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4AC89B0-E4A5-D1EC-97DB-CAA6D22D08D1}"/>
              </a:ext>
            </a:extLst>
          </p:cNvPr>
          <p:cNvSpPr>
            <a:spLocks noGrp="1"/>
          </p:cNvSpPr>
          <p:nvPr>
            <p:ph type="dt" sz="half" idx="10"/>
          </p:nvPr>
        </p:nvSpPr>
        <p:spPr/>
        <p:txBody>
          <a:bodyPr/>
          <a:lstStyle/>
          <a:p>
            <a:fld id="{135090B9-B18B-4D47-B44A-8F08713E4A3D}" type="datetimeFigureOut">
              <a:rPr lang="en-GB" smtClean="0"/>
              <a:t>17/10/2022</a:t>
            </a:fld>
            <a:endParaRPr lang="en-GB"/>
          </a:p>
        </p:txBody>
      </p:sp>
      <p:sp>
        <p:nvSpPr>
          <p:cNvPr id="8" name="Footer Placeholder 7">
            <a:extLst>
              <a:ext uri="{FF2B5EF4-FFF2-40B4-BE49-F238E27FC236}">
                <a16:creationId xmlns:a16="http://schemas.microsoft.com/office/drawing/2014/main" id="{04FCAA8C-FE6D-45DF-591D-EEA9DF8DFD5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D650447-9886-AC3F-AB4F-482E9F53AC91}"/>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3143724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F59FD-2FF3-D40C-2E40-6A068DF8268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8DA0D77-77A5-E801-CC7E-BE8C5E8380CD}"/>
              </a:ext>
            </a:extLst>
          </p:cNvPr>
          <p:cNvSpPr>
            <a:spLocks noGrp="1"/>
          </p:cNvSpPr>
          <p:nvPr>
            <p:ph type="dt" sz="half" idx="10"/>
          </p:nvPr>
        </p:nvSpPr>
        <p:spPr/>
        <p:txBody>
          <a:bodyPr/>
          <a:lstStyle/>
          <a:p>
            <a:fld id="{135090B9-B18B-4D47-B44A-8F08713E4A3D}" type="datetimeFigureOut">
              <a:rPr lang="en-GB" smtClean="0"/>
              <a:t>17/10/2022</a:t>
            </a:fld>
            <a:endParaRPr lang="en-GB"/>
          </a:p>
        </p:txBody>
      </p:sp>
      <p:sp>
        <p:nvSpPr>
          <p:cNvPr id="4" name="Footer Placeholder 3">
            <a:extLst>
              <a:ext uri="{FF2B5EF4-FFF2-40B4-BE49-F238E27FC236}">
                <a16:creationId xmlns:a16="http://schemas.microsoft.com/office/drawing/2014/main" id="{684EA92C-6AD1-E699-CEDD-B3745DFD991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8BA93EB-C621-A25F-1090-1BD724B957F5}"/>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279796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7E673D-868E-240B-19D9-EFFDEB5005B3}"/>
              </a:ext>
            </a:extLst>
          </p:cNvPr>
          <p:cNvSpPr>
            <a:spLocks noGrp="1"/>
          </p:cNvSpPr>
          <p:nvPr>
            <p:ph type="dt" sz="half" idx="10"/>
          </p:nvPr>
        </p:nvSpPr>
        <p:spPr/>
        <p:txBody>
          <a:bodyPr/>
          <a:lstStyle/>
          <a:p>
            <a:fld id="{135090B9-B18B-4D47-B44A-8F08713E4A3D}" type="datetimeFigureOut">
              <a:rPr lang="en-GB" smtClean="0"/>
              <a:t>17/10/2022</a:t>
            </a:fld>
            <a:endParaRPr lang="en-GB"/>
          </a:p>
        </p:txBody>
      </p:sp>
      <p:sp>
        <p:nvSpPr>
          <p:cNvPr id="3" name="Footer Placeholder 2">
            <a:extLst>
              <a:ext uri="{FF2B5EF4-FFF2-40B4-BE49-F238E27FC236}">
                <a16:creationId xmlns:a16="http://schemas.microsoft.com/office/drawing/2014/main" id="{F1BFE85A-E38C-C6F2-F9DC-AD142C389A2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9F18FE9-ABAF-F368-A0EF-6E28EA7CDA29}"/>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1265110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E3232-94F5-423E-166D-D39F93016B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A085F5B-2D58-4E00-842B-B34D3A2CB1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9F9D0DF-EF48-22B7-B17E-0D2093A839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9ED01E-72B4-7B5C-BC95-2BD3A15D5FC6}"/>
              </a:ext>
            </a:extLst>
          </p:cNvPr>
          <p:cNvSpPr>
            <a:spLocks noGrp="1"/>
          </p:cNvSpPr>
          <p:nvPr>
            <p:ph type="dt" sz="half" idx="10"/>
          </p:nvPr>
        </p:nvSpPr>
        <p:spPr/>
        <p:txBody>
          <a:bodyPr/>
          <a:lstStyle/>
          <a:p>
            <a:fld id="{135090B9-B18B-4D47-B44A-8F08713E4A3D}" type="datetimeFigureOut">
              <a:rPr lang="en-GB" smtClean="0"/>
              <a:t>17/10/2022</a:t>
            </a:fld>
            <a:endParaRPr lang="en-GB"/>
          </a:p>
        </p:txBody>
      </p:sp>
      <p:sp>
        <p:nvSpPr>
          <p:cNvPr id="6" name="Footer Placeholder 5">
            <a:extLst>
              <a:ext uri="{FF2B5EF4-FFF2-40B4-BE49-F238E27FC236}">
                <a16:creationId xmlns:a16="http://schemas.microsoft.com/office/drawing/2014/main" id="{CF29EF69-87A9-D2C5-AC0F-25DCBDB064B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C8D212E-5AD8-0EC2-2EEA-4BA48AB6FF86}"/>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227764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B623F-45C7-1A91-D1E2-4813A7134B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9536049-6381-069B-F8FC-D8D86E3F08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67CF33B-D09A-2279-CF1E-89ACEC53A8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20EBB4-FE6A-C207-EE8E-8A5E27FD93EC}"/>
              </a:ext>
            </a:extLst>
          </p:cNvPr>
          <p:cNvSpPr>
            <a:spLocks noGrp="1"/>
          </p:cNvSpPr>
          <p:nvPr>
            <p:ph type="dt" sz="half" idx="10"/>
          </p:nvPr>
        </p:nvSpPr>
        <p:spPr/>
        <p:txBody>
          <a:bodyPr/>
          <a:lstStyle/>
          <a:p>
            <a:fld id="{135090B9-B18B-4D47-B44A-8F08713E4A3D}" type="datetimeFigureOut">
              <a:rPr lang="en-GB" smtClean="0"/>
              <a:t>17/10/2022</a:t>
            </a:fld>
            <a:endParaRPr lang="en-GB"/>
          </a:p>
        </p:txBody>
      </p:sp>
      <p:sp>
        <p:nvSpPr>
          <p:cNvPr id="6" name="Footer Placeholder 5">
            <a:extLst>
              <a:ext uri="{FF2B5EF4-FFF2-40B4-BE49-F238E27FC236}">
                <a16:creationId xmlns:a16="http://schemas.microsoft.com/office/drawing/2014/main" id="{3FFD25DF-B1E9-A1DE-09F8-35AE70B652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672B5C8-6701-0344-93FB-0831CFC6B055}"/>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82778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AB4526-7922-1B45-4A3E-CF2B01EE30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0C89964-37A0-8BEF-EE9B-58BC071C08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121475-07D4-97FB-45DC-CC09294482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5090B9-B18B-4D47-B44A-8F08713E4A3D}" type="datetimeFigureOut">
              <a:rPr lang="en-GB" smtClean="0"/>
              <a:t>17/10/2022</a:t>
            </a:fld>
            <a:endParaRPr lang="en-GB"/>
          </a:p>
        </p:txBody>
      </p:sp>
      <p:sp>
        <p:nvSpPr>
          <p:cNvPr id="5" name="Footer Placeholder 4">
            <a:extLst>
              <a:ext uri="{FF2B5EF4-FFF2-40B4-BE49-F238E27FC236}">
                <a16:creationId xmlns:a16="http://schemas.microsoft.com/office/drawing/2014/main" id="{6C162CC5-B586-DBC3-F8FF-FECFE51924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0A3EB0D-2D87-943E-D291-026BC10384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8F1AC0-7784-45B0-B387-106652E0299C}" type="slidenum">
              <a:rPr lang="en-GB" smtClean="0"/>
              <a:t>‹#›</a:t>
            </a:fld>
            <a:endParaRPr lang="en-GB"/>
          </a:p>
        </p:txBody>
      </p:sp>
    </p:spTree>
    <p:extLst>
      <p:ext uri="{BB962C8B-B14F-4D97-AF65-F5344CB8AC3E}">
        <p14:creationId xmlns:p14="http://schemas.microsoft.com/office/powerpoint/2010/main" val="4258830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D5DBFE86-C38B-CCD9-EC3A-A790832E1291}"/>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1025" name="Picture 1">
            <a:extLst>
              <a:ext uri="{FF2B5EF4-FFF2-40B4-BE49-F238E27FC236}">
                <a16:creationId xmlns:a16="http://schemas.microsoft.com/office/drawing/2014/main" id="{88D45DF8-58A7-2DF4-71F0-F269B2854A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2720" y="152400"/>
            <a:ext cx="1723390" cy="70104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a:extLst>
              <a:ext uri="{FF2B5EF4-FFF2-40B4-BE49-F238E27FC236}">
                <a16:creationId xmlns:a16="http://schemas.microsoft.com/office/drawing/2014/main" id="{5F64A689-1289-F557-02B8-21599C549E5F}"/>
              </a:ext>
            </a:extLst>
          </p:cNvPr>
          <p:cNvSpPr>
            <a:spLocks noChangeArrowheads="1"/>
          </p:cNvSpPr>
          <p:nvPr/>
        </p:nvSpPr>
        <p:spPr bwMode="auto">
          <a:xfrm>
            <a:off x="91440" y="994192"/>
            <a:ext cx="633808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1pPr>
            <a:lvl2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2pPr>
            <a:lvl3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3pPr>
            <a:lvl4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4pPr>
            <a:lvl5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5pPr>
            <a:lvl6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6pPr>
            <a:lvl7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7pPr>
            <a:lvl8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8pPr>
            <a:lvl9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865438" algn="ctr"/>
                <a:tab pos="5730875" algn="r"/>
              </a:tabLst>
            </a:pPr>
            <a:r>
              <a:rPr kumimoji="0" lang="en-GB" altLang="en-US" sz="1400" b="1"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Somerset, Wiltshire, Avon and Gloucestershire (SWAG) Cancer Services</a:t>
            </a:r>
            <a:endParaRPr kumimoji="0" lang="en-GB" altLang="en-US" sz="1400" b="0" i="0" u="none" strike="noStrike" cap="none" normalizeH="0" baseline="0" dirty="0">
              <a:ln>
                <a:noFill/>
              </a:ln>
              <a:solidFill>
                <a:schemeClr val="tx1"/>
              </a:solidFill>
              <a:effectLst/>
              <a:latin typeface="Arial" panose="020B0604020202020204" pitchFamily="34" charset="0"/>
            </a:endParaRPr>
          </a:p>
        </p:txBody>
      </p:sp>
      <p:sp>
        <p:nvSpPr>
          <p:cNvPr id="9" name="TextBox 8">
            <a:extLst>
              <a:ext uri="{FF2B5EF4-FFF2-40B4-BE49-F238E27FC236}">
                <a16:creationId xmlns:a16="http://schemas.microsoft.com/office/drawing/2014/main" id="{893FC885-9872-16F7-FF89-629E842CCEC0}"/>
              </a:ext>
            </a:extLst>
          </p:cNvPr>
          <p:cNvSpPr txBox="1"/>
          <p:nvPr/>
        </p:nvSpPr>
        <p:spPr>
          <a:xfrm>
            <a:off x="520700" y="1838961"/>
            <a:ext cx="10881360" cy="4278094"/>
          </a:xfrm>
          <a:prstGeom prst="rect">
            <a:avLst/>
          </a:prstGeom>
          <a:solidFill>
            <a:srgbClr val="0070C0"/>
          </a:solidFill>
        </p:spPr>
        <p:txBody>
          <a:bodyPr wrap="square" rtlCol="0">
            <a:spAutoFit/>
          </a:bodyPr>
          <a:lstStyle/>
          <a:p>
            <a:pPr algn="ctr"/>
            <a:endParaRPr lang="en-GB" sz="2800" dirty="0">
              <a:solidFill>
                <a:schemeClr val="bg1"/>
              </a:solidFill>
            </a:endParaRPr>
          </a:p>
          <a:p>
            <a:pPr algn="ctr"/>
            <a:r>
              <a:rPr lang="en-GB" sz="3200" b="1" dirty="0">
                <a:solidFill>
                  <a:schemeClr val="bg1"/>
                </a:solidFill>
              </a:rPr>
              <a:t>National Cancer Patient Experience Survey Results (2021)</a:t>
            </a:r>
          </a:p>
          <a:p>
            <a:pPr algn="ctr"/>
            <a:endParaRPr lang="en-GB" sz="3200" b="1" dirty="0">
              <a:solidFill>
                <a:schemeClr val="bg1"/>
              </a:solidFill>
            </a:endParaRPr>
          </a:p>
          <a:p>
            <a:pPr algn="ctr"/>
            <a:r>
              <a:rPr lang="en-GB" sz="3200" b="1" dirty="0">
                <a:solidFill>
                  <a:schemeClr val="bg1"/>
                </a:solidFill>
              </a:rPr>
              <a:t>Sarcoma Clinical Advisory Group</a:t>
            </a:r>
          </a:p>
          <a:p>
            <a:pPr algn="ctr"/>
            <a:endParaRPr lang="en-GB" sz="3200" b="1" dirty="0">
              <a:solidFill>
                <a:schemeClr val="bg1"/>
              </a:solidFill>
            </a:endParaRPr>
          </a:p>
          <a:p>
            <a:pPr algn="ctr"/>
            <a:r>
              <a:rPr lang="en-GB" sz="3200" b="1" dirty="0">
                <a:solidFill>
                  <a:schemeClr val="bg1"/>
                </a:solidFill>
              </a:rPr>
              <a:t>Tuesday 18</a:t>
            </a:r>
            <a:r>
              <a:rPr lang="en-GB" sz="3200" b="1" baseline="30000" dirty="0">
                <a:solidFill>
                  <a:schemeClr val="bg1"/>
                </a:solidFill>
              </a:rPr>
              <a:t>th</a:t>
            </a:r>
            <a:r>
              <a:rPr lang="en-GB" sz="3200" b="1" dirty="0">
                <a:solidFill>
                  <a:schemeClr val="bg1"/>
                </a:solidFill>
              </a:rPr>
              <a:t> October 2022</a:t>
            </a:r>
          </a:p>
          <a:p>
            <a:pPr algn="ctr"/>
            <a:endParaRPr lang="en-GB" sz="2800" dirty="0">
              <a:solidFill>
                <a:schemeClr val="bg1"/>
              </a:solidFill>
            </a:endParaRPr>
          </a:p>
          <a:p>
            <a:pPr algn="ctr"/>
            <a:endParaRPr lang="en-GB" sz="2800" dirty="0">
              <a:solidFill>
                <a:schemeClr val="bg1"/>
              </a:solidFill>
            </a:endParaRPr>
          </a:p>
          <a:p>
            <a:pPr algn="ctr"/>
            <a:endParaRPr lang="en-GB" sz="2800" dirty="0">
              <a:solidFill>
                <a:schemeClr val="bg1"/>
              </a:solidFill>
            </a:endParaRPr>
          </a:p>
        </p:txBody>
      </p:sp>
    </p:spTree>
    <p:extLst>
      <p:ext uri="{BB962C8B-B14F-4D97-AF65-F5344CB8AC3E}">
        <p14:creationId xmlns:p14="http://schemas.microsoft.com/office/powerpoint/2010/main" val="3023276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8A661DE-CF61-A259-3E33-C7CFD13310CA}"/>
              </a:ext>
            </a:extLst>
          </p:cNvPr>
          <p:cNvSpPr>
            <a:spLocks noGrp="1"/>
          </p:cNvSpPr>
          <p:nvPr>
            <p:ph type="title"/>
          </p:nvPr>
        </p:nvSpPr>
        <p:spPr>
          <a:xfrm>
            <a:off x="838200" y="365125"/>
            <a:ext cx="10515600" cy="1325563"/>
          </a:xfrm>
        </p:spPr>
        <p:txBody>
          <a:bodyPr>
            <a:normAutofit/>
          </a:bodyPr>
          <a:lstStyle/>
          <a:p>
            <a:r>
              <a:rPr lang="en-GB" dirty="0"/>
              <a:t>Variations by tumour site</a:t>
            </a:r>
          </a:p>
        </p:txBody>
      </p:sp>
      <p:sp>
        <p:nvSpPr>
          <p:cNvPr id="5" name="Content Placeholder 2">
            <a:extLst>
              <a:ext uri="{FF2B5EF4-FFF2-40B4-BE49-F238E27FC236}">
                <a16:creationId xmlns:a16="http://schemas.microsoft.com/office/drawing/2014/main" id="{C19E1536-52E0-3670-775C-0FA33771CA4B}"/>
              </a:ext>
            </a:extLst>
          </p:cNvPr>
          <p:cNvSpPr>
            <a:spLocks noGrp="1"/>
          </p:cNvSpPr>
          <p:nvPr>
            <p:ph idx="1"/>
          </p:nvPr>
        </p:nvSpPr>
        <p:spPr>
          <a:xfrm>
            <a:off x="838200" y="1890793"/>
            <a:ext cx="10515600" cy="4286170"/>
          </a:xfrm>
        </p:spPr>
        <p:txBody>
          <a:bodyPr>
            <a:normAutofit/>
          </a:bodyPr>
          <a:lstStyle/>
          <a:p>
            <a:r>
              <a:rPr lang="en-GB" dirty="0"/>
              <a:t>Comparison between tumour sites</a:t>
            </a:r>
          </a:p>
          <a:p>
            <a:pPr lvl="1"/>
            <a:r>
              <a:rPr lang="en-GB" dirty="0"/>
              <a:t>Some significant variation in scores </a:t>
            </a:r>
            <a:r>
              <a:rPr lang="en-GB" sz="2000" dirty="0"/>
              <a:t>(e.g. &gt;30%)</a:t>
            </a:r>
          </a:p>
          <a:p>
            <a:pPr lvl="1"/>
            <a:r>
              <a:rPr lang="en-GB" dirty="0"/>
              <a:t>Significant variation in numbers of responses</a:t>
            </a:r>
          </a:p>
          <a:p>
            <a:pPr lvl="1"/>
            <a:r>
              <a:rPr lang="en-GB" dirty="0"/>
              <a:t>Caution in making these comparisons and interpreting results</a:t>
            </a:r>
          </a:p>
          <a:p>
            <a:pPr marL="457200" lvl="1" indent="0">
              <a:buNone/>
            </a:pPr>
            <a:endParaRPr lang="en-GB" dirty="0"/>
          </a:p>
          <a:p>
            <a:r>
              <a:rPr lang="en-GB" dirty="0"/>
              <a:t>NCPES discussion at SWAG Clinical Advisory Groups (CAGs) and local MDTs</a:t>
            </a:r>
          </a:p>
          <a:p>
            <a:r>
              <a:rPr lang="en-GB" dirty="0"/>
              <a:t>Alliance, ICS and Trust level scrutiny and pathway planning</a:t>
            </a:r>
          </a:p>
          <a:p>
            <a:pPr marL="0" indent="0">
              <a:buNone/>
            </a:pPr>
            <a:endParaRPr lang="en-GB" dirty="0"/>
          </a:p>
          <a:p>
            <a:endParaRPr lang="en-GB" dirty="0"/>
          </a:p>
        </p:txBody>
      </p:sp>
    </p:spTree>
    <p:extLst>
      <p:ext uri="{BB962C8B-B14F-4D97-AF65-F5344CB8AC3E}">
        <p14:creationId xmlns:p14="http://schemas.microsoft.com/office/powerpoint/2010/main" val="2012334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F621CA8-768B-84D4-16B4-18CB50B0A081}"/>
              </a:ext>
            </a:extLst>
          </p:cNvPr>
          <p:cNvSpPr>
            <a:spLocks noGrp="1"/>
          </p:cNvSpPr>
          <p:nvPr>
            <p:ph type="title"/>
          </p:nvPr>
        </p:nvSpPr>
        <p:spPr>
          <a:xfrm>
            <a:off x="838200" y="365126"/>
            <a:ext cx="10515600" cy="1029722"/>
          </a:xfrm>
        </p:spPr>
        <p:txBody>
          <a:bodyPr>
            <a:normAutofit/>
          </a:bodyPr>
          <a:lstStyle/>
          <a:p>
            <a:r>
              <a:rPr lang="en-GB" sz="3600" b="1" dirty="0"/>
              <a:t>SWAG Sarcoma highest scores  	  ≥ 90%</a:t>
            </a:r>
          </a:p>
        </p:txBody>
      </p:sp>
      <p:graphicFrame>
        <p:nvGraphicFramePr>
          <p:cNvPr id="5" name="Table 6">
            <a:extLst>
              <a:ext uri="{FF2B5EF4-FFF2-40B4-BE49-F238E27FC236}">
                <a16:creationId xmlns:a16="http://schemas.microsoft.com/office/drawing/2014/main" id="{ABCBAADA-A15D-DC1E-A67B-24382051CD31}"/>
              </a:ext>
            </a:extLst>
          </p:cNvPr>
          <p:cNvGraphicFramePr>
            <a:graphicFrameLocks noGrp="1"/>
          </p:cNvGraphicFramePr>
          <p:nvPr>
            <p:ph idx="1"/>
            <p:extLst>
              <p:ext uri="{D42A27DB-BD31-4B8C-83A1-F6EECF244321}">
                <p14:modId xmlns:p14="http://schemas.microsoft.com/office/powerpoint/2010/main" val="2976667182"/>
              </p:ext>
            </p:extLst>
          </p:nvPr>
        </p:nvGraphicFramePr>
        <p:xfrm>
          <a:off x="574890" y="2805677"/>
          <a:ext cx="10639425" cy="852728"/>
        </p:xfrm>
        <a:graphic>
          <a:graphicData uri="http://schemas.openxmlformats.org/drawingml/2006/table">
            <a:tbl>
              <a:tblPr firstRow="1" bandRow="1">
                <a:tableStyleId>{5C22544A-7EE6-4342-B048-85BDC9FD1C3A}</a:tableStyleId>
              </a:tblPr>
              <a:tblGrid>
                <a:gridCol w="419100">
                  <a:extLst>
                    <a:ext uri="{9D8B030D-6E8A-4147-A177-3AD203B41FA5}">
                      <a16:colId xmlns:a16="http://schemas.microsoft.com/office/drawing/2014/main" val="1198804081"/>
                    </a:ext>
                  </a:extLst>
                </a:gridCol>
                <a:gridCol w="8755476">
                  <a:extLst>
                    <a:ext uri="{9D8B030D-6E8A-4147-A177-3AD203B41FA5}">
                      <a16:colId xmlns:a16="http://schemas.microsoft.com/office/drawing/2014/main" val="3489026656"/>
                    </a:ext>
                  </a:extLst>
                </a:gridCol>
                <a:gridCol w="703513">
                  <a:extLst>
                    <a:ext uri="{9D8B030D-6E8A-4147-A177-3AD203B41FA5}">
                      <a16:colId xmlns:a16="http://schemas.microsoft.com/office/drawing/2014/main" val="1967182400"/>
                    </a:ext>
                  </a:extLst>
                </a:gridCol>
                <a:gridCol w="761336">
                  <a:extLst>
                    <a:ext uri="{9D8B030D-6E8A-4147-A177-3AD203B41FA5}">
                      <a16:colId xmlns:a16="http://schemas.microsoft.com/office/drawing/2014/main" val="286727652"/>
                    </a:ext>
                  </a:extLst>
                </a:gridCol>
              </a:tblGrid>
              <a:tr h="423623">
                <a:tc>
                  <a:txBody>
                    <a:bodyPr/>
                    <a:lstStyle/>
                    <a:p>
                      <a:endParaRPr lang="en-GB" dirty="0"/>
                    </a:p>
                  </a:txBody>
                  <a:tcPr/>
                </a:tc>
                <a:tc>
                  <a:txBody>
                    <a:bodyPr/>
                    <a:lstStyle/>
                    <a:p>
                      <a:r>
                        <a:rPr lang="en-GB" dirty="0"/>
                        <a:t>Question</a:t>
                      </a:r>
                    </a:p>
                  </a:txBody>
                  <a:tcPr/>
                </a:tc>
                <a:tc>
                  <a:txBody>
                    <a:bodyPr/>
                    <a:lstStyle/>
                    <a:p>
                      <a:r>
                        <a:rPr lang="en-GB" sz="1200" dirty="0"/>
                        <a:t>SWAG</a:t>
                      </a:r>
                    </a:p>
                  </a:txBody>
                  <a:tcPr/>
                </a:tc>
                <a:tc>
                  <a:txBody>
                    <a:bodyPr/>
                    <a:lstStyle/>
                    <a:p>
                      <a:r>
                        <a:rPr lang="en-GB" sz="800" dirty="0"/>
                        <a:t>National average</a:t>
                      </a:r>
                    </a:p>
                  </a:txBody>
                  <a:tcPr/>
                </a:tc>
                <a:extLst>
                  <a:ext uri="{0D108BD9-81ED-4DB2-BD59-A6C34878D82A}">
                    <a16:rowId xmlns:a16="http://schemas.microsoft.com/office/drawing/2014/main" val="420028507"/>
                  </a:ext>
                </a:extLst>
              </a:tr>
              <a:tr h="429105">
                <a:tc>
                  <a:txBody>
                    <a:bodyPr/>
                    <a:lstStyle/>
                    <a:p>
                      <a:r>
                        <a:rPr lang="en-GB" sz="1400" dirty="0"/>
                        <a:t>19</a:t>
                      </a:r>
                    </a:p>
                  </a:txBody>
                  <a:tcPr/>
                </a:tc>
                <a:tc>
                  <a:txBody>
                    <a:bodyPr/>
                    <a:lstStyle/>
                    <a:p>
                      <a:r>
                        <a:rPr lang="en-GB" sz="1800" dirty="0"/>
                        <a:t>Patient found advice from main contact person was very or quite helpful</a:t>
                      </a:r>
                    </a:p>
                  </a:txBody>
                  <a:tcPr/>
                </a:tc>
                <a:tc>
                  <a:txBody>
                    <a:bodyPr/>
                    <a:lstStyle/>
                    <a:p>
                      <a:pPr algn="ctr"/>
                      <a:r>
                        <a:rPr lang="en-GB" dirty="0"/>
                        <a:t>93</a:t>
                      </a:r>
                    </a:p>
                  </a:txBody>
                  <a:tcPr/>
                </a:tc>
                <a:tc>
                  <a:txBody>
                    <a:bodyPr/>
                    <a:lstStyle/>
                    <a:p>
                      <a:pPr algn="ctr"/>
                      <a:r>
                        <a:rPr lang="en-GB" dirty="0"/>
                        <a:t>97</a:t>
                      </a:r>
                    </a:p>
                  </a:txBody>
                  <a:tcPr/>
                </a:tc>
                <a:extLst>
                  <a:ext uri="{0D108BD9-81ED-4DB2-BD59-A6C34878D82A}">
                    <a16:rowId xmlns:a16="http://schemas.microsoft.com/office/drawing/2014/main" val="2100167007"/>
                  </a:ext>
                </a:extLst>
              </a:tr>
            </a:tbl>
          </a:graphicData>
        </a:graphic>
      </p:graphicFrame>
    </p:spTree>
    <p:extLst>
      <p:ext uri="{BB962C8B-B14F-4D97-AF65-F5344CB8AC3E}">
        <p14:creationId xmlns:p14="http://schemas.microsoft.com/office/powerpoint/2010/main" val="1306554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78FD2E1-E355-E76D-D684-130B75202D61}"/>
              </a:ext>
            </a:extLst>
          </p:cNvPr>
          <p:cNvSpPr>
            <a:spLocks noGrp="1"/>
          </p:cNvSpPr>
          <p:nvPr>
            <p:ph type="title"/>
          </p:nvPr>
        </p:nvSpPr>
        <p:spPr>
          <a:xfrm>
            <a:off x="838200" y="365125"/>
            <a:ext cx="10515600" cy="1325563"/>
          </a:xfrm>
        </p:spPr>
        <p:txBody>
          <a:bodyPr>
            <a:normAutofit/>
          </a:bodyPr>
          <a:lstStyle/>
          <a:p>
            <a:r>
              <a:rPr lang="en-GB" sz="3600" b="1" dirty="0"/>
              <a:t>SWAG Sarcoma  lowest scores           ≤ 60%</a:t>
            </a:r>
          </a:p>
        </p:txBody>
      </p:sp>
      <p:graphicFrame>
        <p:nvGraphicFramePr>
          <p:cNvPr id="10" name="Table 10">
            <a:extLst>
              <a:ext uri="{FF2B5EF4-FFF2-40B4-BE49-F238E27FC236}">
                <a16:creationId xmlns:a16="http://schemas.microsoft.com/office/drawing/2014/main" id="{DB358677-7DEF-2A27-78FC-0994790AC7E5}"/>
              </a:ext>
            </a:extLst>
          </p:cNvPr>
          <p:cNvGraphicFramePr>
            <a:graphicFrameLocks noGrp="1"/>
          </p:cNvGraphicFramePr>
          <p:nvPr>
            <p:ph idx="1"/>
            <p:extLst>
              <p:ext uri="{D42A27DB-BD31-4B8C-83A1-F6EECF244321}">
                <p14:modId xmlns:p14="http://schemas.microsoft.com/office/powerpoint/2010/main" val="713657870"/>
              </p:ext>
            </p:extLst>
          </p:nvPr>
        </p:nvGraphicFramePr>
        <p:xfrm>
          <a:off x="838200" y="1825624"/>
          <a:ext cx="10515600" cy="4750112"/>
        </p:xfrm>
        <a:graphic>
          <a:graphicData uri="http://schemas.openxmlformats.org/drawingml/2006/table">
            <a:tbl>
              <a:tblPr firstRow="1" bandRow="1">
                <a:tableStyleId>{5C22544A-7EE6-4342-B048-85BDC9FD1C3A}</a:tableStyleId>
              </a:tblPr>
              <a:tblGrid>
                <a:gridCol w="463658">
                  <a:extLst>
                    <a:ext uri="{9D8B030D-6E8A-4147-A177-3AD203B41FA5}">
                      <a16:colId xmlns:a16="http://schemas.microsoft.com/office/drawing/2014/main" val="3790866072"/>
                    </a:ext>
                  </a:extLst>
                </a:gridCol>
                <a:gridCol w="8804167">
                  <a:extLst>
                    <a:ext uri="{9D8B030D-6E8A-4147-A177-3AD203B41FA5}">
                      <a16:colId xmlns:a16="http://schemas.microsoft.com/office/drawing/2014/main" val="3825402740"/>
                    </a:ext>
                  </a:extLst>
                </a:gridCol>
                <a:gridCol w="609600">
                  <a:extLst>
                    <a:ext uri="{9D8B030D-6E8A-4147-A177-3AD203B41FA5}">
                      <a16:colId xmlns:a16="http://schemas.microsoft.com/office/drawing/2014/main" val="237996564"/>
                    </a:ext>
                  </a:extLst>
                </a:gridCol>
                <a:gridCol w="638175">
                  <a:extLst>
                    <a:ext uri="{9D8B030D-6E8A-4147-A177-3AD203B41FA5}">
                      <a16:colId xmlns:a16="http://schemas.microsoft.com/office/drawing/2014/main" val="2611144310"/>
                    </a:ext>
                  </a:extLst>
                </a:gridCol>
              </a:tblGrid>
              <a:tr h="596568">
                <a:tc>
                  <a:txBody>
                    <a:bodyPr/>
                    <a:lstStyle/>
                    <a:p>
                      <a:endParaRPr lang="en-GB"/>
                    </a:p>
                  </a:txBody>
                  <a:tcPr/>
                </a:tc>
                <a:tc>
                  <a:txBody>
                    <a:bodyPr/>
                    <a:lstStyle/>
                    <a:p>
                      <a:r>
                        <a:rPr lang="en-GB"/>
                        <a:t>Question</a:t>
                      </a:r>
                      <a:endParaRPr lang="en-GB" dirty="0"/>
                    </a:p>
                  </a:txBody>
                  <a:tcPr/>
                </a:tc>
                <a:tc>
                  <a:txBody>
                    <a:bodyPr/>
                    <a:lstStyle/>
                    <a:p>
                      <a:r>
                        <a:rPr lang="en-GB" sz="1000"/>
                        <a:t>SWAG</a:t>
                      </a:r>
                      <a:endParaRPr lang="en-GB" sz="1000" dirty="0"/>
                    </a:p>
                  </a:txBody>
                  <a:tcPr/>
                </a:tc>
                <a:tc>
                  <a:txBody>
                    <a:bodyPr/>
                    <a:lstStyle/>
                    <a:p>
                      <a:r>
                        <a:rPr lang="en-GB" sz="1000"/>
                        <a:t>National average</a:t>
                      </a:r>
                      <a:endParaRPr lang="en-GB" sz="1000" dirty="0"/>
                    </a:p>
                  </a:txBody>
                  <a:tcPr/>
                </a:tc>
                <a:extLst>
                  <a:ext uri="{0D108BD9-81ED-4DB2-BD59-A6C34878D82A}">
                    <a16:rowId xmlns:a16="http://schemas.microsoft.com/office/drawing/2014/main" val="1762512419"/>
                  </a:ext>
                </a:extLst>
              </a:tr>
              <a:tr h="558326">
                <a:tc>
                  <a:txBody>
                    <a:bodyPr/>
                    <a:lstStyle/>
                    <a:p>
                      <a:r>
                        <a:rPr lang="en-GB" sz="1400" dirty="0"/>
                        <a:t>13</a:t>
                      </a:r>
                    </a:p>
                  </a:txBody>
                  <a:tcPr/>
                </a:tc>
                <a:tc>
                  <a:txBody>
                    <a:bodyPr/>
                    <a:lstStyle/>
                    <a:p>
                      <a:r>
                        <a:rPr lang="en-GB" sz="1800" dirty="0"/>
                        <a:t>Patient was definitely told sensitively that they had cancer</a:t>
                      </a:r>
                    </a:p>
                  </a:txBody>
                  <a:tcPr/>
                </a:tc>
                <a:tc>
                  <a:txBody>
                    <a:bodyPr/>
                    <a:lstStyle/>
                    <a:p>
                      <a:r>
                        <a:rPr lang="en-GB" dirty="0"/>
                        <a:t>59</a:t>
                      </a:r>
                    </a:p>
                  </a:txBody>
                  <a:tcPr/>
                </a:tc>
                <a:tc>
                  <a:txBody>
                    <a:bodyPr/>
                    <a:lstStyle/>
                    <a:p>
                      <a:r>
                        <a:rPr lang="en-GB" dirty="0"/>
                        <a:t>77</a:t>
                      </a:r>
                    </a:p>
                  </a:txBody>
                  <a:tcPr/>
                </a:tc>
                <a:extLst>
                  <a:ext uri="{0D108BD9-81ED-4DB2-BD59-A6C34878D82A}">
                    <a16:rowId xmlns:a16="http://schemas.microsoft.com/office/drawing/2014/main" val="3915479616"/>
                  </a:ext>
                </a:extLst>
              </a:tr>
              <a:tr h="558326">
                <a:tc>
                  <a:txBody>
                    <a:bodyPr/>
                    <a:lstStyle/>
                    <a:p>
                      <a:r>
                        <a:rPr lang="en-GB" sz="1400" dirty="0"/>
                        <a:t>14</a:t>
                      </a:r>
                    </a:p>
                  </a:txBody>
                  <a:tcPr/>
                </a:tc>
                <a:tc>
                  <a:txBody>
                    <a:bodyPr/>
                    <a:lstStyle/>
                    <a:p>
                      <a:r>
                        <a:rPr lang="en-GB" sz="1800" dirty="0"/>
                        <a:t>Cancer diagnosis explained in a way the patient could completely understand</a:t>
                      </a:r>
                    </a:p>
                  </a:txBody>
                  <a:tcPr/>
                </a:tc>
                <a:tc>
                  <a:txBody>
                    <a:bodyPr/>
                    <a:lstStyle/>
                    <a:p>
                      <a:r>
                        <a:rPr lang="en-GB" dirty="0"/>
                        <a:t>56</a:t>
                      </a:r>
                    </a:p>
                  </a:txBody>
                  <a:tcPr/>
                </a:tc>
                <a:tc>
                  <a:txBody>
                    <a:bodyPr/>
                    <a:lstStyle/>
                    <a:p>
                      <a:r>
                        <a:rPr lang="en-GB" dirty="0"/>
                        <a:t>78</a:t>
                      </a:r>
                    </a:p>
                  </a:txBody>
                  <a:tcPr/>
                </a:tc>
                <a:extLst>
                  <a:ext uri="{0D108BD9-81ED-4DB2-BD59-A6C34878D82A}">
                    <a16:rowId xmlns:a16="http://schemas.microsoft.com/office/drawing/2014/main" val="4255994082"/>
                  </a:ext>
                </a:extLst>
              </a:tr>
              <a:tr h="558326">
                <a:tc>
                  <a:txBody>
                    <a:bodyPr/>
                    <a:lstStyle/>
                    <a:p>
                      <a:r>
                        <a:rPr lang="en-GB" sz="1400" dirty="0"/>
                        <a:t>32</a:t>
                      </a:r>
                    </a:p>
                  </a:txBody>
                  <a:tcPr/>
                </a:tc>
                <a:tc>
                  <a:txBody>
                    <a:bodyPr/>
                    <a:lstStyle/>
                    <a:p>
                      <a:r>
                        <a:rPr lang="en-GB" sz="1800" dirty="0"/>
                        <a:t>Patient’s family, or someone else, was definitely able to talk to a member of the team looking after the patient in hospital</a:t>
                      </a:r>
                    </a:p>
                  </a:txBody>
                  <a:tcPr/>
                </a:tc>
                <a:tc>
                  <a:txBody>
                    <a:bodyPr/>
                    <a:lstStyle/>
                    <a:p>
                      <a:r>
                        <a:rPr lang="en-GB" dirty="0"/>
                        <a:t>56</a:t>
                      </a:r>
                    </a:p>
                  </a:txBody>
                  <a:tcPr/>
                </a:tc>
                <a:tc>
                  <a:txBody>
                    <a:bodyPr/>
                    <a:lstStyle/>
                    <a:p>
                      <a:r>
                        <a:rPr lang="en-GB" dirty="0"/>
                        <a:t>64</a:t>
                      </a:r>
                    </a:p>
                  </a:txBody>
                  <a:tcPr/>
                </a:tc>
                <a:extLst>
                  <a:ext uri="{0D108BD9-81ED-4DB2-BD59-A6C34878D82A}">
                    <a16:rowId xmlns:a16="http://schemas.microsoft.com/office/drawing/2014/main" val="1839974140"/>
                  </a:ext>
                </a:extLst>
              </a:tr>
              <a:tr h="558326">
                <a:tc>
                  <a:txBody>
                    <a:bodyPr/>
                    <a:lstStyle/>
                    <a:p>
                      <a:r>
                        <a:rPr lang="en-GB" sz="1400" dirty="0"/>
                        <a:t>47</a:t>
                      </a:r>
                    </a:p>
                  </a:txBody>
                  <a:tcPr/>
                </a:tc>
                <a:tc>
                  <a:txBody>
                    <a:bodyPr/>
                    <a:lstStyle/>
                    <a:p>
                      <a:r>
                        <a:rPr lang="en-GB" sz="1800" dirty="0"/>
                        <a:t>Patient felt possible long-term side-effects were definitely explained in a way they could understand in advance of their treatment</a:t>
                      </a:r>
                    </a:p>
                  </a:txBody>
                  <a:tcPr/>
                </a:tc>
                <a:tc>
                  <a:txBody>
                    <a:bodyPr/>
                    <a:lstStyle/>
                    <a:p>
                      <a:r>
                        <a:rPr lang="en-GB" dirty="0"/>
                        <a:t>56</a:t>
                      </a:r>
                    </a:p>
                  </a:txBody>
                  <a:tcPr/>
                </a:tc>
                <a:tc>
                  <a:txBody>
                    <a:bodyPr/>
                    <a:lstStyle/>
                    <a:p>
                      <a:r>
                        <a:rPr lang="en-GB" dirty="0"/>
                        <a:t>61</a:t>
                      </a:r>
                    </a:p>
                  </a:txBody>
                  <a:tcPr/>
                </a:tc>
                <a:extLst>
                  <a:ext uri="{0D108BD9-81ED-4DB2-BD59-A6C34878D82A}">
                    <a16:rowId xmlns:a16="http://schemas.microsoft.com/office/drawing/2014/main" val="1260992888"/>
                  </a:ext>
                </a:extLst>
              </a:tr>
              <a:tr h="558326">
                <a:tc>
                  <a:txBody>
                    <a:bodyPr/>
                    <a:lstStyle/>
                    <a:p>
                      <a:r>
                        <a:rPr lang="en-GB" sz="1400" dirty="0"/>
                        <a:t>49</a:t>
                      </a:r>
                    </a:p>
                  </a:txBody>
                  <a:tcPr/>
                </a:tc>
                <a:tc>
                  <a:txBody>
                    <a:bodyPr/>
                    <a:lstStyle/>
                    <a:p>
                      <a:r>
                        <a:rPr lang="en-GB" sz="1800" dirty="0"/>
                        <a:t>Care team gave family, or someone close, all the information needed to help care for the patient at home</a:t>
                      </a:r>
                    </a:p>
                  </a:txBody>
                  <a:tcPr/>
                </a:tc>
                <a:tc>
                  <a:txBody>
                    <a:bodyPr/>
                    <a:lstStyle/>
                    <a:p>
                      <a:r>
                        <a:rPr lang="en-GB" dirty="0"/>
                        <a:t>50</a:t>
                      </a:r>
                    </a:p>
                  </a:txBody>
                  <a:tcPr/>
                </a:tc>
                <a:tc>
                  <a:txBody>
                    <a:bodyPr/>
                    <a:lstStyle/>
                    <a:p>
                      <a:r>
                        <a:rPr lang="en-GB" dirty="0"/>
                        <a:t>58</a:t>
                      </a:r>
                    </a:p>
                  </a:txBody>
                  <a:tcPr/>
                </a:tc>
                <a:extLst>
                  <a:ext uri="{0D108BD9-81ED-4DB2-BD59-A6C34878D82A}">
                    <a16:rowId xmlns:a16="http://schemas.microsoft.com/office/drawing/2014/main" val="3345667739"/>
                  </a:ext>
                </a:extLst>
              </a:tr>
              <a:tr h="558326">
                <a:tc>
                  <a:txBody>
                    <a:bodyPr/>
                    <a:lstStyle/>
                    <a:p>
                      <a:r>
                        <a:rPr lang="en-GB" sz="1400" dirty="0"/>
                        <a:t>58</a:t>
                      </a:r>
                    </a:p>
                  </a:txBody>
                  <a:tcPr/>
                </a:tc>
                <a:tc>
                  <a:txBody>
                    <a:bodyPr/>
                    <a:lstStyle/>
                    <a:p>
                      <a:r>
                        <a:rPr lang="en-GB" sz="1800" dirty="0"/>
                        <a:t>Cancer research opportunities were discussed with patient</a:t>
                      </a:r>
                    </a:p>
                  </a:txBody>
                  <a:tcPr/>
                </a:tc>
                <a:tc>
                  <a:txBody>
                    <a:bodyPr/>
                    <a:lstStyle/>
                    <a:p>
                      <a:r>
                        <a:rPr lang="en-GB" dirty="0"/>
                        <a:t>50</a:t>
                      </a:r>
                    </a:p>
                  </a:txBody>
                  <a:tcPr/>
                </a:tc>
                <a:tc>
                  <a:txBody>
                    <a:bodyPr/>
                    <a:lstStyle/>
                    <a:p>
                      <a:r>
                        <a:rPr lang="en-GB" dirty="0"/>
                        <a:t>44</a:t>
                      </a:r>
                    </a:p>
                  </a:txBody>
                  <a:tcPr/>
                </a:tc>
                <a:extLst>
                  <a:ext uri="{0D108BD9-81ED-4DB2-BD59-A6C34878D82A}">
                    <a16:rowId xmlns:a16="http://schemas.microsoft.com/office/drawing/2014/main" val="1509765617"/>
                  </a:ext>
                </a:extLst>
              </a:tr>
              <a:tr h="558326">
                <a:tc>
                  <a:txBody>
                    <a:bodyPr/>
                    <a:lstStyle/>
                    <a:p>
                      <a:r>
                        <a:rPr lang="en-GB" sz="1400" dirty="0"/>
                        <a:t>52</a:t>
                      </a:r>
                    </a:p>
                  </a:txBody>
                  <a:tcPr/>
                </a:tc>
                <a:tc>
                  <a:txBody>
                    <a:bodyPr/>
                    <a:lstStyle/>
                    <a:p>
                      <a:r>
                        <a:rPr lang="en-GB" sz="1800" dirty="0"/>
                        <a:t>Patient had had a review of cancer care by GP practice</a:t>
                      </a:r>
                    </a:p>
                  </a:txBody>
                  <a:tcPr/>
                </a:tc>
                <a:tc>
                  <a:txBody>
                    <a:bodyPr/>
                    <a:lstStyle/>
                    <a:p>
                      <a:r>
                        <a:rPr lang="en-GB" dirty="0"/>
                        <a:t>16</a:t>
                      </a:r>
                    </a:p>
                  </a:txBody>
                  <a:tcPr/>
                </a:tc>
                <a:tc>
                  <a:txBody>
                    <a:bodyPr/>
                    <a:lstStyle/>
                    <a:p>
                      <a:r>
                        <a:rPr lang="en-GB" dirty="0"/>
                        <a:t>18</a:t>
                      </a:r>
                    </a:p>
                  </a:txBody>
                  <a:tcPr/>
                </a:tc>
                <a:extLst>
                  <a:ext uri="{0D108BD9-81ED-4DB2-BD59-A6C34878D82A}">
                    <a16:rowId xmlns:a16="http://schemas.microsoft.com/office/drawing/2014/main" val="1338066271"/>
                  </a:ext>
                </a:extLst>
              </a:tr>
            </a:tbl>
          </a:graphicData>
        </a:graphic>
      </p:graphicFrame>
    </p:spTree>
    <p:extLst>
      <p:ext uri="{BB962C8B-B14F-4D97-AF65-F5344CB8AC3E}">
        <p14:creationId xmlns:p14="http://schemas.microsoft.com/office/powerpoint/2010/main" val="3945032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2AC9F90-14FC-B3B0-1154-7BF258C61E8A}"/>
              </a:ext>
            </a:extLst>
          </p:cNvPr>
          <p:cNvPicPr>
            <a:picLocks noGrp="1" noChangeAspect="1"/>
          </p:cNvPicPr>
          <p:nvPr>
            <p:ph idx="1"/>
          </p:nvPr>
        </p:nvPicPr>
        <p:blipFill>
          <a:blip r:embed="rId3"/>
          <a:stretch>
            <a:fillRect/>
          </a:stretch>
        </p:blipFill>
        <p:spPr>
          <a:xfrm>
            <a:off x="1615051" y="2013825"/>
            <a:ext cx="8961897" cy="3974937"/>
          </a:xfrm>
          <a:prstGeom prst="rect">
            <a:avLst/>
          </a:prstGeom>
        </p:spPr>
      </p:pic>
      <p:sp>
        <p:nvSpPr>
          <p:cNvPr id="4" name="Title 1">
            <a:extLst>
              <a:ext uri="{FF2B5EF4-FFF2-40B4-BE49-F238E27FC236}">
                <a16:creationId xmlns:a16="http://schemas.microsoft.com/office/drawing/2014/main" id="{0331E905-D480-AAFC-B60B-614BC38FC512}"/>
              </a:ext>
            </a:extLst>
          </p:cNvPr>
          <p:cNvSpPr>
            <a:spLocks noGrp="1"/>
          </p:cNvSpPr>
          <p:nvPr>
            <p:ph type="title"/>
          </p:nvPr>
        </p:nvSpPr>
        <p:spPr>
          <a:xfrm>
            <a:off x="838200" y="365125"/>
            <a:ext cx="10515600" cy="1325563"/>
          </a:xfrm>
        </p:spPr>
        <p:txBody>
          <a:bodyPr>
            <a:normAutofit/>
          </a:bodyPr>
          <a:lstStyle/>
          <a:p>
            <a:pPr algn="l"/>
            <a:r>
              <a:rPr lang="en-GB" dirty="0"/>
              <a:t>Cancer context – </a:t>
            </a:r>
            <a:r>
              <a:rPr lang="en-GB" sz="3100" dirty="0"/>
              <a:t>3319 responses</a:t>
            </a:r>
          </a:p>
        </p:txBody>
      </p:sp>
    </p:spTree>
    <p:extLst>
      <p:ext uri="{BB962C8B-B14F-4D97-AF65-F5344CB8AC3E}">
        <p14:creationId xmlns:p14="http://schemas.microsoft.com/office/powerpoint/2010/main" val="2578685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2260875-0F4D-0E98-F195-4A94AA37FBA3}"/>
              </a:ext>
            </a:extLst>
          </p:cNvPr>
          <p:cNvSpPr>
            <a:spLocks noGrp="1"/>
          </p:cNvSpPr>
          <p:nvPr>
            <p:ph type="title"/>
          </p:nvPr>
        </p:nvSpPr>
        <p:spPr>
          <a:xfrm>
            <a:off x="838200" y="365125"/>
            <a:ext cx="10515600" cy="1325563"/>
          </a:xfrm>
        </p:spPr>
        <p:txBody>
          <a:bodyPr>
            <a:normAutofit/>
          </a:bodyPr>
          <a:lstStyle/>
          <a:p>
            <a:pPr algn="l"/>
            <a:r>
              <a:rPr lang="en-GB" dirty="0"/>
              <a:t>Cancer context cont.</a:t>
            </a:r>
          </a:p>
        </p:txBody>
      </p:sp>
      <p:sp>
        <p:nvSpPr>
          <p:cNvPr id="5" name="Content Placeholder 2">
            <a:extLst>
              <a:ext uri="{FF2B5EF4-FFF2-40B4-BE49-F238E27FC236}">
                <a16:creationId xmlns:a16="http://schemas.microsoft.com/office/drawing/2014/main" id="{E051B1E3-EEE0-F3EE-AAF1-CFB31BD79F5A}"/>
              </a:ext>
            </a:extLst>
          </p:cNvPr>
          <p:cNvSpPr>
            <a:spLocks noGrp="1"/>
          </p:cNvSpPr>
          <p:nvPr>
            <p:ph idx="1"/>
          </p:nvPr>
        </p:nvSpPr>
        <p:spPr>
          <a:xfrm>
            <a:off x="838200" y="1825625"/>
            <a:ext cx="10515600" cy="4351338"/>
          </a:xfrm>
        </p:spPr>
        <p:txBody>
          <a:bodyPr>
            <a:normAutofit/>
          </a:bodyPr>
          <a:lstStyle/>
          <a:p>
            <a:r>
              <a:rPr lang="en-GB" dirty="0"/>
              <a:t>Who told you that you had cancer?</a:t>
            </a:r>
          </a:p>
          <a:p>
            <a:pPr marL="0" indent="0">
              <a:buNone/>
            </a:pPr>
            <a:endParaRPr lang="en-GB" dirty="0"/>
          </a:p>
          <a:p>
            <a:pPr lvl="1"/>
            <a:r>
              <a:rPr lang="en-GB" dirty="0"/>
              <a:t>Specialist doctor / consultant            		79% (2567)</a:t>
            </a:r>
          </a:p>
          <a:p>
            <a:pPr lvl="1"/>
            <a:r>
              <a:rPr lang="en-GB" dirty="0"/>
              <a:t>Specialist cancer nurse			 	11%  (348)</a:t>
            </a:r>
          </a:p>
          <a:p>
            <a:pPr lvl="1"/>
            <a:r>
              <a:rPr lang="en-GB" dirty="0"/>
              <a:t>Someone at your GP practice		   	5%  (161)</a:t>
            </a:r>
          </a:p>
          <a:p>
            <a:pPr lvl="1"/>
            <a:r>
              <a:rPr lang="en-GB" dirty="0"/>
              <a:t>Another member of the hospital team 		3%    (90)</a:t>
            </a:r>
          </a:p>
          <a:p>
            <a:pPr lvl="1"/>
            <a:r>
              <a:rPr lang="en-GB" dirty="0"/>
              <a:t>Someone else / can’t remember	   	2%    (69)</a:t>
            </a:r>
          </a:p>
        </p:txBody>
      </p:sp>
    </p:spTree>
    <p:extLst>
      <p:ext uri="{BB962C8B-B14F-4D97-AF65-F5344CB8AC3E}">
        <p14:creationId xmlns:p14="http://schemas.microsoft.com/office/powerpoint/2010/main" val="1652564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43713A-BE20-CD52-F712-2F4F4F3C5FD4}"/>
              </a:ext>
            </a:extLst>
          </p:cNvPr>
          <p:cNvSpPr>
            <a:spLocks noGrp="1"/>
          </p:cNvSpPr>
          <p:nvPr>
            <p:ph type="title"/>
          </p:nvPr>
        </p:nvSpPr>
        <p:spPr>
          <a:xfrm>
            <a:off x="838200" y="365125"/>
            <a:ext cx="10515600" cy="1325563"/>
          </a:xfrm>
        </p:spPr>
        <p:txBody>
          <a:bodyPr>
            <a:normAutofit/>
          </a:bodyPr>
          <a:lstStyle/>
          <a:p>
            <a:pPr algn="l"/>
            <a:r>
              <a:rPr lang="en-GB" dirty="0"/>
              <a:t>Cancer context cont.</a:t>
            </a:r>
            <a:endParaRPr lang="en-GB" sz="2700" dirty="0"/>
          </a:p>
        </p:txBody>
      </p:sp>
      <p:sp>
        <p:nvSpPr>
          <p:cNvPr id="5" name="Content Placeholder 2">
            <a:extLst>
              <a:ext uri="{FF2B5EF4-FFF2-40B4-BE49-F238E27FC236}">
                <a16:creationId xmlns:a16="http://schemas.microsoft.com/office/drawing/2014/main" id="{CDE753E8-28F6-B7CC-3B11-8A41B6BF9070}"/>
              </a:ext>
            </a:extLst>
          </p:cNvPr>
          <p:cNvSpPr>
            <a:spLocks noGrp="1"/>
          </p:cNvSpPr>
          <p:nvPr>
            <p:ph idx="1"/>
          </p:nvPr>
        </p:nvSpPr>
        <p:spPr>
          <a:xfrm>
            <a:off x="838200" y="1825625"/>
            <a:ext cx="10515600" cy="4351338"/>
          </a:xfrm>
        </p:spPr>
        <p:txBody>
          <a:bodyPr>
            <a:normAutofit/>
          </a:bodyPr>
          <a:lstStyle/>
          <a:p>
            <a:r>
              <a:rPr lang="en-GB" dirty="0"/>
              <a:t>During the last 12 months, have you had</a:t>
            </a:r>
          </a:p>
          <a:p>
            <a:pPr marL="0" indent="0">
              <a:buNone/>
            </a:pPr>
            <a:endParaRPr lang="en-GB" sz="2000" dirty="0"/>
          </a:p>
          <a:p>
            <a:pPr lvl="1"/>
            <a:r>
              <a:rPr lang="en-GB" dirty="0"/>
              <a:t>Surgery			60%	(1941)</a:t>
            </a:r>
          </a:p>
          <a:p>
            <a:pPr lvl="1"/>
            <a:r>
              <a:rPr lang="en-GB" dirty="0"/>
              <a:t>Chemotherapy 		50%	(1570)</a:t>
            </a:r>
          </a:p>
          <a:p>
            <a:pPr lvl="1"/>
            <a:r>
              <a:rPr lang="en-GB" dirty="0"/>
              <a:t>Radiotherapy		33%	(1075)</a:t>
            </a:r>
          </a:p>
          <a:p>
            <a:pPr lvl="1"/>
            <a:r>
              <a:rPr lang="en-GB" dirty="0"/>
              <a:t>Hormone therapy	20% 	  (640)</a:t>
            </a:r>
          </a:p>
          <a:p>
            <a:pPr lvl="1"/>
            <a:r>
              <a:rPr lang="en-GB" dirty="0"/>
              <a:t>Immunotherapy		12%	  (396)</a:t>
            </a:r>
          </a:p>
          <a:p>
            <a:pPr lvl="1"/>
            <a:r>
              <a:rPr lang="en-GB" dirty="0"/>
              <a:t>None of these		 7 %	  (218)</a:t>
            </a:r>
          </a:p>
          <a:p>
            <a:pPr lvl="1"/>
            <a:endParaRPr lang="en-GB" dirty="0"/>
          </a:p>
        </p:txBody>
      </p:sp>
    </p:spTree>
    <p:extLst>
      <p:ext uri="{BB962C8B-B14F-4D97-AF65-F5344CB8AC3E}">
        <p14:creationId xmlns:p14="http://schemas.microsoft.com/office/powerpoint/2010/main" val="882365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330ACB8-5FE1-764B-A8FF-DCDFA6AAD678}"/>
              </a:ext>
            </a:extLst>
          </p:cNvPr>
          <p:cNvSpPr>
            <a:spLocks noGrp="1"/>
          </p:cNvSpPr>
          <p:nvPr>
            <p:ph type="title"/>
          </p:nvPr>
        </p:nvSpPr>
        <p:spPr>
          <a:xfrm>
            <a:off x="838200" y="365125"/>
            <a:ext cx="10515600" cy="1325563"/>
          </a:xfrm>
        </p:spPr>
        <p:txBody>
          <a:bodyPr>
            <a:normAutofit/>
          </a:bodyPr>
          <a:lstStyle/>
          <a:p>
            <a:pPr algn="l"/>
            <a:r>
              <a:rPr lang="en-GB" dirty="0"/>
              <a:t>Patient comments</a:t>
            </a:r>
          </a:p>
        </p:txBody>
      </p:sp>
      <p:sp>
        <p:nvSpPr>
          <p:cNvPr id="5" name="Content Placeholder 2">
            <a:extLst>
              <a:ext uri="{FF2B5EF4-FFF2-40B4-BE49-F238E27FC236}">
                <a16:creationId xmlns:a16="http://schemas.microsoft.com/office/drawing/2014/main" id="{6E70CA7C-D227-D68C-6F80-2B4C8150EBC0}"/>
              </a:ext>
            </a:extLst>
          </p:cNvPr>
          <p:cNvSpPr>
            <a:spLocks noGrp="1"/>
          </p:cNvSpPr>
          <p:nvPr>
            <p:ph idx="1"/>
          </p:nvPr>
        </p:nvSpPr>
        <p:spPr>
          <a:xfrm>
            <a:off x="838200" y="1825625"/>
            <a:ext cx="10515600" cy="4351338"/>
          </a:xfrm>
        </p:spPr>
        <p:txBody>
          <a:bodyPr>
            <a:normAutofit/>
          </a:bodyPr>
          <a:lstStyle/>
          <a:p>
            <a:r>
              <a:rPr lang="en-GB" sz="3000" dirty="0"/>
              <a:t>Patients asked</a:t>
            </a:r>
          </a:p>
          <a:p>
            <a:pPr lvl="1"/>
            <a:r>
              <a:rPr lang="en-GB" sz="2600" dirty="0"/>
              <a:t>How would you describe your care and treatment?</a:t>
            </a:r>
          </a:p>
          <a:p>
            <a:pPr lvl="1"/>
            <a:r>
              <a:rPr lang="en-GB" sz="2600" dirty="0"/>
              <a:t>Was there anything that could have been improved?</a:t>
            </a:r>
          </a:p>
          <a:p>
            <a:pPr lvl="1"/>
            <a:r>
              <a:rPr lang="en-GB" sz="2600" dirty="0"/>
              <a:t>Any other comments</a:t>
            </a:r>
          </a:p>
          <a:p>
            <a:pPr marL="457200" lvl="1" indent="0">
              <a:buNone/>
            </a:pPr>
            <a:endParaRPr lang="en-GB" sz="3000" dirty="0"/>
          </a:p>
          <a:p>
            <a:r>
              <a:rPr lang="en-GB" sz="3000" dirty="0"/>
              <a:t>Analysis presented by topic and sentiment</a:t>
            </a:r>
          </a:p>
          <a:p>
            <a:pPr lvl="1"/>
            <a:r>
              <a:rPr lang="en-GB" sz="2600" dirty="0"/>
              <a:t>Trust level thematic ‘comments’ reports</a:t>
            </a:r>
          </a:p>
          <a:p>
            <a:pPr marL="0" indent="0">
              <a:buNone/>
            </a:pPr>
            <a:endParaRPr lang="en-GB" sz="3000" dirty="0"/>
          </a:p>
          <a:p>
            <a:r>
              <a:rPr lang="en-GB" sz="3000" dirty="0"/>
              <a:t>Not able to filter comments by ‘tumour site’ this year</a:t>
            </a:r>
            <a:endParaRPr lang="en-GB" sz="3000" b="1" i="1" dirty="0">
              <a:effectLst/>
              <a:ea typeface="Calibri" panose="020F0502020204030204" pitchFamily="34" charset="0"/>
            </a:endParaRPr>
          </a:p>
          <a:p>
            <a:pPr marL="0" indent="0" algn="just">
              <a:buNone/>
            </a:pPr>
            <a:endParaRPr lang="en-GB" sz="1800" i="1" dirty="0"/>
          </a:p>
          <a:p>
            <a:pPr marL="0" indent="0">
              <a:buNone/>
            </a:pPr>
            <a:endParaRPr lang="en-GB" dirty="0"/>
          </a:p>
        </p:txBody>
      </p:sp>
    </p:spTree>
    <p:extLst>
      <p:ext uri="{BB962C8B-B14F-4D97-AF65-F5344CB8AC3E}">
        <p14:creationId xmlns:p14="http://schemas.microsoft.com/office/powerpoint/2010/main" val="3969061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8A1FF0F-CE60-5A25-1C5F-9E113647AB79}"/>
              </a:ext>
            </a:extLst>
          </p:cNvPr>
          <p:cNvSpPr>
            <a:spLocks noGrp="1"/>
          </p:cNvSpPr>
          <p:nvPr>
            <p:ph type="title"/>
          </p:nvPr>
        </p:nvSpPr>
        <p:spPr>
          <a:xfrm>
            <a:off x="838200" y="354523"/>
            <a:ext cx="10515600" cy="628650"/>
          </a:xfrm>
        </p:spPr>
        <p:txBody>
          <a:bodyPr>
            <a:noAutofit/>
          </a:bodyPr>
          <a:lstStyle/>
          <a:p>
            <a:pPr algn="l"/>
            <a:r>
              <a:rPr lang="en-GB" b="1" dirty="0"/>
              <a:t>Initial SWAG observations</a:t>
            </a:r>
          </a:p>
        </p:txBody>
      </p:sp>
      <p:sp>
        <p:nvSpPr>
          <p:cNvPr id="5" name="Content Placeholder 2">
            <a:extLst>
              <a:ext uri="{FF2B5EF4-FFF2-40B4-BE49-F238E27FC236}">
                <a16:creationId xmlns:a16="http://schemas.microsoft.com/office/drawing/2014/main" id="{6E6DD1A5-5DA9-1305-CAC2-8BCF0A38BE3D}"/>
              </a:ext>
            </a:extLst>
          </p:cNvPr>
          <p:cNvSpPr>
            <a:spLocks noGrp="1"/>
          </p:cNvSpPr>
          <p:nvPr>
            <p:ph idx="1"/>
          </p:nvPr>
        </p:nvSpPr>
        <p:spPr>
          <a:xfrm>
            <a:off x="605725" y="1317195"/>
            <a:ext cx="10515600" cy="5356764"/>
          </a:xfrm>
        </p:spPr>
        <p:txBody>
          <a:bodyPr>
            <a:normAutofit/>
          </a:bodyPr>
          <a:lstStyle/>
          <a:p>
            <a:r>
              <a:rPr lang="en-GB" dirty="0"/>
              <a:t>‘Personalised Care and Support’ (PCS) is making a tangible difference – need to continue to expand access</a:t>
            </a:r>
          </a:p>
          <a:p>
            <a:endParaRPr lang="en-GB" sz="1800" dirty="0"/>
          </a:p>
          <a:p>
            <a:r>
              <a:rPr lang="en-GB" dirty="0"/>
              <a:t>Theme of low scores relating to</a:t>
            </a:r>
          </a:p>
          <a:p>
            <a:pPr lvl="1"/>
            <a:r>
              <a:rPr lang="en-GB" dirty="0"/>
              <a:t>communication and shared care, between care providers, Trusts, departments</a:t>
            </a:r>
          </a:p>
          <a:p>
            <a:pPr lvl="1"/>
            <a:r>
              <a:rPr lang="en-GB" dirty="0"/>
              <a:t>Information giving (</a:t>
            </a:r>
            <a:r>
              <a:rPr lang="en-GB" sz="2200" dirty="0"/>
              <a:t>including side effects, immunotherapy</a:t>
            </a:r>
            <a:r>
              <a:rPr lang="en-GB" dirty="0"/>
              <a:t>)</a:t>
            </a:r>
          </a:p>
          <a:p>
            <a:pPr lvl="1"/>
            <a:r>
              <a:rPr lang="en-GB" dirty="0"/>
              <a:t>access to support from community &amp; primary care services</a:t>
            </a:r>
          </a:p>
          <a:p>
            <a:pPr lvl="1"/>
            <a:r>
              <a:rPr lang="en-GB" dirty="0"/>
              <a:t>Younger patients, females, all BAME groups and patients from the least deprived areas tend to report a less positive patient experience</a:t>
            </a:r>
          </a:p>
          <a:p>
            <a:pPr marL="457200" lvl="1" indent="0">
              <a:buNone/>
            </a:pPr>
            <a:endParaRPr lang="en-GB" dirty="0"/>
          </a:p>
          <a:p>
            <a:r>
              <a:rPr lang="en-GB" dirty="0"/>
              <a:t>Positive reflection of many services, given the context of the pandemic</a:t>
            </a:r>
          </a:p>
        </p:txBody>
      </p:sp>
    </p:spTree>
    <p:extLst>
      <p:ext uri="{BB962C8B-B14F-4D97-AF65-F5344CB8AC3E}">
        <p14:creationId xmlns:p14="http://schemas.microsoft.com/office/powerpoint/2010/main" val="7543294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61A7974-DD06-0993-38FB-1553BEF772AD}"/>
              </a:ext>
            </a:extLst>
          </p:cNvPr>
          <p:cNvSpPr>
            <a:spLocks noGrp="1"/>
          </p:cNvSpPr>
          <p:nvPr>
            <p:ph type="title"/>
          </p:nvPr>
        </p:nvSpPr>
        <p:spPr>
          <a:xfrm>
            <a:off x="838200" y="365125"/>
            <a:ext cx="10515600" cy="1325563"/>
          </a:xfrm>
        </p:spPr>
        <p:txBody>
          <a:bodyPr>
            <a:normAutofit/>
          </a:bodyPr>
          <a:lstStyle/>
          <a:p>
            <a:r>
              <a:rPr lang="en-GB" b="1" dirty="0"/>
              <a:t>Clinical Advisory Group - Next Steps</a:t>
            </a:r>
          </a:p>
        </p:txBody>
      </p:sp>
      <p:sp>
        <p:nvSpPr>
          <p:cNvPr id="5" name="Content Placeholder 2">
            <a:extLst>
              <a:ext uri="{FF2B5EF4-FFF2-40B4-BE49-F238E27FC236}">
                <a16:creationId xmlns:a16="http://schemas.microsoft.com/office/drawing/2014/main" id="{0094A0BD-E59F-541F-29A1-9D2E30613C40}"/>
              </a:ext>
            </a:extLst>
          </p:cNvPr>
          <p:cNvSpPr>
            <a:spLocks noGrp="1"/>
          </p:cNvSpPr>
          <p:nvPr>
            <p:ph idx="1"/>
          </p:nvPr>
        </p:nvSpPr>
        <p:spPr>
          <a:xfrm>
            <a:off x="838200" y="1825625"/>
            <a:ext cx="10515600" cy="4351338"/>
          </a:xfrm>
        </p:spPr>
        <p:txBody>
          <a:bodyPr>
            <a:normAutofit/>
          </a:bodyPr>
          <a:lstStyle/>
          <a:p>
            <a:r>
              <a:rPr lang="en-GB" dirty="0"/>
              <a:t>Discuss and agree SWAG Sarcoma patient experience improvement priorities, </a:t>
            </a:r>
            <a:r>
              <a:rPr lang="en-GB" i="1" dirty="0"/>
              <a:t>including areas of lowest scores (Slide 12</a:t>
            </a:r>
            <a:r>
              <a:rPr lang="en-GB" i="1"/>
              <a:t>) </a:t>
            </a:r>
            <a:r>
              <a:rPr lang="en-GB" sz="1800"/>
              <a:t>to </a:t>
            </a:r>
            <a:r>
              <a:rPr lang="en-GB" sz="1800" dirty="0"/>
              <a:t>be collated and fed back to SWAG </a:t>
            </a:r>
            <a:r>
              <a:rPr lang="en-GB" sz="1800"/>
              <a:t>Cancer Board</a:t>
            </a:r>
            <a:endParaRPr lang="en-GB" sz="1800" dirty="0"/>
          </a:p>
          <a:p>
            <a:pPr lvl="1"/>
            <a:r>
              <a:rPr lang="en-GB" dirty="0"/>
              <a:t>Next steps / timeline</a:t>
            </a:r>
          </a:p>
          <a:p>
            <a:pPr lvl="1"/>
            <a:r>
              <a:rPr lang="en-GB" dirty="0"/>
              <a:t>Nominated lead</a:t>
            </a:r>
          </a:p>
          <a:p>
            <a:pPr lvl="1"/>
            <a:endParaRPr lang="en-GB" dirty="0"/>
          </a:p>
          <a:p>
            <a:r>
              <a:rPr lang="en-GB" dirty="0"/>
              <a:t>Recognition of areas of good practice</a:t>
            </a:r>
          </a:p>
          <a:p>
            <a:pPr marL="0" indent="0">
              <a:buNone/>
            </a:pPr>
            <a:endParaRPr lang="en-GB" dirty="0"/>
          </a:p>
          <a:p>
            <a:r>
              <a:rPr lang="en-GB" dirty="0"/>
              <a:t>Consider / plan additional in-year Sarcoma-specific patient experience activity to gain further insight</a:t>
            </a:r>
          </a:p>
          <a:p>
            <a:endParaRPr lang="en-GB" dirty="0"/>
          </a:p>
          <a:p>
            <a:endParaRPr lang="en-GB" dirty="0"/>
          </a:p>
          <a:p>
            <a:endParaRPr lang="en-GB" dirty="0"/>
          </a:p>
        </p:txBody>
      </p:sp>
    </p:spTree>
    <p:extLst>
      <p:ext uri="{BB962C8B-B14F-4D97-AF65-F5344CB8AC3E}">
        <p14:creationId xmlns:p14="http://schemas.microsoft.com/office/powerpoint/2010/main" val="40191236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1291E4E-7802-2D54-4F25-AAB3BBB28643}"/>
              </a:ext>
            </a:extLst>
          </p:cNvPr>
          <p:cNvSpPr>
            <a:spLocks noGrp="1"/>
          </p:cNvSpPr>
          <p:nvPr>
            <p:ph type="title"/>
          </p:nvPr>
        </p:nvSpPr>
        <p:spPr>
          <a:xfrm>
            <a:off x="838200" y="257175"/>
            <a:ext cx="10515600" cy="895351"/>
          </a:xfrm>
        </p:spPr>
        <p:txBody>
          <a:bodyPr>
            <a:normAutofit/>
          </a:bodyPr>
          <a:lstStyle/>
          <a:p>
            <a:r>
              <a:rPr lang="en-GB" b="1" dirty="0"/>
              <a:t>SWAG next steps</a:t>
            </a:r>
          </a:p>
        </p:txBody>
      </p:sp>
      <p:sp>
        <p:nvSpPr>
          <p:cNvPr id="5" name="Content Placeholder 2">
            <a:extLst>
              <a:ext uri="{FF2B5EF4-FFF2-40B4-BE49-F238E27FC236}">
                <a16:creationId xmlns:a16="http://schemas.microsoft.com/office/drawing/2014/main" id="{8D9A2E5C-1E10-EB37-0F86-5A62F81F3EA9}"/>
              </a:ext>
            </a:extLst>
          </p:cNvPr>
          <p:cNvSpPr>
            <a:spLocks noGrp="1"/>
          </p:cNvSpPr>
          <p:nvPr>
            <p:ph idx="1"/>
          </p:nvPr>
        </p:nvSpPr>
        <p:spPr>
          <a:xfrm>
            <a:off x="838200" y="1257300"/>
            <a:ext cx="10515600" cy="5343525"/>
          </a:xfrm>
        </p:spPr>
        <p:txBody>
          <a:bodyPr>
            <a:normAutofit/>
          </a:bodyPr>
          <a:lstStyle/>
          <a:p>
            <a:r>
              <a:rPr lang="en-GB" dirty="0"/>
              <a:t>Further analysis and discussion</a:t>
            </a:r>
          </a:p>
          <a:p>
            <a:endParaRPr lang="en-GB" dirty="0"/>
          </a:p>
          <a:p>
            <a:pPr lvl="1"/>
            <a:r>
              <a:rPr lang="en-GB" sz="2600" dirty="0"/>
              <a:t>By ethnicity, deprivation, tumour site</a:t>
            </a:r>
          </a:p>
          <a:p>
            <a:pPr lvl="1"/>
            <a:r>
              <a:rPr lang="en-GB" sz="2600" dirty="0"/>
              <a:t>At Trust level</a:t>
            </a:r>
          </a:p>
          <a:p>
            <a:pPr lvl="1"/>
            <a:r>
              <a:rPr lang="en-GB" sz="2600" dirty="0"/>
              <a:t>Across shared ICS pathways</a:t>
            </a:r>
          </a:p>
          <a:p>
            <a:pPr lvl="1"/>
            <a:r>
              <a:rPr lang="en-GB" sz="2600" dirty="0"/>
              <a:t>Across shared SWAG pathways (at Alliance CAGs)</a:t>
            </a:r>
          </a:p>
          <a:p>
            <a:pPr lvl="1"/>
            <a:endParaRPr lang="en-GB" sz="2600" dirty="0"/>
          </a:p>
          <a:p>
            <a:r>
              <a:rPr lang="en-GB" sz="3000" dirty="0"/>
              <a:t>Further embed and expand access to PCS</a:t>
            </a:r>
          </a:p>
          <a:p>
            <a:pPr marL="0" indent="0">
              <a:buNone/>
            </a:pPr>
            <a:endParaRPr lang="en-GB" sz="3000" dirty="0"/>
          </a:p>
          <a:p>
            <a:r>
              <a:rPr lang="en-GB" sz="3000" dirty="0"/>
              <a:t>Triangulation with ongoing QoL survey results</a:t>
            </a:r>
          </a:p>
        </p:txBody>
      </p:sp>
    </p:spTree>
    <p:extLst>
      <p:ext uri="{BB962C8B-B14F-4D97-AF65-F5344CB8AC3E}">
        <p14:creationId xmlns:p14="http://schemas.microsoft.com/office/powerpoint/2010/main" val="266491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E2F00F4-A1E9-333F-EBA6-C263C1C80690}"/>
              </a:ext>
            </a:extLst>
          </p:cNvPr>
          <p:cNvSpPr>
            <a:spLocks noGrp="1"/>
          </p:cNvSpPr>
          <p:nvPr>
            <p:ph type="title"/>
          </p:nvPr>
        </p:nvSpPr>
        <p:spPr>
          <a:xfrm>
            <a:off x="838200" y="165100"/>
            <a:ext cx="10515600" cy="1139825"/>
          </a:xfrm>
        </p:spPr>
        <p:txBody>
          <a:bodyPr>
            <a:normAutofit/>
          </a:bodyPr>
          <a:lstStyle/>
          <a:p>
            <a:pPr algn="l"/>
            <a:r>
              <a:rPr lang="en-GB" dirty="0"/>
              <a:t>NCPES Introduction</a:t>
            </a:r>
          </a:p>
        </p:txBody>
      </p:sp>
      <p:sp>
        <p:nvSpPr>
          <p:cNvPr id="5" name="Content Placeholder 2">
            <a:extLst>
              <a:ext uri="{FF2B5EF4-FFF2-40B4-BE49-F238E27FC236}">
                <a16:creationId xmlns:a16="http://schemas.microsoft.com/office/drawing/2014/main" id="{DE2D72EF-AE6F-5FA2-B4D8-37AF560CE4A9}"/>
              </a:ext>
            </a:extLst>
          </p:cNvPr>
          <p:cNvSpPr>
            <a:spLocks noGrp="1"/>
          </p:cNvSpPr>
          <p:nvPr>
            <p:ph idx="1"/>
          </p:nvPr>
        </p:nvSpPr>
        <p:spPr>
          <a:xfrm>
            <a:off x="838200" y="1133475"/>
            <a:ext cx="10515600" cy="5467350"/>
          </a:xfrm>
        </p:spPr>
        <p:txBody>
          <a:bodyPr>
            <a:normAutofit lnSpcReduction="10000"/>
          </a:bodyPr>
          <a:lstStyle/>
          <a:p>
            <a:r>
              <a:rPr lang="en-GB" dirty="0"/>
              <a:t>Annual survey, commissioned &amp; managed by NHS England</a:t>
            </a:r>
            <a:r>
              <a:rPr lang="en-GB" sz="1700" dirty="0"/>
              <a:t> </a:t>
            </a:r>
            <a:r>
              <a:rPr lang="en-GB" sz="1600" dirty="0"/>
              <a:t>(since 2010)</a:t>
            </a:r>
          </a:p>
          <a:p>
            <a:pPr lvl="1"/>
            <a:r>
              <a:rPr lang="en-GB" sz="2700" dirty="0"/>
              <a:t>last mandatory NCPES 2019 (due to pandemic)</a:t>
            </a:r>
          </a:p>
          <a:p>
            <a:pPr lvl="1"/>
            <a:r>
              <a:rPr lang="en-GB" sz="2700" dirty="0"/>
              <a:t>new design for 2021, therefore break in series data &amp; limited comparison</a:t>
            </a:r>
          </a:p>
          <a:p>
            <a:r>
              <a:rPr lang="en-GB" dirty="0"/>
              <a:t>Picker - responsible for designing, running &amp; analysing the survey</a:t>
            </a:r>
          </a:p>
          <a:p>
            <a:pPr marL="0" indent="0">
              <a:buNone/>
            </a:pPr>
            <a:endParaRPr lang="en-GB" dirty="0"/>
          </a:p>
          <a:p>
            <a:pPr marL="0" indent="0">
              <a:buNone/>
            </a:pPr>
            <a:r>
              <a:rPr lang="en-GB" dirty="0"/>
              <a:t>Designed to:</a:t>
            </a:r>
          </a:p>
          <a:p>
            <a:r>
              <a:rPr lang="en-GB" dirty="0"/>
              <a:t>Monitor progress in cancer care</a:t>
            </a:r>
          </a:p>
          <a:p>
            <a:r>
              <a:rPr lang="en-GB" dirty="0"/>
              <a:t>Provide information to drive local quality improvements</a:t>
            </a:r>
          </a:p>
          <a:p>
            <a:r>
              <a:rPr lang="en-GB" dirty="0"/>
              <a:t>Assist commissioners and providers of cancer care</a:t>
            </a:r>
          </a:p>
          <a:p>
            <a:r>
              <a:rPr lang="en-GB" dirty="0"/>
              <a:t>Inform the work various charities and stakeholder groups, supporting cancer patients</a:t>
            </a:r>
          </a:p>
        </p:txBody>
      </p:sp>
    </p:spTree>
    <p:extLst>
      <p:ext uri="{BB962C8B-B14F-4D97-AF65-F5344CB8AC3E}">
        <p14:creationId xmlns:p14="http://schemas.microsoft.com/office/powerpoint/2010/main" val="37168788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a:extLst>
              <a:ext uri="{FF2B5EF4-FFF2-40B4-BE49-F238E27FC236}">
                <a16:creationId xmlns:a16="http://schemas.microsoft.com/office/drawing/2014/main" id="{330C0643-FEC2-72BE-AD6F-3667C48286E4}"/>
              </a:ext>
            </a:extLst>
          </p:cNvPr>
          <p:cNvSpPr>
            <a:spLocks noGrp="1"/>
          </p:cNvSpPr>
          <p:nvPr>
            <p:ph type="title"/>
          </p:nvPr>
        </p:nvSpPr>
        <p:spPr>
          <a:xfrm>
            <a:off x="838200" y="219075"/>
            <a:ext cx="10515600" cy="752475"/>
          </a:xfrm>
        </p:spPr>
        <p:txBody>
          <a:bodyPr>
            <a:normAutofit/>
          </a:bodyPr>
          <a:lstStyle/>
          <a:p>
            <a:r>
              <a:rPr lang="en-GB" sz="3600" b="1" dirty="0"/>
              <a:t>Somerset  NHS FT</a:t>
            </a:r>
          </a:p>
        </p:txBody>
      </p:sp>
      <p:sp>
        <p:nvSpPr>
          <p:cNvPr id="5" name="Content Placeholder 2">
            <a:extLst>
              <a:ext uri="{FF2B5EF4-FFF2-40B4-BE49-F238E27FC236}">
                <a16:creationId xmlns:a16="http://schemas.microsoft.com/office/drawing/2014/main" id="{FDFF6C0B-DA7E-7D09-FEB2-EAF60B2D698A}"/>
              </a:ext>
            </a:extLst>
          </p:cNvPr>
          <p:cNvSpPr>
            <a:spLocks noGrp="1"/>
          </p:cNvSpPr>
          <p:nvPr>
            <p:ph idx="1"/>
          </p:nvPr>
        </p:nvSpPr>
        <p:spPr>
          <a:xfrm>
            <a:off x="838200" y="1204025"/>
            <a:ext cx="10515600" cy="5205413"/>
          </a:xfrm>
        </p:spPr>
        <p:txBody>
          <a:bodyPr>
            <a:normAutofit/>
          </a:bodyPr>
          <a:lstStyle/>
          <a:p>
            <a:r>
              <a:rPr lang="en-US" sz="1600" b="1" dirty="0"/>
              <a:t>Key 2021 Trust NCPES message </a:t>
            </a:r>
            <a:r>
              <a:rPr lang="en-US" sz="1600" dirty="0"/>
              <a:t>– despite high pressures in the system and COVID care received by Cancer patients on the whole remained of a high standard at SFT, both within the Beacon Centre and on general wards.  </a:t>
            </a:r>
          </a:p>
          <a:p>
            <a:endParaRPr lang="en-US" sz="1600" dirty="0"/>
          </a:p>
          <a:p>
            <a:r>
              <a:rPr lang="en-US" sz="1600" b="1" dirty="0"/>
              <a:t>Area of success </a:t>
            </a:r>
            <a:r>
              <a:rPr lang="en-US" sz="1600" dirty="0"/>
              <a:t>– information provision, especially during diagnostic part of pathway, patients reported not only communication to be of a high standard but also individuals and teams went out of their to provide high quality care and  maintain their  dignity at all times.</a:t>
            </a:r>
          </a:p>
          <a:p>
            <a:endParaRPr lang="en-US" sz="1600" dirty="0"/>
          </a:p>
          <a:p>
            <a:r>
              <a:rPr lang="en-US" sz="1600" b="1" dirty="0" err="1"/>
              <a:t>Prioritised</a:t>
            </a:r>
            <a:r>
              <a:rPr lang="en-US" sz="1600" b="1" dirty="0"/>
              <a:t> area for improvement </a:t>
            </a:r>
            <a:r>
              <a:rPr lang="en-US" sz="1600" dirty="0"/>
              <a:t>- Inter-organisation communication – ensuring key information regarding patient pathway is clear, keeping patient informed clearly of progress, changes and intentions throughout. How the patient interacts with their GP was often commented upon – so how we can as an organisation and a provider support this through information sharing, smarter working is being explored where possible – PCS treatment summaries, Holistic Needs Assessments, Cancer Support Workers etc.</a:t>
            </a:r>
          </a:p>
          <a:p>
            <a:pPr marL="0" indent="0">
              <a:buNone/>
            </a:pPr>
            <a:endParaRPr lang="en-US" sz="1600" dirty="0"/>
          </a:p>
          <a:p>
            <a:pPr marL="0" indent="0">
              <a:buNone/>
            </a:pPr>
            <a:r>
              <a:rPr lang="en-US" sz="1600" b="1" i="1" dirty="0"/>
              <a:t>“</a:t>
            </a:r>
            <a:r>
              <a:rPr lang="en-US" sz="1400" i="1" dirty="0"/>
              <a:t>Musgrove Park Hospital is a wonderful hospital I was treated with care and consideration throughout my family was included and if they wanted to speak to someone an appointment could have made easily. I had only moved here a few months before my diagnosis so I knew no one the staff from nurses to consultation made everything so much better I cannot praise them highly enough. The same can be said when I was moved to outpatients at the Beacon Centre.”</a:t>
            </a:r>
          </a:p>
        </p:txBody>
      </p:sp>
    </p:spTree>
    <p:extLst>
      <p:ext uri="{BB962C8B-B14F-4D97-AF65-F5344CB8AC3E}">
        <p14:creationId xmlns:p14="http://schemas.microsoft.com/office/powerpoint/2010/main" val="31650275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71FAAF2-853B-5702-7AF2-945C7C1B0498}"/>
              </a:ext>
            </a:extLst>
          </p:cNvPr>
          <p:cNvSpPr>
            <a:spLocks noGrp="1"/>
          </p:cNvSpPr>
          <p:nvPr>
            <p:ph type="title"/>
          </p:nvPr>
        </p:nvSpPr>
        <p:spPr>
          <a:xfrm>
            <a:off x="838200" y="365126"/>
            <a:ext cx="10515600" cy="977900"/>
          </a:xfrm>
        </p:spPr>
        <p:txBody>
          <a:bodyPr>
            <a:normAutofit/>
          </a:bodyPr>
          <a:lstStyle/>
          <a:p>
            <a:pPr algn="l"/>
            <a:r>
              <a:rPr lang="en-GB" sz="3600" b="1" dirty="0"/>
              <a:t>Yeovil District Hospital NHS FT</a:t>
            </a:r>
          </a:p>
        </p:txBody>
      </p:sp>
      <p:sp>
        <p:nvSpPr>
          <p:cNvPr id="5" name="Content Placeholder 2">
            <a:extLst>
              <a:ext uri="{FF2B5EF4-FFF2-40B4-BE49-F238E27FC236}">
                <a16:creationId xmlns:a16="http://schemas.microsoft.com/office/drawing/2014/main" id="{BACBED06-C4A1-1045-73AA-85F14ABF2B8E}"/>
              </a:ext>
            </a:extLst>
          </p:cNvPr>
          <p:cNvSpPr>
            <a:spLocks noGrp="1"/>
          </p:cNvSpPr>
          <p:nvPr>
            <p:ph idx="1"/>
          </p:nvPr>
        </p:nvSpPr>
        <p:spPr>
          <a:xfrm>
            <a:off x="838200" y="1343024"/>
            <a:ext cx="10515600" cy="5286375"/>
          </a:xfrm>
        </p:spPr>
        <p:txBody>
          <a:bodyPr>
            <a:normAutofit fontScale="85000" lnSpcReduction="10000"/>
          </a:bodyPr>
          <a:lstStyle/>
          <a:p>
            <a:pPr marL="0" indent="0">
              <a:lnSpc>
                <a:spcPct val="107000"/>
              </a:lnSpc>
              <a:spcAft>
                <a:spcPts val="0"/>
              </a:spcAft>
              <a:buNone/>
            </a:pPr>
            <a:r>
              <a:rPr lang="en-GB" sz="15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 great set of results , a good care range of positive outliers and no negative outliers, with an above national average on both overall response with rate of 61% and with patients rating their overall cancer care from the Trust  at  9.1 /10 </a:t>
            </a:r>
          </a:p>
          <a:p>
            <a:pPr marL="0" indent="0" algn="l">
              <a:lnSpc>
                <a:spcPct val="107000"/>
              </a:lnSpc>
              <a:spcAft>
                <a:spcPts val="0"/>
              </a:spcAft>
              <a:buNone/>
            </a:pPr>
            <a:r>
              <a:rPr lang="en-GB" sz="15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As questions slightly different this year have looked at themes and moreover  the comments that we as a trust rely on for better site-specific information are not so accessible. However, as question responses are now given for &gt; 11, for the first time we have some smaller sites such as lung specific information. Notably for us the continued effect of the pandemic but also the significant  impact  Cancer Support Workers by working with the site specialties  were very evident within these results.</a:t>
            </a:r>
          </a:p>
          <a:p>
            <a:pPr algn="l">
              <a:lnSpc>
                <a:spcPct val="107000"/>
              </a:lnSpc>
              <a:spcAft>
                <a:spcPts val="0"/>
              </a:spcAft>
            </a:pPr>
            <a:r>
              <a:rPr lang="en-GB" sz="15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Main positives </a:t>
            </a:r>
            <a:r>
              <a:rPr lang="en-GB" sz="15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patients receiving details on financial support, privacy when receiving results, staff providing information on the relevant support available, care planning was up to date, support continued through Covid pandemic with the move to off site oncology treatment area, knew main contact and could easily access them, good overall  team working and family and carers were supported and given all the information they needed.</a:t>
            </a:r>
          </a:p>
          <a:p>
            <a:pPr algn="l">
              <a:lnSpc>
                <a:spcPct val="107000"/>
              </a:lnSpc>
              <a:spcAft>
                <a:spcPts val="0"/>
              </a:spcAft>
            </a:pPr>
            <a:r>
              <a:rPr lang="en-GB" sz="15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Points for wider-teams review and consideration </a:t>
            </a:r>
            <a:r>
              <a:rPr lang="en-GB" sz="15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are to continue to review and improve patient communication and ensure Personalised care and support (PCS) embedded across all the cancer sites, such as increasing virtual wellbeing clinics, increasing access and scope of supportive information  for living with cancer and managing  any longer term effects; so likely  focus will be:</a:t>
            </a:r>
          </a:p>
          <a:p>
            <a:pPr lvl="1" algn="l">
              <a:lnSpc>
                <a:spcPct val="107000"/>
              </a:lnSpc>
            </a:pPr>
            <a:r>
              <a:rPr lang="en-GB" sz="1500" b="1"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Patient communication </a:t>
            </a:r>
            <a:r>
              <a:rPr lang="en-GB" sz="1500" dirty="0">
                <a:solidFill>
                  <a:srgbClr val="000000"/>
                </a:solidFill>
                <a:latin typeface="Calibri" panose="020F0502020204030204" pitchFamily="34" charset="0"/>
                <a:ea typeface="Times New Roman" panose="02020603050405020304" pitchFamily="18" charset="0"/>
                <a:cs typeface="Calibri" panose="020F0502020204030204" pitchFamily="34" charset="0"/>
              </a:rPr>
              <a:t>from our Trust in improving the communication for our patients and from regional Trusts used by our patients or other organisations. We acknowledge a lot of administration upheavals in the last couple of years due to Covid  with often short cancellations  of clinics given to patients but we could be more patient centric and streamlined in our communication and opportunistic with other methods, i.e. not just rely on letters.</a:t>
            </a:r>
          </a:p>
          <a:p>
            <a:pPr lvl="1" algn="l">
              <a:lnSpc>
                <a:spcPct val="107000"/>
              </a:lnSpc>
            </a:pPr>
            <a:r>
              <a:rPr lang="en-GB" sz="15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GB" sz="1500" b="1" u="sng" dirty="0">
                <a:solidFill>
                  <a:srgbClr val="000000"/>
                </a:solidFill>
                <a:latin typeface="Calibri" panose="020F0502020204030204" pitchFamily="34" charset="0"/>
                <a:ea typeface="Calibri" panose="020F0502020204030204" pitchFamily="34" charset="0"/>
                <a:cs typeface="Calibri" panose="020F0502020204030204" pitchFamily="34" charset="0"/>
              </a:rPr>
              <a:t>Targeting Information </a:t>
            </a:r>
            <a:r>
              <a:rPr lang="en-GB" sz="1500" dirty="0">
                <a:solidFill>
                  <a:srgbClr val="000000"/>
                </a:solidFill>
                <a:latin typeface="Calibri" panose="020F0502020204030204" pitchFamily="34" charset="0"/>
                <a:ea typeface="Calibri" panose="020F0502020204030204" pitchFamily="34" charset="0"/>
                <a:cs typeface="Calibri" panose="020F0502020204030204" pitchFamily="34" charset="0"/>
              </a:rPr>
              <a:t>around different  treatments e.g. increasing use of immunotherapy , support services, long term effects and living with cancer after the treatment is completed. Using the  site-specific information  to have more targeted approaches to information whether this is in the nuances of treatments or the supportive care such as long term side effects and lastly  how we improve primary and secondary care  sharing communication </a:t>
            </a:r>
            <a:endParaRPr lang="en-GB" sz="15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0" indent="0">
              <a:lnSpc>
                <a:spcPct val="107000"/>
              </a:lnSpc>
              <a:buNone/>
            </a:pPr>
            <a:r>
              <a:rPr lang="en-US" sz="1500" dirty="0">
                <a:cs typeface="Arial" panose="020B0604020202020204" pitchFamily="34" charset="0"/>
              </a:rPr>
              <a:t>“</a:t>
            </a:r>
            <a:r>
              <a:rPr lang="en-GB" sz="1500" i="1" dirty="0"/>
              <a:t>In spite of the hospital having difficulty appointing a new consultant after mine moved on, I never felt as though I wasn't being monitored or looked after. In fact, my specialist nurse went above and beyond the call of duty to make sure nothing was missed. She was exceptional. I have complete confidence in the systems used and the way staff use them to give patients the very best care. I cannot commend Yeovil District Hospital highly enough</a:t>
            </a:r>
            <a:r>
              <a:rPr lang="en-GB" sz="1500" dirty="0"/>
              <a:t>.”</a:t>
            </a:r>
          </a:p>
        </p:txBody>
      </p:sp>
    </p:spTree>
    <p:extLst>
      <p:ext uri="{BB962C8B-B14F-4D97-AF65-F5344CB8AC3E}">
        <p14:creationId xmlns:p14="http://schemas.microsoft.com/office/powerpoint/2010/main" val="18585025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28AC23D-6679-6FB1-6046-04586DB98058}"/>
              </a:ext>
            </a:extLst>
          </p:cNvPr>
          <p:cNvSpPr>
            <a:spLocks noGrp="1"/>
          </p:cNvSpPr>
          <p:nvPr>
            <p:ph type="title"/>
          </p:nvPr>
        </p:nvSpPr>
        <p:spPr>
          <a:xfrm>
            <a:off x="679988" y="228601"/>
            <a:ext cx="10832024" cy="863600"/>
          </a:xfrm>
        </p:spPr>
        <p:txBody>
          <a:bodyPr>
            <a:noAutofit/>
          </a:bodyPr>
          <a:lstStyle/>
          <a:p>
            <a:r>
              <a:rPr lang="en-GB" sz="3600" b="1" dirty="0"/>
              <a:t>University Hospitals Bristol and Weston NHS FT</a:t>
            </a:r>
          </a:p>
        </p:txBody>
      </p:sp>
      <p:sp>
        <p:nvSpPr>
          <p:cNvPr id="5" name="Content Placeholder 2">
            <a:extLst>
              <a:ext uri="{FF2B5EF4-FFF2-40B4-BE49-F238E27FC236}">
                <a16:creationId xmlns:a16="http://schemas.microsoft.com/office/drawing/2014/main" id="{4C1F8931-BB2C-3167-F3C1-AE3A9AC5FFB6}"/>
              </a:ext>
            </a:extLst>
          </p:cNvPr>
          <p:cNvSpPr>
            <a:spLocks noGrp="1"/>
          </p:cNvSpPr>
          <p:nvPr>
            <p:ph idx="1"/>
          </p:nvPr>
        </p:nvSpPr>
        <p:spPr>
          <a:xfrm>
            <a:off x="838200" y="1348352"/>
            <a:ext cx="10515600" cy="5281047"/>
          </a:xfrm>
        </p:spPr>
        <p:txBody>
          <a:bodyPr>
            <a:normAutofit lnSpcReduction="10000"/>
          </a:bodyPr>
          <a:lstStyle/>
          <a:p>
            <a:pPr marL="0" indent="0">
              <a:buNone/>
            </a:pPr>
            <a:r>
              <a:rPr lang="en-GB" sz="1800" dirty="0"/>
              <a:t>585 responses (55%): 87% white British, 65% IMD quintiles 4&amp;5, 10% (56) &lt;45yrs        9/10 for ‘overall experience of care’</a:t>
            </a:r>
          </a:p>
          <a:p>
            <a:pPr marL="0" indent="0">
              <a:buNone/>
            </a:pPr>
            <a:endParaRPr lang="en-GB" sz="1800" dirty="0"/>
          </a:p>
          <a:p>
            <a:r>
              <a:rPr lang="en-GB" sz="1800" b="1" dirty="0"/>
              <a:t>Key message </a:t>
            </a:r>
            <a:r>
              <a:rPr lang="en-GB" sz="1800" dirty="0"/>
              <a:t>– positive reflection of 2021 experience, especially with context of the pandemic. Commitment to gathering feedback from a wider demographic.</a:t>
            </a:r>
          </a:p>
          <a:p>
            <a:endParaRPr lang="en-GB" sz="1800" dirty="0"/>
          </a:p>
          <a:p>
            <a:r>
              <a:rPr lang="en-GB" sz="1800" b="1" dirty="0"/>
              <a:t>Successes</a:t>
            </a:r>
            <a:r>
              <a:rPr lang="en-GB" sz="1800" dirty="0"/>
              <a:t> – impact of Personalised Care &amp; Support (e.g. access to support, care plan); information giving; waiting times for treatment and in clinic; multiple comments describe positive staff attributes, care quality and treatment.</a:t>
            </a:r>
          </a:p>
          <a:p>
            <a:endParaRPr lang="en-GB" sz="1800" dirty="0"/>
          </a:p>
          <a:p>
            <a:r>
              <a:rPr lang="en-GB" sz="1800" b="1" dirty="0"/>
              <a:t>Priorities for improvement</a:t>
            </a:r>
          </a:p>
          <a:p>
            <a:pPr lvl="1"/>
            <a:r>
              <a:rPr lang="en-GB" sz="1800" dirty="0"/>
              <a:t>Access to support from GP practice and community services</a:t>
            </a:r>
          </a:p>
          <a:p>
            <a:pPr lvl="1"/>
            <a:r>
              <a:rPr lang="en-GB" sz="1800" dirty="0"/>
              <a:t>Communication supporting shared care</a:t>
            </a:r>
          </a:p>
          <a:p>
            <a:pPr lvl="1"/>
            <a:r>
              <a:rPr lang="en-GB" sz="1800" dirty="0"/>
              <a:t>Specific information for long term side-effects, immunotherapy, hormone treatment and getting a second opinion.</a:t>
            </a:r>
            <a:endParaRPr lang="en-GB" sz="2200" dirty="0"/>
          </a:p>
          <a:p>
            <a:pPr marL="57150" indent="0">
              <a:buNone/>
            </a:pPr>
            <a:r>
              <a:rPr kumimoji="0" lang="en-GB" sz="160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“Not just first class – it was world class. I cannot praise everyone involved enough and I will never be able to thank them enough. Their care, skill and medical excellence enabled my treatment, recovery and healing to progress efficiently and effectively.”</a:t>
            </a:r>
            <a:endParaRPr lang="en-GB" sz="1600" dirty="0"/>
          </a:p>
          <a:p>
            <a:endParaRPr lang="en-GB" dirty="0"/>
          </a:p>
        </p:txBody>
      </p:sp>
    </p:spTree>
    <p:extLst>
      <p:ext uri="{BB962C8B-B14F-4D97-AF65-F5344CB8AC3E}">
        <p14:creationId xmlns:p14="http://schemas.microsoft.com/office/powerpoint/2010/main" val="2263125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6A4E239-D6C6-ADEB-8CBD-D6211DF71009}"/>
              </a:ext>
            </a:extLst>
          </p:cNvPr>
          <p:cNvSpPr>
            <a:spLocks noGrp="1"/>
          </p:cNvSpPr>
          <p:nvPr>
            <p:ph type="title"/>
          </p:nvPr>
        </p:nvSpPr>
        <p:spPr>
          <a:xfrm>
            <a:off x="838200" y="161925"/>
            <a:ext cx="10515600" cy="904875"/>
          </a:xfrm>
        </p:spPr>
        <p:txBody>
          <a:bodyPr>
            <a:normAutofit/>
          </a:bodyPr>
          <a:lstStyle/>
          <a:p>
            <a:r>
              <a:rPr lang="en-GB" sz="3600" b="1" dirty="0"/>
              <a:t>North Bristol NHS Trust</a:t>
            </a:r>
          </a:p>
        </p:txBody>
      </p:sp>
      <p:sp>
        <p:nvSpPr>
          <p:cNvPr id="5" name="Content Placeholder 2">
            <a:extLst>
              <a:ext uri="{FF2B5EF4-FFF2-40B4-BE49-F238E27FC236}">
                <a16:creationId xmlns:a16="http://schemas.microsoft.com/office/drawing/2014/main" id="{981D41FA-A7FB-453F-9262-47BEFEEACD36}"/>
              </a:ext>
            </a:extLst>
          </p:cNvPr>
          <p:cNvSpPr>
            <a:spLocks noGrp="1"/>
          </p:cNvSpPr>
          <p:nvPr>
            <p:ph idx="1"/>
          </p:nvPr>
        </p:nvSpPr>
        <p:spPr>
          <a:xfrm>
            <a:off x="314325" y="1066800"/>
            <a:ext cx="11325225" cy="5629275"/>
          </a:xfrm>
        </p:spPr>
        <p:txBody>
          <a:bodyPr>
            <a:normAutofit/>
          </a:bodyPr>
          <a:lstStyle/>
          <a:p>
            <a:pPr marL="0" indent="0" algn="just">
              <a:lnSpc>
                <a:spcPct val="115000"/>
              </a:lnSpc>
              <a:spcAft>
                <a:spcPts val="1000"/>
              </a:spcAft>
              <a:buNone/>
            </a:pPr>
            <a:r>
              <a:rPr lang="en-GB" sz="1800" dirty="0">
                <a:effectLst/>
                <a:ea typeface="Calibri" panose="020F0502020204030204" pitchFamily="34" charset="0"/>
                <a:cs typeface="Times New Roman" panose="02020603050405020304" pitchFamily="18" charset="0"/>
              </a:rPr>
              <a:t>At NBT Patients scored the Trust 9 out of 10 for the 'overall experience of care' question. Nationally, patients gave an average rating for overall experience of care of 8.92. </a:t>
            </a:r>
          </a:p>
          <a:p>
            <a:pPr algn="just">
              <a:lnSpc>
                <a:spcPct val="115000"/>
              </a:lnSpc>
              <a:spcAft>
                <a:spcPts val="1000"/>
              </a:spcAft>
            </a:pPr>
            <a:r>
              <a:rPr lang="en-GB" sz="1800" dirty="0">
                <a:cs typeface="Times New Roman" panose="02020603050405020304" pitchFamily="18" charset="0"/>
              </a:rPr>
              <a:t>470 patients took the time to complete the survey, providing over 800 free text comments about their experience which are data rich and analysis in progress. </a:t>
            </a:r>
            <a:endParaRPr lang="en-GB" sz="2880" dirty="0"/>
          </a:p>
          <a:p>
            <a:pPr algn="just"/>
            <a:r>
              <a:rPr lang="en-GB" sz="1800" b="1" dirty="0"/>
              <a:t>Areas of success </a:t>
            </a:r>
            <a:r>
              <a:rPr lang="en-GB" sz="1800" dirty="0"/>
              <a:t>include evidence that personalised care and support is making a difference. </a:t>
            </a:r>
          </a:p>
          <a:p>
            <a:pPr algn="just"/>
            <a:r>
              <a:rPr lang="en-GB" sz="1800" dirty="0"/>
              <a:t>The free text comments provide insight into the patient experience in relation to communication and information identifying </a:t>
            </a:r>
            <a:r>
              <a:rPr lang="en-GB" sz="1800" b="1" dirty="0"/>
              <a:t>areas for improvement:</a:t>
            </a:r>
            <a:r>
              <a:rPr lang="en-GB" sz="1800" dirty="0"/>
              <a:t> </a:t>
            </a:r>
          </a:p>
          <a:p>
            <a:pPr lvl="1" algn="just"/>
            <a:r>
              <a:rPr lang="en-GB" sz="1800" dirty="0"/>
              <a:t>Co-ordination of appointments</a:t>
            </a:r>
          </a:p>
          <a:p>
            <a:pPr lvl="1" algn="just"/>
            <a:r>
              <a:rPr lang="en-GB" sz="1800" dirty="0"/>
              <a:t>Communication between hospital – GP </a:t>
            </a:r>
          </a:p>
          <a:p>
            <a:pPr lvl="1" algn="just"/>
            <a:r>
              <a:rPr lang="en-GB" sz="1800" dirty="0"/>
              <a:t>Consistency of HCP </a:t>
            </a:r>
            <a:endParaRPr lang="en-GB" sz="2880" dirty="0"/>
          </a:p>
          <a:p>
            <a:pPr marL="0" indent="0" algn="ctr">
              <a:lnSpc>
                <a:spcPct val="115000"/>
              </a:lnSpc>
              <a:spcAft>
                <a:spcPts val="1000"/>
              </a:spcAft>
              <a:buNone/>
            </a:pPr>
            <a:r>
              <a:rPr lang="en-GB" sz="1300" i="1" dirty="0">
                <a:solidFill>
                  <a:srgbClr val="000000"/>
                </a:solidFill>
                <a:effectLst/>
                <a:ea typeface="Times New Roman" panose="02020603050405020304" pitchFamily="18" charset="0"/>
                <a:cs typeface="Times New Roman" panose="02020603050405020304" pitchFamily="18" charset="0"/>
              </a:rPr>
              <a:t>‘”The care I have and continue to receive from the Cancer Team is excellent both in terms of quality of delivery from the consultant and her team, and, the continuity of care. I have been fortunate to have had consultations, face to face and on the telephone, with the same consultant each time. This has given huge reassurance and consistency of information / advice, during a time of anxiety having been given a diagnosis of cancer”.</a:t>
            </a:r>
            <a:endParaRPr lang="en-GB" sz="13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99836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DD9F0E7-E90B-6E47-E1C5-27C9BD2266E6}"/>
              </a:ext>
            </a:extLst>
          </p:cNvPr>
          <p:cNvSpPr>
            <a:spLocks noGrp="1"/>
          </p:cNvSpPr>
          <p:nvPr>
            <p:ph type="title"/>
          </p:nvPr>
        </p:nvSpPr>
        <p:spPr>
          <a:xfrm>
            <a:off x="838200" y="127001"/>
            <a:ext cx="10515600" cy="749300"/>
          </a:xfrm>
        </p:spPr>
        <p:txBody>
          <a:bodyPr>
            <a:noAutofit/>
          </a:bodyPr>
          <a:lstStyle/>
          <a:p>
            <a:r>
              <a:rPr lang="en-GB" sz="3600" b="1" dirty="0"/>
              <a:t>Royal United Hospitals Bath NHS FT</a:t>
            </a:r>
          </a:p>
        </p:txBody>
      </p:sp>
      <p:sp>
        <p:nvSpPr>
          <p:cNvPr id="5" name="Content Placeholder 2">
            <a:extLst>
              <a:ext uri="{FF2B5EF4-FFF2-40B4-BE49-F238E27FC236}">
                <a16:creationId xmlns:a16="http://schemas.microsoft.com/office/drawing/2014/main" id="{77B3536A-EF2B-5459-C55F-E3A3754B2E16}"/>
              </a:ext>
            </a:extLst>
          </p:cNvPr>
          <p:cNvSpPr>
            <a:spLocks noGrp="1"/>
          </p:cNvSpPr>
          <p:nvPr>
            <p:ph idx="1"/>
          </p:nvPr>
        </p:nvSpPr>
        <p:spPr>
          <a:xfrm>
            <a:off x="838200" y="1133314"/>
            <a:ext cx="10515600" cy="5513091"/>
          </a:xfrm>
        </p:spPr>
        <p:txBody>
          <a:bodyPr>
            <a:normAutofit fontScale="85000" lnSpcReduction="20000"/>
          </a:bodyPr>
          <a:lstStyle/>
          <a:p>
            <a:pPr marL="285750" indent="-285750">
              <a:buFont typeface="Arial" panose="020B0604020202020204" pitchFamily="34" charset="0"/>
              <a:buChar char="•"/>
            </a:pPr>
            <a:r>
              <a:rPr lang="en-GB" dirty="0"/>
              <a:t>531 responses with a 60% response rate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Free text responses overwhelmingly acknowledging the difficulties of Covid, but thankful that despite the pandemic, cancer services continued and praise for staff.</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b="1" dirty="0"/>
              <a:t>Successes</a:t>
            </a:r>
            <a:r>
              <a:rPr lang="en-GB" dirty="0"/>
              <a:t>- access to support and advice from a main point of contact, together with patients receiving clear information regarding diagnostic investigations, surgery and radiotherapy , access to staff who provide information on support and create plans of care. Patients felt treated with dignity and respect</a:t>
            </a:r>
          </a:p>
          <a:p>
            <a:pPr marL="285750" indent="-285750">
              <a:buFont typeface="Arial" panose="020B0604020202020204" pitchFamily="34" charset="0"/>
              <a:buChar char="•"/>
            </a:pPr>
            <a:endParaRPr lang="en-GB" b="1" dirty="0"/>
          </a:p>
          <a:p>
            <a:pPr marL="285750" indent="-285750">
              <a:buFont typeface="Arial" panose="020B0604020202020204" pitchFamily="34" charset="0"/>
              <a:buChar char="•"/>
            </a:pPr>
            <a:r>
              <a:rPr lang="en-GB" b="1" dirty="0"/>
              <a:t>Areas of focus for development- </a:t>
            </a:r>
            <a:r>
              <a:rPr lang="en-GB" dirty="0"/>
              <a:t>to provide clear and understandable advice on the management of side effects both immediate and long term, To ensure patients are kept informed regarding progress of their treatment.</a:t>
            </a:r>
          </a:p>
          <a:p>
            <a:pPr marL="0" indent="0">
              <a:buNone/>
            </a:pPr>
            <a:endParaRPr lang="en-GB" dirty="0"/>
          </a:p>
          <a:p>
            <a:pPr marL="0" indent="0">
              <a:buNone/>
            </a:pPr>
            <a:r>
              <a:rPr lang="en-GB" sz="2900" i="1" dirty="0"/>
              <a:t>“I felt the care &amp; treatment I received was brilliant! I was well informed and looked after every step of the way. I couldn't have asked for any more.” </a:t>
            </a:r>
          </a:p>
        </p:txBody>
      </p:sp>
    </p:spTree>
    <p:extLst>
      <p:ext uri="{BB962C8B-B14F-4D97-AF65-F5344CB8AC3E}">
        <p14:creationId xmlns:p14="http://schemas.microsoft.com/office/powerpoint/2010/main" val="14753428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1EC8AA6-737D-EE6C-7168-6BB1031E9309}"/>
              </a:ext>
            </a:extLst>
          </p:cNvPr>
          <p:cNvSpPr>
            <a:spLocks noGrp="1"/>
          </p:cNvSpPr>
          <p:nvPr>
            <p:ph type="title"/>
          </p:nvPr>
        </p:nvSpPr>
        <p:spPr>
          <a:xfrm>
            <a:off x="838200" y="104775"/>
            <a:ext cx="10515600" cy="857251"/>
          </a:xfrm>
        </p:spPr>
        <p:txBody>
          <a:bodyPr>
            <a:normAutofit/>
          </a:bodyPr>
          <a:lstStyle/>
          <a:p>
            <a:r>
              <a:rPr lang="en-GB" sz="3600" b="1" dirty="0"/>
              <a:t>Salisbury NHS FT</a:t>
            </a:r>
          </a:p>
        </p:txBody>
      </p:sp>
      <p:sp>
        <p:nvSpPr>
          <p:cNvPr id="5" name="Content Placeholder 2">
            <a:extLst>
              <a:ext uri="{FF2B5EF4-FFF2-40B4-BE49-F238E27FC236}">
                <a16:creationId xmlns:a16="http://schemas.microsoft.com/office/drawing/2014/main" id="{77582B85-2A71-CF85-CC0D-2A51647E4C1F}"/>
              </a:ext>
            </a:extLst>
          </p:cNvPr>
          <p:cNvSpPr>
            <a:spLocks noGrp="1"/>
          </p:cNvSpPr>
          <p:nvPr>
            <p:ph idx="1"/>
          </p:nvPr>
        </p:nvSpPr>
        <p:spPr>
          <a:xfrm>
            <a:off x="619932" y="978655"/>
            <a:ext cx="10733868" cy="5600700"/>
          </a:xfrm>
        </p:spPr>
        <p:txBody>
          <a:bodyPr>
            <a:normAutofit fontScale="40000" lnSpcReduction="20000"/>
          </a:bodyPr>
          <a:lstStyle/>
          <a:p>
            <a:pPr marL="285750" indent="-285750">
              <a:buFont typeface="Arial" panose="020B0604020202020204" pitchFamily="34" charset="0"/>
              <a:buChar char="•"/>
              <a:defRPr/>
            </a:pPr>
            <a:r>
              <a:rPr lang="en-GB" sz="4900" dirty="0"/>
              <a:t>339 patients were invited to complete the survey, 212 patients responded.  The </a:t>
            </a:r>
            <a:r>
              <a:rPr lang="en-GB" sz="4900" b="1" dirty="0"/>
              <a:t>Trust response rate was 63% </a:t>
            </a:r>
            <a:r>
              <a:rPr lang="en-GB" sz="4900" dirty="0"/>
              <a:t>compared to </a:t>
            </a:r>
            <a:r>
              <a:rPr lang="en-GB" sz="4900" b="1" dirty="0"/>
              <a:t>national average of 55% receiving 420 comments.</a:t>
            </a:r>
          </a:p>
          <a:p>
            <a:pPr marL="285750" indent="-285750">
              <a:buFont typeface="Arial" panose="020B0604020202020204" pitchFamily="34" charset="0"/>
              <a:buChar char="•"/>
              <a:defRPr/>
            </a:pPr>
            <a:r>
              <a:rPr lang="en-GB" sz="4900" dirty="0"/>
              <a:t>Trust score for Overall patient experience and care was </a:t>
            </a:r>
            <a:r>
              <a:rPr lang="en-GB" sz="4900" b="1" dirty="0"/>
              <a:t>8.8 </a:t>
            </a:r>
            <a:r>
              <a:rPr lang="en-GB" sz="4900" dirty="0"/>
              <a:t>compared to a national average of </a:t>
            </a:r>
            <a:r>
              <a:rPr lang="en-GB" sz="4900" b="1" dirty="0"/>
              <a:t>8.9.</a:t>
            </a:r>
          </a:p>
          <a:p>
            <a:pPr marL="285750" indent="-285750">
              <a:buFont typeface="Arial" panose="020B0604020202020204" pitchFamily="34" charset="0"/>
              <a:buChar char="•"/>
              <a:defRPr/>
            </a:pPr>
            <a:r>
              <a:rPr lang="en-GB" sz="4900" dirty="0"/>
              <a:t>The Trust received </a:t>
            </a:r>
            <a:r>
              <a:rPr lang="en-GB" sz="4900" b="1" dirty="0"/>
              <a:t>5 positive </a:t>
            </a:r>
            <a:r>
              <a:rPr lang="en-GB" sz="4900" dirty="0"/>
              <a:t>outliers and </a:t>
            </a:r>
            <a:r>
              <a:rPr lang="en-GB" sz="4900" b="1" dirty="0"/>
              <a:t>1 negative </a:t>
            </a:r>
            <a:r>
              <a:rPr lang="en-GB" sz="4900" dirty="0"/>
              <a:t>outlier</a:t>
            </a:r>
            <a:r>
              <a:rPr lang="en-GB" sz="4900" b="1" dirty="0"/>
              <a:t>.</a:t>
            </a:r>
          </a:p>
          <a:p>
            <a:pPr marL="0" indent="0">
              <a:buNone/>
              <a:defRPr/>
            </a:pPr>
            <a:endParaRPr lang="en-GB" sz="4900" b="1" dirty="0"/>
          </a:p>
          <a:p>
            <a:pPr marL="285750" indent="-285750">
              <a:buFont typeface="Arial" panose="020B0604020202020204" pitchFamily="34" charset="0"/>
              <a:buChar char="•"/>
              <a:defRPr/>
            </a:pPr>
            <a:r>
              <a:rPr lang="en-GB" sz="4900" b="1" u="sng" dirty="0"/>
              <a:t>Areas of Success </a:t>
            </a:r>
          </a:p>
          <a:p>
            <a:pPr marL="285750" indent="-285750">
              <a:buFont typeface="Wingdings" panose="05000000000000000000" pitchFamily="2" charset="2"/>
              <a:buChar char="Ø"/>
              <a:defRPr/>
            </a:pPr>
            <a:r>
              <a:rPr lang="en-GB" sz="4900" dirty="0"/>
              <a:t>Financial support highlighting the success of CSW across all tumour sites </a:t>
            </a:r>
          </a:p>
          <a:p>
            <a:pPr marL="285750" indent="-285750">
              <a:buFont typeface="Wingdings" panose="05000000000000000000" pitchFamily="2" charset="2"/>
              <a:buChar char="Ø"/>
              <a:defRPr/>
            </a:pPr>
            <a:r>
              <a:rPr lang="en-GB" sz="4900" dirty="0"/>
              <a:t>Involvement of family with treatment decisions </a:t>
            </a:r>
          </a:p>
          <a:p>
            <a:pPr marL="0" indent="0">
              <a:buNone/>
              <a:defRPr/>
            </a:pPr>
            <a:endParaRPr lang="en-GB" sz="4900" dirty="0"/>
          </a:p>
          <a:p>
            <a:pPr marL="285750" indent="-285750">
              <a:buFont typeface="Arial" panose="020B0604020202020204" pitchFamily="34" charset="0"/>
              <a:buChar char="•"/>
              <a:defRPr/>
            </a:pPr>
            <a:r>
              <a:rPr lang="en-GB" sz="4900" b="1" u="sng" dirty="0"/>
              <a:t>Prioritised Areas for Improvement </a:t>
            </a:r>
          </a:p>
          <a:p>
            <a:pPr marL="285750" indent="-285750">
              <a:buFont typeface="Wingdings" panose="05000000000000000000" pitchFamily="2" charset="2"/>
              <a:buChar char="Ø"/>
              <a:defRPr/>
            </a:pPr>
            <a:r>
              <a:rPr lang="en-GB" sz="4900" dirty="0"/>
              <a:t>Help from ward staff, with post operative care, medications, information and advice- Plan for Macmillan to fund Practice Educator in Cancer Care for ward education. </a:t>
            </a:r>
          </a:p>
          <a:p>
            <a:pPr marL="285750" indent="-285750">
              <a:buFont typeface="Wingdings" panose="05000000000000000000" pitchFamily="2" charset="2"/>
              <a:buChar char="Ø"/>
              <a:defRPr/>
            </a:pPr>
            <a:r>
              <a:rPr lang="en-GB" sz="4900" dirty="0"/>
              <a:t>Information availability- Plan for Macmillan to fund information centre</a:t>
            </a:r>
          </a:p>
          <a:p>
            <a:pPr marL="0" indent="0">
              <a:buNone/>
              <a:defRPr/>
            </a:pPr>
            <a:endParaRPr lang="en-GB" b="1" dirty="0"/>
          </a:p>
          <a:p>
            <a:pPr marL="0" indent="0">
              <a:buNone/>
              <a:defRPr/>
            </a:pPr>
            <a:r>
              <a:rPr lang="en-GB" sz="3700" b="1" i="1" dirty="0"/>
              <a:t>“I have had fantastic treatment from the NHS trust where I received my diagnosis and treatment. Every department I have had contact with has been full of caring and compassionate staff which has made the whole experience so much easier. I was referred immediately into the 2 week wait clinic by my GP where I received all the tests I needed straight away - within 45 mins of my appt. Time I had a discussion with the consultant who was able to tell me that they were fully certain I had cancer, I had surgery within 2 weeks of this and chemo started within 6”.</a:t>
            </a:r>
          </a:p>
        </p:txBody>
      </p:sp>
    </p:spTree>
    <p:extLst>
      <p:ext uri="{BB962C8B-B14F-4D97-AF65-F5344CB8AC3E}">
        <p14:creationId xmlns:p14="http://schemas.microsoft.com/office/powerpoint/2010/main" val="17910818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948EDB5-2BDA-FF63-8CF9-7C7B4CD0552F}"/>
              </a:ext>
            </a:extLst>
          </p:cNvPr>
          <p:cNvSpPr>
            <a:spLocks noGrp="1"/>
          </p:cNvSpPr>
          <p:nvPr>
            <p:ph type="title"/>
          </p:nvPr>
        </p:nvSpPr>
        <p:spPr>
          <a:xfrm>
            <a:off x="683217" y="438149"/>
            <a:ext cx="10515600" cy="819151"/>
          </a:xfrm>
        </p:spPr>
        <p:txBody>
          <a:bodyPr>
            <a:normAutofit/>
          </a:bodyPr>
          <a:lstStyle/>
          <a:p>
            <a:r>
              <a:rPr lang="en-GB" sz="3600" b="1" dirty="0"/>
              <a:t>Gloucestershire Hospitals NHS FT</a:t>
            </a:r>
          </a:p>
        </p:txBody>
      </p:sp>
      <p:sp>
        <p:nvSpPr>
          <p:cNvPr id="5" name="Content Placeholder 2">
            <a:extLst>
              <a:ext uri="{FF2B5EF4-FFF2-40B4-BE49-F238E27FC236}">
                <a16:creationId xmlns:a16="http://schemas.microsoft.com/office/drawing/2014/main" id="{AF54E856-EE57-B7DE-A386-1B22C54930EE}"/>
              </a:ext>
            </a:extLst>
          </p:cNvPr>
          <p:cNvSpPr>
            <a:spLocks noGrp="1"/>
          </p:cNvSpPr>
          <p:nvPr>
            <p:ph idx="1"/>
          </p:nvPr>
        </p:nvSpPr>
        <p:spPr>
          <a:xfrm>
            <a:off x="838200" y="847725"/>
            <a:ext cx="10515600" cy="5329238"/>
          </a:xfrm>
        </p:spPr>
        <p:txBody>
          <a:bodyPr>
            <a:normAutofit/>
          </a:bodyPr>
          <a:lstStyle/>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r>
              <a:rPr lang="en-GB" dirty="0"/>
              <a:t>Unable to provide an update at present, due to changes in personnel.</a:t>
            </a:r>
          </a:p>
          <a:p>
            <a:pPr marL="0" indent="0">
              <a:buNone/>
            </a:pPr>
            <a:r>
              <a:rPr lang="en-GB" dirty="0"/>
              <a:t>This will now be picked up by the newly appointed GHFT Lead Cancer Nurse.</a:t>
            </a:r>
          </a:p>
          <a:p>
            <a:pPr marL="0" indent="0">
              <a:buNone/>
            </a:pPr>
            <a:endParaRPr lang="en-GB" dirty="0"/>
          </a:p>
        </p:txBody>
      </p:sp>
    </p:spTree>
    <p:extLst>
      <p:ext uri="{BB962C8B-B14F-4D97-AF65-F5344CB8AC3E}">
        <p14:creationId xmlns:p14="http://schemas.microsoft.com/office/powerpoint/2010/main" val="2577207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32286F7-98A4-987F-D3DC-BAD001355B29}"/>
              </a:ext>
            </a:extLst>
          </p:cNvPr>
          <p:cNvSpPr>
            <a:spLocks noGrp="1"/>
          </p:cNvSpPr>
          <p:nvPr>
            <p:ph type="title"/>
          </p:nvPr>
        </p:nvSpPr>
        <p:spPr>
          <a:xfrm>
            <a:off x="838200" y="365125"/>
            <a:ext cx="10515600" cy="1325563"/>
          </a:xfrm>
        </p:spPr>
        <p:txBody>
          <a:bodyPr>
            <a:normAutofit/>
          </a:bodyPr>
          <a:lstStyle/>
          <a:p>
            <a:pPr algn="l"/>
            <a:r>
              <a:rPr lang="en-GB" dirty="0"/>
              <a:t>NCPES Methodology</a:t>
            </a:r>
          </a:p>
        </p:txBody>
      </p:sp>
      <p:sp>
        <p:nvSpPr>
          <p:cNvPr id="5" name="Content Placeholder 2">
            <a:extLst>
              <a:ext uri="{FF2B5EF4-FFF2-40B4-BE49-F238E27FC236}">
                <a16:creationId xmlns:a16="http://schemas.microsoft.com/office/drawing/2014/main" id="{861D59FE-76CB-2E54-8537-A8BA4EF7F095}"/>
              </a:ext>
            </a:extLst>
          </p:cNvPr>
          <p:cNvSpPr>
            <a:spLocks noGrp="1"/>
          </p:cNvSpPr>
          <p:nvPr>
            <p:ph idx="1"/>
          </p:nvPr>
        </p:nvSpPr>
        <p:spPr>
          <a:xfrm>
            <a:off x="838200" y="1825625"/>
            <a:ext cx="10515600" cy="4351338"/>
          </a:xfrm>
        </p:spPr>
        <p:txBody>
          <a:bodyPr>
            <a:normAutofit/>
          </a:bodyPr>
          <a:lstStyle/>
          <a:p>
            <a:r>
              <a:rPr lang="en-GB" dirty="0"/>
              <a:t>Provider survey samples</a:t>
            </a:r>
          </a:p>
          <a:p>
            <a:endParaRPr lang="en-GB" dirty="0"/>
          </a:p>
          <a:p>
            <a:pPr lvl="1"/>
            <a:r>
              <a:rPr lang="en-GB" dirty="0"/>
              <a:t>Adults (16 and over), with a confirmed diagnosis of cancer</a:t>
            </a:r>
          </a:p>
          <a:p>
            <a:pPr lvl="1"/>
            <a:r>
              <a:rPr lang="en-GB" dirty="0"/>
              <a:t>Discharged from NHS Trust (after an inpatient or day-case attendance for cancer related treatment) in April, May and June 2021.</a:t>
            </a:r>
          </a:p>
          <a:p>
            <a:pPr lvl="1"/>
            <a:endParaRPr lang="en-GB" dirty="0"/>
          </a:p>
          <a:p>
            <a:r>
              <a:rPr lang="en-GB" dirty="0"/>
              <a:t>Survey fieldwork Oct. 2021 – Feb. 2022</a:t>
            </a:r>
          </a:p>
          <a:p>
            <a:endParaRPr lang="en-GB" dirty="0"/>
          </a:p>
          <a:p>
            <a:r>
              <a:rPr lang="en-GB" dirty="0"/>
              <a:t>Reports published July 2022</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(National, Alliance, ICS, Trust) </a:t>
            </a:r>
            <a:endParaRPr lang="en-GB" dirty="0"/>
          </a:p>
        </p:txBody>
      </p:sp>
    </p:spTree>
    <p:extLst>
      <p:ext uri="{BB962C8B-B14F-4D97-AF65-F5344CB8AC3E}">
        <p14:creationId xmlns:p14="http://schemas.microsoft.com/office/powerpoint/2010/main" val="2458259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D135619-8219-77E8-56AC-F16EA5A566DB}"/>
              </a:ext>
            </a:extLst>
          </p:cNvPr>
          <p:cNvSpPr>
            <a:spLocks noGrp="1"/>
          </p:cNvSpPr>
          <p:nvPr>
            <p:ph type="title"/>
          </p:nvPr>
        </p:nvSpPr>
        <p:spPr>
          <a:xfrm>
            <a:off x="838200" y="365125"/>
            <a:ext cx="10515600" cy="1325563"/>
          </a:xfrm>
        </p:spPr>
        <p:txBody>
          <a:bodyPr>
            <a:normAutofit/>
          </a:bodyPr>
          <a:lstStyle/>
          <a:p>
            <a:pPr algn="l"/>
            <a:r>
              <a:rPr lang="en-GB" dirty="0"/>
              <a:t>Cancer Alliance report</a:t>
            </a:r>
          </a:p>
        </p:txBody>
      </p:sp>
      <p:sp>
        <p:nvSpPr>
          <p:cNvPr id="5" name="Content Placeholder 2">
            <a:extLst>
              <a:ext uri="{FF2B5EF4-FFF2-40B4-BE49-F238E27FC236}">
                <a16:creationId xmlns:a16="http://schemas.microsoft.com/office/drawing/2014/main" id="{BE0F0E3E-122D-7925-39D2-3217DC009232}"/>
              </a:ext>
            </a:extLst>
          </p:cNvPr>
          <p:cNvSpPr>
            <a:spLocks noGrp="1"/>
          </p:cNvSpPr>
          <p:nvPr>
            <p:ph idx="1"/>
          </p:nvPr>
        </p:nvSpPr>
        <p:spPr>
          <a:xfrm>
            <a:off x="838200" y="1825625"/>
            <a:ext cx="10515600" cy="4351338"/>
          </a:xfrm>
        </p:spPr>
        <p:txBody>
          <a:bodyPr>
            <a:normAutofit lnSpcReduction="10000"/>
          </a:bodyPr>
          <a:lstStyle/>
          <a:p>
            <a:r>
              <a:rPr lang="en-GB" dirty="0"/>
              <a:t>Report reflects experience of people </a:t>
            </a:r>
            <a:r>
              <a:rPr lang="en-GB" i="1" dirty="0"/>
              <a:t>referred</a:t>
            </a:r>
            <a:r>
              <a:rPr lang="en-GB" dirty="0"/>
              <a:t> from within CA footprint (</a:t>
            </a:r>
            <a:r>
              <a:rPr lang="en-GB" i="1" dirty="0"/>
              <a:t>not</a:t>
            </a:r>
            <a:r>
              <a:rPr lang="en-GB" dirty="0"/>
              <a:t> all those </a:t>
            </a:r>
            <a:r>
              <a:rPr lang="en-GB" i="1" dirty="0"/>
              <a:t>treated</a:t>
            </a:r>
            <a:r>
              <a:rPr lang="en-GB" dirty="0"/>
              <a:t> by that CA’s Providers)</a:t>
            </a:r>
          </a:p>
          <a:p>
            <a:endParaRPr lang="en-GB" dirty="0"/>
          </a:p>
          <a:p>
            <a:r>
              <a:rPr lang="en-GB" dirty="0"/>
              <a:t>‘</a:t>
            </a:r>
            <a:r>
              <a:rPr lang="en-GB" i="1" dirty="0"/>
              <a:t>referring</a:t>
            </a:r>
            <a:r>
              <a:rPr lang="en-GB" dirty="0"/>
              <a:t>’ CA report  -  based on patient home postcodes </a:t>
            </a:r>
          </a:p>
          <a:p>
            <a:endParaRPr lang="en-GB" dirty="0"/>
          </a:p>
          <a:p>
            <a:r>
              <a:rPr lang="en-GB" dirty="0"/>
              <a:t>According to ONS postcode mapping </a:t>
            </a:r>
          </a:p>
          <a:p>
            <a:endParaRPr lang="en-GB" dirty="0"/>
          </a:p>
          <a:p>
            <a:r>
              <a:rPr lang="en-GB" dirty="0"/>
              <a:t>Based on April 2021 STP / ICS position </a:t>
            </a:r>
          </a:p>
          <a:p>
            <a:pPr marL="0" indent="0">
              <a:buNone/>
            </a:pPr>
            <a:r>
              <a:rPr lang="en-GB" sz="2400" dirty="0"/>
              <a:t>     (full new ICB / ICS mapping introduced from July 2022)</a:t>
            </a:r>
          </a:p>
          <a:p>
            <a:endParaRPr lang="en-GB" dirty="0"/>
          </a:p>
        </p:txBody>
      </p:sp>
    </p:spTree>
    <p:extLst>
      <p:ext uri="{BB962C8B-B14F-4D97-AF65-F5344CB8AC3E}">
        <p14:creationId xmlns:p14="http://schemas.microsoft.com/office/powerpoint/2010/main" val="126676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BE04B3C-B5DA-268E-943C-F66DC2B1D56F}"/>
              </a:ext>
            </a:extLst>
          </p:cNvPr>
          <p:cNvSpPr>
            <a:spLocks noGrp="1"/>
          </p:cNvSpPr>
          <p:nvPr>
            <p:ph type="title"/>
          </p:nvPr>
        </p:nvSpPr>
        <p:spPr>
          <a:xfrm>
            <a:off x="838200" y="365125"/>
            <a:ext cx="10515600" cy="1325563"/>
          </a:xfrm>
        </p:spPr>
        <p:txBody>
          <a:bodyPr>
            <a:normAutofit/>
          </a:bodyPr>
          <a:lstStyle/>
          <a:p>
            <a:pPr algn="l"/>
            <a:r>
              <a:rPr lang="en-GB" sz="3200" dirty="0"/>
              <a:t>NCPES SWAG responses</a:t>
            </a:r>
          </a:p>
        </p:txBody>
      </p:sp>
      <p:pic>
        <p:nvPicPr>
          <p:cNvPr id="6" name="Content Placeholder 7">
            <a:extLst>
              <a:ext uri="{FF2B5EF4-FFF2-40B4-BE49-F238E27FC236}">
                <a16:creationId xmlns:a16="http://schemas.microsoft.com/office/drawing/2014/main" id="{0598A56E-7200-F7D5-2857-C2DD506AB0B5}"/>
              </a:ext>
            </a:extLst>
          </p:cNvPr>
          <p:cNvPicPr>
            <a:picLocks noChangeAspect="1"/>
          </p:cNvPicPr>
          <p:nvPr/>
        </p:nvPicPr>
        <p:blipFill>
          <a:blip r:embed="rId3"/>
          <a:stretch>
            <a:fillRect/>
          </a:stretch>
        </p:blipFill>
        <p:spPr>
          <a:xfrm>
            <a:off x="485775" y="2590800"/>
            <a:ext cx="6674449" cy="2125856"/>
          </a:xfrm>
          <a:prstGeom prst="rect">
            <a:avLst/>
          </a:prstGeom>
        </p:spPr>
      </p:pic>
      <p:pic>
        <p:nvPicPr>
          <p:cNvPr id="7" name="Picture 6">
            <a:extLst>
              <a:ext uri="{FF2B5EF4-FFF2-40B4-BE49-F238E27FC236}">
                <a16:creationId xmlns:a16="http://schemas.microsoft.com/office/drawing/2014/main" id="{235C53FA-E3BC-5927-D0F4-058016CC2E88}"/>
              </a:ext>
            </a:extLst>
          </p:cNvPr>
          <p:cNvPicPr>
            <a:picLocks noChangeAspect="1"/>
          </p:cNvPicPr>
          <p:nvPr/>
        </p:nvPicPr>
        <p:blipFill>
          <a:blip r:embed="rId4"/>
          <a:stretch>
            <a:fillRect/>
          </a:stretch>
        </p:blipFill>
        <p:spPr>
          <a:xfrm>
            <a:off x="7501653" y="1690688"/>
            <a:ext cx="2756771" cy="4691062"/>
          </a:xfrm>
          <a:prstGeom prst="rect">
            <a:avLst/>
          </a:prstGeom>
        </p:spPr>
      </p:pic>
      <p:pic>
        <p:nvPicPr>
          <p:cNvPr id="8" name="Picture 7">
            <a:extLst>
              <a:ext uri="{FF2B5EF4-FFF2-40B4-BE49-F238E27FC236}">
                <a16:creationId xmlns:a16="http://schemas.microsoft.com/office/drawing/2014/main" id="{3224D6EA-E61D-7DAE-1D46-FF51BBEA2894}"/>
              </a:ext>
            </a:extLst>
          </p:cNvPr>
          <p:cNvPicPr>
            <a:picLocks noChangeAspect="1"/>
          </p:cNvPicPr>
          <p:nvPr/>
        </p:nvPicPr>
        <p:blipFill>
          <a:blip r:embed="rId5"/>
          <a:stretch>
            <a:fillRect/>
          </a:stretch>
        </p:blipFill>
        <p:spPr>
          <a:xfrm>
            <a:off x="2539219" y="4856480"/>
            <a:ext cx="2449239" cy="1456596"/>
          </a:xfrm>
          <a:prstGeom prst="rect">
            <a:avLst/>
          </a:prstGeom>
        </p:spPr>
      </p:pic>
      <p:pic>
        <p:nvPicPr>
          <p:cNvPr id="9" name="Picture 8">
            <a:extLst>
              <a:ext uri="{FF2B5EF4-FFF2-40B4-BE49-F238E27FC236}">
                <a16:creationId xmlns:a16="http://schemas.microsoft.com/office/drawing/2014/main" id="{FAD058EB-13B2-8A29-46BB-3DCB97751483}"/>
              </a:ext>
            </a:extLst>
          </p:cNvPr>
          <p:cNvPicPr>
            <a:picLocks noChangeAspect="1"/>
          </p:cNvPicPr>
          <p:nvPr/>
        </p:nvPicPr>
        <p:blipFill>
          <a:blip r:embed="rId6"/>
          <a:stretch>
            <a:fillRect/>
          </a:stretch>
        </p:blipFill>
        <p:spPr>
          <a:xfrm>
            <a:off x="1268559" y="1381125"/>
            <a:ext cx="5355271" cy="1045373"/>
          </a:xfrm>
          <a:prstGeom prst="rect">
            <a:avLst/>
          </a:prstGeom>
        </p:spPr>
      </p:pic>
    </p:spTree>
    <p:extLst>
      <p:ext uri="{BB962C8B-B14F-4D97-AF65-F5344CB8AC3E}">
        <p14:creationId xmlns:p14="http://schemas.microsoft.com/office/powerpoint/2010/main" val="936889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499650C-4769-F802-7C0C-2E71FC06279A}"/>
              </a:ext>
            </a:extLst>
          </p:cNvPr>
          <p:cNvSpPr txBox="1">
            <a:spLocks/>
          </p:cNvSpPr>
          <p:nvPr/>
        </p:nvSpPr>
        <p:spPr>
          <a:xfrm>
            <a:off x="562794" y="169906"/>
            <a:ext cx="6347048" cy="648072"/>
          </a:xfrm>
          <a:prstGeom prst="rect">
            <a:avLst/>
          </a:prstGeom>
        </p:spPr>
        <p:txBody>
          <a:bodyPr vert="horz" lIns="91440" tIns="45720" rIns="91440" bIns="45720" rtlCol="0" anchor="ct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All SWAG respondents by Ethnicity</a:t>
            </a:r>
          </a:p>
        </p:txBody>
      </p:sp>
      <p:pic>
        <p:nvPicPr>
          <p:cNvPr id="5" name="Content Placeholder 6">
            <a:extLst>
              <a:ext uri="{FF2B5EF4-FFF2-40B4-BE49-F238E27FC236}">
                <a16:creationId xmlns:a16="http://schemas.microsoft.com/office/drawing/2014/main" id="{5CB5D5E3-C552-F629-8C0D-CE646D399C3F}"/>
              </a:ext>
            </a:extLst>
          </p:cNvPr>
          <p:cNvPicPr>
            <a:picLocks noChangeAspect="1"/>
          </p:cNvPicPr>
          <p:nvPr/>
        </p:nvPicPr>
        <p:blipFill>
          <a:blip r:embed="rId3"/>
          <a:stretch>
            <a:fillRect/>
          </a:stretch>
        </p:blipFill>
        <p:spPr>
          <a:xfrm>
            <a:off x="1047751" y="794337"/>
            <a:ext cx="3629911" cy="5893758"/>
          </a:xfrm>
          <a:prstGeom prst="rect">
            <a:avLst/>
          </a:prstGeom>
        </p:spPr>
      </p:pic>
      <p:sp>
        <p:nvSpPr>
          <p:cNvPr id="6" name="TextBox 5">
            <a:extLst>
              <a:ext uri="{FF2B5EF4-FFF2-40B4-BE49-F238E27FC236}">
                <a16:creationId xmlns:a16="http://schemas.microsoft.com/office/drawing/2014/main" id="{E3FE13F4-4BA7-8D90-5AB0-B15DF3C20A34}"/>
              </a:ext>
            </a:extLst>
          </p:cNvPr>
          <p:cNvSpPr txBox="1"/>
          <p:nvPr/>
        </p:nvSpPr>
        <p:spPr>
          <a:xfrm>
            <a:off x="4677662" y="1609781"/>
            <a:ext cx="3206706" cy="5078313"/>
          </a:xfrm>
          <a:prstGeom prst="rect">
            <a:avLst/>
          </a:prstGeom>
          <a:noFill/>
        </p:spPr>
        <p:txBody>
          <a:bodyPr wrap="square" rtlCol="0">
            <a:spAutoFit/>
          </a:bodyPr>
          <a:lstStyle/>
          <a:p>
            <a:endParaRPr lang="en-GB" sz="1200" dirty="0"/>
          </a:p>
          <a:p>
            <a:r>
              <a:rPr lang="en-GB" sz="1200" dirty="0"/>
              <a:t>89%</a:t>
            </a:r>
          </a:p>
          <a:p>
            <a:r>
              <a:rPr lang="en-GB" sz="1200" dirty="0"/>
              <a:t>                                                  91.5 % (3043)</a:t>
            </a:r>
          </a:p>
          <a:p>
            <a:endParaRPr lang="en-GB" sz="1200" dirty="0"/>
          </a:p>
          <a:p>
            <a:endParaRPr lang="en-GB" sz="1200" dirty="0"/>
          </a:p>
          <a:p>
            <a:endParaRPr lang="en-GB" sz="1200" dirty="0"/>
          </a:p>
          <a:p>
            <a:endParaRPr lang="en-GB" sz="1200" dirty="0"/>
          </a:p>
          <a:p>
            <a:endParaRPr lang="en-GB" sz="1200" dirty="0"/>
          </a:p>
          <a:p>
            <a:r>
              <a:rPr lang="en-GB" sz="1200" dirty="0"/>
              <a:t>          </a:t>
            </a:r>
          </a:p>
          <a:p>
            <a:endParaRPr lang="en-GB" sz="1200" dirty="0"/>
          </a:p>
          <a:p>
            <a:endParaRPr lang="en-GB" sz="1200" dirty="0"/>
          </a:p>
          <a:p>
            <a:endParaRPr lang="en-GB" sz="1200" dirty="0"/>
          </a:p>
          <a:p>
            <a:endParaRPr lang="en-GB" sz="1200" dirty="0"/>
          </a:p>
          <a:p>
            <a:endParaRPr lang="en-GB" sz="1200" dirty="0"/>
          </a:p>
          <a:p>
            <a:r>
              <a:rPr lang="en-GB" sz="1200" dirty="0"/>
              <a:t>                                                                </a:t>
            </a:r>
          </a:p>
          <a:p>
            <a:r>
              <a:rPr lang="en-GB" sz="1200" dirty="0"/>
              <a:t>                                                    1.5 % (53)</a:t>
            </a:r>
          </a:p>
          <a:p>
            <a:endParaRPr lang="en-GB" sz="1200" dirty="0"/>
          </a:p>
          <a:p>
            <a:endParaRPr lang="en-GB" sz="1200" dirty="0"/>
          </a:p>
          <a:p>
            <a:endParaRPr lang="en-GB" sz="1200" dirty="0"/>
          </a:p>
          <a:p>
            <a:r>
              <a:rPr lang="en-GB" sz="1200" dirty="0"/>
              <a:t>          </a:t>
            </a:r>
          </a:p>
          <a:p>
            <a:endParaRPr lang="en-GB" sz="1200" dirty="0"/>
          </a:p>
          <a:p>
            <a:endParaRPr lang="en-GB" sz="1200" dirty="0"/>
          </a:p>
          <a:p>
            <a:endParaRPr lang="en-GB" sz="1200" dirty="0"/>
          </a:p>
          <a:p>
            <a:endParaRPr lang="en-GB" sz="1200" dirty="0"/>
          </a:p>
          <a:p>
            <a:endParaRPr lang="en-GB" sz="1200" dirty="0"/>
          </a:p>
          <a:p>
            <a:r>
              <a:rPr lang="en-GB" sz="1200" dirty="0"/>
              <a:t>                                                      7% </a:t>
            </a:r>
          </a:p>
          <a:p>
            <a:endParaRPr lang="en-GB" sz="1200" dirty="0"/>
          </a:p>
        </p:txBody>
      </p:sp>
      <p:sp>
        <p:nvSpPr>
          <p:cNvPr id="7" name="Right Brace 6">
            <a:extLst>
              <a:ext uri="{FF2B5EF4-FFF2-40B4-BE49-F238E27FC236}">
                <a16:creationId xmlns:a16="http://schemas.microsoft.com/office/drawing/2014/main" id="{527988CB-6FA7-01D3-029B-B1A434893440}"/>
              </a:ext>
            </a:extLst>
          </p:cNvPr>
          <p:cNvSpPr/>
          <p:nvPr/>
        </p:nvSpPr>
        <p:spPr>
          <a:xfrm>
            <a:off x="6136999" y="1772816"/>
            <a:ext cx="288032" cy="93610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 name="Right Brace 7">
            <a:extLst>
              <a:ext uri="{FF2B5EF4-FFF2-40B4-BE49-F238E27FC236}">
                <a16:creationId xmlns:a16="http://schemas.microsoft.com/office/drawing/2014/main" id="{605C12F1-82FA-BA8E-649B-528A62D8503C}"/>
              </a:ext>
            </a:extLst>
          </p:cNvPr>
          <p:cNvSpPr/>
          <p:nvPr/>
        </p:nvSpPr>
        <p:spPr>
          <a:xfrm>
            <a:off x="6136999" y="2861848"/>
            <a:ext cx="288032" cy="324036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2411755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67271D-C5C5-D523-DCDE-65AB6E835AAE}"/>
              </a:ext>
            </a:extLst>
          </p:cNvPr>
          <p:cNvSpPr>
            <a:spLocks noGrp="1"/>
          </p:cNvSpPr>
          <p:nvPr>
            <p:ph idx="1"/>
          </p:nvPr>
        </p:nvSpPr>
        <p:spPr>
          <a:xfrm>
            <a:off x="838200" y="638175"/>
            <a:ext cx="10515600" cy="5538788"/>
          </a:xfrm>
        </p:spPr>
        <p:txBody>
          <a:bodyPr>
            <a:normAutofit/>
          </a:bodyPr>
          <a:lstStyle/>
          <a:p>
            <a:pPr marL="0" indent="0">
              <a:buNone/>
            </a:pPr>
            <a:endParaRPr lang="en-GB" dirty="0"/>
          </a:p>
          <a:p>
            <a:pPr marL="0" indent="0">
              <a:buNone/>
            </a:pPr>
            <a:endParaRPr lang="en-GB" dirty="0"/>
          </a:p>
          <a:p>
            <a:pPr marL="0" indent="0">
              <a:buNone/>
            </a:pPr>
            <a:r>
              <a:rPr lang="en-GB" dirty="0"/>
              <a:t>Total SWAG Sarcoma responses:  27</a:t>
            </a:r>
          </a:p>
          <a:p>
            <a:pPr marL="0" indent="0">
              <a:buNone/>
            </a:pPr>
            <a:r>
              <a:rPr lang="en-GB" sz="2000" dirty="0"/>
              <a:t>(people with a SWAG post-code, who responded to the survey)</a:t>
            </a:r>
          </a:p>
          <a:p>
            <a:pPr marL="0" indent="0">
              <a:buNone/>
            </a:pPr>
            <a:endParaRPr lang="en-GB" dirty="0"/>
          </a:p>
          <a:p>
            <a:pPr marL="0" indent="0">
              <a:buNone/>
            </a:pPr>
            <a:endParaRPr lang="en-GB" dirty="0"/>
          </a:p>
          <a:p>
            <a:pPr marL="0" indent="0">
              <a:buNone/>
            </a:pPr>
            <a:r>
              <a:rPr lang="en-GB" dirty="0"/>
              <a:t>29 	-	answers supressed, as responses were &lt;11</a:t>
            </a:r>
          </a:p>
          <a:p>
            <a:pPr marL="0" indent="0">
              <a:buNone/>
            </a:pPr>
            <a:r>
              <a:rPr lang="en-GB" dirty="0"/>
              <a:t>2	-	not applicable</a:t>
            </a:r>
          </a:p>
          <a:p>
            <a:pPr marL="0" indent="0">
              <a:buNone/>
            </a:pPr>
            <a:r>
              <a:rPr lang="en-GB" dirty="0"/>
              <a:t>32	-	a % score given as &gt; 11 respondents for that question</a:t>
            </a:r>
          </a:p>
          <a:p>
            <a:pPr marL="0" indent="0">
              <a:buNone/>
            </a:pPr>
            <a:br>
              <a:rPr lang="en-GB" sz="2800" dirty="0"/>
            </a:br>
            <a:endParaRPr lang="en-GB" sz="2800" dirty="0"/>
          </a:p>
          <a:p>
            <a:pPr marL="0" indent="0">
              <a:buNone/>
            </a:pPr>
            <a:endParaRPr lang="en-GB" dirty="0"/>
          </a:p>
        </p:txBody>
      </p:sp>
      <p:sp>
        <p:nvSpPr>
          <p:cNvPr id="4" name="Title 1">
            <a:extLst>
              <a:ext uri="{FF2B5EF4-FFF2-40B4-BE49-F238E27FC236}">
                <a16:creationId xmlns:a16="http://schemas.microsoft.com/office/drawing/2014/main" id="{1C5EB020-62C8-83BA-881B-556981B37DE0}"/>
              </a:ext>
            </a:extLst>
          </p:cNvPr>
          <p:cNvSpPr>
            <a:spLocks noGrp="1"/>
          </p:cNvSpPr>
          <p:nvPr>
            <p:ph type="title"/>
          </p:nvPr>
        </p:nvSpPr>
        <p:spPr>
          <a:xfrm>
            <a:off x="838200" y="638175"/>
            <a:ext cx="5400600" cy="648072"/>
          </a:xfrm>
        </p:spPr>
        <p:txBody>
          <a:bodyPr>
            <a:normAutofit fontScale="90000"/>
          </a:bodyPr>
          <a:lstStyle/>
          <a:p>
            <a:r>
              <a:rPr lang="en-GB" b="1" dirty="0"/>
              <a:t>Sarcoma</a:t>
            </a:r>
            <a:r>
              <a:rPr lang="en-GB" dirty="0"/>
              <a:t> </a:t>
            </a:r>
          </a:p>
        </p:txBody>
      </p:sp>
    </p:spTree>
    <p:extLst>
      <p:ext uri="{BB962C8B-B14F-4D97-AF65-F5344CB8AC3E}">
        <p14:creationId xmlns:p14="http://schemas.microsoft.com/office/powerpoint/2010/main" val="4045096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3CB6A55-819B-1125-65A3-2CD2B30CAAFA}"/>
              </a:ext>
            </a:extLst>
          </p:cNvPr>
          <p:cNvSpPr>
            <a:spLocks noGrp="1"/>
          </p:cNvSpPr>
          <p:nvPr>
            <p:ph type="title"/>
          </p:nvPr>
        </p:nvSpPr>
        <p:spPr>
          <a:xfrm>
            <a:off x="838200" y="121921"/>
            <a:ext cx="10515600" cy="497204"/>
          </a:xfrm>
        </p:spPr>
        <p:txBody>
          <a:bodyPr>
            <a:normAutofit fontScale="90000"/>
          </a:bodyPr>
          <a:lstStyle/>
          <a:p>
            <a:pPr algn="l"/>
            <a:r>
              <a:rPr lang="en-GB" dirty="0"/>
              <a:t>SWAG Summary</a:t>
            </a:r>
          </a:p>
        </p:txBody>
      </p:sp>
      <p:sp>
        <p:nvSpPr>
          <p:cNvPr id="5" name="Content Placeholder 2">
            <a:extLst>
              <a:ext uri="{FF2B5EF4-FFF2-40B4-BE49-F238E27FC236}">
                <a16:creationId xmlns:a16="http://schemas.microsoft.com/office/drawing/2014/main" id="{BEB69E87-5393-E1EE-FCED-A3FA86F79E0B}"/>
              </a:ext>
            </a:extLst>
          </p:cNvPr>
          <p:cNvSpPr>
            <a:spLocks noGrp="1"/>
          </p:cNvSpPr>
          <p:nvPr>
            <p:ph idx="1"/>
          </p:nvPr>
        </p:nvSpPr>
        <p:spPr>
          <a:xfrm>
            <a:off x="838200" y="619125"/>
            <a:ext cx="10515600" cy="6116954"/>
          </a:xfrm>
        </p:spPr>
        <p:txBody>
          <a:bodyPr>
            <a:normAutofit/>
          </a:bodyPr>
          <a:lstStyle/>
          <a:p>
            <a:r>
              <a:rPr lang="en-GB" sz="1600" dirty="0"/>
              <a:t>Overall rating of care 9.0 (national average 8.9)</a:t>
            </a:r>
          </a:p>
          <a:p>
            <a:r>
              <a:rPr lang="en-GB" sz="1600" dirty="0"/>
              <a:t>15 questions were above the expected range </a:t>
            </a:r>
            <a:r>
              <a:rPr lang="en-GB" sz="1200" dirty="0"/>
              <a:t>(all others were in line with the national average)</a:t>
            </a:r>
          </a:p>
          <a:p>
            <a:endParaRPr lang="en-GB" sz="3000" dirty="0"/>
          </a:p>
          <a:p>
            <a:endParaRPr lang="en-GB" sz="3000" dirty="0"/>
          </a:p>
          <a:p>
            <a:pPr marL="0" indent="0">
              <a:buNone/>
            </a:pPr>
            <a:endParaRPr lang="en-GB" sz="3000" dirty="0"/>
          </a:p>
          <a:p>
            <a:endParaRPr lang="en-GB" sz="3000" dirty="0"/>
          </a:p>
          <a:p>
            <a:pPr marL="0" indent="0">
              <a:buNone/>
            </a:pPr>
            <a:endParaRPr lang="en-GB" sz="3000" dirty="0"/>
          </a:p>
          <a:p>
            <a:pPr marL="0" indent="0">
              <a:buNone/>
            </a:pPr>
            <a:endParaRPr lang="en-GB" sz="3000" dirty="0"/>
          </a:p>
          <a:p>
            <a:pPr marL="0" indent="0">
              <a:buNone/>
            </a:pPr>
            <a:endParaRPr lang="en-GB" sz="3000" dirty="0"/>
          </a:p>
          <a:p>
            <a:pPr marL="0" indent="0">
              <a:buNone/>
            </a:pPr>
            <a:endParaRPr lang="en-GB" dirty="0"/>
          </a:p>
        </p:txBody>
      </p:sp>
      <p:pic>
        <p:nvPicPr>
          <p:cNvPr id="6" name="Picture 5">
            <a:extLst>
              <a:ext uri="{FF2B5EF4-FFF2-40B4-BE49-F238E27FC236}">
                <a16:creationId xmlns:a16="http://schemas.microsoft.com/office/drawing/2014/main" id="{58A6864E-7083-0C48-88A8-6957E04D8B15}"/>
              </a:ext>
            </a:extLst>
          </p:cNvPr>
          <p:cNvPicPr>
            <a:picLocks noChangeAspect="1"/>
          </p:cNvPicPr>
          <p:nvPr/>
        </p:nvPicPr>
        <p:blipFill>
          <a:blip r:embed="rId3"/>
          <a:stretch>
            <a:fillRect/>
          </a:stretch>
        </p:blipFill>
        <p:spPr>
          <a:xfrm>
            <a:off x="971600" y="1257300"/>
            <a:ext cx="6791325" cy="5478779"/>
          </a:xfrm>
          <a:prstGeom prst="rect">
            <a:avLst/>
          </a:prstGeom>
        </p:spPr>
      </p:pic>
    </p:spTree>
    <p:extLst>
      <p:ext uri="{BB962C8B-B14F-4D97-AF65-F5344CB8AC3E}">
        <p14:creationId xmlns:p14="http://schemas.microsoft.com/office/powerpoint/2010/main" val="2737403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02F89C7-6DE8-90CA-8392-DC0301B69AF9}"/>
              </a:ext>
            </a:extLst>
          </p:cNvPr>
          <p:cNvSpPr>
            <a:spLocks noGrp="1"/>
          </p:cNvSpPr>
          <p:nvPr>
            <p:ph type="title"/>
          </p:nvPr>
        </p:nvSpPr>
        <p:spPr>
          <a:xfrm>
            <a:off x="838200" y="365125"/>
            <a:ext cx="10515600" cy="1325563"/>
          </a:xfrm>
        </p:spPr>
        <p:txBody>
          <a:bodyPr>
            <a:normAutofit/>
          </a:bodyPr>
          <a:lstStyle/>
          <a:p>
            <a:pPr algn="l"/>
            <a:r>
              <a:rPr lang="en-GB" dirty="0"/>
              <a:t>Trust Summary</a:t>
            </a:r>
          </a:p>
        </p:txBody>
      </p:sp>
      <p:pic>
        <p:nvPicPr>
          <p:cNvPr id="5" name="Content Placeholder 4">
            <a:extLst>
              <a:ext uri="{FF2B5EF4-FFF2-40B4-BE49-F238E27FC236}">
                <a16:creationId xmlns:a16="http://schemas.microsoft.com/office/drawing/2014/main" id="{EEA78937-6657-4CEE-5C81-068C9DCB32EB}"/>
              </a:ext>
            </a:extLst>
          </p:cNvPr>
          <p:cNvPicPr>
            <a:picLocks noGrp="1" noChangeAspect="1"/>
          </p:cNvPicPr>
          <p:nvPr>
            <p:ph idx="1"/>
          </p:nvPr>
        </p:nvPicPr>
        <p:blipFill>
          <a:blip r:embed="rId3"/>
          <a:stretch>
            <a:fillRect/>
          </a:stretch>
        </p:blipFill>
        <p:spPr>
          <a:xfrm>
            <a:off x="2113280" y="1623696"/>
            <a:ext cx="7286378" cy="5092064"/>
          </a:xfrm>
        </p:spPr>
      </p:pic>
    </p:spTree>
    <p:extLst>
      <p:ext uri="{BB962C8B-B14F-4D97-AF65-F5344CB8AC3E}">
        <p14:creationId xmlns:p14="http://schemas.microsoft.com/office/powerpoint/2010/main" val="9951613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TotalTime>
  <Words>2567</Words>
  <Application>Microsoft Office PowerPoint</Application>
  <PresentationFormat>Widescreen</PresentationFormat>
  <Paragraphs>286</Paragraphs>
  <Slides>26</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Wingdings</vt:lpstr>
      <vt:lpstr>Office Theme</vt:lpstr>
      <vt:lpstr>PowerPoint Presentation</vt:lpstr>
      <vt:lpstr>NCPES Introduction</vt:lpstr>
      <vt:lpstr>NCPES Methodology</vt:lpstr>
      <vt:lpstr>Cancer Alliance report</vt:lpstr>
      <vt:lpstr>NCPES SWAG responses</vt:lpstr>
      <vt:lpstr>PowerPoint Presentation</vt:lpstr>
      <vt:lpstr>Sarcoma </vt:lpstr>
      <vt:lpstr>SWAG Summary</vt:lpstr>
      <vt:lpstr>Trust Summary</vt:lpstr>
      <vt:lpstr>Variations by tumour site</vt:lpstr>
      <vt:lpstr>SWAG Sarcoma highest scores     ≥ 90%</vt:lpstr>
      <vt:lpstr>SWAG Sarcoma  lowest scores           ≤ 60%</vt:lpstr>
      <vt:lpstr>Cancer context – 3319 responses</vt:lpstr>
      <vt:lpstr>Cancer context cont.</vt:lpstr>
      <vt:lpstr>Cancer context cont.</vt:lpstr>
      <vt:lpstr>Patient comments</vt:lpstr>
      <vt:lpstr>Initial SWAG observations</vt:lpstr>
      <vt:lpstr>Clinical Advisory Group - Next Steps</vt:lpstr>
      <vt:lpstr>SWAG next steps</vt:lpstr>
      <vt:lpstr>Somerset  NHS FT</vt:lpstr>
      <vt:lpstr>Yeovil District Hospital NHS FT</vt:lpstr>
      <vt:lpstr>University Hospitals Bristol and Weston NHS FT</vt:lpstr>
      <vt:lpstr>North Bristol NHS Trust</vt:lpstr>
      <vt:lpstr>Royal United Hospitals Bath NHS FT</vt:lpstr>
      <vt:lpstr>Salisbury NHS FT</vt:lpstr>
      <vt:lpstr>Gloucestershire Hospitals NHS FT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Dunderdale</dc:creator>
  <cp:lastModifiedBy>Helen Dunderdale</cp:lastModifiedBy>
  <cp:revision>5</cp:revision>
  <cp:lastPrinted>2022-10-17T08:58:24Z</cp:lastPrinted>
  <dcterms:created xsi:type="dcterms:W3CDTF">2022-09-29T11:07:14Z</dcterms:created>
  <dcterms:modified xsi:type="dcterms:W3CDTF">2022-10-17T08:59:12Z</dcterms:modified>
</cp:coreProperties>
</file>