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2"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42E403-E620-4C0F-9826-D5B7394D6D54}" v="4" dt="2022-10-28T14:04:35.7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28B4-9C3D-B16E-3647-FE2F780F6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BD098-37E8-B9FD-CB58-0621D9A8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ED5B9-593E-D195-48B6-53D9F2FA15ED}"/>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A1A4BE4F-5A70-2D30-0EE0-D46D27F2F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33A8B-5F79-6E14-C000-505D2BC447BA}"/>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3281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D8-4F85-81AD-E2A7-12CFD18B88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1DFE4-748F-3AC5-8563-DC55539A9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A5F8B-1C64-AC4E-E722-2FFAB2026FB6}"/>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A78F187E-1B88-AF59-8720-F90822853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22100-1052-E477-B184-8D00A2BCB3AB}"/>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42393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C79FC-ABC9-7A91-2027-63013EF0FC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0E4C8-33BF-F7B6-F48F-F8037F8A9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8D0ED-5235-9FC0-FD05-132038EFE85C}"/>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A32E293D-A5D7-0787-1B97-CEFEB3A0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D495D-7574-BC11-EB52-C3EE3706BFD2}"/>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9367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AA0B-BA5B-F240-D367-FDA9352E88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63BF86-4372-9DED-5B18-A55DFFEFD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39A95-166F-2EC5-AAEC-5716D1A692A0}"/>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BEFE737C-ADC6-DBB5-4B42-097305704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A011C-0343-54A5-97E4-B16AF593FD3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89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443F-9AC7-B3EE-55FA-B373A817A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F1E096-EFFB-881B-CB37-E43C35906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65710-357C-C337-E5E0-8EE0D09A985F}"/>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F9B55E0E-7BAB-DE62-82D4-12CE58A5D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298C9-C815-1318-9D8B-0AA304ADCF80}"/>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690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7AB8-BFBA-92AB-7FE5-F5E6FFC57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58E9E6-04CA-8B85-362A-2B84F5A28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800022-0555-10FA-8272-091B3140EC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93AA96-CBC6-F032-B08B-B02CF3856FFD}"/>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6" name="Footer Placeholder 5">
            <a:extLst>
              <a:ext uri="{FF2B5EF4-FFF2-40B4-BE49-F238E27FC236}">
                <a16:creationId xmlns:a16="http://schemas.microsoft.com/office/drawing/2014/main" id="{E7602F9A-C956-DA7B-6DBB-3BAB743676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CCDBC-0C5A-64B9-DAF9-044A2A17D82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4341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49D-D703-0827-DD47-EABAB893C2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E0903-6B48-0AE7-2EEC-D83E10DB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B647C-4816-82DC-DF50-94035BE0D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1FA2F7-FCF7-B656-F074-918A95E97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E7001-1422-5285-1024-D54D6ECBD9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AC89B0-E4A5-D1EC-97DB-CAA6D22D08D1}"/>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8" name="Footer Placeholder 7">
            <a:extLst>
              <a:ext uri="{FF2B5EF4-FFF2-40B4-BE49-F238E27FC236}">
                <a16:creationId xmlns:a16="http://schemas.microsoft.com/office/drawing/2014/main" id="{04FCAA8C-FE6D-45DF-591D-EEA9DF8DFD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650447-9886-AC3F-AB4F-482E9F53AC91}"/>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1437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59FD-2FF3-D40C-2E40-6A068DF826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DA0D77-77A5-E801-CC7E-BE8C5E8380CD}"/>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4" name="Footer Placeholder 3">
            <a:extLst>
              <a:ext uri="{FF2B5EF4-FFF2-40B4-BE49-F238E27FC236}">
                <a16:creationId xmlns:a16="http://schemas.microsoft.com/office/drawing/2014/main" id="{684EA92C-6AD1-E699-CEDD-B3745DFD99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A93EB-C621-A25F-1090-1BD724B957F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797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673D-868E-240B-19D9-EFFDEB5005B3}"/>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3" name="Footer Placeholder 2">
            <a:extLst>
              <a:ext uri="{FF2B5EF4-FFF2-40B4-BE49-F238E27FC236}">
                <a16:creationId xmlns:a16="http://schemas.microsoft.com/office/drawing/2014/main" id="{F1BFE85A-E38C-C6F2-F9DC-AD142C389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F18FE9-ABAF-F368-A0EF-6E28EA7CDA29}"/>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26511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3232-94F5-423E-166D-D39F93016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085F5B-2D58-4E00-842B-B34D3A2C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F9D0DF-EF48-22B7-B17E-0D2093A83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ED01E-72B4-7B5C-BC95-2BD3A15D5FC6}"/>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6" name="Footer Placeholder 5">
            <a:extLst>
              <a:ext uri="{FF2B5EF4-FFF2-40B4-BE49-F238E27FC236}">
                <a16:creationId xmlns:a16="http://schemas.microsoft.com/office/drawing/2014/main" id="{CF29EF69-87A9-D2C5-AC0F-25DCBDB06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8D212E-5AD8-0EC2-2EEA-4BA48AB6FF86}"/>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27764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623F-45C7-1A91-D1E2-4813A7134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536049-6381-069B-F8FC-D8D86E3F0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7CF33B-D09A-2279-CF1E-89ACEC53A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0EBB4-FE6A-C207-EE8E-8A5E27FD93EC}"/>
              </a:ext>
            </a:extLst>
          </p:cNvPr>
          <p:cNvSpPr>
            <a:spLocks noGrp="1"/>
          </p:cNvSpPr>
          <p:nvPr>
            <p:ph type="dt" sz="half" idx="10"/>
          </p:nvPr>
        </p:nvSpPr>
        <p:spPr/>
        <p:txBody>
          <a:bodyPr/>
          <a:lstStyle/>
          <a:p>
            <a:fld id="{135090B9-B18B-4D47-B44A-8F08713E4A3D}" type="datetimeFigureOut">
              <a:rPr lang="en-GB" smtClean="0"/>
              <a:t>16/01/2023</a:t>
            </a:fld>
            <a:endParaRPr lang="en-GB"/>
          </a:p>
        </p:txBody>
      </p:sp>
      <p:sp>
        <p:nvSpPr>
          <p:cNvPr id="6" name="Footer Placeholder 5">
            <a:extLst>
              <a:ext uri="{FF2B5EF4-FFF2-40B4-BE49-F238E27FC236}">
                <a16:creationId xmlns:a16="http://schemas.microsoft.com/office/drawing/2014/main" id="{3FFD25DF-B1E9-A1DE-09F8-35AE70B65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72B5C8-6701-0344-93FB-0831CFC6B05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827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B4526-7922-1B45-4A3E-CF2B01EE3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C89964-37A0-8BEF-EE9B-58BC071C0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21475-07D4-97FB-45DC-CC0929448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90B9-B18B-4D47-B44A-8F08713E4A3D}" type="datetimeFigureOut">
              <a:rPr lang="en-GB" smtClean="0"/>
              <a:t>16/01/2023</a:t>
            </a:fld>
            <a:endParaRPr lang="en-GB"/>
          </a:p>
        </p:txBody>
      </p:sp>
      <p:sp>
        <p:nvSpPr>
          <p:cNvPr id="5" name="Footer Placeholder 4">
            <a:extLst>
              <a:ext uri="{FF2B5EF4-FFF2-40B4-BE49-F238E27FC236}">
                <a16:creationId xmlns:a16="http://schemas.microsoft.com/office/drawing/2014/main" id="{6C162CC5-B586-DBC3-F8FF-FECFE5192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3EB0D-2D87-943E-D291-026BC1038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F1AC0-7784-45B0-B387-106652E0299C}" type="slidenum">
              <a:rPr lang="en-GB" smtClean="0"/>
              <a:t>‹#›</a:t>
            </a:fld>
            <a:endParaRPr lang="en-GB"/>
          </a:p>
        </p:txBody>
      </p:sp>
    </p:spTree>
    <p:extLst>
      <p:ext uri="{BB962C8B-B14F-4D97-AF65-F5344CB8AC3E}">
        <p14:creationId xmlns:p14="http://schemas.microsoft.com/office/powerpoint/2010/main" val="4258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5DBFE86-C38B-CCD9-EC3A-A790832E12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a:extLst>
              <a:ext uri="{FF2B5EF4-FFF2-40B4-BE49-F238E27FC236}">
                <a16:creationId xmlns:a16="http://schemas.microsoft.com/office/drawing/2014/main" id="{88D45DF8-58A7-2DF4-71F0-F269B2854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 y="152400"/>
            <a:ext cx="1723390" cy="7010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F64A689-1289-F557-02B8-21599C549E5F}"/>
              </a:ext>
            </a:extLst>
          </p:cNvPr>
          <p:cNvSpPr>
            <a:spLocks noChangeArrowheads="1"/>
          </p:cNvSpPr>
          <p:nvPr/>
        </p:nvSpPr>
        <p:spPr bwMode="auto">
          <a:xfrm>
            <a:off x="91440" y="994192"/>
            <a:ext cx="63380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Somerset, Wiltshire, Avon and Gloucestershire (SWAG) Cancer Services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93FC885-9872-16F7-FF89-629E842CCEC0}"/>
              </a:ext>
            </a:extLst>
          </p:cNvPr>
          <p:cNvSpPr txBox="1"/>
          <p:nvPr/>
        </p:nvSpPr>
        <p:spPr>
          <a:xfrm>
            <a:off x="520700" y="1838961"/>
            <a:ext cx="10881360" cy="4278094"/>
          </a:xfrm>
          <a:prstGeom prst="rect">
            <a:avLst/>
          </a:prstGeom>
          <a:solidFill>
            <a:srgbClr val="0070C0"/>
          </a:solidFill>
        </p:spPr>
        <p:txBody>
          <a:bodyPr wrap="square" rtlCol="0">
            <a:spAutoFit/>
          </a:bodyPr>
          <a:lstStyle/>
          <a:p>
            <a:pPr algn="ctr"/>
            <a:endParaRPr lang="en-GB" sz="2800" dirty="0">
              <a:solidFill>
                <a:schemeClr val="bg1"/>
              </a:solidFill>
            </a:endParaRPr>
          </a:p>
          <a:p>
            <a:pPr algn="ctr"/>
            <a:r>
              <a:rPr lang="en-GB" sz="3200" b="1" dirty="0">
                <a:solidFill>
                  <a:schemeClr val="bg1"/>
                </a:solidFill>
              </a:rPr>
              <a:t>National Cancer Patient Experience Survey Results (2021)</a:t>
            </a:r>
          </a:p>
          <a:p>
            <a:pPr algn="ctr"/>
            <a:endParaRPr lang="en-GB" sz="3200" b="1" dirty="0">
              <a:solidFill>
                <a:schemeClr val="bg1"/>
              </a:solidFill>
            </a:endParaRPr>
          </a:p>
          <a:p>
            <a:pPr algn="ctr"/>
            <a:r>
              <a:rPr lang="en-GB" sz="3200" b="1" dirty="0">
                <a:solidFill>
                  <a:schemeClr val="bg1"/>
                </a:solidFill>
              </a:rPr>
              <a:t>Head and Neck Cancer Clinical Advisory Group</a:t>
            </a:r>
          </a:p>
          <a:p>
            <a:pPr algn="ctr"/>
            <a:endParaRPr lang="en-GB" sz="3200" b="1" dirty="0">
              <a:solidFill>
                <a:schemeClr val="bg1"/>
              </a:solidFill>
            </a:endParaRPr>
          </a:p>
          <a:p>
            <a:pPr algn="ctr"/>
            <a:r>
              <a:rPr lang="en-GB" sz="3200" b="1" dirty="0">
                <a:solidFill>
                  <a:schemeClr val="bg1"/>
                </a:solidFill>
              </a:rPr>
              <a:t>Tuesday 8</a:t>
            </a:r>
            <a:r>
              <a:rPr lang="en-GB" sz="3200" b="1" baseline="30000" dirty="0">
                <a:solidFill>
                  <a:schemeClr val="bg1"/>
                </a:solidFill>
              </a:rPr>
              <a:t>th</a:t>
            </a:r>
            <a:r>
              <a:rPr lang="en-GB" sz="3200" b="1" dirty="0">
                <a:solidFill>
                  <a:schemeClr val="bg1"/>
                </a:solidFill>
              </a:rPr>
              <a:t> November 2022</a:t>
            </a:r>
          </a:p>
          <a:p>
            <a:pPr algn="ctr"/>
            <a:endParaRPr lang="en-GB" sz="2800" dirty="0">
              <a:solidFill>
                <a:schemeClr val="bg1"/>
              </a:solidFill>
            </a:endParaRPr>
          </a:p>
          <a:p>
            <a:pPr algn="ctr"/>
            <a:endParaRPr lang="en-GB" sz="2800" dirty="0">
              <a:solidFill>
                <a:schemeClr val="bg1"/>
              </a:solidFill>
            </a:endParaRPr>
          </a:p>
          <a:p>
            <a:pPr algn="ctr"/>
            <a:endParaRPr lang="en-GB" sz="2800" dirty="0">
              <a:solidFill>
                <a:schemeClr val="bg1"/>
              </a:solidFill>
            </a:endParaRPr>
          </a:p>
        </p:txBody>
      </p:sp>
    </p:spTree>
    <p:extLst>
      <p:ext uri="{BB962C8B-B14F-4D97-AF65-F5344CB8AC3E}">
        <p14:creationId xmlns:p14="http://schemas.microsoft.com/office/powerpoint/2010/main" val="30232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661DE-CF61-A259-3E33-C7CFD13310CA}"/>
              </a:ext>
            </a:extLst>
          </p:cNvPr>
          <p:cNvSpPr>
            <a:spLocks noGrp="1"/>
          </p:cNvSpPr>
          <p:nvPr>
            <p:ph type="title"/>
          </p:nvPr>
        </p:nvSpPr>
        <p:spPr>
          <a:xfrm>
            <a:off x="637953" y="365125"/>
            <a:ext cx="10715847" cy="932047"/>
          </a:xfrm>
        </p:spPr>
        <p:txBody>
          <a:bodyPr>
            <a:normAutofit/>
          </a:bodyPr>
          <a:lstStyle/>
          <a:p>
            <a:r>
              <a:rPr lang="en-GB" b="1" dirty="0"/>
              <a:t>Variations by tumour site</a:t>
            </a:r>
          </a:p>
        </p:txBody>
      </p:sp>
      <p:sp>
        <p:nvSpPr>
          <p:cNvPr id="5" name="Content Placeholder 2">
            <a:extLst>
              <a:ext uri="{FF2B5EF4-FFF2-40B4-BE49-F238E27FC236}">
                <a16:creationId xmlns:a16="http://schemas.microsoft.com/office/drawing/2014/main" id="{C19E1536-52E0-3670-775C-0FA33771CA4B}"/>
              </a:ext>
            </a:extLst>
          </p:cNvPr>
          <p:cNvSpPr>
            <a:spLocks noGrp="1"/>
          </p:cNvSpPr>
          <p:nvPr>
            <p:ph idx="1"/>
          </p:nvPr>
        </p:nvSpPr>
        <p:spPr>
          <a:xfrm>
            <a:off x="838200" y="1890793"/>
            <a:ext cx="10515600" cy="4286170"/>
          </a:xfrm>
        </p:spPr>
        <p:txBody>
          <a:bodyPr>
            <a:normAutofit/>
          </a:bodyPr>
          <a:lstStyle/>
          <a:p>
            <a:r>
              <a:rPr lang="en-GB" dirty="0"/>
              <a:t>Comparison between tumour sites</a:t>
            </a:r>
          </a:p>
          <a:p>
            <a:pPr lvl="1"/>
            <a:r>
              <a:rPr lang="en-GB" dirty="0"/>
              <a:t>Some significant variation in scores </a:t>
            </a:r>
            <a:r>
              <a:rPr lang="en-GB" sz="2000" dirty="0"/>
              <a:t>(e.g. &gt;30%)</a:t>
            </a:r>
          </a:p>
          <a:p>
            <a:pPr lvl="1"/>
            <a:r>
              <a:rPr lang="en-GB" dirty="0"/>
              <a:t>Significant variation in numbers of responses</a:t>
            </a:r>
          </a:p>
          <a:p>
            <a:pPr lvl="1"/>
            <a:r>
              <a:rPr lang="en-GB" dirty="0"/>
              <a:t>Caution in making these comparisons and interpreting results</a:t>
            </a:r>
          </a:p>
          <a:p>
            <a:pPr marL="457200" lvl="1" indent="0">
              <a:buNone/>
            </a:pPr>
            <a:endParaRPr lang="en-GB" dirty="0"/>
          </a:p>
          <a:p>
            <a:r>
              <a:rPr lang="en-GB" dirty="0"/>
              <a:t>NCPES discussion at SWAG Clinical Advisory Groups (CAGs) and local MDTs</a:t>
            </a:r>
          </a:p>
          <a:p>
            <a:r>
              <a:rPr lang="en-GB" dirty="0"/>
              <a:t>Alliance, ICS and Trust level scrutiny and pathway planning</a:t>
            </a:r>
          </a:p>
          <a:p>
            <a:pPr marL="0" indent="0">
              <a:buNone/>
            </a:pPr>
            <a:endParaRPr lang="en-GB" dirty="0"/>
          </a:p>
          <a:p>
            <a:endParaRPr lang="en-GB" dirty="0"/>
          </a:p>
        </p:txBody>
      </p:sp>
    </p:spTree>
    <p:extLst>
      <p:ext uri="{BB962C8B-B14F-4D97-AF65-F5344CB8AC3E}">
        <p14:creationId xmlns:p14="http://schemas.microsoft.com/office/powerpoint/2010/main" val="201233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147196"/>
            <a:ext cx="10515600" cy="633854"/>
          </a:xfrm>
        </p:spPr>
        <p:txBody>
          <a:bodyPr>
            <a:normAutofit/>
          </a:bodyPr>
          <a:lstStyle/>
          <a:p>
            <a:r>
              <a:rPr lang="en-GB" sz="3600" b="1" dirty="0"/>
              <a:t>SWAG Head and Neck highest scores  	  ≥ 90%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846835340"/>
              </p:ext>
            </p:extLst>
          </p:nvPr>
        </p:nvGraphicFramePr>
        <p:xfrm>
          <a:off x="514350" y="781050"/>
          <a:ext cx="10623767" cy="6028410"/>
        </p:xfrm>
        <a:graphic>
          <a:graphicData uri="http://schemas.openxmlformats.org/drawingml/2006/table">
            <a:tbl>
              <a:tblPr firstRow="1" bandRow="1">
                <a:tableStyleId>{5C22544A-7EE6-4342-B048-85BDC9FD1C3A}</a:tableStyleId>
              </a:tblPr>
              <a:tblGrid>
                <a:gridCol w="424609">
                  <a:extLst>
                    <a:ext uri="{9D8B030D-6E8A-4147-A177-3AD203B41FA5}">
                      <a16:colId xmlns:a16="http://schemas.microsoft.com/office/drawing/2014/main" val="1198804081"/>
                    </a:ext>
                  </a:extLst>
                </a:gridCol>
                <a:gridCol w="8122377">
                  <a:extLst>
                    <a:ext uri="{9D8B030D-6E8A-4147-A177-3AD203B41FA5}">
                      <a16:colId xmlns:a16="http://schemas.microsoft.com/office/drawing/2014/main" val="3489026656"/>
                    </a:ext>
                  </a:extLst>
                </a:gridCol>
                <a:gridCol w="675280">
                  <a:extLst>
                    <a:ext uri="{9D8B030D-6E8A-4147-A177-3AD203B41FA5}">
                      <a16:colId xmlns:a16="http://schemas.microsoft.com/office/drawing/2014/main" val="1152682349"/>
                    </a:ext>
                  </a:extLst>
                </a:gridCol>
                <a:gridCol w="675280">
                  <a:extLst>
                    <a:ext uri="{9D8B030D-6E8A-4147-A177-3AD203B41FA5}">
                      <a16:colId xmlns:a16="http://schemas.microsoft.com/office/drawing/2014/main" val="1967182400"/>
                    </a:ext>
                  </a:extLst>
                </a:gridCol>
                <a:gridCol w="726221">
                  <a:extLst>
                    <a:ext uri="{9D8B030D-6E8A-4147-A177-3AD203B41FA5}">
                      <a16:colId xmlns:a16="http://schemas.microsoft.com/office/drawing/2014/main" val="286727652"/>
                    </a:ext>
                  </a:extLst>
                </a:gridCol>
              </a:tblGrid>
              <a:tr h="423623">
                <a:tc>
                  <a:txBody>
                    <a:bodyPr/>
                    <a:lstStyle/>
                    <a:p>
                      <a:endParaRPr lang="en-GB" dirty="0"/>
                    </a:p>
                  </a:txBody>
                  <a:tcPr/>
                </a:tc>
                <a:tc>
                  <a:txBody>
                    <a:bodyPr/>
                    <a:lstStyle/>
                    <a:p>
                      <a:r>
                        <a:rPr lang="en-GB" dirty="0"/>
                        <a:t>Question</a:t>
                      </a:r>
                    </a:p>
                  </a:txBody>
                  <a:tcPr/>
                </a:tc>
                <a:tc>
                  <a:txBody>
                    <a:bodyPr/>
                    <a:lstStyle/>
                    <a:p>
                      <a:pPr algn="ctr"/>
                      <a:r>
                        <a:rPr lang="en-GB" sz="1200" dirty="0"/>
                        <a:t>H&amp;N SWAG</a:t>
                      </a:r>
                    </a:p>
                  </a:txBody>
                  <a:tcPr/>
                </a:tc>
                <a:tc>
                  <a:txBody>
                    <a:bodyPr/>
                    <a:lstStyle/>
                    <a:p>
                      <a:r>
                        <a:rPr lang="en-GB" sz="1200" b="0" dirty="0"/>
                        <a:t>SWAG average</a:t>
                      </a:r>
                    </a:p>
                  </a:txBody>
                  <a:tcPr/>
                </a:tc>
                <a:tc>
                  <a:txBody>
                    <a:bodyPr/>
                    <a:lstStyle/>
                    <a:p>
                      <a:r>
                        <a:rPr lang="en-GB" sz="1100" b="0" dirty="0"/>
                        <a:t>National average</a:t>
                      </a:r>
                    </a:p>
                  </a:txBody>
                  <a:tcPr/>
                </a:tc>
                <a:extLst>
                  <a:ext uri="{0D108BD9-81ED-4DB2-BD59-A6C34878D82A}">
                    <a16:rowId xmlns:a16="http://schemas.microsoft.com/office/drawing/2014/main" val="420028507"/>
                  </a:ext>
                </a:extLst>
              </a:tr>
              <a:tr h="429105">
                <a:tc>
                  <a:txBody>
                    <a:bodyPr/>
                    <a:lstStyle/>
                    <a:p>
                      <a:pPr algn="ctr"/>
                      <a:r>
                        <a:rPr lang="en-GB" sz="1800" dirty="0"/>
                        <a:t>19</a:t>
                      </a:r>
                    </a:p>
                  </a:txBody>
                  <a:tcPr/>
                </a:tc>
                <a:tc>
                  <a:txBody>
                    <a:bodyPr/>
                    <a:lstStyle/>
                    <a:p>
                      <a:r>
                        <a:rPr lang="en-GB" sz="1800" dirty="0"/>
                        <a:t>Patient found advice from main contact person was very or quite helpful</a:t>
                      </a:r>
                    </a:p>
                  </a:txBody>
                  <a:tcPr/>
                </a:tc>
                <a:tc>
                  <a:txBody>
                    <a:bodyPr/>
                    <a:lstStyle/>
                    <a:p>
                      <a:pPr algn="ctr"/>
                      <a:r>
                        <a:rPr lang="en-GB" b="1" dirty="0"/>
                        <a:t>98</a:t>
                      </a:r>
                    </a:p>
                  </a:txBody>
                  <a:tcPr/>
                </a:tc>
                <a:tc>
                  <a:txBody>
                    <a:bodyPr/>
                    <a:lstStyle/>
                    <a:p>
                      <a:pPr algn="ctr"/>
                      <a:r>
                        <a:rPr lang="en-GB" dirty="0"/>
                        <a:t>97</a:t>
                      </a:r>
                    </a:p>
                  </a:txBody>
                  <a:tcPr/>
                </a:tc>
                <a:tc>
                  <a:txBody>
                    <a:bodyPr/>
                    <a:lstStyle/>
                    <a:p>
                      <a:pPr algn="ctr"/>
                      <a:r>
                        <a:rPr lang="en-GB" dirty="0"/>
                        <a:t>96</a:t>
                      </a:r>
                    </a:p>
                  </a:txBody>
                  <a:tcPr/>
                </a:tc>
                <a:extLst>
                  <a:ext uri="{0D108BD9-81ED-4DB2-BD59-A6C34878D82A}">
                    <a16:rowId xmlns:a16="http://schemas.microsoft.com/office/drawing/2014/main" val="2100167007"/>
                  </a:ext>
                </a:extLst>
              </a:tr>
              <a:tr h="429105">
                <a:tc>
                  <a:txBody>
                    <a:bodyPr/>
                    <a:lstStyle/>
                    <a:p>
                      <a:pPr algn="ctr"/>
                      <a:r>
                        <a:rPr lang="en-GB" sz="1800" dirty="0"/>
                        <a:t>26</a:t>
                      </a:r>
                    </a:p>
                  </a:txBody>
                  <a:tcPr/>
                </a:tc>
                <a:tc>
                  <a:txBody>
                    <a:bodyPr/>
                    <a:lstStyle/>
                    <a:p>
                      <a:r>
                        <a:rPr lang="en-GB" sz="1800" dirty="0"/>
                        <a:t>Care team reviewed the patient’s care plan with them to ensure it was up to date</a:t>
                      </a:r>
                    </a:p>
                  </a:txBody>
                  <a:tcPr/>
                </a:tc>
                <a:tc>
                  <a:txBody>
                    <a:bodyPr/>
                    <a:lstStyle/>
                    <a:p>
                      <a:pPr algn="ctr"/>
                      <a:r>
                        <a:rPr lang="en-GB" b="1" dirty="0"/>
                        <a:t>98</a:t>
                      </a:r>
                    </a:p>
                  </a:txBody>
                  <a:tcPr/>
                </a:tc>
                <a:tc>
                  <a:txBody>
                    <a:bodyPr/>
                    <a:lstStyle/>
                    <a:p>
                      <a:pPr algn="ctr"/>
                      <a:r>
                        <a:rPr lang="en-GB" dirty="0"/>
                        <a:t>99</a:t>
                      </a:r>
                    </a:p>
                  </a:txBody>
                  <a:tcPr/>
                </a:tc>
                <a:tc>
                  <a:txBody>
                    <a:bodyPr/>
                    <a:lstStyle/>
                    <a:p>
                      <a:pPr algn="ctr"/>
                      <a:r>
                        <a:rPr lang="en-GB" dirty="0"/>
                        <a:t>99</a:t>
                      </a:r>
                    </a:p>
                  </a:txBody>
                  <a:tcPr/>
                </a:tc>
                <a:extLst>
                  <a:ext uri="{0D108BD9-81ED-4DB2-BD59-A6C34878D82A}">
                    <a16:rowId xmlns:a16="http://schemas.microsoft.com/office/drawing/2014/main" val="1818907153"/>
                  </a:ext>
                </a:extLst>
              </a:tr>
              <a:tr h="429105">
                <a:tc>
                  <a:txBody>
                    <a:bodyPr/>
                    <a:lstStyle/>
                    <a:p>
                      <a:pPr algn="ctr"/>
                      <a:r>
                        <a:rPr lang="en-GB" sz="1800" dirty="0"/>
                        <a:t>5</a:t>
                      </a:r>
                    </a:p>
                  </a:txBody>
                  <a:tcPr/>
                </a:tc>
                <a:tc>
                  <a:txBody>
                    <a:bodyPr/>
                    <a:lstStyle/>
                    <a:p>
                      <a:r>
                        <a:rPr lang="en-GB" sz="1800" dirty="0"/>
                        <a:t>Patient received all the information needed about the diagnostic test in advance</a:t>
                      </a:r>
                    </a:p>
                  </a:txBody>
                  <a:tcPr/>
                </a:tc>
                <a:tc>
                  <a:txBody>
                    <a:bodyPr/>
                    <a:lstStyle/>
                    <a:p>
                      <a:pPr algn="ctr"/>
                      <a:r>
                        <a:rPr lang="en-GB" b="1" dirty="0"/>
                        <a:t>95</a:t>
                      </a:r>
                    </a:p>
                  </a:txBody>
                  <a:tcPr/>
                </a:tc>
                <a:tc>
                  <a:txBody>
                    <a:bodyPr/>
                    <a:lstStyle/>
                    <a:p>
                      <a:pPr algn="ctr"/>
                      <a:r>
                        <a:rPr lang="en-GB" dirty="0"/>
                        <a:t>93</a:t>
                      </a:r>
                    </a:p>
                  </a:txBody>
                  <a:tcPr/>
                </a:tc>
                <a:tc>
                  <a:txBody>
                    <a:bodyPr/>
                    <a:lstStyle/>
                    <a:p>
                      <a:pPr algn="ctr"/>
                      <a:r>
                        <a:rPr lang="en-GB" dirty="0"/>
                        <a:t>93</a:t>
                      </a:r>
                    </a:p>
                  </a:txBody>
                  <a:tcPr/>
                </a:tc>
                <a:extLst>
                  <a:ext uri="{0D108BD9-81ED-4DB2-BD59-A6C34878D82A}">
                    <a16:rowId xmlns:a16="http://schemas.microsoft.com/office/drawing/2014/main" val="105370451"/>
                  </a:ext>
                </a:extLst>
              </a:tr>
              <a:tr h="429105">
                <a:tc>
                  <a:txBody>
                    <a:bodyPr/>
                    <a:lstStyle/>
                    <a:p>
                      <a:pPr algn="ctr"/>
                      <a:r>
                        <a:rPr lang="en-GB" sz="1800" dirty="0"/>
                        <a:t>18</a:t>
                      </a:r>
                    </a:p>
                  </a:txBody>
                  <a:tcPr/>
                </a:tc>
                <a:tc>
                  <a:txBody>
                    <a:bodyPr/>
                    <a:lstStyle/>
                    <a:p>
                      <a:r>
                        <a:rPr lang="en-GB" sz="1800" dirty="0"/>
                        <a:t>Patient found it very or quite easy to contact their main contact person</a:t>
                      </a:r>
                    </a:p>
                  </a:txBody>
                  <a:tcPr/>
                </a:tc>
                <a:tc>
                  <a:txBody>
                    <a:bodyPr/>
                    <a:lstStyle/>
                    <a:p>
                      <a:pPr algn="ctr"/>
                      <a:r>
                        <a:rPr lang="en-GB" b="1" dirty="0"/>
                        <a:t>95</a:t>
                      </a:r>
                    </a:p>
                  </a:txBody>
                  <a:tcPr/>
                </a:tc>
                <a:tc>
                  <a:txBody>
                    <a:bodyPr/>
                    <a:lstStyle/>
                    <a:p>
                      <a:pPr algn="ctr"/>
                      <a:r>
                        <a:rPr lang="en-GB" dirty="0"/>
                        <a:t>87</a:t>
                      </a:r>
                    </a:p>
                  </a:txBody>
                  <a:tcPr/>
                </a:tc>
                <a:tc>
                  <a:txBody>
                    <a:bodyPr/>
                    <a:lstStyle/>
                    <a:p>
                      <a:pPr algn="ctr"/>
                      <a:r>
                        <a:rPr lang="en-GB" dirty="0"/>
                        <a:t>85</a:t>
                      </a:r>
                    </a:p>
                  </a:txBody>
                  <a:tcPr/>
                </a:tc>
                <a:extLst>
                  <a:ext uri="{0D108BD9-81ED-4DB2-BD59-A6C34878D82A}">
                    <a16:rowId xmlns:a16="http://schemas.microsoft.com/office/drawing/2014/main" val="3882685610"/>
                  </a:ext>
                </a:extLst>
              </a:tr>
              <a:tr h="429105">
                <a:tc>
                  <a:txBody>
                    <a:bodyPr/>
                    <a:lstStyle/>
                    <a:p>
                      <a:pPr algn="ctr"/>
                      <a:r>
                        <a:rPr lang="en-GB" sz="1800" dirty="0"/>
                        <a:t>25</a:t>
                      </a:r>
                    </a:p>
                  </a:txBody>
                  <a:tcPr/>
                </a:tc>
                <a:tc>
                  <a:txBody>
                    <a:bodyPr/>
                    <a:lstStyle/>
                    <a:p>
                      <a:r>
                        <a:rPr lang="en-GB" sz="1800" dirty="0"/>
                        <a:t>A member of their care team helped the patient create a care plan to address any needs or concerns</a:t>
                      </a:r>
                    </a:p>
                  </a:txBody>
                  <a:tcPr/>
                </a:tc>
                <a:tc>
                  <a:txBody>
                    <a:bodyPr/>
                    <a:lstStyle/>
                    <a:p>
                      <a:pPr algn="ctr"/>
                      <a:r>
                        <a:rPr lang="en-GB" b="1" dirty="0"/>
                        <a:t>95</a:t>
                      </a:r>
                    </a:p>
                  </a:txBody>
                  <a:tcPr/>
                </a:tc>
                <a:tc>
                  <a:txBody>
                    <a:bodyPr/>
                    <a:lstStyle/>
                    <a:p>
                      <a:pPr algn="ctr"/>
                      <a:r>
                        <a:rPr lang="en-GB" dirty="0"/>
                        <a:t>95</a:t>
                      </a:r>
                    </a:p>
                  </a:txBody>
                  <a:tcPr/>
                </a:tc>
                <a:tc>
                  <a:txBody>
                    <a:bodyPr/>
                    <a:lstStyle/>
                    <a:p>
                      <a:pPr algn="ctr"/>
                      <a:r>
                        <a:rPr lang="en-GB" dirty="0"/>
                        <a:t>93</a:t>
                      </a:r>
                    </a:p>
                  </a:txBody>
                  <a:tcPr/>
                </a:tc>
                <a:extLst>
                  <a:ext uri="{0D108BD9-81ED-4DB2-BD59-A6C34878D82A}">
                    <a16:rowId xmlns:a16="http://schemas.microsoft.com/office/drawing/2014/main" val="1562395937"/>
                  </a:ext>
                </a:extLst>
              </a:tr>
              <a:tr h="429105">
                <a:tc>
                  <a:txBody>
                    <a:bodyPr/>
                    <a:lstStyle/>
                    <a:p>
                      <a:pPr algn="ctr"/>
                      <a:r>
                        <a:rPr lang="en-GB" sz="1800" dirty="0"/>
                        <a:t>9</a:t>
                      </a:r>
                    </a:p>
                  </a:txBody>
                  <a:tcPr/>
                </a:tc>
                <a:tc>
                  <a:txBody>
                    <a:bodyPr/>
                    <a:lstStyle/>
                    <a:p>
                      <a:r>
                        <a:rPr lang="en-GB" sz="1800" dirty="0"/>
                        <a:t>Enough privacy was always given to the patient when receiving diagnostic test results</a:t>
                      </a:r>
                    </a:p>
                  </a:txBody>
                  <a:tcPr/>
                </a:tc>
                <a:tc>
                  <a:txBody>
                    <a:bodyPr/>
                    <a:lstStyle/>
                    <a:p>
                      <a:pPr algn="ctr"/>
                      <a:r>
                        <a:rPr lang="en-GB" b="1" dirty="0"/>
                        <a:t>93</a:t>
                      </a:r>
                    </a:p>
                  </a:txBody>
                  <a:tcPr/>
                </a:tc>
                <a:tc>
                  <a:txBody>
                    <a:bodyPr/>
                    <a:lstStyle/>
                    <a:p>
                      <a:pPr algn="ctr"/>
                      <a:r>
                        <a:rPr lang="en-GB" dirty="0"/>
                        <a:t>95</a:t>
                      </a:r>
                    </a:p>
                  </a:txBody>
                  <a:tcPr/>
                </a:tc>
                <a:tc>
                  <a:txBody>
                    <a:bodyPr/>
                    <a:lstStyle/>
                    <a:p>
                      <a:pPr algn="ctr"/>
                      <a:r>
                        <a:rPr lang="en-GB" dirty="0"/>
                        <a:t>94</a:t>
                      </a:r>
                    </a:p>
                  </a:txBody>
                  <a:tcPr/>
                </a:tc>
                <a:extLst>
                  <a:ext uri="{0D108BD9-81ED-4DB2-BD59-A6C34878D82A}">
                    <a16:rowId xmlns:a16="http://schemas.microsoft.com/office/drawing/2014/main" val="2375278408"/>
                  </a:ext>
                </a:extLst>
              </a:tr>
              <a:tr h="429105">
                <a:tc>
                  <a:txBody>
                    <a:bodyPr/>
                    <a:lstStyle/>
                    <a:p>
                      <a:pPr algn="ctr"/>
                      <a:r>
                        <a:rPr lang="en-GB" sz="1800" dirty="0"/>
                        <a:t>56</a:t>
                      </a:r>
                    </a:p>
                  </a:txBody>
                  <a:tcPr/>
                </a:tc>
                <a:tc>
                  <a:txBody>
                    <a:bodyPr/>
                    <a:lstStyle/>
                    <a:p>
                      <a:r>
                        <a:rPr lang="en-GB" sz="1800" dirty="0"/>
                        <a:t>The whole care team worked well together</a:t>
                      </a:r>
                    </a:p>
                  </a:txBody>
                  <a:tcPr/>
                </a:tc>
                <a:tc>
                  <a:txBody>
                    <a:bodyPr/>
                    <a:lstStyle/>
                    <a:p>
                      <a:pPr algn="ctr"/>
                      <a:r>
                        <a:rPr lang="en-GB" b="1" dirty="0"/>
                        <a:t>93</a:t>
                      </a:r>
                    </a:p>
                  </a:txBody>
                  <a:tcPr/>
                </a:tc>
                <a:tc>
                  <a:txBody>
                    <a:bodyPr/>
                    <a:lstStyle/>
                    <a:p>
                      <a:pPr algn="ctr"/>
                      <a:r>
                        <a:rPr lang="en-GB" dirty="0"/>
                        <a:t>92</a:t>
                      </a:r>
                    </a:p>
                  </a:txBody>
                  <a:tcPr/>
                </a:tc>
                <a:tc>
                  <a:txBody>
                    <a:bodyPr/>
                    <a:lstStyle/>
                    <a:p>
                      <a:pPr algn="ctr"/>
                      <a:r>
                        <a:rPr lang="en-GB" dirty="0"/>
                        <a:t>91</a:t>
                      </a:r>
                    </a:p>
                  </a:txBody>
                  <a:tcPr/>
                </a:tc>
                <a:extLst>
                  <a:ext uri="{0D108BD9-81ED-4DB2-BD59-A6C34878D82A}">
                    <a16:rowId xmlns:a16="http://schemas.microsoft.com/office/drawing/2014/main" val="2361343454"/>
                  </a:ext>
                </a:extLst>
              </a:tr>
              <a:tr h="429105">
                <a:tc>
                  <a:txBody>
                    <a:bodyPr/>
                    <a:lstStyle/>
                    <a:p>
                      <a:pPr algn="ctr"/>
                      <a:r>
                        <a:rPr lang="en-GB" sz="1800" dirty="0"/>
                        <a:t>17</a:t>
                      </a:r>
                    </a:p>
                  </a:txBody>
                  <a:tcPr/>
                </a:tc>
                <a:tc>
                  <a:txBody>
                    <a:bodyPr/>
                    <a:lstStyle/>
                    <a:p>
                      <a:r>
                        <a:rPr lang="en-GB" sz="1800" dirty="0"/>
                        <a:t>Patient had a main point of contact within the care team</a:t>
                      </a:r>
                    </a:p>
                  </a:txBody>
                  <a:tcPr/>
                </a:tc>
                <a:tc>
                  <a:txBody>
                    <a:bodyPr/>
                    <a:lstStyle/>
                    <a:p>
                      <a:pPr algn="ctr"/>
                      <a:r>
                        <a:rPr lang="en-GB" b="1" dirty="0"/>
                        <a:t>92</a:t>
                      </a:r>
                    </a:p>
                  </a:txBody>
                  <a:tcPr/>
                </a:tc>
                <a:tc>
                  <a:txBody>
                    <a:bodyPr/>
                    <a:lstStyle/>
                    <a:p>
                      <a:pPr algn="ctr"/>
                      <a:r>
                        <a:rPr lang="en-GB" dirty="0"/>
                        <a:t>91</a:t>
                      </a:r>
                    </a:p>
                  </a:txBody>
                  <a:tcPr/>
                </a:tc>
                <a:tc>
                  <a:txBody>
                    <a:bodyPr/>
                    <a:lstStyle/>
                    <a:p>
                      <a:pPr algn="ctr"/>
                      <a:r>
                        <a:rPr lang="en-GB" dirty="0"/>
                        <a:t>92</a:t>
                      </a:r>
                    </a:p>
                  </a:txBody>
                  <a:tcPr/>
                </a:tc>
                <a:extLst>
                  <a:ext uri="{0D108BD9-81ED-4DB2-BD59-A6C34878D82A}">
                    <a16:rowId xmlns:a16="http://schemas.microsoft.com/office/drawing/2014/main" val="2870694500"/>
                  </a:ext>
                </a:extLst>
              </a:tr>
              <a:tr h="429105">
                <a:tc>
                  <a:txBody>
                    <a:bodyPr/>
                    <a:lstStyle/>
                    <a:p>
                      <a:pPr algn="ctr"/>
                      <a:r>
                        <a:rPr lang="en-GB" sz="1800" dirty="0"/>
                        <a:t>27</a:t>
                      </a:r>
                    </a:p>
                  </a:txBody>
                  <a:tcPr/>
                </a:tc>
                <a:tc>
                  <a:txBody>
                    <a:bodyPr/>
                    <a:lstStyle/>
                    <a:p>
                      <a:r>
                        <a:rPr lang="en-GB" sz="1800" dirty="0"/>
                        <a:t>Hospital staff provided the patient with relevant information on available support</a:t>
                      </a:r>
                    </a:p>
                  </a:txBody>
                  <a:tcPr/>
                </a:tc>
                <a:tc>
                  <a:txBody>
                    <a:bodyPr/>
                    <a:lstStyle/>
                    <a:p>
                      <a:pPr algn="ctr"/>
                      <a:r>
                        <a:rPr lang="en-GB" b="1" dirty="0"/>
                        <a:t>92</a:t>
                      </a:r>
                    </a:p>
                  </a:txBody>
                  <a:tcPr/>
                </a:tc>
                <a:tc>
                  <a:txBody>
                    <a:bodyPr/>
                    <a:lstStyle/>
                    <a:p>
                      <a:pPr algn="ctr"/>
                      <a:r>
                        <a:rPr lang="en-GB" dirty="0"/>
                        <a:t>92</a:t>
                      </a:r>
                    </a:p>
                  </a:txBody>
                  <a:tcPr/>
                </a:tc>
                <a:tc>
                  <a:txBody>
                    <a:bodyPr/>
                    <a:lstStyle/>
                    <a:p>
                      <a:pPr algn="ctr"/>
                      <a:r>
                        <a:rPr lang="en-GB" dirty="0"/>
                        <a:t>90</a:t>
                      </a:r>
                    </a:p>
                  </a:txBody>
                  <a:tcPr/>
                </a:tc>
                <a:extLst>
                  <a:ext uri="{0D108BD9-81ED-4DB2-BD59-A6C34878D82A}">
                    <a16:rowId xmlns:a16="http://schemas.microsoft.com/office/drawing/2014/main" val="2029622177"/>
                  </a:ext>
                </a:extLst>
              </a:tr>
              <a:tr h="429105">
                <a:tc>
                  <a:txBody>
                    <a:bodyPr/>
                    <a:lstStyle/>
                    <a:p>
                      <a:pPr algn="ctr"/>
                      <a:r>
                        <a:rPr lang="en-GB" sz="1800" dirty="0"/>
                        <a:t>36</a:t>
                      </a:r>
                    </a:p>
                  </a:txBody>
                  <a:tcPr/>
                </a:tc>
                <a:tc>
                  <a:txBody>
                    <a:bodyPr/>
                    <a:lstStyle/>
                    <a:p>
                      <a:r>
                        <a:rPr lang="en-GB" sz="1800" dirty="0"/>
                        <a:t>Hospital staff always did everything they could to help control pain</a:t>
                      </a:r>
                    </a:p>
                  </a:txBody>
                  <a:tcPr/>
                </a:tc>
                <a:tc>
                  <a:txBody>
                    <a:bodyPr/>
                    <a:lstStyle/>
                    <a:p>
                      <a:pPr algn="ctr"/>
                      <a:r>
                        <a:rPr lang="en-GB" b="1" dirty="0"/>
                        <a:t>90</a:t>
                      </a:r>
                    </a:p>
                  </a:txBody>
                  <a:tcPr/>
                </a:tc>
                <a:tc>
                  <a:txBody>
                    <a:bodyPr/>
                    <a:lstStyle/>
                    <a:p>
                      <a:pPr algn="ctr"/>
                      <a:r>
                        <a:rPr lang="en-GB" dirty="0"/>
                        <a:t>88</a:t>
                      </a:r>
                    </a:p>
                  </a:txBody>
                  <a:tcPr/>
                </a:tc>
                <a:tc>
                  <a:txBody>
                    <a:bodyPr/>
                    <a:lstStyle/>
                    <a:p>
                      <a:pPr algn="ctr"/>
                      <a:r>
                        <a:rPr lang="en-GB" dirty="0"/>
                        <a:t>86</a:t>
                      </a:r>
                    </a:p>
                  </a:txBody>
                  <a:tcPr/>
                </a:tc>
                <a:extLst>
                  <a:ext uri="{0D108BD9-81ED-4DB2-BD59-A6C34878D82A}">
                    <a16:rowId xmlns:a16="http://schemas.microsoft.com/office/drawing/2014/main" val="1119829107"/>
                  </a:ext>
                </a:extLst>
              </a:tr>
              <a:tr h="429105">
                <a:tc>
                  <a:txBody>
                    <a:bodyPr/>
                    <a:lstStyle/>
                    <a:p>
                      <a:pPr algn="ctr"/>
                      <a:r>
                        <a:rPr lang="en-GB" sz="1800" dirty="0"/>
                        <a:t>37</a:t>
                      </a:r>
                    </a:p>
                  </a:txBody>
                  <a:tcPr/>
                </a:tc>
                <a:tc>
                  <a:txBody>
                    <a:bodyPr/>
                    <a:lstStyle/>
                    <a:p>
                      <a:r>
                        <a:rPr lang="en-GB" sz="1800" dirty="0"/>
                        <a:t>Patient was always treated with respect and dignity while in hospital</a:t>
                      </a:r>
                    </a:p>
                  </a:txBody>
                  <a:tcPr/>
                </a:tc>
                <a:tc>
                  <a:txBody>
                    <a:bodyPr/>
                    <a:lstStyle/>
                    <a:p>
                      <a:pPr algn="ctr"/>
                      <a:r>
                        <a:rPr lang="en-GB" b="1" dirty="0"/>
                        <a:t>90</a:t>
                      </a:r>
                    </a:p>
                  </a:txBody>
                  <a:tcPr/>
                </a:tc>
                <a:tc>
                  <a:txBody>
                    <a:bodyPr/>
                    <a:lstStyle/>
                    <a:p>
                      <a:pPr algn="ctr"/>
                      <a:r>
                        <a:rPr lang="en-GB" dirty="0"/>
                        <a:t>90</a:t>
                      </a:r>
                    </a:p>
                  </a:txBody>
                  <a:tcPr/>
                </a:tc>
                <a:tc>
                  <a:txBody>
                    <a:bodyPr/>
                    <a:lstStyle/>
                    <a:p>
                      <a:pPr algn="ctr"/>
                      <a:r>
                        <a:rPr lang="en-GB" dirty="0"/>
                        <a:t>89</a:t>
                      </a:r>
                    </a:p>
                  </a:txBody>
                  <a:tcPr/>
                </a:tc>
                <a:extLst>
                  <a:ext uri="{0D108BD9-81ED-4DB2-BD59-A6C34878D82A}">
                    <a16:rowId xmlns:a16="http://schemas.microsoft.com/office/drawing/2014/main" val="1456811865"/>
                  </a:ext>
                </a:extLst>
              </a:tr>
              <a:tr h="429105">
                <a:tc>
                  <a:txBody>
                    <a:bodyPr/>
                    <a:lstStyle/>
                    <a:p>
                      <a:r>
                        <a:rPr lang="en-GB" sz="1800" dirty="0"/>
                        <a:t>46</a:t>
                      </a:r>
                    </a:p>
                  </a:txBody>
                  <a:tcPr/>
                </a:tc>
                <a:tc>
                  <a:txBody>
                    <a:bodyPr/>
                    <a:lstStyle/>
                    <a:p>
                      <a:r>
                        <a:rPr lang="en-GB" sz="1800" dirty="0"/>
                        <a:t>Patient was given information about support in dealing with immediate side effects from treatment</a:t>
                      </a:r>
                    </a:p>
                  </a:txBody>
                  <a:tcPr/>
                </a:tc>
                <a:tc>
                  <a:txBody>
                    <a:bodyPr/>
                    <a:lstStyle/>
                    <a:p>
                      <a:pPr algn="ctr"/>
                      <a:r>
                        <a:rPr lang="en-GB" b="1" dirty="0"/>
                        <a:t>90</a:t>
                      </a:r>
                    </a:p>
                  </a:txBody>
                  <a:tcPr/>
                </a:tc>
                <a:tc>
                  <a:txBody>
                    <a:bodyPr/>
                    <a:lstStyle/>
                    <a:p>
                      <a:pPr algn="ctr"/>
                      <a:r>
                        <a:rPr lang="en-GB" dirty="0"/>
                        <a:t>87</a:t>
                      </a:r>
                    </a:p>
                  </a:txBody>
                  <a:tcPr/>
                </a:tc>
                <a:tc>
                  <a:txBody>
                    <a:bodyPr/>
                    <a:lstStyle/>
                    <a:p>
                      <a:pPr algn="ctr"/>
                      <a:r>
                        <a:rPr lang="en-GB" dirty="0"/>
                        <a:t>86</a:t>
                      </a:r>
                    </a:p>
                  </a:txBody>
                  <a:tcPr/>
                </a:tc>
                <a:extLst>
                  <a:ext uri="{0D108BD9-81ED-4DB2-BD59-A6C34878D82A}">
                    <a16:rowId xmlns:a16="http://schemas.microsoft.com/office/drawing/2014/main" val="1489835708"/>
                  </a:ext>
                </a:extLst>
              </a:tr>
            </a:tbl>
          </a:graphicData>
        </a:graphic>
      </p:graphicFrame>
    </p:spTree>
    <p:extLst>
      <p:ext uri="{BB962C8B-B14F-4D97-AF65-F5344CB8AC3E}">
        <p14:creationId xmlns:p14="http://schemas.microsoft.com/office/powerpoint/2010/main" val="130655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FD2E1-E355-E76D-D684-130B75202D61}"/>
              </a:ext>
            </a:extLst>
          </p:cNvPr>
          <p:cNvSpPr>
            <a:spLocks noGrp="1"/>
          </p:cNvSpPr>
          <p:nvPr>
            <p:ph type="title"/>
          </p:nvPr>
        </p:nvSpPr>
        <p:spPr>
          <a:xfrm>
            <a:off x="838200" y="167834"/>
            <a:ext cx="10515600" cy="711200"/>
          </a:xfrm>
        </p:spPr>
        <p:txBody>
          <a:bodyPr>
            <a:normAutofit/>
          </a:bodyPr>
          <a:lstStyle/>
          <a:p>
            <a:r>
              <a:rPr lang="en-GB" sz="3600" b="1" dirty="0"/>
              <a:t>SWAG Head and Neck  lowest scores           ≤ 60%</a:t>
            </a:r>
          </a:p>
        </p:txBody>
      </p:sp>
      <p:graphicFrame>
        <p:nvGraphicFramePr>
          <p:cNvPr id="10" name="Table 10">
            <a:extLst>
              <a:ext uri="{FF2B5EF4-FFF2-40B4-BE49-F238E27FC236}">
                <a16:creationId xmlns:a16="http://schemas.microsoft.com/office/drawing/2014/main" id="{DB358677-7DEF-2A27-78FC-0994790AC7E5}"/>
              </a:ext>
            </a:extLst>
          </p:cNvPr>
          <p:cNvGraphicFramePr>
            <a:graphicFrameLocks noGrp="1"/>
          </p:cNvGraphicFramePr>
          <p:nvPr>
            <p:ph idx="1"/>
            <p:extLst>
              <p:ext uri="{D42A27DB-BD31-4B8C-83A1-F6EECF244321}">
                <p14:modId xmlns:p14="http://schemas.microsoft.com/office/powerpoint/2010/main" val="3627495870"/>
              </p:ext>
            </p:extLst>
          </p:nvPr>
        </p:nvGraphicFramePr>
        <p:xfrm>
          <a:off x="723899" y="1076326"/>
          <a:ext cx="10629901" cy="5613840"/>
        </p:xfrm>
        <a:graphic>
          <a:graphicData uri="http://schemas.openxmlformats.org/drawingml/2006/table">
            <a:tbl>
              <a:tblPr firstRow="1" bandRow="1">
                <a:tableStyleId>{5C22544A-7EE6-4342-B048-85BDC9FD1C3A}</a:tableStyleId>
              </a:tblPr>
              <a:tblGrid>
                <a:gridCol w="443016">
                  <a:extLst>
                    <a:ext uri="{9D8B030D-6E8A-4147-A177-3AD203B41FA5}">
                      <a16:colId xmlns:a16="http://schemas.microsoft.com/office/drawing/2014/main" val="3790866072"/>
                    </a:ext>
                  </a:extLst>
                </a:gridCol>
                <a:gridCol w="8347835">
                  <a:extLst>
                    <a:ext uri="{9D8B030D-6E8A-4147-A177-3AD203B41FA5}">
                      <a16:colId xmlns:a16="http://schemas.microsoft.com/office/drawing/2014/main" val="3825402740"/>
                    </a:ext>
                  </a:extLst>
                </a:gridCol>
                <a:gridCol w="524599">
                  <a:extLst>
                    <a:ext uri="{9D8B030D-6E8A-4147-A177-3AD203B41FA5}">
                      <a16:colId xmlns:a16="http://schemas.microsoft.com/office/drawing/2014/main" val="2612832489"/>
                    </a:ext>
                  </a:extLst>
                </a:gridCol>
                <a:gridCol w="647700">
                  <a:extLst>
                    <a:ext uri="{9D8B030D-6E8A-4147-A177-3AD203B41FA5}">
                      <a16:colId xmlns:a16="http://schemas.microsoft.com/office/drawing/2014/main" val="237996564"/>
                    </a:ext>
                  </a:extLst>
                </a:gridCol>
                <a:gridCol w="666751">
                  <a:extLst>
                    <a:ext uri="{9D8B030D-6E8A-4147-A177-3AD203B41FA5}">
                      <a16:colId xmlns:a16="http://schemas.microsoft.com/office/drawing/2014/main" val="2611144310"/>
                    </a:ext>
                  </a:extLst>
                </a:gridCol>
              </a:tblGrid>
              <a:tr h="585403">
                <a:tc>
                  <a:txBody>
                    <a:bodyPr/>
                    <a:lstStyle/>
                    <a:p>
                      <a:endParaRPr lang="en-GB"/>
                    </a:p>
                  </a:txBody>
                  <a:tcPr/>
                </a:tc>
                <a:tc>
                  <a:txBody>
                    <a:bodyPr/>
                    <a:lstStyle/>
                    <a:p>
                      <a:r>
                        <a:rPr lang="en-GB" dirty="0"/>
                        <a:t>Question</a:t>
                      </a:r>
                    </a:p>
                  </a:txBody>
                  <a:tcPr/>
                </a:tc>
                <a:tc>
                  <a:txBody>
                    <a:bodyPr/>
                    <a:lstStyle/>
                    <a:p>
                      <a:r>
                        <a:rPr lang="en-GB" sz="1000" dirty="0"/>
                        <a:t>H&amp;N SWAG</a:t>
                      </a:r>
                    </a:p>
                  </a:txBody>
                  <a:tcPr/>
                </a:tc>
                <a:tc>
                  <a:txBody>
                    <a:bodyPr/>
                    <a:lstStyle/>
                    <a:p>
                      <a:r>
                        <a:rPr lang="en-GB" sz="1000" dirty="0"/>
                        <a:t>SWAG average</a:t>
                      </a:r>
                    </a:p>
                  </a:txBody>
                  <a:tcPr/>
                </a:tc>
                <a:tc>
                  <a:txBody>
                    <a:bodyPr/>
                    <a:lstStyle/>
                    <a:p>
                      <a:r>
                        <a:rPr lang="en-GB" sz="1000"/>
                        <a:t>National average</a:t>
                      </a:r>
                      <a:endParaRPr lang="en-GB" sz="1000" dirty="0"/>
                    </a:p>
                  </a:txBody>
                  <a:tcPr/>
                </a:tc>
                <a:extLst>
                  <a:ext uri="{0D108BD9-81ED-4DB2-BD59-A6C34878D82A}">
                    <a16:rowId xmlns:a16="http://schemas.microsoft.com/office/drawing/2014/main" val="1762512419"/>
                  </a:ext>
                </a:extLst>
              </a:tr>
              <a:tr h="547877">
                <a:tc>
                  <a:txBody>
                    <a:bodyPr/>
                    <a:lstStyle/>
                    <a:p>
                      <a:r>
                        <a:rPr lang="en-GB" sz="1400" dirty="0"/>
                        <a:t>52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Patient had had a review of cancer care by GP practice</a:t>
                      </a:r>
                    </a:p>
                  </a:txBody>
                  <a:tcPr/>
                </a:tc>
                <a:tc>
                  <a:txBody>
                    <a:bodyPr/>
                    <a:lstStyle/>
                    <a:p>
                      <a:pPr algn="ctr"/>
                      <a:r>
                        <a:rPr lang="en-GB" b="1" dirty="0"/>
                        <a:t>15</a:t>
                      </a:r>
                    </a:p>
                  </a:txBody>
                  <a:tcPr/>
                </a:tc>
                <a:tc>
                  <a:txBody>
                    <a:bodyPr/>
                    <a:lstStyle/>
                    <a:p>
                      <a:pPr algn="ctr"/>
                      <a:r>
                        <a:rPr lang="en-GB" dirty="0"/>
                        <a:t>19</a:t>
                      </a:r>
                    </a:p>
                  </a:txBody>
                  <a:tcPr/>
                </a:tc>
                <a:tc>
                  <a:txBody>
                    <a:bodyPr/>
                    <a:lstStyle/>
                    <a:p>
                      <a:pPr algn="ctr"/>
                      <a:r>
                        <a:rPr lang="en-GB" dirty="0"/>
                        <a:t>18</a:t>
                      </a:r>
                    </a:p>
                  </a:txBody>
                  <a:tcPr/>
                </a:tc>
                <a:extLst>
                  <a:ext uri="{0D108BD9-81ED-4DB2-BD59-A6C34878D82A}">
                    <a16:rowId xmlns:a16="http://schemas.microsoft.com/office/drawing/2014/main" val="3915479616"/>
                  </a:ext>
                </a:extLst>
              </a:tr>
              <a:tr h="547877">
                <a:tc>
                  <a:txBody>
                    <a:bodyPr/>
                    <a:lstStyle/>
                    <a:p>
                      <a:r>
                        <a:rPr lang="en-GB" sz="1400" dirty="0"/>
                        <a:t>53</a:t>
                      </a:r>
                    </a:p>
                  </a:txBody>
                  <a:tcPr/>
                </a:tc>
                <a:tc>
                  <a:txBody>
                    <a:bodyPr/>
                    <a:lstStyle/>
                    <a:p>
                      <a:r>
                        <a:rPr lang="en-GB" sz="1800" dirty="0"/>
                        <a:t>After treatment, the patient definitely could get enough support at home from community and voluntary services</a:t>
                      </a:r>
                    </a:p>
                  </a:txBody>
                  <a:tcPr/>
                </a:tc>
                <a:tc>
                  <a:txBody>
                    <a:bodyPr/>
                    <a:lstStyle/>
                    <a:p>
                      <a:pPr algn="ctr"/>
                      <a:r>
                        <a:rPr lang="en-GB" b="1" dirty="0"/>
                        <a:t>33</a:t>
                      </a:r>
                    </a:p>
                  </a:txBody>
                  <a:tcPr/>
                </a:tc>
                <a:tc>
                  <a:txBody>
                    <a:bodyPr/>
                    <a:lstStyle/>
                    <a:p>
                      <a:pPr algn="ctr"/>
                      <a:r>
                        <a:rPr lang="en-GB" dirty="0"/>
                        <a:t>35</a:t>
                      </a:r>
                    </a:p>
                  </a:txBody>
                  <a:tcPr/>
                </a:tc>
                <a:tc>
                  <a:txBody>
                    <a:bodyPr/>
                    <a:lstStyle/>
                    <a:p>
                      <a:pPr algn="ctr"/>
                      <a:r>
                        <a:rPr lang="en-GB" dirty="0"/>
                        <a:t>32</a:t>
                      </a:r>
                    </a:p>
                  </a:txBody>
                  <a:tcPr/>
                </a:tc>
                <a:extLst>
                  <a:ext uri="{0D108BD9-81ED-4DB2-BD59-A6C34878D82A}">
                    <a16:rowId xmlns:a16="http://schemas.microsoft.com/office/drawing/2014/main" val="4255994082"/>
                  </a:ext>
                </a:extLst>
              </a:tr>
              <a:tr h="628101">
                <a:tc>
                  <a:txBody>
                    <a:bodyPr/>
                    <a:lstStyle/>
                    <a:p>
                      <a:r>
                        <a:rPr lang="en-GB" sz="1400" dirty="0"/>
                        <a:t>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Cancer research opportunities were discussed with patient</a:t>
                      </a:r>
                    </a:p>
                    <a:p>
                      <a:endParaRPr lang="en-GB" sz="1800" dirty="0"/>
                    </a:p>
                  </a:txBody>
                  <a:tcPr/>
                </a:tc>
                <a:tc>
                  <a:txBody>
                    <a:bodyPr/>
                    <a:lstStyle/>
                    <a:p>
                      <a:pPr algn="ctr"/>
                      <a:r>
                        <a:rPr lang="en-GB" b="1" dirty="0"/>
                        <a:t>36</a:t>
                      </a:r>
                    </a:p>
                  </a:txBody>
                  <a:tcPr/>
                </a:tc>
                <a:tc>
                  <a:txBody>
                    <a:bodyPr/>
                    <a:lstStyle/>
                    <a:p>
                      <a:pPr algn="ctr"/>
                      <a:r>
                        <a:rPr lang="en-GB" dirty="0"/>
                        <a:t>42</a:t>
                      </a:r>
                    </a:p>
                  </a:txBody>
                  <a:tcPr/>
                </a:tc>
                <a:tc>
                  <a:txBody>
                    <a:bodyPr/>
                    <a:lstStyle/>
                    <a:p>
                      <a:pPr algn="ctr"/>
                      <a:r>
                        <a:rPr lang="en-GB" dirty="0"/>
                        <a:t>44</a:t>
                      </a:r>
                    </a:p>
                  </a:txBody>
                  <a:tcPr/>
                </a:tc>
                <a:extLst>
                  <a:ext uri="{0D108BD9-81ED-4DB2-BD59-A6C34878D82A}">
                    <a16:rowId xmlns:a16="http://schemas.microsoft.com/office/drawing/2014/main" val="1839974140"/>
                  </a:ext>
                </a:extLst>
              </a:tr>
              <a:tr h="628101">
                <a:tc>
                  <a:txBody>
                    <a:bodyPr/>
                    <a:lstStyle/>
                    <a:p>
                      <a:r>
                        <a:rPr lang="en-GB" sz="1400" dirty="0"/>
                        <a:t>51</a:t>
                      </a:r>
                    </a:p>
                  </a:txBody>
                  <a:tcPr/>
                </a:tc>
                <a:tc>
                  <a:txBody>
                    <a:bodyPr/>
                    <a:lstStyle/>
                    <a:p>
                      <a:r>
                        <a:rPr lang="en-GB" sz="1800" dirty="0"/>
                        <a:t>Patient definitely received the right amount of support from their GP practice during treatment</a:t>
                      </a:r>
                    </a:p>
                  </a:txBody>
                  <a:tcPr/>
                </a:tc>
                <a:tc>
                  <a:txBody>
                    <a:bodyPr/>
                    <a:lstStyle/>
                    <a:p>
                      <a:pPr algn="ctr"/>
                      <a:r>
                        <a:rPr lang="en-GB" b="1" dirty="0"/>
                        <a:t>38</a:t>
                      </a:r>
                    </a:p>
                  </a:txBody>
                  <a:tcPr/>
                </a:tc>
                <a:tc>
                  <a:txBody>
                    <a:bodyPr/>
                    <a:lstStyle/>
                    <a:p>
                      <a:pPr algn="ctr"/>
                      <a:r>
                        <a:rPr lang="en-GB" dirty="0"/>
                        <a:t>50</a:t>
                      </a:r>
                    </a:p>
                  </a:txBody>
                  <a:tcPr/>
                </a:tc>
                <a:tc>
                  <a:txBody>
                    <a:bodyPr/>
                    <a:lstStyle/>
                    <a:p>
                      <a:pPr algn="ctr"/>
                      <a:r>
                        <a:rPr lang="en-GB" dirty="0"/>
                        <a:t>44</a:t>
                      </a:r>
                    </a:p>
                  </a:txBody>
                  <a:tcPr/>
                </a:tc>
                <a:extLst>
                  <a:ext uri="{0D108BD9-81ED-4DB2-BD59-A6C34878D82A}">
                    <a16:rowId xmlns:a16="http://schemas.microsoft.com/office/drawing/2014/main" val="1260992888"/>
                  </a:ext>
                </a:extLst>
              </a:tr>
              <a:tr h="628101">
                <a:tc>
                  <a:txBody>
                    <a:bodyPr/>
                    <a:lstStyle/>
                    <a:p>
                      <a:r>
                        <a:rPr lang="en-GB" sz="1400" dirty="0"/>
                        <a:t>23</a:t>
                      </a:r>
                    </a:p>
                  </a:txBody>
                  <a:tcPr/>
                </a:tc>
                <a:tc>
                  <a:txBody>
                    <a:bodyPr/>
                    <a:lstStyle/>
                    <a:p>
                      <a:r>
                        <a:rPr lang="en-GB" sz="1800" dirty="0"/>
                        <a:t>Patient could get further advice or a second opinion before making decisions about their treatment options</a:t>
                      </a:r>
                    </a:p>
                  </a:txBody>
                  <a:tcPr/>
                </a:tc>
                <a:tc>
                  <a:txBody>
                    <a:bodyPr/>
                    <a:lstStyle/>
                    <a:p>
                      <a:pPr algn="ctr"/>
                      <a:r>
                        <a:rPr lang="en-GB" b="1" dirty="0"/>
                        <a:t>57</a:t>
                      </a:r>
                    </a:p>
                  </a:txBody>
                  <a:tcPr/>
                </a:tc>
                <a:tc>
                  <a:txBody>
                    <a:bodyPr/>
                    <a:lstStyle/>
                    <a:p>
                      <a:pPr algn="ctr"/>
                      <a:r>
                        <a:rPr lang="en-GB" dirty="0"/>
                        <a:t>55</a:t>
                      </a:r>
                    </a:p>
                  </a:txBody>
                  <a:tcPr/>
                </a:tc>
                <a:tc>
                  <a:txBody>
                    <a:bodyPr/>
                    <a:lstStyle/>
                    <a:p>
                      <a:pPr algn="ctr"/>
                      <a:r>
                        <a:rPr lang="en-GB" dirty="0"/>
                        <a:t>52</a:t>
                      </a:r>
                    </a:p>
                  </a:txBody>
                  <a:tcPr/>
                </a:tc>
                <a:extLst>
                  <a:ext uri="{0D108BD9-81ED-4DB2-BD59-A6C34878D82A}">
                    <a16:rowId xmlns:a16="http://schemas.microsoft.com/office/drawing/2014/main" val="3345667739"/>
                  </a:ext>
                </a:extLst>
              </a:tr>
              <a:tr h="547877">
                <a:tc>
                  <a:txBody>
                    <a:bodyPr/>
                    <a:lstStyle/>
                    <a:p>
                      <a:r>
                        <a:rPr lang="en-GB" sz="1400" dirty="0"/>
                        <a:t>12</a:t>
                      </a:r>
                    </a:p>
                  </a:txBody>
                  <a:tcPr/>
                </a:tc>
                <a:tc>
                  <a:txBody>
                    <a:bodyPr/>
                    <a:lstStyle/>
                    <a:p>
                      <a:r>
                        <a:rPr lang="en-GB" sz="1800" dirty="0"/>
                        <a:t>Patient was told they could have a family member, carer or friend with them when told diagnosis</a:t>
                      </a:r>
                    </a:p>
                  </a:txBody>
                  <a:tcPr/>
                </a:tc>
                <a:tc>
                  <a:txBody>
                    <a:bodyPr/>
                    <a:lstStyle/>
                    <a:p>
                      <a:pPr algn="ctr"/>
                      <a:r>
                        <a:rPr lang="en-GB" b="1" dirty="0"/>
                        <a:t>60</a:t>
                      </a:r>
                    </a:p>
                  </a:txBody>
                  <a:tcPr/>
                </a:tc>
                <a:tc>
                  <a:txBody>
                    <a:bodyPr/>
                    <a:lstStyle/>
                    <a:p>
                      <a:pPr algn="ctr"/>
                      <a:r>
                        <a:rPr lang="en-GB" dirty="0"/>
                        <a:t>71</a:t>
                      </a:r>
                    </a:p>
                  </a:txBody>
                  <a:tcPr/>
                </a:tc>
                <a:tc>
                  <a:txBody>
                    <a:bodyPr/>
                    <a:lstStyle/>
                    <a:p>
                      <a:pPr algn="ctr"/>
                      <a:r>
                        <a:rPr lang="en-GB" dirty="0"/>
                        <a:t>71</a:t>
                      </a:r>
                    </a:p>
                  </a:txBody>
                  <a:tcPr/>
                </a:tc>
                <a:extLst>
                  <a:ext uri="{0D108BD9-81ED-4DB2-BD59-A6C34878D82A}">
                    <a16:rowId xmlns:a16="http://schemas.microsoft.com/office/drawing/2014/main" val="1509765617"/>
                  </a:ext>
                </a:extLst>
              </a:tr>
              <a:tr h="547877">
                <a:tc>
                  <a:txBody>
                    <a:bodyPr/>
                    <a:lstStyle/>
                    <a:p>
                      <a:r>
                        <a:rPr lang="en-GB" sz="1400" dirty="0"/>
                        <a:t>50</a:t>
                      </a:r>
                    </a:p>
                  </a:txBody>
                  <a:tcPr/>
                </a:tc>
                <a:tc>
                  <a:txBody>
                    <a:bodyPr/>
                    <a:lstStyle/>
                    <a:p>
                      <a:r>
                        <a:rPr lang="en-GB" sz="1800" dirty="0"/>
                        <a:t>During treatment, the patient definitely got enough care and support at home from community or voluntary services</a:t>
                      </a:r>
                    </a:p>
                  </a:txBody>
                  <a:tcPr/>
                </a:tc>
                <a:tc>
                  <a:txBody>
                    <a:bodyPr/>
                    <a:lstStyle/>
                    <a:p>
                      <a:pPr algn="ctr"/>
                      <a:r>
                        <a:rPr lang="en-GB" b="1" dirty="0"/>
                        <a:t>60</a:t>
                      </a:r>
                    </a:p>
                  </a:txBody>
                  <a:tcPr/>
                </a:tc>
                <a:tc>
                  <a:txBody>
                    <a:bodyPr/>
                    <a:lstStyle/>
                    <a:p>
                      <a:pPr algn="ctr"/>
                      <a:r>
                        <a:rPr lang="en-GB" dirty="0"/>
                        <a:t>56</a:t>
                      </a:r>
                    </a:p>
                  </a:txBody>
                  <a:tcPr/>
                </a:tc>
                <a:tc>
                  <a:txBody>
                    <a:bodyPr/>
                    <a:lstStyle/>
                    <a:p>
                      <a:pPr algn="ctr"/>
                      <a:r>
                        <a:rPr lang="en-GB" dirty="0"/>
                        <a:t>51</a:t>
                      </a:r>
                    </a:p>
                  </a:txBody>
                  <a:tcPr/>
                </a:tc>
                <a:extLst>
                  <a:ext uri="{0D108BD9-81ED-4DB2-BD59-A6C34878D82A}">
                    <a16:rowId xmlns:a16="http://schemas.microsoft.com/office/drawing/2014/main" val="1338066271"/>
                  </a:ext>
                </a:extLst>
              </a:tr>
              <a:tr h="547877">
                <a:tc>
                  <a:txBody>
                    <a:bodyPr/>
                    <a:lstStyle/>
                    <a:p>
                      <a:r>
                        <a:rPr lang="en-GB" sz="1400" dirty="0"/>
                        <a:t>55</a:t>
                      </a:r>
                    </a:p>
                  </a:txBody>
                  <a:tcPr/>
                </a:tc>
                <a:tc>
                  <a:txBody>
                    <a:bodyPr/>
                    <a:lstStyle/>
                    <a:p>
                      <a:r>
                        <a:rPr lang="en-GB" sz="1800" dirty="0"/>
                        <a:t>Patient was given enough information about the possibility and signs of cancer coming back or spreading</a:t>
                      </a:r>
                    </a:p>
                  </a:txBody>
                  <a:tcPr/>
                </a:tc>
                <a:tc>
                  <a:txBody>
                    <a:bodyPr/>
                    <a:lstStyle/>
                    <a:p>
                      <a:pPr algn="ctr"/>
                      <a:r>
                        <a:rPr lang="en-GB" b="1" dirty="0"/>
                        <a:t>60</a:t>
                      </a:r>
                    </a:p>
                  </a:txBody>
                  <a:tcPr/>
                </a:tc>
                <a:tc>
                  <a:txBody>
                    <a:bodyPr/>
                    <a:lstStyle/>
                    <a:p>
                      <a:pPr algn="ctr"/>
                      <a:r>
                        <a:rPr lang="en-GB" dirty="0"/>
                        <a:t>65</a:t>
                      </a:r>
                    </a:p>
                  </a:txBody>
                  <a:tcPr/>
                </a:tc>
                <a:tc>
                  <a:txBody>
                    <a:bodyPr/>
                    <a:lstStyle/>
                    <a:p>
                      <a:pPr algn="ctr"/>
                      <a:r>
                        <a:rPr lang="en-GB" dirty="0"/>
                        <a:t>63</a:t>
                      </a:r>
                    </a:p>
                  </a:txBody>
                  <a:tcPr/>
                </a:tc>
                <a:extLst>
                  <a:ext uri="{0D108BD9-81ED-4DB2-BD59-A6C34878D82A}">
                    <a16:rowId xmlns:a16="http://schemas.microsoft.com/office/drawing/2014/main" val="2152164831"/>
                  </a:ext>
                </a:extLst>
              </a:tr>
            </a:tbl>
          </a:graphicData>
        </a:graphic>
      </p:graphicFrame>
    </p:spTree>
    <p:extLst>
      <p:ext uri="{BB962C8B-B14F-4D97-AF65-F5344CB8AC3E}">
        <p14:creationId xmlns:p14="http://schemas.microsoft.com/office/powerpoint/2010/main" val="3945032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AC9F90-14FC-B3B0-1154-7BF258C61E8A}"/>
              </a:ext>
            </a:extLst>
          </p:cNvPr>
          <p:cNvPicPr>
            <a:picLocks noGrp="1" noChangeAspect="1"/>
          </p:cNvPicPr>
          <p:nvPr>
            <p:ph idx="1"/>
          </p:nvPr>
        </p:nvPicPr>
        <p:blipFill>
          <a:blip r:embed="rId2"/>
          <a:stretch>
            <a:fillRect/>
          </a:stretch>
        </p:blipFill>
        <p:spPr>
          <a:xfrm>
            <a:off x="1615051" y="2013825"/>
            <a:ext cx="8961897" cy="3974937"/>
          </a:xfrm>
          <a:prstGeom prst="rect">
            <a:avLst/>
          </a:prstGeom>
        </p:spPr>
      </p:pic>
      <p:sp>
        <p:nvSpPr>
          <p:cNvPr id="4" name="Title 1">
            <a:extLst>
              <a:ext uri="{FF2B5EF4-FFF2-40B4-BE49-F238E27FC236}">
                <a16:creationId xmlns:a16="http://schemas.microsoft.com/office/drawing/2014/main" id="{0331E905-D480-AAFC-B60B-614BC38FC512}"/>
              </a:ext>
            </a:extLst>
          </p:cNvPr>
          <p:cNvSpPr>
            <a:spLocks noGrp="1"/>
          </p:cNvSpPr>
          <p:nvPr>
            <p:ph type="title"/>
          </p:nvPr>
        </p:nvSpPr>
        <p:spPr>
          <a:xfrm>
            <a:off x="838200" y="365126"/>
            <a:ext cx="10515600" cy="1059638"/>
          </a:xfrm>
        </p:spPr>
        <p:txBody>
          <a:bodyPr>
            <a:normAutofit/>
          </a:bodyPr>
          <a:lstStyle/>
          <a:p>
            <a:pPr algn="l"/>
            <a:r>
              <a:rPr lang="en-GB" b="1" dirty="0"/>
              <a:t>Cancer context </a:t>
            </a:r>
            <a:r>
              <a:rPr lang="en-GB" dirty="0"/>
              <a:t>– </a:t>
            </a:r>
            <a:r>
              <a:rPr lang="en-GB" sz="3100" dirty="0"/>
              <a:t>3319 responses</a:t>
            </a:r>
          </a:p>
        </p:txBody>
      </p:sp>
      <p:sp>
        <p:nvSpPr>
          <p:cNvPr id="2" name="Right Brace 1">
            <a:extLst>
              <a:ext uri="{FF2B5EF4-FFF2-40B4-BE49-F238E27FC236}">
                <a16:creationId xmlns:a16="http://schemas.microsoft.com/office/drawing/2014/main" id="{C99A8B7B-262F-548B-ADBB-CC1589DA110A}"/>
              </a:ext>
            </a:extLst>
          </p:cNvPr>
          <p:cNvSpPr/>
          <p:nvPr/>
        </p:nvSpPr>
        <p:spPr>
          <a:xfrm>
            <a:off x="8750595" y="3429000"/>
            <a:ext cx="361507" cy="121742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2578685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260875-0F4D-0E98-F195-4A94AA37FBA3}"/>
              </a:ext>
            </a:extLst>
          </p:cNvPr>
          <p:cNvSpPr>
            <a:spLocks noGrp="1"/>
          </p:cNvSpPr>
          <p:nvPr>
            <p:ph type="title"/>
          </p:nvPr>
        </p:nvSpPr>
        <p:spPr>
          <a:xfrm>
            <a:off x="838200" y="365125"/>
            <a:ext cx="10515600" cy="1038373"/>
          </a:xfrm>
        </p:spPr>
        <p:txBody>
          <a:bodyPr>
            <a:normAutofit/>
          </a:bodyPr>
          <a:lstStyle/>
          <a:p>
            <a:pPr algn="l"/>
            <a:r>
              <a:rPr lang="en-GB" b="1" dirty="0"/>
              <a:t>Cancer context cont.</a:t>
            </a:r>
          </a:p>
        </p:txBody>
      </p:sp>
      <p:sp>
        <p:nvSpPr>
          <p:cNvPr id="5" name="Content Placeholder 2">
            <a:extLst>
              <a:ext uri="{FF2B5EF4-FFF2-40B4-BE49-F238E27FC236}">
                <a16:creationId xmlns:a16="http://schemas.microsoft.com/office/drawing/2014/main" id="{E051B1E3-EEE0-F3EE-AAF1-CFB31BD79F5A}"/>
              </a:ext>
            </a:extLst>
          </p:cNvPr>
          <p:cNvSpPr>
            <a:spLocks noGrp="1"/>
          </p:cNvSpPr>
          <p:nvPr>
            <p:ph idx="1"/>
          </p:nvPr>
        </p:nvSpPr>
        <p:spPr>
          <a:xfrm>
            <a:off x="838200" y="1825625"/>
            <a:ext cx="10515600" cy="4351338"/>
          </a:xfrm>
        </p:spPr>
        <p:txBody>
          <a:bodyPr>
            <a:normAutofit/>
          </a:bodyPr>
          <a:lstStyle/>
          <a:p>
            <a:r>
              <a:rPr lang="en-GB" dirty="0"/>
              <a:t>Who told you that you had cancer?</a:t>
            </a:r>
          </a:p>
          <a:p>
            <a:pPr marL="0" inden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team 		3% 	   (90)</a:t>
            </a:r>
          </a:p>
          <a:p>
            <a:pPr lvl="1"/>
            <a:r>
              <a:rPr lang="en-GB" dirty="0"/>
              <a:t>Someone else / can’t remember	   	2%  	  (69)</a:t>
            </a:r>
          </a:p>
        </p:txBody>
      </p:sp>
    </p:spTree>
    <p:extLst>
      <p:ext uri="{BB962C8B-B14F-4D97-AF65-F5344CB8AC3E}">
        <p14:creationId xmlns:p14="http://schemas.microsoft.com/office/powerpoint/2010/main" val="165256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43713A-BE20-CD52-F712-2F4F4F3C5FD4}"/>
              </a:ext>
            </a:extLst>
          </p:cNvPr>
          <p:cNvSpPr>
            <a:spLocks noGrp="1"/>
          </p:cNvSpPr>
          <p:nvPr>
            <p:ph type="title"/>
          </p:nvPr>
        </p:nvSpPr>
        <p:spPr>
          <a:xfrm>
            <a:off x="838200" y="365125"/>
            <a:ext cx="10515600" cy="1038373"/>
          </a:xfrm>
        </p:spPr>
        <p:txBody>
          <a:bodyPr>
            <a:normAutofit/>
          </a:bodyPr>
          <a:lstStyle/>
          <a:p>
            <a:pPr algn="l"/>
            <a:r>
              <a:rPr lang="en-GB" b="1" dirty="0"/>
              <a:t>Cancer context cont.</a:t>
            </a:r>
            <a:endParaRPr lang="en-GB" sz="2700" b="1" dirty="0"/>
          </a:p>
        </p:txBody>
      </p:sp>
      <p:sp>
        <p:nvSpPr>
          <p:cNvPr id="5" name="Content Placeholder 2">
            <a:extLst>
              <a:ext uri="{FF2B5EF4-FFF2-40B4-BE49-F238E27FC236}">
                <a16:creationId xmlns:a16="http://schemas.microsoft.com/office/drawing/2014/main" id="{CDE753E8-28F6-B7CC-3B11-8A41B6BF9070}"/>
              </a:ext>
            </a:extLst>
          </p:cNvPr>
          <p:cNvSpPr>
            <a:spLocks noGrp="1"/>
          </p:cNvSpPr>
          <p:nvPr>
            <p:ph idx="1"/>
          </p:nvPr>
        </p:nvSpPr>
        <p:spPr>
          <a:xfrm>
            <a:off x="838200" y="1825625"/>
            <a:ext cx="10515600" cy="4351338"/>
          </a:xfrm>
        </p:spPr>
        <p:txBody>
          <a:bodyPr>
            <a:normAutofit/>
          </a:bodyPr>
          <a:lstStyle/>
          <a:p>
            <a:r>
              <a:rPr lang="en-GB" dirty="0"/>
              <a:t>During the last 12 months, have you had</a:t>
            </a:r>
          </a:p>
          <a:p>
            <a:pPr marL="0" indent="0">
              <a:buNone/>
            </a:pPr>
            <a:endParaRPr lang="en-GB" sz="2000" dirty="0"/>
          </a:p>
          <a:p>
            <a:pPr lvl="1"/>
            <a:r>
              <a:rPr lang="en-GB" dirty="0"/>
              <a:t>Surgery			60%	(1941)</a:t>
            </a:r>
          </a:p>
          <a:p>
            <a:pPr lvl="1"/>
            <a:r>
              <a:rPr lang="en-GB" dirty="0"/>
              <a:t>Chemotherapy 		50%	(1570)</a:t>
            </a:r>
          </a:p>
          <a:p>
            <a:pPr lvl="1"/>
            <a:r>
              <a:rPr lang="en-GB" dirty="0"/>
              <a:t>Radiotherapy		33%	(1075)</a:t>
            </a:r>
          </a:p>
          <a:p>
            <a:pPr lvl="1"/>
            <a:r>
              <a:rPr lang="en-GB" dirty="0"/>
              <a:t>Hormone therapy	20% 	  (640)</a:t>
            </a:r>
          </a:p>
          <a:p>
            <a:pPr lvl="1"/>
            <a:r>
              <a:rPr lang="en-GB" dirty="0"/>
              <a:t>Immunotherapy		12%	  (396)</a:t>
            </a:r>
          </a:p>
          <a:p>
            <a:pPr lvl="1"/>
            <a:r>
              <a:rPr lang="en-GB" dirty="0"/>
              <a:t>None of these		 7 %	  (218)</a:t>
            </a:r>
          </a:p>
          <a:p>
            <a:pPr lvl="1"/>
            <a:endParaRPr lang="en-GB" dirty="0"/>
          </a:p>
        </p:txBody>
      </p:sp>
    </p:spTree>
    <p:extLst>
      <p:ext uri="{BB962C8B-B14F-4D97-AF65-F5344CB8AC3E}">
        <p14:creationId xmlns:p14="http://schemas.microsoft.com/office/powerpoint/2010/main" val="88236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30ACB8-5FE1-764B-A8FF-DCDFA6AAD678}"/>
              </a:ext>
            </a:extLst>
          </p:cNvPr>
          <p:cNvSpPr>
            <a:spLocks noGrp="1"/>
          </p:cNvSpPr>
          <p:nvPr>
            <p:ph type="title"/>
          </p:nvPr>
        </p:nvSpPr>
        <p:spPr>
          <a:xfrm>
            <a:off x="838200" y="365126"/>
            <a:ext cx="10515600" cy="1070270"/>
          </a:xfrm>
        </p:spPr>
        <p:txBody>
          <a:bodyPr>
            <a:normAutofit/>
          </a:bodyPr>
          <a:lstStyle/>
          <a:p>
            <a:pPr algn="l"/>
            <a:r>
              <a:rPr lang="en-GB" b="1" dirty="0"/>
              <a:t>Patient comments</a:t>
            </a:r>
          </a:p>
        </p:txBody>
      </p:sp>
      <p:sp>
        <p:nvSpPr>
          <p:cNvPr id="5" name="Content Placeholder 2">
            <a:extLst>
              <a:ext uri="{FF2B5EF4-FFF2-40B4-BE49-F238E27FC236}">
                <a16:creationId xmlns:a16="http://schemas.microsoft.com/office/drawing/2014/main" id="{6E70CA7C-D227-D68C-6F80-2B4C8150EBC0}"/>
              </a:ext>
            </a:extLst>
          </p:cNvPr>
          <p:cNvSpPr>
            <a:spLocks noGrp="1"/>
          </p:cNvSpPr>
          <p:nvPr>
            <p:ph idx="1"/>
          </p:nvPr>
        </p:nvSpPr>
        <p:spPr>
          <a:xfrm>
            <a:off x="838200" y="1825625"/>
            <a:ext cx="10515600" cy="4351338"/>
          </a:xfrm>
        </p:spPr>
        <p:txBody>
          <a:bodyPr>
            <a:normAutofit/>
          </a:bodyPr>
          <a:lstStyle/>
          <a:p>
            <a:r>
              <a:rPr lang="en-GB" sz="3000" dirty="0"/>
              <a:t>Patients were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None/>
            </a:pPr>
            <a:endParaRPr lang="en-GB" sz="3000" dirty="0"/>
          </a:p>
          <a:p>
            <a:r>
              <a:rPr lang="en-GB" sz="3000" dirty="0"/>
              <a:t>Analysis presented by topic and sentiment</a:t>
            </a:r>
          </a:p>
          <a:p>
            <a:pPr lvl="1"/>
            <a:r>
              <a:rPr lang="en-GB" sz="2600" dirty="0"/>
              <a:t>Trust level thematic ‘comments’ reports</a:t>
            </a:r>
          </a:p>
          <a:p>
            <a:pPr marL="0" indent="0">
              <a:buNone/>
            </a:pPr>
            <a:endParaRPr lang="en-GB" sz="3000" dirty="0"/>
          </a:p>
          <a:p>
            <a:r>
              <a:rPr lang="en-GB" sz="3000" dirty="0"/>
              <a:t>Not able to filter comments by ‘tumour site’ this year</a:t>
            </a:r>
            <a:endParaRPr lang="en-GB" sz="3000" b="1" i="1" dirty="0">
              <a:effectLst/>
              <a:ea typeface="Calibri" panose="020F0502020204030204" pitchFamily="34" charset="0"/>
            </a:endParaRPr>
          </a:p>
          <a:p>
            <a:pPr marL="0" indent="0" algn="just">
              <a:buNone/>
            </a:pPr>
            <a:endParaRPr lang="en-GB" sz="1800" i="1" dirty="0"/>
          </a:p>
          <a:p>
            <a:pPr marL="0" indent="0">
              <a:buNone/>
            </a:pPr>
            <a:endParaRPr lang="en-GB" dirty="0"/>
          </a:p>
        </p:txBody>
      </p:sp>
    </p:spTree>
    <p:extLst>
      <p:ext uri="{BB962C8B-B14F-4D97-AF65-F5344CB8AC3E}">
        <p14:creationId xmlns:p14="http://schemas.microsoft.com/office/powerpoint/2010/main" val="3969061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30C0643-FEC2-72BE-AD6F-3667C48286E4}"/>
              </a:ext>
            </a:extLst>
          </p:cNvPr>
          <p:cNvSpPr>
            <a:spLocks noGrp="1"/>
          </p:cNvSpPr>
          <p:nvPr>
            <p:ph type="title"/>
          </p:nvPr>
        </p:nvSpPr>
        <p:spPr>
          <a:xfrm>
            <a:off x="838200" y="219075"/>
            <a:ext cx="10515600" cy="752475"/>
          </a:xfrm>
        </p:spPr>
        <p:txBody>
          <a:bodyPr>
            <a:normAutofit/>
          </a:bodyPr>
          <a:lstStyle/>
          <a:p>
            <a:r>
              <a:rPr lang="en-GB" sz="3600" b="1" dirty="0"/>
              <a:t>Somerset  NHS FT</a:t>
            </a:r>
          </a:p>
        </p:txBody>
      </p:sp>
      <p:sp>
        <p:nvSpPr>
          <p:cNvPr id="5" name="Content Placeholder 2">
            <a:extLst>
              <a:ext uri="{FF2B5EF4-FFF2-40B4-BE49-F238E27FC236}">
                <a16:creationId xmlns:a16="http://schemas.microsoft.com/office/drawing/2014/main" id="{FDFF6C0B-DA7E-7D09-FEB2-EAF60B2D698A}"/>
              </a:ext>
            </a:extLst>
          </p:cNvPr>
          <p:cNvSpPr>
            <a:spLocks noGrp="1"/>
          </p:cNvSpPr>
          <p:nvPr>
            <p:ph idx="1"/>
          </p:nvPr>
        </p:nvSpPr>
        <p:spPr>
          <a:xfrm>
            <a:off x="499730" y="1204026"/>
            <a:ext cx="11089758" cy="5434900"/>
          </a:xfrm>
        </p:spPr>
        <p:txBody>
          <a:bodyPr>
            <a:normAutofit/>
          </a:bodyPr>
          <a:lstStyle/>
          <a:p>
            <a:r>
              <a:rPr lang="en-US" sz="1800" b="1" dirty="0"/>
              <a:t>Key 2021 Trust NCPES message </a:t>
            </a:r>
            <a:r>
              <a:rPr lang="en-US" sz="1800" dirty="0"/>
              <a:t>– despite high pressures in the system and COVID care received by Cancer patients on the whole remained of a high standard at SFT, both within the Beacon Centre and on general wards.  </a:t>
            </a:r>
          </a:p>
          <a:p>
            <a:endParaRPr lang="en-US" sz="1800" dirty="0"/>
          </a:p>
          <a:p>
            <a:r>
              <a:rPr lang="en-US" sz="1800" b="1" dirty="0"/>
              <a:t>Area of success </a:t>
            </a:r>
            <a:r>
              <a:rPr lang="en-US" sz="1800" dirty="0"/>
              <a:t>– information provision, especially during diagnostic part of pathway, patients reported not only communication to be of a high standard but also individuals and teams went out of their to provide high quality care and  maintain their  dignity at all times.</a:t>
            </a:r>
          </a:p>
          <a:p>
            <a:endParaRPr lang="en-US" sz="1800" dirty="0"/>
          </a:p>
          <a:p>
            <a:r>
              <a:rPr lang="en-US" sz="1800" b="1" dirty="0" err="1"/>
              <a:t>Prioritised</a:t>
            </a:r>
            <a:r>
              <a:rPr lang="en-US" sz="1800" b="1" dirty="0"/>
              <a:t> area for improvement </a:t>
            </a:r>
            <a:r>
              <a:rPr lang="en-US" sz="1800" dirty="0"/>
              <a:t>- Inter-organisation communication – ensuring key information regarding patient pathway is clear, keeping patient informed clearly of progress, changes and intentions throughout. How the patient interacts with their GP was often commented upon – so how we can as an organisation and a provider support this through information sharing, smarter working is being explored where possible – PCS treatment summaries, Holistic Needs Assessments, Cancer Support Workers etc.</a:t>
            </a:r>
          </a:p>
          <a:p>
            <a:pPr marL="0" indent="0">
              <a:buNone/>
            </a:pPr>
            <a:endParaRPr lang="en-US" sz="1800" dirty="0"/>
          </a:p>
          <a:p>
            <a:pPr marL="0" indent="0">
              <a:buNone/>
            </a:pPr>
            <a:r>
              <a:rPr lang="en-US" sz="1800" b="1" i="1" dirty="0"/>
              <a:t>“</a:t>
            </a:r>
            <a:r>
              <a:rPr lang="en-US" sz="18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16502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FAAF2-853B-5702-7AF2-945C7C1B0498}"/>
              </a:ext>
            </a:extLst>
          </p:cNvPr>
          <p:cNvSpPr>
            <a:spLocks noGrp="1"/>
          </p:cNvSpPr>
          <p:nvPr>
            <p:ph type="title"/>
          </p:nvPr>
        </p:nvSpPr>
        <p:spPr>
          <a:xfrm>
            <a:off x="540489" y="228601"/>
            <a:ext cx="10515600" cy="977900"/>
          </a:xfrm>
        </p:spPr>
        <p:txBody>
          <a:bodyPr>
            <a:normAutofit/>
          </a:bodyPr>
          <a:lstStyle/>
          <a:p>
            <a:pPr algn="l"/>
            <a:r>
              <a:rPr lang="en-GB" sz="3600" b="1" dirty="0"/>
              <a:t>Yeovil District Hospital NHS FT</a:t>
            </a:r>
          </a:p>
        </p:txBody>
      </p:sp>
      <p:sp>
        <p:nvSpPr>
          <p:cNvPr id="5" name="Content Placeholder 2">
            <a:extLst>
              <a:ext uri="{FF2B5EF4-FFF2-40B4-BE49-F238E27FC236}">
                <a16:creationId xmlns:a16="http://schemas.microsoft.com/office/drawing/2014/main" id="{BACBED06-C4A1-1045-73AA-85F14ABF2B8E}"/>
              </a:ext>
            </a:extLst>
          </p:cNvPr>
          <p:cNvSpPr>
            <a:spLocks noGrp="1"/>
          </p:cNvSpPr>
          <p:nvPr>
            <p:ph idx="1"/>
          </p:nvPr>
        </p:nvSpPr>
        <p:spPr>
          <a:xfrm>
            <a:off x="540489" y="1343024"/>
            <a:ext cx="11080897" cy="5286375"/>
          </a:xfrm>
        </p:spPr>
        <p:txBody>
          <a:bodyPr>
            <a:normAutofit fontScale="92500" lnSpcReduction="20000"/>
          </a:bodyPr>
          <a:lstStyle/>
          <a:p>
            <a:pPr marL="0" indent="0">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great set of results , a good care range of positive outliers and no negative outliers, with an above national average on both overall response with rate of 61% and with patients rating their overall cancer care from the Trust  at  9.1 /10 </a:t>
            </a:r>
          </a:p>
          <a:p>
            <a:pPr marL="0" indent="0" algn="l">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 positives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gn="l">
              <a:lnSpc>
                <a:spcPct val="107000"/>
              </a:lnSpc>
            </a:pPr>
            <a:r>
              <a:rPr lang="en-GB" sz="15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Patient communication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gn="l">
              <a:lnSpc>
                <a:spcPct val="107000"/>
              </a:lnSpc>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15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Targeting Information </a:t>
            </a:r>
            <a:r>
              <a:rPr lang="en-GB" sz="1500" dirty="0">
                <a:solidFill>
                  <a:srgbClr val="000000"/>
                </a:solidFill>
                <a:latin typeface="Calibri" panose="020F0502020204030204" pitchFamily="34" charset="0"/>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en-US" sz="1500" dirty="0">
                <a:cs typeface="Arial" panose="020B0604020202020204" pitchFamily="34" charset="0"/>
              </a:rPr>
              <a:t>“</a:t>
            </a:r>
            <a:r>
              <a:rPr lang="en-GB" sz="1500" i="1" dirty="0"/>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t>.”</a:t>
            </a:r>
          </a:p>
        </p:txBody>
      </p:sp>
    </p:spTree>
    <p:extLst>
      <p:ext uri="{BB962C8B-B14F-4D97-AF65-F5344CB8AC3E}">
        <p14:creationId xmlns:p14="http://schemas.microsoft.com/office/powerpoint/2010/main" val="185850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8AC23D-6679-6FB1-6046-04586DB98058}"/>
              </a:ext>
            </a:extLst>
          </p:cNvPr>
          <p:cNvSpPr>
            <a:spLocks noGrp="1"/>
          </p:cNvSpPr>
          <p:nvPr>
            <p:ph type="title"/>
          </p:nvPr>
        </p:nvSpPr>
        <p:spPr>
          <a:xfrm>
            <a:off x="679988" y="228601"/>
            <a:ext cx="10832024" cy="863600"/>
          </a:xfrm>
        </p:spPr>
        <p:txBody>
          <a:bodyPr>
            <a:noAutofit/>
          </a:bodyPr>
          <a:lstStyle/>
          <a:p>
            <a:r>
              <a:rPr lang="en-GB" sz="3600" b="1" dirty="0"/>
              <a:t>University Hospitals Bristol and Weston NHS FT</a:t>
            </a:r>
          </a:p>
        </p:txBody>
      </p:sp>
      <p:sp>
        <p:nvSpPr>
          <p:cNvPr id="5" name="Content Placeholder 2">
            <a:extLst>
              <a:ext uri="{FF2B5EF4-FFF2-40B4-BE49-F238E27FC236}">
                <a16:creationId xmlns:a16="http://schemas.microsoft.com/office/drawing/2014/main" id="{4C1F8931-BB2C-3167-F3C1-AE3A9AC5FFB6}"/>
              </a:ext>
            </a:extLst>
          </p:cNvPr>
          <p:cNvSpPr>
            <a:spLocks noGrp="1"/>
          </p:cNvSpPr>
          <p:nvPr>
            <p:ph idx="1"/>
          </p:nvPr>
        </p:nvSpPr>
        <p:spPr>
          <a:xfrm>
            <a:off x="838200" y="1348352"/>
            <a:ext cx="10515600" cy="5281047"/>
          </a:xfrm>
        </p:spPr>
        <p:txBody>
          <a:bodyPr>
            <a:normAutofit lnSpcReduction="10000"/>
          </a:bodyPr>
          <a:lstStyle/>
          <a:p>
            <a:pPr marL="0" indent="0">
              <a:buNone/>
            </a:pPr>
            <a:r>
              <a:rPr lang="en-GB" sz="1800" dirty="0"/>
              <a:t>585 responses (55%): 87% white British, 65% IMD quintiles 4&amp;5, 10% (56) &lt;45yrs        9/10 for ‘overall experience of care’</a:t>
            </a:r>
          </a:p>
          <a:p>
            <a:pPr marL="0" indent="0">
              <a:buNone/>
            </a:pPr>
            <a:endParaRPr lang="en-GB" sz="1800" dirty="0"/>
          </a:p>
          <a:p>
            <a:r>
              <a:rPr lang="en-GB" sz="1800" b="1" dirty="0"/>
              <a:t>Key message </a:t>
            </a:r>
            <a:r>
              <a:rPr lang="en-GB" sz="1800" dirty="0"/>
              <a:t>– positive reflection of 2021 experience, especially with context of the pandemic. Commitment to gathering feedback from a wider demographic.</a:t>
            </a:r>
          </a:p>
          <a:p>
            <a:endParaRPr lang="en-GB" sz="1800" dirty="0"/>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endParaRPr lang="en-GB" sz="1800" dirty="0"/>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None/>
            </a:pPr>
            <a:r>
              <a:rPr kumimoji="0" lang="en-GB" sz="160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226312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2F00F4-A1E9-333F-EBA6-C263C1C80690}"/>
              </a:ext>
            </a:extLst>
          </p:cNvPr>
          <p:cNvSpPr>
            <a:spLocks noGrp="1"/>
          </p:cNvSpPr>
          <p:nvPr>
            <p:ph type="title"/>
          </p:nvPr>
        </p:nvSpPr>
        <p:spPr>
          <a:xfrm>
            <a:off x="574158" y="165101"/>
            <a:ext cx="10779642" cy="1089542"/>
          </a:xfrm>
        </p:spPr>
        <p:txBody>
          <a:bodyPr>
            <a:normAutofit/>
          </a:bodyPr>
          <a:lstStyle/>
          <a:p>
            <a:pPr algn="l"/>
            <a:r>
              <a:rPr lang="en-GB" b="1" dirty="0"/>
              <a:t>NCPES Introduction</a:t>
            </a:r>
          </a:p>
        </p:txBody>
      </p:sp>
      <p:sp>
        <p:nvSpPr>
          <p:cNvPr id="5" name="Content Placeholder 2">
            <a:extLst>
              <a:ext uri="{FF2B5EF4-FFF2-40B4-BE49-F238E27FC236}">
                <a16:creationId xmlns:a16="http://schemas.microsoft.com/office/drawing/2014/main" id="{DE2D72EF-AE6F-5FA2-B4D8-37AF560CE4A9}"/>
              </a:ext>
            </a:extLst>
          </p:cNvPr>
          <p:cNvSpPr>
            <a:spLocks noGrp="1"/>
          </p:cNvSpPr>
          <p:nvPr>
            <p:ph idx="1"/>
          </p:nvPr>
        </p:nvSpPr>
        <p:spPr>
          <a:xfrm>
            <a:off x="838200" y="1133475"/>
            <a:ext cx="10515600" cy="5467350"/>
          </a:xfrm>
        </p:spPr>
        <p:txBody>
          <a:bodyPr>
            <a:normAutofit lnSpcReduction="10000"/>
          </a:bodyPr>
          <a:lstStyle/>
          <a:p>
            <a:r>
              <a:rPr lang="en-GB" dirty="0"/>
              <a:t>Annual survey, commissioned &amp; managed by NHS England</a:t>
            </a:r>
            <a:r>
              <a:rPr lang="en-GB" sz="1700" dirty="0"/>
              <a:t> </a:t>
            </a:r>
            <a:r>
              <a:rPr lang="en-GB" sz="1600" dirty="0"/>
              <a:t>(since 2010)</a:t>
            </a:r>
          </a:p>
          <a:p>
            <a:pPr lvl="1"/>
            <a:r>
              <a:rPr lang="en-GB" sz="2700" dirty="0"/>
              <a:t>last mandatory NCPES 2019 (due to pandemic)</a:t>
            </a:r>
          </a:p>
          <a:p>
            <a:pPr lvl="1"/>
            <a:r>
              <a:rPr lang="en-GB" sz="2700" dirty="0"/>
              <a:t>new design for 2021, therefore break in series data &amp; limited comparison</a:t>
            </a:r>
          </a:p>
          <a:p>
            <a:r>
              <a:rPr lang="en-GB" dirty="0"/>
              <a:t>Picker - responsible for designing, running &amp; analysing the survey</a:t>
            </a:r>
          </a:p>
          <a:p>
            <a:pPr marL="0" indent="0">
              <a:buNone/>
            </a:pPr>
            <a:endParaRPr lang="en-GB" dirty="0"/>
          </a:p>
          <a:p>
            <a:pPr marL="0" indent="0">
              <a:buNone/>
            </a:pPr>
            <a:r>
              <a:rPr lang="en-GB" dirty="0"/>
              <a:t>Designed to:</a:t>
            </a:r>
          </a:p>
          <a:p>
            <a:r>
              <a:rPr lang="en-GB" dirty="0"/>
              <a:t>Monitor progress in cancer care</a:t>
            </a:r>
          </a:p>
          <a:p>
            <a:r>
              <a:rPr lang="en-GB" dirty="0"/>
              <a:t>Provide information to drive local quality improvements</a:t>
            </a:r>
          </a:p>
          <a:p>
            <a:r>
              <a:rPr lang="en-GB" dirty="0"/>
              <a:t>Assist commissioners and providers of cancer care</a:t>
            </a:r>
          </a:p>
          <a:p>
            <a:r>
              <a:rPr lang="en-GB" dirty="0"/>
              <a:t>Inform the work various charities and stakeholder groups, supporting cancer patients</a:t>
            </a:r>
          </a:p>
        </p:txBody>
      </p:sp>
    </p:spTree>
    <p:extLst>
      <p:ext uri="{BB962C8B-B14F-4D97-AF65-F5344CB8AC3E}">
        <p14:creationId xmlns:p14="http://schemas.microsoft.com/office/powerpoint/2010/main" val="371687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4E239-D6C6-ADEB-8CBD-D6211DF71009}"/>
              </a:ext>
            </a:extLst>
          </p:cNvPr>
          <p:cNvSpPr>
            <a:spLocks noGrp="1"/>
          </p:cNvSpPr>
          <p:nvPr>
            <p:ph type="title"/>
          </p:nvPr>
        </p:nvSpPr>
        <p:spPr>
          <a:xfrm>
            <a:off x="838200" y="161925"/>
            <a:ext cx="10515600" cy="904875"/>
          </a:xfrm>
        </p:spPr>
        <p:txBody>
          <a:bodyPr>
            <a:normAutofit/>
          </a:bodyPr>
          <a:lstStyle/>
          <a:p>
            <a:r>
              <a:rPr lang="en-GB" sz="3600" b="1" dirty="0"/>
              <a:t>North Bristol NHS Trust</a:t>
            </a:r>
          </a:p>
        </p:txBody>
      </p:sp>
      <p:sp>
        <p:nvSpPr>
          <p:cNvPr id="5" name="Content Placeholder 2">
            <a:extLst>
              <a:ext uri="{FF2B5EF4-FFF2-40B4-BE49-F238E27FC236}">
                <a16:creationId xmlns:a16="http://schemas.microsoft.com/office/drawing/2014/main" id="{981D41FA-A7FB-453F-9262-47BEFEEACD36}"/>
              </a:ext>
            </a:extLst>
          </p:cNvPr>
          <p:cNvSpPr>
            <a:spLocks noGrp="1"/>
          </p:cNvSpPr>
          <p:nvPr>
            <p:ph idx="1"/>
          </p:nvPr>
        </p:nvSpPr>
        <p:spPr>
          <a:xfrm>
            <a:off x="314325" y="1552353"/>
            <a:ext cx="11325225" cy="4933507"/>
          </a:xfrm>
        </p:spPr>
        <p:txBody>
          <a:bodyPr>
            <a:normAutofit/>
          </a:bodyPr>
          <a:lstStyle/>
          <a:p>
            <a:pPr marL="0" indent="0" algn="just">
              <a:lnSpc>
                <a:spcPct val="115000"/>
              </a:lnSpc>
              <a:spcAft>
                <a:spcPts val="1000"/>
              </a:spcAft>
              <a:buNone/>
            </a:pPr>
            <a:r>
              <a:rPr lang="en-GB" sz="1800" dirty="0">
                <a:effectLst/>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None/>
            </a:pPr>
            <a:r>
              <a:rPr lang="en-GB" sz="1300" i="1" dirty="0">
                <a:solidFill>
                  <a:srgbClr val="000000"/>
                </a:solidFill>
                <a:effectLst/>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8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9F0E7-E90B-6E47-E1C5-27C9BD2266E6}"/>
              </a:ext>
            </a:extLst>
          </p:cNvPr>
          <p:cNvSpPr>
            <a:spLocks noGrp="1"/>
          </p:cNvSpPr>
          <p:nvPr>
            <p:ph type="title"/>
          </p:nvPr>
        </p:nvSpPr>
        <p:spPr>
          <a:xfrm>
            <a:off x="753140" y="297122"/>
            <a:ext cx="10515600" cy="749300"/>
          </a:xfrm>
        </p:spPr>
        <p:txBody>
          <a:bodyPr>
            <a:noAutofit/>
          </a:bodyPr>
          <a:lstStyle/>
          <a:p>
            <a:r>
              <a:rPr lang="en-GB" sz="3600" b="1" dirty="0"/>
              <a:t>Royal United Hospitals Bath NHS FT</a:t>
            </a:r>
          </a:p>
        </p:txBody>
      </p:sp>
      <p:sp>
        <p:nvSpPr>
          <p:cNvPr id="5" name="Content Placeholder 2">
            <a:extLst>
              <a:ext uri="{FF2B5EF4-FFF2-40B4-BE49-F238E27FC236}">
                <a16:creationId xmlns:a16="http://schemas.microsoft.com/office/drawing/2014/main" id="{77B3536A-EF2B-5459-C55F-E3A3754B2E16}"/>
              </a:ext>
            </a:extLst>
          </p:cNvPr>
          <p:cNvSpPr>
            <a:spLocks noGrp="1"/>
          </p:cNvSpPr>
          <p:nvPr>
            <p:ph idx="1"/>
          </p:nvPr>
        </p:nvSpPr>
        <p:spPr>
          <a:xfrm>
            <a:off x="446567" y="1133314"/>
            <a:ext cx="10907233" cy="5513091"/>
          </a:xfrm>
        </p:spPr>
        <p:txBody>
          <a:bodyPr>
            <a:normAutofit fontScale="85000" lnSpcReduction="20000"/>
          </a:bodyPr>
          <a:lstStyle/>
          <a:p>
            <a:pPr marL="285750" indent="-285750">
              <a:buFont typeface="Arial" panose="020B0604020202020204" pitchFamily="34" charset="0"/>
              <a:buChar char="•"/>
            </a:pPr>
            <a:r>
              <a:rPr lang="en-GB" dirty="0"/>
              <a:t>531 responses with a 60% response rate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Free text responses overwhelmingly acknowledging the difficulties of Covid, but thankful that despite the pandemic, cancer services continued and praise for staff.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None/>
            </a:pPr>
            <a:endParaRPr lang="en-GB" dirty="0"/>
          </a:p>
          <a:p>
            <a:pPr marL="0" inden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1475342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EC8AA6-737D-EE6C-7168-6BB1031E9309}"/>
              </a:ext>
            </a:extLst>
          </p:cNvPr>
          <p:cNvSpPr>
            <a:spLocks noGrp="1"/>
          </p:cNvSpPr>
          <p:nvPr>
            <p:ph type="title"/>
          </p:nvPr>
        </p:nvSpPr>
        <p:spPr>
          <a:xfrm>
            <a:off x="838200" y="104775"/>
            <a:ext cx="10515600" cy="857251"/>
          </a:xfrm>
        </p:spPr>
        <p:txBody>
          <a:bodyPr>
            <a:normAutofit/>
          </a:bodyPr>
          <a:lstStyle/>
          <a:p>
            <a:r>
              <a:rPr lang="en-GB" sz="3600" b="1" dirty="0"/>
              <a:t>Salisbury NHS FT</a:t>
            </a:r>
          </a:p>
        </p:txBody>
      </p:sp>
      <p:sp>
        <p:nvSpPr>
          <p:cNvPr id="5" name="Content Placeholder 2">
            <a:extLst>
              <a:ext uri="{FF2B5EF4-FFF2-40B4-BE49-F238E27FC236}">
                <a16:creationId xmlns:a16="http://schemas.microsoft.com/office/drawing/2014/main" id="{77582B85-2A71-CF85-CC0D-2A51647E4C1F}"/>
              </a:ext>
            </a:extLst>
          </p:cNvPr>
          <p:cNvSpPr>
            <a:spLocks noGrp="1"/>
          </p:cNvSpPr>
          <p:nvPr>
            <p:ph idx="1"/>
          </p:nvPr>
        </p:nvSpPr>
        <p:spPr>
          <a:xfrm>
            <a:off x="619932" y="978655"/>
            <a:ext cx="10733868" cy="5600700"/>
          </a:xfrm>
        </p:spPr>
        <p:txBody>
          <a:bodyPr>
            <a:normAutofit fontScale="40000" lnSpcReduction="20000"/>
          </a:bodyPr>
          <a:lstStyle/>
          <a:p>
            <a:pPr marL="285750" indent="-285750">
              <a:buFont typeface="Arial" panose="020B0604020202020204" pitchFamily="34" charset="0"/>
              <a:buChar char="•"/>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buFont typeface="Arial" panose="020B0604020202020204" pitchFamily="34" charset="0"/>
              <a:buChar char="•"/>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buFont typeface="Arial" panose="020B0604020202020204" pitchFamily="34" charset="0"/>
              <a:buChar char="•"/>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None/>
              <a:defRPr/>
            </a:pPr>
            <a:endParaRPr lang="en-GB" sz="4900" b="1" dirty="0"/>
          </a:p>
          <a:p>
            <a:pPr marL="285750" indent="-285750">
              <a:buFont typeface="Arial" panose="020B0604020202020204" pitchFamily="34" charset="0"/>
              <a:buChar char="•"/>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None/>
              <a:defRPr/>
            </a:pPr>
            <a:endParaRPr lang="en-GB" sz="4900" dirty="0"/>
          </a:p>
          <a:p>
            <a:pPr marL="285750" indent="-285750">
              <a:buFont typeface="Arial" panose="020B0604020202020204" pitchFamily="34" charset="0"/>
              <a:buChar char="•"/>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None/>
              <a:defRPr/>
            </a:pPr>
            <a:endParaRPr lang="en-GB" b="1" dirty="0"/>
          </a:p>
          <a:p>
            <a:pPr marL="0" inden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1791081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48EDB5-2BDA-FF63-8CF9-7C7B4CD0552F}"/>
              </a:ext>
            </a:extLst>
          </p:cNvPr>
          <p:cNvSpPr>
            <a:spLocks noGrp="1"/>
          </p:cNvSpPr>
          <p:nvPr>
            <p:ph type="title"/>
          </p:nvPr>
        </p:nvSpPr>
        <p:spPr>
          <a:xfrm>
            <a:off x="683217" y="438149"/>
            <a:ext cx="10515600" cy="819151"/>
          </a:xfrm>
        </p:spPr>
        <p:txBody>
          <a:bodyPr>
            <a:normAutofit/>
          </a:bodyPr>
          <a:lstStyle/>
          <a:p>
            <a:r>
              <a:rPr lang="en-GB" sz="3600" b="1" dirty="0"/>
              <a:t>Gloucestershire Hospitals NHS FT</a:t>
            </a:r>
          </a:p>
        </p:txBody>
      </p:sp>
      <p:sp>
        <p:nvSpPr>
          <p:cNvPr id="5" name="Content Placeholder 2">
            <a:extLst>
              <a:ext uri="{FF2B5EF4-FFF2-40B4-BE49-F238E27FC236}">
                <a16:creationId xmlns:a16="http://schemas.microsoft.com/office/drawing/2014/main" id="{AF54E856-EE57-B7DE-A386-1B22C54930EE}"/>
              </a:ext>
            </a:extLst>
          </p:cNvPr>
          <p:cNvSpPr>
            <a:spLocks noGrp="1"/>
          </p:cNvSpPr>
          <p:nvPr>
            <p:ph idx="1"/>
          </p:nvPr>
        </p:nvSpPr>
        <p:spPr>
          <a:xfrm>
            <a:off x="838200" y="847725"/>
            <a:ext cx="10515600" cy="53292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Unable to provide an update at present, due to changes in personnel.</a:t>
            </a:r>
          </a:p>
          <a:p>
            <a:pPr marL="0" indent="0">
              <a:buNone/>
            </a:pPr>
            <a:r>
              <a:rPr lang="en-GB" dirty="0"/>
              <a:t>This will now be picked up by the newly appointed GHFT Lead Cancer Nurse.</a:t>
            </a:r>
          </a:p>
          <a:p>
            <a:pPr marL="0" indent="0">
              <a:buNone/>
            </a:pPr>
            <a:endParaRPr lang="en-GB" dirty="0"/>
          </a:p>
        </p:txBody>
      </p:sp>
    </p:spTree>
    <p:extLst>
      <p:ext uri="{BB962C8B-B14F-4D97-AF65-F5344CB8AC3E}">
        <p14:creationId xmlns:p14="http://schemas.microsoft.com/office/powerpoint/2010/main" val="257720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1FF0F-CE60-5A25-1C5F-9E113647AB79}"/>
              </a:ext>
            </a:extLst>
          </p:cNvPr>
          <p:cNvSpPr>
            <a:spLocks noGrp="1"/>
          </p:cNvSpPr>
          <p:nvPr>
            <p:ph type="title"/>
          </p:nvPr>
        </p:nvSpPr>
        <p:spPr>
          <a:xfrm>
            <a:off x="838200" y="354523"/>
            <a:ext cx="10515600" cy="628650"/>
          </a:xfrm>
        </p:spPr>
        <p:txBody>
          <a:bodyPr>
            <a:noAutofit/>
          </a:bodyPr>
          <a:lstStyle/>
          <a:p>
            <a:pPr algn="l"/>
            <a:r>
              <a:rPr lang="en-GB" b="1" dirty="0"/>
              <a:t>Initial SWAG observations</a:t>
            </a:r>
          </a:p>
        </p:txBody>
      </p:sp>
      <p:sp>
        <p:nvSpPr>
          <p:cNvPr id="5" name="Content Placeholder 2">
            <a:extLst>
              <a:ext uri="{FF2B5EF4-FFF2-40B4-BE49-F238E27FC236}">
                <a16:creationId xmlns:a16="http://schemas.microsoft.com/office/drawing/2014/main" id="{6E6DD1A5-5DA9-1305-CAC2-8BCF0A38BE3D}"/>
              </a:ext>
            </a:extLst>
          </p:cNvPr>
          <p:cNvSpPr>
            <a:spLocks noGrp="1"/>
          </p:cNvSpPr>
          <p:nvPr>
            <p:ph idx="1"/>
          </p:nvPr>
        </p:nvSpPr>
        <p:spPr>
          <a:xfrm>
            <a:off x="605725" y="1317195"/>
            <a:ext cx="10515600" cy="5356764"/>
          </a:xfrm>
        </p:spPr>
        <p:txBody>
          <a:bodyPr>
            <a:normAutofit/>
          </a:bodyPr>
          <a:lstStyle/>
          <a:p>
            <a:r>
              <a:rPr lang="en-GB" dirty="0"/>
              <a:t>‘Personalised Care and Support’ (PCS) is making a tangible difference – need to continue to expand access</a:t>
            </a:r>
          </a:p>
          <a:p>
            <a:endParaRPr lang="en-GB" sz="1800" dirty="0"/>
          </a:p>
          <a:p>
            <a:r>
              <a:rPr lang="en-GB" dirty="0"/>
              <a:t>Theme of low scores relating to</a:t>
            </a:r>
          </a:p>
          <a:p>
            <a:pPr lvl="1"/>
            <a:r>
              <a:rPr lang="en-GB" dirty="0"/>
              <a:t>communication and shared care, between care providers, Trusts, departments</a:t>
            </a:r>
          </a:p>
          <a:p>
            <a:pPr lvl="1"/>
            <a:r>
              <a:rPr lang="en-GB" dirty="0"/>
              <a:t>Information giving (</a:t>
            </a:r>
            <a:r>
              <a:rPr lang="en-GB" sz="2200" dirty="0"/>
              <a:t>including side effects, immunotherapy</a:t>
            </a:r>
            <a:r>
              <a:rPr lang="en-GB" dirty="0"/>
              <a:t>)</a:t>
            </a:r>
          </a:p>
          <a:p>
            <a:pPr lvl="1"/>
            <a:r>
              <a:rPr lang="en-GB" dirty="0"/>
              <a:t>access to support from community &amp; primary care services</a:t>
            </a:r>
          </a:p>
          <a:p>
            <a:pPr lvl="1"/>
            <a:r>
              <a:rPr lang="en-GB" dirty="0"/>
              <a:t>Younger patients, females, all BAME groups and patients from the least deprived areas tend to report a less positive patient experience</a:t>
            </a:r>
          </a:p>
          <a:p>
            <a:pPr marL="457200" lvl="1" indent="0">
              <a:buNone/>
            </a:pPr>
            <a:endParaRPr lang="en-GB" dirty="0"/>
          </a:p>
          <a:p>
            <a:r>
              <a:rPr lang="en-GB" dirty="0"/>
              <a:t>Positive reflection of many services, given the context of the pandemic</a:t>
            </a:r>
          </a:p>
        </p:txBody>
      </p:sp>
    </p:spTree>
    <p:extLst>
      <p:ext uri="{BB962C8B-B14F-4D97-AF65-F5344CB8AC3E}">
        <p14:creationId xmlns:p14="http://schemas.microsoft.com/office/powerpoint/2010/main" val="75432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1A7974-DD06-0993-38FB-1553BEF772AD}"/>
              </a:ext>
            </a:extLst>
          </p:cNvPr>
          <p:cNvSpPr>
            <a:spLocks noGrp="1"/>
          </p:cNvSpPr>
          <p:nvPr>
            <p:ph type="title"/>
          </p:nvPr>
        </p:nvSpPr>
        <p:spPr>
          <a:xfrm>
            <a:off x="838200" y="365125"/>
            <a:ext cx="10515600" cy="1325563"/>
          </a:xfrm>
        </p:spPr>
        <p:txBody>
          <a:bodyPr>
            <a:normAutofit/>
          </a:bodyPr>
          <a:lstStyle/>
          <a:p>
            <a:r>
              <a:rPr lang="en-GB" b="1" dirty="0"/>
              <a:t>Clinical Advisory Group - Next Steps</a:t>
            </a:r>
          </a:p>
        </p:txBody>
      </p:sp>
      <p:sp>
        <p:nvSpPr>
          <p:cNvPr id="5" name="Content Placeholder 2">
            <a:extLst>
              <a:ext uri="{FF2B5EF4-FFF2-40B4-BE49-F238E27FC236}">
                <a16:creationId xmlns:a16="http://schemas.microsoft.com/office/drawing/2014/main" id="{0094A0BD-E59F-541F-29A1-9D2E30613C40}"/>
              </a:ext>
            </a:extLst>
          </p:cNvPr>
          <p:cNvSpPr>
            <a:spLocks noGrp="1"/>
          </p:cNvSpPr>
          <p:nvPr>
            <p:ph idx="1"/>
          </p:nvPr>
        </p:nvSpPr>
        <p:spPr>
          <a:xfrm>
            <a:off x="838200" y="1701321"/>
            <a:ext cx="10515600" cy="4486275"/>
          </a:xfrm>
        </p:spPr>
        <p:txBody>
          <a:bodyPr>
            <a:normAutofit/>
          </a:bodyPr>
          <a:lstStyle/>
          <a:p>
            <a:r>
              <a:rPr lang="en-GB" dirty="0"/>
              <a:t>Discuss and agree SWAG Head and Neck patient experience improvement priorities, </a:t>
            </a:r>
            <a:r>
              <a:rPr lang="en-GB" i="1" dirty="0"/>
              <a:t>including areas of lowest scores (Slide 12) </a:t>
            </a:r>
          </a:p>
          <a:p>
            <a:pPr marL="0" indent="0">
              <a:buNone/>
            </a:pPr>
            <a:r>
              <a:rPr lang="en-GB" sz="1800" i="1" dirty="0"/>
              <a:t>    </a:t>
            </a:r>
            <a:r>
              <a:rPr lang="en-GB" sz="1800" dirty="0"/>
              <a:t>to be collated and fed back to SWAG Cancer Board</a:t>
            </a:r>
          </a:p>
          <a:p>
            <a:pPr lvl="1"/>
            <a:r>
              <a:rPr lang="en-GB" dirty="0"/>
              <a:t>Next steps / timeline</a:t>
            </a:r>
          </a:p>
          <a:p>
            <a:pPr lvl="1"/>
            <a:r>
              <a:rPr lang="en-GB" dirty="0"/>
              <a:t>Nominated lead</a:t>
            </a:r>
          </a:p>
          <a:p>
            <a:pPr lvl="1"/>
            <a:endParaRPr lang="en-GB" dirty="0"/>
          </a:p>
          <a:p>
            <a:r>
              <a:rPr lang="en-GB" dirty="0"/>
              <a:t>Recognition of areas of good practice</a:t>
            </a:r>
          </a:p>
          <a:p>
            <a:pPr marL="0" indent="0">
              <a:buNone/>
            </a:pPr>
            <a:endParaRPr lang="en-GB" dirty="0"/>
          </a:p>
          <a:p>
            <a:r>
              <a:rPr lang="en-GB" dirty="0"/>
              <a:t>Consider / plan additional in-year Head and Neck-specific patient experience activity to gain further insight</a:t>
            </a:r>
          </a:p>
          <a:p>
            <a:endParaRPr lang="en-GB" dirty="0"/>
          </a:p>
          <a:p>
            <a:endParaRPr lang="en-GB" dirty="0"/>
          </a:p>
          <a:p>
            <a:endParaRPr lang="en-GB" dirty="0"/>
          </a:p>
        </p:txBody>
      </p:sp>
    </p:spTree>
    <p:extLst>
      <p:ext uri="{BB962C8B-B14F-4D97-AF65-F5344CB8AC3E}">
        <p14:creationId xmlns:p14="http://schemas.microsoft.com/office/powerpoint/2010/main" val="4019123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91E4E-7802-2D54-4F25-AAB3BBB28643}"/>
              </a:ext>
            </a:extLst>
          </p:cNvPr>
          <p:cNvSpPr>
            <a:spLocks noGrp="1"/>
          </p:cNvSpPr>
          <p:nvPr>
            <p:ph type="title"/>
          </p:nvPr>
        </p:nvSpPr>
        <p:spPr>
          <a:xfrm>
            <a:off x="838200" y="257175"/>
            <a:ext cx="10515600" cy="895351"/>
          </a:xfrm>
        </p:spPr>
        <p:txBody>
          <a:bodyPr>
            <a:normAutofit/>
          </a:bodyPr>
          <a:lstStyle/>
          <a:p>
            <a:r>
              <a:rPr lang="en-GB" b="1" dirty="0"/>
              <a:t>SWAG next steps</a:t>
            </a:r>
          </a:p>
        </p:txBody>
      </p:sp>
      <p:sp>
        <p:nvSpPr>
          <p:cNvPr id="5" name="Content Placeholder 2">
            <a:extLst>
              <a:ext uri="{FF2B5EF4-FFF2-40B4-BE49-F238E27FC236}">
                <a16:creationId xmlns:a16="http://schemas.microsoft.com/office/drawing/2014/main" id="{8D9A2E5C-1E10-EB37-0F86-5A62F81F3EA9}"/>
              </a:ext>
            </a:extLst>
          </p:cNvPr>
          <p:cNvSpPr>
            <a:spLocks noGrp="1"/>
          </p:cNvSpPr>
          <p:nvPr>
            <p:ph idx="1"/>
          </p:nvPr>
        </p:nvSpPr>
        <p:spPr>
          <a:xfrm>
            <a:off x="838200" y="1257300"/>
            <a:ext cx="10515600" cy="5343525"/>
          </a:xfrm>
        </p:spPr>
        <p:txBody>
          <a:bodyPr>
            <a:normAutofit/>
          </a:bodyPr>
          <a:lstStyle/>
          <a:p>
            <a:r>
              <a:rPr lang="en-GB" sz="3200"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200" dirty="0"/>
              <a:t>Further embed and expand access to PCS</a:t>
            </a:r>
          </a:p>
          <a:p>
            <a:pPr marL="0" indent="0">
              <a:buNone/>
            </a:pPr>
            <a:endParaRPr lang="en-GB" sz="3000" dirty="0"/>
          </a:p>
          <a:p>
            <a:r>
              <a:rPr lang="en-GB" sz="3200" dirty="0"/>
              <a:t>Triangulation with ongoing QoL survey results</a:t>
            </a:r>
          </a:p>
        </p:txBody>
      </p:sp>
    </p:spTree>
    <p:extLst>
      <p:ext uri="{BB962C8B-B14F-4D97-AF65-F5344CB8AC3E}">
        <p14:creationId xmlns:p14="http://schemas.microsoft.com/office/powerpoint/2010/main" val="26649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32286F7-98A4-987F-D3DC-BAD001355B29}"/>
              </a:ext>
            </a:extLst>
          </p:cNvPr>
          <p:cNvSpPr>
            <a:spLocks noGrp="1"/>
          </p:cNvSpPr>
          <p:nvPr>
            <p:ph type="title"/>
          </p:nvPr>
        </p:nvSpPr>
        <p:spPr>
          <a:xfrm>
            <a:off x="627321" y="365126"/>
            <a:ext cx="10726479" cy="953312"/>
          </a:xfrm>
        </p:spPr>
        <p:txBody>
          <a:bodyPr>
            <a:normAutofit/>
          </a:bodyPr>
          <a:lstStyle/>
          <a:p>
            <a:pPr algn="l"/>
            <a:r>
              <a:rPr lang="en-GB" b="1" dirty="0"/>
              <a:t>NCPES Methodology</a:t>
            </a:r>
          </a:p>
        </p:txBody>
      </p:sp>
      <p:sp>
        <p:nvSpPr>
          <p:cNvPr id="5" name="Content Placeholder 2">
            <a:extLst>
              <a:ext uri="{FF2B5EF4-FFF2-40B4-BE49-F238E27FC236}">
                <a16:creationId xmlns:a16="http://schemas.microsoft.com/office/drawing/2014/main" id="{861D59FE-76CB-2E54-8537-A8BA4EF7F095}"/>
              </a:ext>
            </a:extLst>
          </p:cNvPr>
          <p:cNvSpPr>
            <a:spLocks noGrp="1"/>
          </p:cNvSpPr>
          <p:nvPr>
            <p:ph idx="1"/>
          </p:nvPr>
        </p:nvSpPr>
        <p:spPr>
          <a:xfrm>
            <a:off x="838200" y="1825625"/>
            <a:ext cx="10515600" cy="4351338"/>
          </a:xfrm>
        </p:spPr>
        <p:txBody>
          <a:bodyPr>
            <a:normAutofit/>
          </a:bodyPr>
          <a:lstStyle/>
          <a:p>
            <a:r>
              <a:rPr lang="en-GB" dirty="0"/>
              <a:t>Provider survey samples</a:t>
            </a:r>
          </a:p>
          <a:p>
            <a:endParaRPr lang="en-GB" dirty="0"/>
          </a:p>
          <a:p>
            <a:pPr lvl="1"/>
            <a:r>
              <a:rPr lang="en-GB" dirty="0"/>
              <a:t>Adults (16 and over), with a confirmed diagnosis of cancer</a:t>
            </a:r>
          </a:p>
          <a:p>
            <a:pPr lvl="1"/>
            <a:r>
              <a:rPr lang="en-GB" dirty="0"/>
              <a:t>Discharged from NHS Trust (after an inpatient or day-case attendance for cancer related treatment) in April, May and June 2021.</a:t>
            </a:r>
          </a:p>
          <a:p>
            <a:pPr lvl="1"/>
            <a:endParaRPr lang="en-GB" dirty="0"/>
          </a:p>
          <a:p>
            <a:r>
              <a:rPr lang="en-GB" dirty="0"/>
              <a:t>Survey fieldwork Oct. 2021 – Feb. 2022</a:t>
            </a:r>
          </a:p>
          <a:p>
            <a:endParaRPr lang="en-GB" dirty="0"/>
          </a:p>
          <a:p>
            <a:r>
              <a:rPr lang="en-GB" dirty="0"/>
              <a:t>Reports published July 2022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(National, Alliance, ICS, Trust) </a:t>
            </a:r>
            <a:endParaRPr lang="en-GB" dirty="0"/>
          </a:p>
        </p:txBody>
      </p:sp>
    </p:spTree>
    <p:extLst>
      <p:ext uri="{BB962C8B-B14F-4D97-AF65-F5344CB8AC3E}">
        <p14:creationId xmlns:p14="http://schemas.microsoft.com/office/powerpoint/2010/main" val="24582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135619-8219-77E8-56AC-F16EA5A566DB}"/>
              </a:ext>
            </a:extLst>
          </p:cNvPr>
          <p:cNvSpPr>
            <a:spLocks noGrp="1"/>
          </p:cNvSpPr>
          <p:nvPr>
            <p:ph type="title"/>
          </p:nvPr>
        </p:nvSpPr>
        <p:spPr>
          <a:xfrm>
            <a:off x="648586" y="365126"/>
            <a:ext cx="10705214" cy="1017108"/>
          </a:xfrm>
        </p:spPr>
        <p:txBody>
          <a:bodyPr>
            <a:normAutofit/>
          </a:bodyPr>
          <a:lstStyle/>
          <a:p>
            <a:pPr algn="l"/>
            <a:r>
              <a:rPr lang="en-GB" b="1" dirty="0"/>
              <a:t>Cancer Alliance report</a:t>
            </a:r>
          </a:p>
        </p:txBody>
      </p:sp>
      <p:sp>
        <p:nvSpPr>
          <p:cNvPr id="5" name="Content Placeholder 2">
            <a:extLst>
              <a:ext uri="{FF2B5EF4-FFF2-40B4-BE49-F238E27FC236}">
                <a16:creationId xmlns:a16="http://schemas.microsoft.com/office/drawing/2014/main" id="{BE0F0E3E-122D-7925-39D2-3217DC009232}"/>
              </a:ext>
            </a:extLst>
          </p:cNvPr>
          <p:cNvSpPr>
            <a:spLocks noGrp="1"/>
          </p:cNvSpPr>
          <p:nvPr>
            <p:ph idx="1"/>
          </p:nvPr>
        </p:nvSpPr>
        <p:spPr>
          <a:xfrm>
            <a:off x="838200" y="1825625"/>
            <a:ext cx="10515600" cy="4351338"/>
          </a:xfrm>
        </p:spPr>
        <p:txBody>
          <a:bodyPr>
            <a:normAutofit lnSpcReduction="10000"/>
          </a:body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endParaRPr lang="en-GB" dirty="0"/>
          </a:p>
          <a:p>
            <a:r>
              <a:rPr lang="en-GB" dirty="0"/>
              <a:t>‘</a:t>
            </a:r>
            <a:r>
              <a:rPr lang="en-GB" i="1" dirty="0"/>
              <a:t>referring</a:t>
            </a:r>
            <a:r>
              <a:rPr lang="en-GB" dirty="0"/>
              <a:t>’ CA report  -  based on patient home postcodes </a:t>
            </a:r>
          </a:p>
          <a:p>
            <a:endParaRPr lang="en-GB" dirty="0"/>
          </a:p>
          <a:p>
            <a:r>
              <a:rPr lang="en-GB" dirty="0"/>
              <a:t>According to ONS postcode mapping </a:t>
            </a:r>
          </a:p>
          <a:p>
            <a:endParaRPr lang="en-GB" dirty="0"/>
          </a:p>
          <a:p>
            <a:r>
              <a:rPr lang="en-GB" dirty="0"/>
              <a:t>Based on April 2021 STP / ICS position </a:t>
            </a:r>
          </a:p>
          <a:p>
            <a:pPr marL="0" inden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12667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E04B3C-B5DA-268E-943C-F66DC2B1D56F}"/>
              </a:ext>
            </a:extLst>
          </p:cNvPr>
          <p:cNvSpPr>
            <a:spLocks noGrp="1"/>
          </p:cNvSpPr>
          <p:nvPr>
            <p:ph type="title"/>
          </p:nvPr>
        </p:nvSpPr>
        <p:spPr>
          <a:xfrm>
            <a:off x="347553" y="306512"/>
            <a:ext cx="6404122" cy="876176"/>
          </a:xfrm>
        </p:spPr>
        <p:txBody>
          <a:bodyPr>
            <a:normAutofit/>
          </a:bodyPr>
          <a:lstStyle/>
          <a:p>
            <a:pPr algn="l"/>
            <a:r>
              <a:rPr lang="en-GB" b="1" dirty="0"/>
              <a:t>NCPES SWAG responses</a:t>
            </a:r>
          </a:p>
        </p:txBody>
      </p:sp>
      <p:pic>
        <p:nvPicPr>
          <p:cNvPr id="6" name="Content Placeholder 7">
            <a:extLst>
              <a:ext uri="{FF2B5EF4-FFF2-40B4-BE49-F238E27FC236}">
                <a16:creationId xmlns:a16="http://schemas.microsoft.com/office/drawing/2014/main" id="{0598A56E-7200-F7D5-2857-C2DD506AB0B5}"/>
              </a:ext>
            </a:extLst>
          </p:cNvPr>
          <p:cNvPicPr>
            <a:picLocks noChangeAspect="1"/>
          </p:cNvPicPr>
          <p:nvPr/>
        </p:nvPicPr>
        <p:blipFill>
          <a:blip r:embed="rId2"/>
          <a:stretch>
            <a:fillRect/>
          </a:stretch>
        </p:blipFill>
        <p:spPr>
          <a:xfrm>
            <a:off x="485775" y="2590800"/>
            <a:ext cx="6674449" cy="2125856"/>
          </a:xfrm>
          <a:prstGeom prst="rect">
            <a:avLst/>
          </a:prstGeom>
        </p:spPr>
      </p:pic>
      <p:pic>
        <p:nvPicPr>
          <p:cNvPr id="7" name="Picture 6">
            <a:extLst>
              <a:ext uri="{FF2B5EF4-FFF2-40B4-BE49-F238E27FC236}">
                <a16:creationId xmlns:a16="http://schemas.microsoft.com/office/drawing/2014/main" id="{235C53FA-E3BC-5927-D0F4-058016CC2E88}"/>
              </a:ext>
            </a:extLst>
          </p:cNvPr>
          <p:cNvPicPr>
            <a:picLocks noChangeAspect="1"/>
          </p:cNvPicPr>
          <p:nvPr/>
        </p:nvPicPr>
        <p:blipFill>
          <a:blip r:embed="rId3"/>
          <a:stretch>
            <a:fillRect/>
          </a:stretch>
        </p:blipFill>
        <p:spPr>
          <a:xfrm>
            <a:off x="7501653" y="1690688"/>
            <a:ext cx="2756771" cy="4691062"/>
          </a:xfrm>
          <a:prstGeom prst="rect">
            <a:avLst/>
          </a:prstGeom>
        </p:spPr>
      </p:pic>
      <p:pic>
        <p:nvPicPr>
          <p:cNvPr id="8" name="Picture 7">
            <a:extLst>
              <a:ext uri="{FF2B5EF4-FFF2-40B4-BE49-F238E27FC236}">
                <a16:creationId xmlns:a16="http://schemas.microsoft.com/office/drawing/2014/main" id="{3224D6EA-E61D-7DAE-1D46-FF51BBEA2894}"/>
              </a:ext>
            </a:extLst>
          </p:cNvPr>
          <p:cNvPicPr>
            <a:picLocks noChangeAspect="1"/>
          </p:cNvPicPr>
          <p:nvPr/>
        </p:nvPicPr>
        <p:blipFill>
          <a:blip r:embed="rId4"/>
          <a:stretch>
            <a:fillRect/>
          </a:stretch>
        </p:blipFill>
        <p:spPr>
          <a:xfrm>
            <a:off x="2539219" y="4856480"/>
            <a:ext cx="2449239" cy="1456596"/>
          </a:xfrm>
          <a:prstGeom prst="rect">
            <a:avLst/>
          </a:prstGeom>
        </p:spPr>
      </p:pic>
      <p:pic>
        <p:nvPicPr>
          <p:cNvPr id="9" name="Picture 8">
            <a:extLst>
              <a:ext uri="{FF2B5EF4-FFF2-40B4-BE49-F238E27FC236}">
                <a16:creationId xmlns:a16="http://schemas.microsoft.com/office/drawing/2014/main" id="{FAD058EB-13B2-8A29-46BB-3DCB97751483}"/>
              </a:ext>
            </a:extLst>
          </p:cNvPr>
          <p:cNvPicPr>
            <a:picLocks noChangeAspect="1"/>
          </p:cNvPicPr>
          <p:nvPr/>
        </p:nvPicPr>
        <p:blipFill>
          <a:blip r:embed="rId5"/>
          <a:stretch>
            <a:fillRect/>
          </a:stretch>
        </p:blipFill>
        <p:spPr>
          <a:xfrm>
            <a:off x="1268559" y="1381125"/>
            <a:ext cx="5355271" cy="1045373"/>
          </a:xfrm>
          <a:prstGeom prst="rect">
            <a:avLst/>
          </a:prstGeom>
        </p:spPr>
      </p:pic>
    </p:spTree>
    <p:extLst>
      <p:ext uri="{BB962C8B-B14F-4D97-AF65-F5344CB8AC3E}">
        <p14:creationId xmlns:p14="http://schemas.microsoft.com/office/powerpoint/2010/main" val="93688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EC902-2CA4-2264-B596-108D6C30CBC6}"/>
              </a:ext>
            </a:extLst>
          </p:cNvPr>
          <p:cNvSpPr>
            <a:spLocks noGrp="1"/>
          </p:cNvSpPr>
          <p:nvPr>
            <p:ph type="title"/>
          </p:nvPr>
        </p:nvSpPr>
        <p:spPr>
          <a:xfrm>
            <a:off x="584791" y="265593"/>
            <a:ext cx="7378995" cy="1155995"/>
          </a:xfrm>
        </p:spPr>
        <p:txBody>
          <a:bodyPr>
            <a:normAutofit/>
          </a:bodyPr>
          <a:lstStyle/>
          <a:p>
            <a:r>
              <a:rPr lang="en-GB" b="1" dirty="0"/>
              <a:t>Head and Neck responses</a:t>
            </a:r>
          </a:p>
        </p:txBody>
      </p:sp>
      <p:sp>
        <p:nvSpPr>
          <p:cNvPr id="3" name="Content Placeholder 2">
            <a:extLst>
              <a:ext uri="{FF2B5EF4-FFF2-40B4-BE49-F238E27FC236}">
                <a16:creationId xmlns:a16="http://schemas.microsoft.com/office/drawing/2014/main" id="{F1EADA15-1FC3-B035-A8EA-FFE8F668F3CD}"/>
              </a:ext>
            </a:extLst>
          </p:cNvPr>
          <p:cNvSpPr>
            <a:spLocks noGrp="1"/>
          </p:cNvSpPr>
          <p:nvPr>
            <p:ph sz="half" idx="1"/>
          </p:nvPr>
        </p:nvSpPr>
        <p:spPr>
          <a:xfrm>
            <a:off x="793602" y="1421588"/>
            <a:ext cx="7710378" cy="1162124"/>
          </a:xfrm>
        </p:spPr>
        <p:txBody>
          <a:bodyPr>
            <a:normAutofit/>
          </a:bodyPr>
          <a:lstStyle/>
          <a:p>
            <a:r>
              <a:rPr lang="en-GB" dirty="0"/>
              <a:t>Total SWAG Head and Neck responses: 121</a:t>
            </a:r>
          </a:p>
          <a:p>
            <a:pPr marL="0" indent="0">
              <a:buNone/>
            </a:pPr>
            <a:r>
              <a:rPr lang="en-GB" sz="1800" dirty="0"/>
              <a:t>People ‘’referred’ with a SWAG postcode, who responded to the survey</a:t>
            </a:r>
          </a:p>
          <a:p>
            <a:pPr marL="0" indent="0" algn="ctr">
              <a:buNone/>
            </a:pPr>
            <a:endParaRPr lang="en-GB" sz="1400" dirty="0"/>
          </a:p>
        </p:txBody>
      </p:sp>
      <p:sp>
        <p:nvSpPr>
          <p:cNvPr id="5" name="Content Placeholder 4">
            <a:extLst>
              <a:ext uri="{FF2B5EF4-FFF2-40B4-BE49-F238E27FC236}">
                <a16:creationId xmlns:a16="http://schemas.microsoft.com/office/drawing/2014/main" id="{FE24C841-50D1-F506-77B2-F0B9E35C51FA}"/>
              </a:ext>
            </a:extLst>
          </p:cNvPr>
          <p:cNvSpPr>
            <a:spLocks noGrp="1"/>
          </p:cNvSpPr>
          <p:nvPr>
            <p:ph sz="half" idx="2"/>
          </p:nvPr>
        </p:nvSpPr>
        <p:spPr>
          <a:xfrm>
            <a:off x="8840383" y="2839403"/>
            <a:ext cx="3009015" cy="3753004"/>
          </a:xfrm>
        </p:spPr>
        <p:txBody>
          <a:bodyPr>
            <a:normAutofit/>
          </a:bodyPr>
          <a:lstStyle/>
          <a:p>
            <a:r>
              <a:rPr lang="en-GB" sz="2000" dirty="0"/>
              <a:t>4 answers supressed, as responses were &lt;11</a:t>
            </a:r>
          </a:p>
          <a:p>
            <a:pPr marL="0" indent="0">
              <a:buNone/>
            </a:pPr>
            <a:endParaRPr lang="en-GB" sz="2000" dirty="0"/>
          </a:p>
          <a:p>
            <a:pPr marL="0" indent="0">
              <a:buNone/>
            </a:pPr>
            <a:endParaRPr lang="en-GB" sz="2000" dirty="0"/>
          </a:p>
          <a:p>
            <a:r>
              <a:rPr lang="en-GB" sz="2000" dirty="0"/>
              <a:t>0  - not applicable</a:t>
            </a:r>
          </a:p>
          <a:p>
            <a:pPr marL="0" indent="0">
              <a:buNone/>
            </a:pPr>
            <a:endParaRPr lang="en-GB" sz="2000" dirty="0"/>
          </a:p>
          <a:p>
            <a:pPr marL="0" indent="0">
              <a:buNone/>
            </a:pPr>
            <a:endParaRPr lang="en-GB" sz="2000" dirty="0"/>
          </a:p>
          <a:p>
            <a:r>
              <a:rPr lang="en-GB" sz="2000" dirty="0"/>
              <a:t>56  - a % score given as &gt; 11 respondents for that question</a:t>
            </a:r>
          </a:p>
          <a:p>
            <a:endParaRPr lang="en-GB" dirty="0"/>
          </a:p>
        </p:txBody>
      </p:sp>
      <p:graphicFrame>
        <p:nvGraphicFramePr>
          <p:cNvPr id="4" name="Table 4">
            <a:extLst>
              <a:ext uri="{FF2B5EF4-FFF2-40B4-BE49-F238E27FC236}">
                <a16:creationId xmlns:a16="http://schemas.microsoft.com/office/drawing/2014/main" id="{E450F102-056F-8EED-175E-A3F83607660F}"/>
              </a:ext>
            </a:extLst>
          </p:cNvPr>
          <p:cNvGraphicFramePr>
            <a:graphicFrameLocks noGrp="1"/>
          </p:cNvGraphicFramePr>
          <p:nvPr>
            <p:extLst>
              <p:ext uri="{D42A27DB-BD31-4B8C-83A1-F6EECF244321}">
                <p14:modId xmlns:p14="http://schemas.microsoft.com/office/powerpoint/2010/main" val="2935506619"/>
              </p:ext>
            </p:extLst>
          </p:nvPr>
        </p:nvGraphicFramePr>
        <p:xfrm>
          <a:off x="584791" y="2839403"/>
          <a:ext cx="8128000" cy="3424710"/>
        </p:xfrm>
        <a:graphic>
          <a:graphicData uri="http://schemas.openxmlformats.org/drawingml/2006/table">
            <a:tbl>
              <a:tblPr firstRow="1" bandRow="1">
                <a:tableStyleId>{5C22544A-7EE6-4342-B048-85BDC9FD1C3A}</a:tableStyleId>
              </a:tblPr>
              <a:tblGrid>
                <a:gridCol w="7143898">
                  <a:extLst>
                    <a:ext uri="{9D8B030D-6E8A-4147-A177-3AD203B41FA5}">
                      <a16:colId xmlns:a16="http://schemas.microsoft.com/office/drawing/2014/main" val="627905931"/>
                    </a:ext>
                  </a:extLst>
                </a:gridCol>
                <a:gridCol w="984102">
                  <a:extLst>
                    <a:ext uri="{9D8B030D-6E8A-4147-A177-3AD203B41FA5}">
                      <a16:colId xmlns:a16="http://schemas.microsoft.com/office/drawing/2014/main" val="2581656545"/>
                    </a:ext>
                  </a:extLst>
                </a:gridCol>
              </a:tblGrid>
              <a:tr h="370840">
                <a:tc>
                  <a:txBody>
                    <a:bodyPr/>
                    <a:lstStyle/>
                    <a:p>
                      <a:r>
                        <a:rPr lang="en-GB" dirty="0"/>
                        <a:t>Individual Trusts</a:t>
                      </a:r>
                    </a:p>
                  </a:txBody>
                  <a:tcPr/>
                </a:tc>
                <a:tc>
                  <a:txBody>
                    <a:bodyPr/>
                    <a:lstStyle/>
                    <a:p>
                      <a:r>
                        <a:rPr lang="en-GB" sz="1400" dirty="0"/>
                        <a:t>responses</a:t>
                      </a:r>
                    </a:p>
                  </a:txBody>
                  <a:tcPr/>
                </a:tc>
                <a:extLst>
                  <a:ext uri="{0D108BD9-81ED-4DB2-BD59-A6C34878D82A}">
                    <a16:rowId xmlns:a16="http://schemas.microsoft.com/office/drawing/2014/main" val="2605931855"/>
                  </a:ext>
                </a:extLst>
              </a:tr>
              <a:tr h="457990">
                <a:tc>
                  <a:txBody>
                    <a:bodyPr/>
                    <a:lstStyle/>
                    <a:p>
                      <a:r>
                        <a:rPr lang="en-GB" dirty="0"/>
                        <a:t>University Hospitals Bristol and Weston NHS FT</a:t>
                      </a:r>
                    </a:p>
                  </a:txBody>
                  <a:tcPr/>
                </a:tc>
                <a:tc>
                  <a:txBody>
                    <a:bodyPr/>
                    <a:lstStyle/>
                    <a:p>
                      <a:pPr algn="ctr"/>
                      <a:r>
                        <a:rPr lang="en-GB" dirty="0"/>
                        <a:t>37</a:t>
                      </a:r>
                    </a:p>
                  </a:txBody>
                  <a:tcPr/>
                </a:tc>
                <a:extLst>
                  <a:ext uri="{0D108BD9-81ED-4DB2-BD59-A6C34878D82A}">
                    <a16:rowId xmlns:a16="http://schemas.microsoft.com/office/drawing/2014/main" val="2519021135"/>
                  </a:ext>
                </a:extLst>
              </a:tr>
              <a:tr h="370840">
                <a:tc>
                  <a:txBody>
                    <a:bodyPr/>
                    <a:lstStyle/>
                    <a:p>
                      <a:r>
                        <a:rPr lang="en-GB" dirty="0"/>
                        <a:t>Gloucestershire Hospitals NHS FT</a:t>
                      </a:r>
                    </a:p>
                  </a:txBody>
                  <a:tcPr/>
                </a:tc>
                <a:tc>
                  <a:txBody>
                    <a:bodyPr/>
                    <a:lstStyle/>
                    <a:p>
                      <a:pPr algn="ctr"/>
                      <a:r>
                        <a:rPr lang="en-GB" dirty="0"/>
                        <a:t>30</a:t>
                      </a:r>
                    </a:p>
                  </a:txBody>
                  <a:tcPr/>
                </a:tc>
                <a:extLst>
                  <a:ext uri="{0D108BD9-81ED-4DB2-BD59-A6C34878D82A}">
                    <a16:rowId xmlns:a16="http://schemas.microsoft.com/office/drawing/2014/main" val="2618249705"/>
                  </a:ext>
                </a:extLst>
              </a:tr>
              <a:tr h="370840">
                <a:tc>
                  <a:txBody>
                    <a:bodyPr/>
                    <a:lstStyle/>
                    <a:p>
                      <a:r>
                        <a:rPr lang="en-GB" dirty="0"/>
                        <a:t>Somerset NHS FT</a:t>
                      </a:r>
                    </a:p>
                  </a:txBody>
                  <a:tcPr/>
                </a:tc>
                <a:tc>
                  <a:txBody>
                    <a:bodyPr/>
                    <a:lstStyle/>
                    <a:p>
                      <a:pPr algn="ctr"/>
                      <a:r>
                        <a:rPr lang="en-GB" dirty="0"/>
                        <a:t>23</a:t>
                      </a:r>
                    </a:p>
                  </a:txBody>
                  <a:tcPr/>
                </a:tc>
                <a:extLst>
                  <a:ext uri="{0D108BD9-81ED-4DB2-BD59-A6C34878D82A}">
                    <a16:rowId xmlns:a16="http://schemas.microsoft.com/office/drawing/2014/main" val="3823397899"/>
                  </a:ext>
                </a:extLst>
              </a:tr>
              <a:tr h="370840">
                <a:tc>
                  <a:txBody>
                    <a:bodyPr/>
                    <a:lstStyle/>
                    <a:p>
                      <a:r>
                        <a:rPr lang="en-GB" dirty="0"/>
                        <a:t>Royal United Hospital Bath NHS FT</a:t>
                      </a:r>
                    </a:p>
                  </a:txBody>
                  <a:tcPr/>
                </a:tc>
                <a:tc>
                  <a:txBody>
                    <a:bodyPr/>
                    <a:lstStyle/>
                    <a:p>
                      <a:pPr algn="ctr"/>
                      <a:r>
                        <a:rPr lang="en-GB" dirty="0"/>
                        <a:t>17</a:t>
                      </a:r>
                    </a:p>
                  </a:txBody>
                  <a:tcPr/>
                </a:tc>
                <a:extLst>
                  <a:ext uri="{0D108BD9-81ED-4DB2-BD59-A6C34878D82A}">
                    <a16:rowId xmlns:a16="http://schemas.microsoft.com/office/drawing/2014/main" val="3566859049"/>
                  </a:ext>
                </a:extLst>
              </a:tr>
              <a:tr h="370840">
                <a:tc>
                  <a:txBody>
                    <a:bodyPr/>
                    <a:lstStyle/>
                    <a:p>
                      <a:r>
                        <a:rPr lang="en-GB" dirty="0"/>
                        <a:t>Salisbury NHS FT</a:t>
                      </a:r>
                    </a:p>
                  </a:txBody>
                  <a:tcPr/>
                </a:tc>
                <a:tc>
                  <a:txBody>
                    <a:bodyPr/>
                    <a:lstStyle/>
                    <a:p>
                      <a:pPr algn="ctr"/>
                      <a:r>
                        <a:rPr lang="en-GB" dirty="0"/>
                        <a:t>1</a:t>
                      </a:r>
                    </a:p>
                  </a:txBody>
                  <a:tcPr/>
                </a:tc>
                <a:extLst>
                  <a:ext uri="{0D108BD9-81ED-4DB2-BD59-A6C34878D82A}">
                    <a16:rowId xmlns:a16="http://schemas.microsoft.com/office/drawing/2014/main" val="2916104381"/>
                  </a:ext>
                </a:extLst>
              </a:tr>
              <a:tr h="370840">
                <a:tc>
                  <a:txBody>
                    <a:bodyPr/>
                    <a:lstStyle/>
                    <a:p>
                      <a:r>
                        <a:rPr lang="en-GB" dirty="0"/>
                        <a:t>North Bristol NHS Trust</a:t>
                      </a:r>
                    </a:p>
                  </a:txBody>
                  <a:tcPr/>
                </a:tc>
                <a:tc>
                  <a:txBody>
                    <a:bodyPr/>
                    <a:lstStyle/>
                    <a:p>
                      <a:pPr algn="ctr"/>
                      <a:r>
                        <a:rPr lang="en-GB" dirty="0"/>
                        <a:t>0</a:t>
                      </a:r>
                    </a:p>
                  </a:txBody>
                  <a:tcPr/>
                </a:tc>
                <a:extLst>
                  <a:ext uri="{0D108BD9-81ED-4DB2-BD59-A6C34878D82A}">
                    <a16:rowId xmlns:a16="http://schemas.microsoft.com/office/drawing/2014/main" val="1739237822"/>
                  </a:ext>
                </a:extLst>
              </a:tr>
              <a:tr h="370840">
                <a:tc>
                  <a:txBody>
                    <a:bodyPr/>
                    <a:lstStyle/>
                    <a:p>
                      <a:r>
                        <a:rPr lang="en-GB" dirty="0"/>
                        <a:t>Yeovil District Hospital NHS FT</a:t>
                      </a:r>
                    </a:p>
                  </a:txBody>
                  <a:tcPr/>
                </a:tc>
                <a:tc>
                  <a:txBody>
                    <a:bodyPr/>
                    <a:lstStyle/>
                    <a:p>
                      <a:pPr algn="ctr"/>
                      <a:r>
                        <a:rPr lang="en-GB" dirty="0"/>
                        <a:t>0</a:t>
                      </a:r>
                    </a:p>
                  </a:txBody>
                  <a:tcPr/>
                </a:tc>
                <a:extLst>
                  <a:ext uri="{0D108BD9-81ED-4DB2-BD59-A6C34878D82A}">
                    <a16:rowId xmlns:a16="http://schemas.microsoft.com/office/drawing/2014/main" val="2575475979"/>
                  </a:ext>
                </a:extLst>
              </a:tr>
              <a:tr h="370840">
                <a:tc>
                  <a:txBody>
                    <a:bodyPr/>
                    <a:lstStyle/>
                    <a:p>
                      <a:r>
                        <a:rPr lang="en-GB" dirty="0"/>
                        <a:t>TOTAL:</a:t>
                      </a:r>
                    </a:p>
                  </a:txBody>
                  <a:tcPr>
                    <a:solidFill>
                      <a:schemeClr val="bg1">
                        <a:lumMod val="85000"/>
                      </a:schemeClr>
                    </a:solidFill>
                  </a:tcPr>
                </a:tc>
                <a:tc>
                  <a:txBody>
                    <a:bodyPr/>
                    <a:lstStyle/>
                    <a:p>
                      <a:pPr algn="ctr"/>
                      <a:r>
                        <a:rPr lang="en-GB" dirty="0"/>
                        <a:t>108</a:t>
                      </a:r>
                    </a:p>
                  </a:txBody>
                  <a:tcPr>
                    <a:solidFill>
                      <a:schemeClr val="bg1">
                        <a:lumMod val="85000"/>
                      </a:schemeClr>
                    </a:solidFill>
                  </a:tcPr>
                </a:tc>
                <a:extLst>
                  <a:ext uri="{0D108BD9-81ED-4DB2-BD59-A6C34878D82A}">
                    <a16:rowId xmlns:a16="http://schemas.microsoft.com/office/drawing/2014/main" val="755570656"/>
                  </a:ext>
                </a:extLst>
              </a:tr>
            </a:tbl>
          </a:graphicData>
        </a:graphic>
      </p:graphicFrame>
    </p:spTree>
    <p:extLst>
      <p:ext uri="{BB962C8B-B14F-4D97-AF65-F5344CB8AC3E}">
        <p14:creationId xmlns:p14="http://schemas.microsoft.com/office/powerpoint/2010/main" val="384337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99650C-4769-F802-7C0C-2E71FC06279A}"/>
              </a:ext>
            </a:extLst>
          </p:cNvPr>
          <p:cNvSpPr txBox="1">
            <a:spLocks/>
          </p:cNvSpPr>
          <p:nvPr/>
        </p:nvSpPr>
        <p:spPr>
          <a:xfrm>
            <a:off x="562793" y="169906"/>
            <a:ext cx="9134099" cy="64807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All SWAG respondents by Ethnicity</a:t>
            </a:r>
          </a:p>
        </p:txBody>
      </p:sp>
      <p:pic>
        <p:nvPicPr>
          <p:cNvPr id="5" name="Content Placeholder 6">
            <a:extLst>
              <a:ext uri="{FF2B5EF4-FFF2-40B4-BE49-F238E27FC236}">
                <a16:creationId xmlns:a16="http://schemas.microsoft.com/office/drawing/2014/main" id="{5CB5D5E3-C552-F629-8C0D-CE646D399C3F}"/>
              </a:ext>
            </a:extLst>
          </p:cNvPr>
          <p:cNvPicPr>
            <a:picLocks noChangeAspect="1"/>
          </p:cNvPicPr>
          <p:nvPr/>
        </p:nvPicPr>
        <p:blipFill>
          <a:blip r:embed="rId2"/>
          <a:stretch>
            <a:fillRect/>
          </a:stretch>
        </p:blipFill>
        <p:spPr>
          <a:xfrm>
            <a:off x="1047751" y="794337"/>
            <a:ext cx="3629911" cy="5893758"/>
          </a:xfrm>
          <a:prstGeom prst="rect">
            <a:avLst/>
          </a:prstGeom>
        </p:spPr>
      </p:pic>
      <p:sp>
        <p:nvSpPr>
          <p:cNvPr id="6" name="TextBox 5">
            <a:extLst>
              <a:ext uri="{FF2B5EF4-FFF2-40B4-BE49-F238E27FC236}">
                <a16:creationId xmlns:a16="http://schemas.microsoft.com/office/drawing/2014/main" id="{E3FE13F4-4BA7-8D90-5AB0-B15DF3C20A34}"/>
              </a:ext>
            </a:extLst>
          </p:cNvPr>
          <p:cNvSpPr txBox="1"/>
          <p:nvPr/>
        </p:nvSpPr>
        <p:spPr>
          <a:xfrm>
            <a:off x="4677662" y="1609781"/>
            <a:ext cx="3206706" cy="5078313"/>
          </a:xfrm>
          <a:prstGeom prst="rect">
            <a:avLst/>
          </a:prstGeom>
          <a:noFill/>
        </p:spPr>
        <p:txBody>
          <a:bodyPr wrap="square" rtlCol="0">
            <a:spAutoFit/>
          </a:bodyPr>
          <a:lstStyle/>
          <a:p>
            <a:endParaRPr lang="en-GB" sz="1200" dirty="0"/>
          </a:p>
          <a:p>
            <a:r>
              <a:rPr lang="en-GB" sz="1200" dirty="0"/>
              <a:t>89%</a:t>
            </a:r>
          </a:p>
          <a:p>
            <a:r>
              <a:rPr lang="en-GB" sz="1200" dirty="0"/>
              <a:t>                                                  91.5 % (3043)</a:t>
            </a:r>
          </a:p>
          <a:p>
            <a:endParaRPr lang="en-GB" sz="1200" dirty="0"/>
          </a:p>
          <a:p>
            <a:endParaRPr lang="en-GB" sz="1200" dirty="0"/>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a:t>
            </a:r>
          </a:p>
          <a:p>
            <a:r>
              <a:rPr lang="en-GB" sz="1200" dirty="0"/>
              <a:t>                                                    1.5 % (53)</a:t>
            </a:r>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7% </a:t>
            </a:r>
          </a:p>
          <a:p>
            <a:endParaRPr lang="en-GB" sz="1200" dirty="0"/>
          </a:p>
        </p:txBody>
      </p:sp>
      <p:sp>
        <p:nvSpPr>
          <p:cNvPr id="7" name="Right Brace 6">
            <a:extLst>
              <a:ext uri="{FF2B5EF4-FFF2-40B4-BE49-F238E27FC236}">
                <a16:creationId xmlns:a16="http://schemas.microsoft.com/office/drawing/2014/main" id="{527988CB-6FA7-01D3-029B-B1A434893440}"/>
              </a:ext>
            </a:extLst>
          </p:cNvPr>
          <p:cNvSpPr/>
          <p:nvPr/>
        </p:nvSpPr>
        <p:spPr>
          <a:xfrm>
            <a:off x="6136999" y="1772816"/>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Right Brace 7">
            <a:extLst>
              <a:ext uri="{FF2B5EF4-FFF2-40B4-BE49-F238E27FC236}">
                <a16:creationId xmlns:a16="http://schemas.microsoft.com/office/drawing/2014/main" id="{605C12F1-82FA-BA8E-649B-528A62D8503C}"/>
              </a:ext>
            </a:extLst>
          </p:cNvPr>
          <p:cNvSpPr/>
          <p:nvPr/>
        </p:nvSpPr>
        <p:spPr>
          <a:xfrm>
            <a:off x="6136999" y="2861848"/>
            <a:ext cx="288032"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41175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CB6A55-819B-1125-65A3-2CD2B30CAAFA}"/>
              </a:ext>
            </a:extLst>
          </p:cNvPr>
          <p:cNvSpPr>
            <a:spLocks noGrp="1"/>
          </p:cNvSpPr>
          <p:nvPr>
            <p:ph type="title"/>
          </p:nvPr>
        </p:nvSpPr>
        <p:spPr>
          <a:xfrm>
            <a:off x="838200" y="232647"/>
            <a:ext cx="6349409" cy="896779"/>
          </a:xfrm>
        </p:spPr>
        <p:txBody>
          <a:bodyPr>
            <a:normAutofit/>
          </a:bodyPr>
          <a:lstStyle/>
          <a:p>
            <a:pPr algn="l"/>
            <a:r>
              <a:rPr lang="en-GB" b="1" dirty="0"/>
              <a:t>SWAG Summary</a:t>
            </a:r>
          </a:p>
        </p:txBody>
      </p:sp>
      <p:sp>
        <p:nvSpPr>
          <p:cNvPr id="5" name="Content Placeholder 2">
            <a:extLst>
              <a:ext uri="{FF2B5EF4-FFF2-40B4-BE49-F238E27FC236}">
                <a16:creationId xmlns:a16="http://schemas.microsoft.com/office/drawing/2014/main" id="{BEB69E87-5393-E1EE-FCED-A3FA86F79E0B}"/>
              </a:ext>
            </a:extLst>
          </p:cNvPr>
          <p:cNvSpPr>
            <a:spLocks noGrp="1"/>
          </p:cNvSpPr>
          <p:nvPr>
            <p:ph sz="half" idx="1"/>
          </p:nvPr>
        </p:nvSpPr>
        <p:spPr/>
        <p:txBody>
          <a:bodyPr>
            <a:normAutofit/>
          </a:bodyPr>
          <a:lstStyle/>
          <a:p>
            <a:endParaRPr lang="en-GB" sz="3000" dirty="0"/>
          </a:p>
          <a:p>
            <a:endParaRPr lang="en-GB" sz="3000" dirty="0"/>
          </a:p>
          <a:p>
            <a:pPr marL="0" indent="0">
              <a:buNone/>
            </a:pPr>
            <a:endParaRPr lang="en-GB" sz="3000" dirty="0"/>
          </a:p>
          <a:p>
            <a:endParaRPr lang="en-GB" sz="3000" dirty="0"/>
          </a:p>
          <a:p>
            <a:pPr marL="0" indent="0">
              <a:buNone/>
            </a:pPr>
            <a:endParaRPr lang="en-GB" sz="3000" dirty="0"/>
          </a:p>
          <a:p>
            <a:pPr marL="0" indent="0">
              <a:buNone/>
            </a:pPr>
            <a:endParaRPr lang="en-GB" sz="3000" dirty="0"/>
          </a:p>
          <a:p>
            <a:pPr marL="0" indent="0">
              <a:buNone/>
            </a:pPr>
            <a:endParaRPr lang="en-GB" sz="3000" dirty="0"/>
          </a:p>
          <a:p>
            <a:pPr marL="0" indent="0">
              <a:buNone/>
            </a:pPr>
            <a:endParaRPr lang="en-GB" dirty="0"/>
          </a:p>
        </p:txBody>
      </p:sp>
      <p:sp>
        <p:nvSpPr>
          <p:cNvPr id="2" name="Content Placeholder 1">
            <a:extLst>
              <a:ext uri="{FF2B5EF4-FFF2-40B4-BE49-F238E27FC236}">
                <a16:creationId xmlns:a16="http://schemas.microsoft.com/office/drawing/2014/main" id="{B12B636E-9BC8-6DDB-E035-57D34450461C}"/>
              </a:ext>
            </a:extLst>
          </p:cNvPr>
          <p:cNvSpPr>
            <a:spLocks noGrp="1"/>
          </p:cNvSpPr>
          <p:nvPr>
            <p:ph sz="half" idx="2"/>
          </p:nvPr>
        </p:nvSpPr>
        <p:spPr>
          <a:xfrm>
            <a:off x="8312887" y="1129426"/>
            <a:ext cx="3372293" cy="5478779"/>
          </a:xfrm>
        </p:spPr>
        <p:txBody>
          <a:bodyPr>
            <a:normAutofit/>
          </a:bodyPr>
          <a:lstStyle/>
          <a:p>
            <a:r>
              <a:rPr lang="en-GB" sz="2800" dirty="0"/>
              <a:t>SWAG overall ‘rating of care’ 9.0 </a:t>
            </a:r>
          </a:p>
          <a:p>
            <a:pPr marL="0" indent="0">
              <a:buNone/>
            </a:pPr>
            <a:r>
              <a:rPr lang="en-GB" sz="2000" dirty="0"/>
              <a:t>(national average 8.9) </a:t>
            </a:r>
          </a:p>
          <a:p>
            <a:pPr marL="0" indent="0">
              <a:buNone/>
            </a:pPr>
            <a:endParaRPr lang="en-GB" sz="2800" dirty="0"/>
          </a:p>
          <a:p>
            <a:r>
              <a:rPr lang="en-GB" sz="2800" b="1" dirty="0"/>
              <a:t>SWAG Head and Neck overall ‘rating of care’ 9.1</a:t>
            </a:r>
          </a:p>
          <a:p>
            <a:pPr marL="0" indent="0">
              <a:buNone/>
            </a:pPr>
            <a:endParaRPr lang="en-GB" sz="2800" b="1" dirty="0"/>
          </a:p>
          <a:p>
            <a:r>
              <a:rPr lang="en-GB" sz="2800" dirty="0"/>
              <a:t>15 questions were above the expected range </a:t>
            </a:r>
            <a:r>
              <a:rPr lang="en-GB" sz="2000" dirty="0"/>
              <a:t>(all others were in line with the national average)</a:t>
            </a:r>
          </a:p>
          <a:p>
            <a:endParaRPr lang="en-GB" dirty="0"/>
          </a:p>
        </p:txBody>
      </p:sp>
      <p:pic>
        <p:nvPicPr>
          <p:cNvPr id="6" name="Picture 5">
            <a:extLst>
              <a:ext uri="{FF2B5EF4-FFF2-40B4-BE49-F238E27FC236}">
                <a16:creationId xmlns:a16="http://schemas.microsoft.com/office/drawing/2014/main" id="{58A6864E-7083-0C48-88A8-6957E04D8B15}"/>
              </a:ext>
            </a:extLst>
          </p:cNvPr>
          <p:cNvPicPr>
            <a:picLocks noChangeAspect="1"/>
          </p:cNvPicPr>
          <p:nvPr/>
        </p:nvPicPr>
        <p:blipFill>
          <a:blip r:embed="rId2"/>
          <a:stretch>
            <a:fillRect/>
          </a:stretch>
        </p:blipFill>
        <p:spPr>
          <a:xfrm>
            <a:off x="838200" y="1001835"/>
            <a:ext cx="6791325" cy="5478779"/>
          </a:xfrm>
          <a:prstGeom prst="rect">
            <a:avLst/>
          </a:prstGeom>
        </p:spPr>
      </p:pic>
    </p:spTree>
    <p:extLst>
      <p:ext uri="{BB962C8B-B14F-4D97-AF65-F5344CB8AC3E}">
        <p14:creationId xmlns:p14="http://schemas.microsoft.com/office/powerpoint/2010/main" val="273740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F89C7-6DE8-90CA-8392-DC0301B69AF9}"/>
              </a:ext>
            </a:extLst>
          </p:cNvPr>
          <p:cNvSpPr>
            <a:spLocks noGrp="1"/>
          </p:cNvSpPr>
          <p:nvPr>
            <p:ph type="title"/>
          </p:nvPr>
        </p:nvSpPr>
        <p:spPr>
          <a:xfrm>
            <a:off x="476694" y="290697"/>
            <a:ext cx="5158562" cy="846987"/>
          </a:xfrm>
        </p:spPr>
        <p:txBody>
          <a:bodyPr>
            <a:normAutofit/>
          </a:bodyPr>
          <a:lstStyle/>
          <a:p>
            <a:pPr algn="l"/>
            <a:r>
              <a:rPr lang="en-GB" b="1" dirty="0"/>
              <a:t>Trust Summary</a:t>
            </a:r>
          </a:p>
        </p:txBody>
      </p:sp>
      <p:pic>
        <p:nvPicPr>
          <p:cNvPr id="5" name="Content Placeholder 4">
            <a:extLst>
              <a:ext uri="{FF2B5EF4-FFF2-40B4-BE49-F238E27FC236}">
                <a16:creationId xmlns:a16="http://schemas.microsoft.com/office/drawing/2014/main" id="{EEA78937-6657-4CEE-5C81-068C9DCB32EB}"/>
              </a:ext>
            </a:extLst>
          </p:cNvPr>
          <p:cNvPicPr>
            <a:picLocks noGrp="1" noChangeAspect="1"/>
          </p:cNvPicPr>
          <p:nvPr>
            <p:ph idx="1"/>
          </p:nvPr>
        </p:nvPicPr>
        <p:blipFill>
          <a:blip r:embed="rId2"/>
          <a:stretch>
            <a:fillRect/>
          </a:stretch>
        </p:blipFill>
        <p:spPr>
          <a:xfrm>
            <a:off x="2028218" y="1168868"/>
            <a:ext cx="7785631" cy="5440966"/>
          </a:xfrm>
        </p:spPr>
      </p:pic>
    </p:spTree>
    <p:extLst>
      <p:ext uri="{BB962C8B-B14F-4D97-AF65-F5344CB8AC3E}">
        <p14:creationId xmlns:p14="http://schemas.microsoft.com/office/powerpoint/2010/main" val="995161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2840</Words>
  <Application>Microsoft Office PowerPoint</Application>
  <PresentationFormat>Widescreen</PresentationFormat>
  <Paragraphs>352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NCPES Introduction</vt:lpstr>
      <vt:lpstr>NCPES Methodology</vt:lpstr>
      <vt:lpstr>Cancer Alliance report</vt:lpstr>
      <vt:lpstr>NCPES SWAG responses</vt:lpstr>
      <vt:lpstr>Head and Neck responses</vt:lpstr>
      <vt:lpstr>PowerPoint Presentation</vt:lpstr>
      <vt:lpstr>SWAG Summary</vt:lpstr>
      <vt:lpstr>Trust Summary</vt:lpstr>
      <vt:lpstr>Variations by tumour site</vt:lpstr>
      <vt:lpstr>SWAG Head and Neck highest scores     ≥ 90%</vt:lpstr>
      <vt:lpstr>SWAG Head and Neck  lowest scores           ≤ 60%</vt:lpstr>
      <vt:lpstr>Cancer context – 3319 responses</vt:lpstr>
      <vt:lpstr>Cancer context cont.</vt:lpstr>
      <vt:lpstr>Cancer context cont.</vt:lpstr>
      <vt:lpstr>Patient comments</vt:lpstr>
      <vt:lpstr>Somerset  NHS FT</vt:lpstr>
      <vt:lpstr>Yeovil District Hospital NHS FT</vt:lpstr>
      <vt:lpstr>University Hospitals Bristol and Weston NHS FT</vt:lpstr>
      <vt:lpstr>North Bristol NHS Trust</vt:lpstr>
      <vt:lpstr>Royal United Hospitals Bath NHS FT</vt:lpstr>
      <vt:lpstr>Salisbury NHS FT</vt:lpstr>
      <vt:lpstr>Gloucestershire Hospitals NHS FT</vt:lpstr>
      <vt:lpstr>Initial SWAG observations</vt:lpstr>
      <vt:lpstr>Clinical Advisory Group - Next Steps</vt:lpstr>
      <vt:lpstr>SWAG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Dunderdale</dc:creator>
  <cp:lastModifiedBy>Helen Dunderdale</cp:lastModifiedBy>
  <cp:revision>5</cp:revision>
  <dcterms:created xsi:type="dcterms:W3CDTF">2022-09-29T11:07:14Z</dcterms:created>
  <dcterms:modified xsi:type="dcterms:W3CDTF">2023-01-16T16:25:41Z</dcterms:modified>
</cp:coreProperties>
</file>