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2" r:id="rId3"/>
    <p:sldId id="279" r:id="rId4"/>
    <p:sldId id="258" r:id="rId5"/>
    <p:sldId id="288" r:id="rId6"/>
    <p:sldId id="280" r:id="rId7"/>
    <p:sldId id="281" r:id="rId8"/>
    <p:sldId id="285" r:id="rId9"/>
    <p:sldId id="282" r:id="rId10"/>
    <p:sldId id="283" r:id="rId11"/>
    <p:sldId id="287" r:id="rId12"/>
    <p:sldId id="286"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E574C0-3DA4-44A3-B356-4502DD832597}">
          <p14:sldIdLst>
            <p14:sldId id="256"/>
            <p14:sldId id="272"/>
            <p14:sldId id="279"/>
            <p14:sldId id="258"/>
            <p14:sldId id="288"/>
            <p14:sldId id="280"/>
            <p14:sldId id="281"/>
            <p14:sldId id="285"/>
            <p14:sldId id="282"/>
            <p14:sldId id="283"/>
            <p14:sldId id="287"/>
            <p14:sldId id="28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1A9CE"/>
    <a:srgbClr val="00A9CE"/>
    <a:srgbClr val="768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79" autoAdjust="0"/>
    <p:restoredTop sz="57461" autoAdjust="0"/>
  </p:normalViewPr>
  <p:slideViewPr>
    <p:cSldViewPr>
      <p:cViewPr varScale="1">
        <p:scale>
          <a:sx n="51" d="100"/>
          <a:sy n="51" d="100"/>
        </p:scale>
        <p:origin x="1248" y="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873C-847A-40F6-B6AE-E20DF410B789}" type="datetimeFigureOut">
              <a:rPr lang="en-GB" smtClean="0"/>
              <a:t>07/10/2022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ED3AE-03C0-4F4E-88B0-0AB38B7AA00F}" type="slidenum">
              <a:rPr lang="en-GB" smtClean="0"/>
              <a:t>‹#›</a:t>
            </a:fld>
            <a:endParaRPr lang="en-GB"/>
          </a:p>
        </p:txBody>
      </p:sp>
    </p:spTree>
    <p:extLst>
      <p:ext uri="{BB962C8B-B14F-4D97-AF65-F5344CB8AC3E}">
        <p14:creationId xmlns:p14="http://schemas.microsoft.com/office/powerpoint/2010/main" val="384315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a:t>
            </a:r>
            <a:r>
              <a:rPr lang="en-GB" baseline="0" dirty="0"/>
              <a:t> </a:t>
            </a:r>
          </a:p>
          <a:p>
            <a:r>
              <a:rPr lang="en-GB" baseline="0" dirty="0"/>
              <a:t>Our names are Sarah John and Siobhan John (no relation!)</a:t>
            </a:r>
          </a:p>
          <a:p>
            <a:r>
              <a:rPr lang="en-GB" baseline="0" dirty="0"/>
              <a:t>We both have over 20 </a:t>
            </a:r>
            <a:r>
              <a:rPr lang="en-GB" baseline="0" dirty="0" err="1"/>
              <a:t>yrs</a:t>
            </a:r>
            <a:r>
              <a:rPr lang="en-GB" baseline="0" dirty="0"/>
              <a:t> experience working in Bristol and Bath as colorectal nurse specialists.</a:t>
            </a:r>
          </a:p>
          <a:p>
            <a:r>
              <a:rPr lang="en-GB" baseline="0" dirty="0"/>
              <a:t>However for the next year we’re working within SWGMSA facilitating the Lynch Syndrome project in the region</a:t>
            </a:r>
            <a:endParaRPr lang="en-GB" dirty="0"/>
          </a:p>
        </p:txBody>
      </p:sp>
      <p:sp>
        <p:nvSpPr>
          <p:cNvPr id="4" name="Slide Number Placeholder 3"/>
          <p:cNvSpPr>
            <a:spLocks noGrp="1"/>
          </p:cNvSpPr>
          <p:nvPr>
            <p:ph type="sldNum" sz="quarter" idx="10"/>
          </p:nvPr>
        </p:nvSpPr>
        <p:spPr/>
        <p:txBody>
          <a:bodyPr/>
          <a:lstStyle/>
          <a:p>
            <a:fld id="{D14ED3AE-03C0-4F4E-88B0-0AB38B7AA00F}" type="slidenum">
              <a:rPr lang="en-GB" smtClean="0"/>
              <a:t>1</a:t>
            </a:fld>
            <a:endParaRPr lang="en-GB"/>
          </a:p>
        </p:txBody>
      </p:sp>
    </p:spTree>
    <p:extLst>
      <p:ext uri="{BB962C8B-B14F-4D97-AF65-F5344CB8AC3E}">
        <p14:creationId xmlns:p14="http://schemas.microsoft.com/office/powerpoint/2010/main" val="1144296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dirty="0"/>
              <a:t>We</a:t>
            </a:r>
            <a:r>
              <a:rPr lang="en-GB" baseline="0" dirty="0"/>
              <a:t> will implement this by offering</a:t>
            </a:r>
            <a:r>
              <a:rPr lang="en-GB" dirty="0"/>
              <a:t> education both locally, and by using the electronic resources provided</a:t>
            </a:r>
            <a:r>
              <a:rPr lang="en-GB" baseline="0" dirty="0"/>
              <a:t> through RM Partners </a:t>
            </a:r>
            <a:r>
              <a:rPr lang="en-GB" dirty="0"/>
              <a:t> who are leading on the National Transformation pathway for Lynch</a:t>
            </a:r>
          </a:p>
          <a:p>
            <a:endParaRPr lang="en-GB" dirty="0"/>
          </a:p>
          <a:p>
            <a:r>
              <a:rPr lang="en-GB" dirty="0"/>
              <a:t>The baseline audit is key to assessing the LS diagnostic pathway in each MDT. This also helps the LS champion and their team to identify gaps within the diagnostic pathway, problem solving and finding solutions together. </a:t>
            </a:r>
          </a:p>
          <a:p>
            <a:endParaRPr lang="en-GB" dirty="0"/>
          </a:p>
          <a:p>
            <a:r>
              <a:rPr lang="en-GB" dirty="0"/>
              <a:t>These discussions will need to be followed up by the team with the Lynch champion to assess if the changes are effective. Solutions will</a:t>
            </a:r>
            <a:r>
              <a:rPr lang="en-GB" baseline="0" dirty="0"/>
              <a:t> be</a:t>
            </a:r>
            <a:r>
              <a:rPr lang="en-GB" dirty="0"/>
              <a:t> individualised and may require facilitating conversations with different team members and external bodies. </a:t>
            </a:r>
          </a:p>
          <a:p>
            <a:endParaRPr lang="en-GB" dirty="0"/>
          </a:p>
          <a:p>
            <a:r>
              <a:rPr lang="en-GB" dirty="0"/>
              <a:t>For teams wishing to go all the way to mainstreaming, additional support is</a:t>
            </a:r>
            <a:r>
              <a:rPr lang="en-GB" baseline="0" dirty="0"/>
              <a:t> </a:t>
            </a:r>
            <a:r>
              <a:rPr lang="en-GB" dirty="0"/>
              <a:t>provided with educational workshops, and, support and advice on how to set-up their service.</a:t>
            </a:r>
          </a:p>
          <a:p>
            <a:endParaRPr lang="en-GB" dirty="0"/>
          </a:p>
          <a:p>
            <a:r>
              <a:rPr lang="en-GB" dirty="0"/>
              <a:t>Bespoke workshops can</a:t>
            </a:r>
            <a:r>
              <a:rPr lang="en-GB" baseline="0" dirty="0"/>
              <a:t> be</a:t>
            </a:r>
            <a:r>
              <a:rPr lang="en-GB" dirty="0"/>
              <a:t> delivered through RM partners, every 2 weeks and last for 2 hours each. Generally teams require between 3 to 6 workshops to complete the mainstreaming training</a:t>
            </a:r>
          </a:p>
          <a:p>
            <a:endParaRPr lang="en-GB" dirty="0"/>
          </a:p>
          <a:p>
            <a:endParaRPr lang="en-GB" dirty="0"/>
          </a:p>
          <a:p>
            <a:endParaRPr lang="en-GB" baseline="0" dirty="0"/>
          </a:p>
        </p:txBody>
      </p:sp>
      <p:sp>
        <p:nvSpPr>
          <p:cNvPr id="4" name="Slide Number Placeholder 3"/>
          <p:cNvSpPr>
            <a:spLocks noGrp="1"/>
          </p:cNvSpPr>
          <p:nvPr>
            <p:ph type="sldNum" sz="quarter" idx="10"/>
          </p:nvPr>
        </p:nvSpPr>
        <p:spPr/>
        <p:txBody>
          <a:bodyPr/>
          <a:lstStyle/>
          <a:p>
            <a:fld id="{D14ED3AE-03C0-4F4E-88B0-0AB38B7AA00F}" type="slidenum">
              <a:rPr lang="en-GB" smtClean="0"/>
              <a:t>10</a:t>
            </a:fld>
            <a:endParaRPr lang="en-GB"/>
          </a:p>
        </p:txBody>
      </p:sp>
    </p:spTree>
    <p:extLst>
      <p:ext uri="{BB962C8B-B14F-4D97-AF65-F5344CB8AC3E}">
        <p14:creationId xmlns:p14="http://schemas.microsoft.com/office/powerpoint/2010/main" val="255182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Additionally, </a:t>
            </a:r>
            <a:r>
              <a:rPr lang="en-GB" baseline="0"/>
              <a:t>we do </a:t>
            </a:r>
            <a:r>
              <a:rPr lang="en-GB" baseline="0" dirty="0"/>
              <a:t>encourage all members of the MDT to undertake this simple on line training, it takes less than an hour to complete and aims to ensure that everyone looking after a potential LS patient is offered the correct plan of care for them.</a:t>
            </a:r>
          </a:p>
        </p:txBody>
      </p:sp>
      <p:sp>
        <p:nvSpPr>
          <p:cNvPr id="4" name="Slide Number Placeholder 3"/>
          <p:cNvSpPr>
            <a:spLocks noGrp="1"/>
          </p:cNvSpPr>
          <p:nvPr>
            <p:ph type="sldNum" sz="quarter" idx="10"/>
          </p:nvPr>
        </p:nvSpPr>
        <p:spPr/>
        <p:txBody>
          <a:bodyPr/>
          <a:lstStyle/>
          <a:p>
            <a:fld id="{D14ED3AE-03C0-4F4E-88B0-0AB38B7AA00F}" type="slidenum">
              <a:rPr lang="en-GB" smtClean="0"/>
              <a:t>11</a:t>
            </a:fld>
            <a:endParaRPr lang="en-GB"/>
          </a:p>
        </p:txBody>
      </p:sp>
    </p:spTree>
    <p:extLst>
      <p:ext uri="{BB962C8B-B14F-4D97-AF65-F5344CB8AC3E}">
        <p14:creationId xmlns:p14="http://schemas.microsoft.com/office/powerpoint/2010/main" val="179739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4ED3AE-03C0-4F4E-88B0-0AB38B7AA00F}" type="slidenum">
              <a:rPr lang="en-GB" smtClean="0"/>
              <a:t>12</a:t>
            </a:fld>
            <a:endParaRPr lang="en-GB"/>
          </a:p>
        </p:txBody>
      </p:sp>
    </p:spTree>
    <p:extLst>
      <p:ext uri="{BB962C8B-B14F-4D97-AF65-F5344CB8AC3E}">
        <p14:creationId xmlns:p14="http://schemas.microsoft.com/office/powerpoint/2010/main" val="153593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Each year in England, at least 260 endometrial cancers are caused by Lynch, that’s 2-3 % of all cases making it the most common hereditary endometrial cancer</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 study in 2005, a</a:t>
            </a:r>
            <a:r>
              <a:rPr lang="en-GB" baseline="0" dirty="0"/>
              <a:t> </a:t>
            </a:r>
            <a:r>
              <a:rPr lang="en-GB" dirty="0" err="1"/>
              <a:t>gynecological</a:t>
            </a:r>
            <a:r>
              <a:rPr lang="en-GB" dirty="0"/>
              <a:t> cancer precedes was </a:t>
            </a:r>
            <a:r>
              <a:rPr lang="en-GB" dirty="0" err="1"/>
              <a:t>diagnosied</a:t>
            </a:r>
            <a:r>
              <a:rPr lang="en-GB" dirty="0"/>
              <a:t> 1</a:t>
            </a:r>
            <a:r>
              <a:rPr lang="en-GB" baseline="30000" dirty="0"/>
              <a:t>st</a:t>
            </a:r>
            <a:r>
              <a:rPr lang="en-GB" dirty="0"/>
              <a:t> in more than 50% of patients with LS making </a:t>
            </a:r>
            <a:r>
              <a:rPr lang="en-GB" dirty="0" err="1"/>
              <a:t>gynecological</a:t>
            </a:r>
            <a:r>
              <a:rPr lang="en-GB" dirty="0"/>
              <a:t> cancer a “sentinel cancer” for</a:t>
            </a:r>
            <a:r>
              <a:rPr lang="en-GB" baseline="0" dirty="0"/>
              <a:t> LS</a:t>
            </a:r>
          </a:p>
          <a:p>
            <a:endParaRPr lang="en-GB" baseline="0" dirty="0"/>
          </a:p>
          <a:p>
            <a:endParaRPr lang="en-GB" baseline="0" dirty="0"/>
          </a:p>
          <a:p>
            <a:r>
              <a:rPr lang="en-GB" baseline="0" dirty="0"/>
              <a:t>It is estimated that there are 175,000 people with Lynch in the UK, but currently fewer than 5% of individuals know that they have it</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Since 2017, in the UK NICE has recommended universal testing for Lynch Syndrome in all newly diagnosed colorectal cancers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More recently since 2020 testing in endometrial cancers is recommended as well. </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D14ED3AE-03C0-4F4E-88B0-0AB38B7AA00F}" type="slidenum">
              <a:rPr lang="en-GB" smtClean="0"/>
              <a:t>2</a:t>
            </a:fld>
            <a:endParaRPr lang="en-GB"/>
          </a:p>
        </p:txBody>
      </p:sp>
    </p:spTree>
    <p:extLst>
      <p:ext uri="{BB962C8B-B14F-4D97-AF65-F5344CB8AC3E}">
        <p14:creationId xmlns:p14="http://schemas.microsoft.com/office/powerpoint/2010/main" val="210885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dirty="0"/>
              <a:t>Lynch Syndrome occurs</a:t>
            </a:r>
            <a:r>
              <a:rPr lang="en-GB" baseline="0" dirty="0"/>
              <a:t> when there is a germline pathogenic variant (mutation)  in 1 of 4 DNA  mismatch repair genes, this is termed a deficient MMR gene. Additionally the EPCAM gene has been found to deactivate the MMR gene called MSH2</a:t>
            </a:r>
          </a:p>
          <a:p>
            <a:endParaRPr lang="en-GB" baseline="0" dirty="0"/>
          </a:p>
          <a:p>
            <a:r>
              <a:rPr lang="en-GB" baseline="0" dirty="0"/>
              <a:t>It is autosomal dominant, and so a child who has a parent with Lynch has a 50:50 chance of inheriting it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D14ED3AE-03C0-4F4E-88B0-0AB38B7AA00F}" type="slidenum">
              <a:rPr lang="en-GB" smtClean="0"/>
              <a:t>3</a:t>
            </a:fld>
            <a:endParaRPr lang="en-GB"/>
          </a:p>
        </p:txBody>
      </p:sp>
    </p:spTree>
    <p:extLst>
      <p:ext uri="{BB962C8B-B14F-4D97-AF65-F5344CB8AC3E}">
        <p14:creationId xmlns:p14="http://schemas.microsoft.com/office/powerpoint/2010/main" val="31083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People who have Lynch Syndrome have a significantly increased risk of developing cancer due to the mutation in the </a:t>
            </a:r>
            <a:r>
              <a:rPr lang="en-GB" baseline="0" dirty="0" err="1"/>
              <a:t>mis</a:t>
            </a:r>
            <a:r>
              <a:rPr lang="en-GB" baseline="0" dirty="0"/>
              <a:t> match repair gene, rendering it unable to function and correct errors occurring in gene replication.</a:t>
            </a:r>
          </a:p>
          <a:p>
            <a:endParaRPr lang="en-GB" baseline="0" dirty="0"/>
          </a:p>
          <a:p>
            <a:r>
              <a:rPr lang="en-GB" baseline="0" dirty="0"/>
              <a:t>The likelihood of developing a cancer depends on which of the 4 MMR genes is deficient</a:t>
            </a:r>
          </a:p>
          <a:p>
            <a:endParaRPr lang="en-GB" baseline="0" dirty="0"/>
          </a:p>
          <a:p>
            <a:r>
              <a:rPr lang="en-GB" baseline="0" dirty="0"/>
              <a:t>As you can see here, overall,  the most common cancers to occur are colorectal  with a life time risk of between 20% and 80% but the risk of endometrial cancers is between 15% and 60% depending on which gene is deficient</a:t>
            </a:r>
          </a:p>
          <a:p>
            <a:endParaRPr lang="en-GB" baseline="0" dirty="0"/>
          </a:p>
          <a:p>
            <a:r>
              <a:rPr lang="en-GB" baseline="0" dirty="0"/>
              <a:t>There is also a predisposition to several other  cancers such as ovarian which at an average of *% is significantly higher than the 1.$% in the general population</a:t>
            </a:r>
            <a:endParaRPr lang="en-GB" dirty="0"/>
          </a:p>
        </p:txBody>
      </p:sp>
      <p:sp>
        <p:nvSpPr>
          <p:cNvPr id="4" name="Slide Number Placeholder 3"/>
          <p:cNvSpPr>
            <a:spLocks noGrp="1"/>
          </p:cNvSpPr>
          <p:nvPr>
            <p:ph type="sldNum" sz="quarter" idx="10"/>
          </p:nvPr>
        </p:nvSpPr>
        <p:spPr/>
        <p:txBody>
          <a:bodyPr/>
          <a:lstStyle/>
          <a:p>
            <a:fld id="{D14ED3AE-03C0-4F4E-88B0-0AB38B7AA00F}" type="slidenum">
              <a:rPr lang="en-GB" smtClean="0"/>
              <a:t>4</a:t>
            </a:fld>
            <a:endParaRPr lang="en-GB"/>
          </a:p>
        </p:txBody>
      </p:sp>
    </p:spTree>
    <p:extLst>
      <p:ext uri="{BB962C8B-B14F-4D97-AF65-F5344CB8AC3E}">
        <p14:creationId xmlns:p14="http://schemas.microsoft.com/office/powerpoint/2010/main" val="107542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Breaking it down further, you can see that the incidence of </a:t>
            </a:r>
            <a:r>
              <a:rPr lang="en-GB" baseline="0" dirty="0"/>
              <a:t> developing an endometrial or </a:t>
            </a:r>
            <a:r>
              <a:rPr lang="en-GB" dirty="0"/>
              <a:t>ovarian cancers by the age of 705yrs, varies depending on which</a:t>
            </a:r>
            <a:r>
              <a:rPr lang="en-GB" baseline="0" dirty="0"/>
              <a:t> </a:t>
            </a:r>
            <a:r>
              <a:rPr lang="en-GB" dirty="0"/>
              <a:t>LS gene is deficient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risk of endometrial cancer begins to rise around</a:t>
            </a:r>
            <a:r>
              <a:rPr lang="en-GB" baseline="0" dirty="0"/>
              <a:t> the age of 40yrs in all </a:t>
            </a:r>
            <a:r>
              <a:rPr lang="en-GB" baseline="0" dirty="0" err="1"/>
              <a:t>dMMR</a:t>
            </a:r>
            <a:r>
              <a:rPr lang="en-GB" baseline="0" dirty="0"/>
              <a:t> genes except PMS2, which is about 10 years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risk of ovarian cancer is raised if MLH1, MSH2 or MSH6 are deficient, however bilateral </a:t>
            </a:r>
            <a:r>
              <a:rPr lang="en-GB" baseline="0" dirty="0" err="1"/>
              <a:t>oopherectomy</a:t>
            </a:r>
            <a:r>
              <a:rPr lang="en-GB" baseline="0" dirty="0"/>
              <a:t> is not necessary </a:t>
            </a:r>
            <a:r>
              <a:rPr lang="en-GB" baseline="0"/>
              <a:t>if PMS2 </a:t>
            </a:r>
            <a:r>
              <a:rPr lang="en-GB" baseline="0" dirty="0"/>
              <a:t>is deficient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aseline="0" dirty="0"/>
          </a:p>
        </p:txBody>
      </p:sp>
      <p:sp>
        <p:nvSpPr>
          <p:cNvPr id="4" name="Slide Number Placeholder 3"/>
          <p:cNvSpPr>
            <a:spLocks noGrp="1"/>
          </p:cNvSpPr>
          <p:nvPr>
            <p:ph type="sldNum" sz="quarter" idx="10"/>
          </p:nvPr>
        </p:nvSpPr>
        <p:spPr/>
        <p:txBody>
          <a:bodyPr/>
          <a:lstStyle/>
          <a:p>
            <a:fld id="{D14ED3AE-03C0-4F4E-88B0-0AB38B7AA00F}" type="slidenum">
              <a:rPr lang="en-GB" smtClean="0"/>
              <a:t>5</a:t>
            </a:fld>
            <a:endParaRPr lang="en-GB"/>
          </a:p>
        </p:txBody>
      </p:sp>
    </p:spTree>
    <p:extLst>
      <p:ext uri="{BB962C8B-B14F-4D97-AF65-F5344CB8AC3E}">
        <p14:creationId xmlns:p14="http://schemas.microsoft.com/office/powerpoint/2010/main" val="268297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when should we test:-</a:t>
            </a:r>
          </a:p>
          <a:p>
            <a:endParaRPr lang="en-GB" dirty="0"/>
          </a:p>
          <a:p>
            <a:r>
              <a:rPr lang="en-GB" dirty="0"/>
              <a:t>In June 2021, NICE</a:t>
            </a:r>
            <a:r>
              <a:rPr lang="en-GB" baseline="0" dirty="0"/>
              <a:t> recommended the use of a checkpoint inhibitor immunotherapy drug, </a:t>
            </a:r>
            <a:r>
              <a:rPr lang="en-GB" baseline="0" dirty="0" err="1"/>
              <a:t>pembrolizumab</a:t>
            </a:r>
            <a:r>
              <a:rPr lang="en-GB" baseline="0" dirty="0"/>
              <a:t>,  for people with untreated metastatic colorectal cancer with high microsatellite instability (MSI)  or </a:t>
            </a:r>
            <a:r>
              <a:rPr lang="en-GB" baseline="0" dirty="0" err="1"/>
              <a:t>dMMR</a:t>
            </a:r>
            <a:r>
              <a:rPr lang="en-GB" baseline="0" dirty="0"/>
              <a:t>, including people with Lynch syndrome. Currently NICE hasn’t issued similar guidance in endometrial cancers</a:t>
            </a:r>
          </a:p>
          <a:p>
            <a:endParaRPr lang="en-GB" baseline="0" dirty="0"/>
          </a:p>
          <a:p>
            <a:endParaRPr lang="en-GB" baseline="0" dirty="0"/>
          </a:p>
          <a:p>
            <a:endParaRPr lang="en-GB" baseline="0" dirty="0"/>
          </a:p>
          <a:p>
            <a:r>
              <a:rPr lang="en-GB" baseline="0" dirty="0"/>
              <a:t>It is therefore important that the initial tumour is tested for IHC in time to inform their treatment options, be that the chemo / immune therapies offered or the surgery offered – colonic resection at the same time as TAH +(BSO if a patient is MLH1, MSH2 deficient)</a:t>
            </a:r>
            <a:endParaRPr lang="en-GB"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D14ED3AE-03C0-4F4E-88B0-0AB38B7AA00F}" type="slidenum">
              <a:rPr lang="en-GB" smtClean="0"/>
              <a:t>6</a:t>
            </a:fld>
            <a:endParaRPr lang="en-GB"/>
          </a:p>
        </p:txBody>
      </p:sp>
    </p:spTree>
    <p:extLst>
      <p:ext uri="{BB962C8B-B14F-4D97-AF65-F5344CB8AC3E}">
        <p14:creationId xmlns:p14="http://schemas.microsoft.com/office/powerpoint/2010/main" val="300304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I’ll attempt to explain this very simply, so apologies for any experts in the room!</a:t>
            </a:r>
          </a:p>
          <a:p>
            <a:endParaRPr lang="en-GB" sz="1200" dirty="0"/>
          </a:p>
          <a:p>
            <a:r>
              <a:rPr lang="en-GB" sz="1200" dirty="0"/>
              <a:t>The T cells in our immune system have some proteins on them that turn on an immune response and other</a:t>
            </a:r>
            <a:r>
              <a:rPr lang="en-GB" sz="1200" baseline="0" dirty="0"/>
              <a:t> proteins that turn it off. These are called checkpoint proteins</a:t>
            </a:r>
          </a:p>
          <a:p>
            <a:endParaRPr lang="en-GB" sz="1200" baseline="0" dirty="0"/>
          </a:p>
          <a:p>
            <a:r>
              <a:rPr lang="en-GB" sz="1200" baseline="0" dirty="0"/>
              <a:t>Cancer cells with </a:t>
            </a:r>
            <a:r>
              <a:rPr lang="en-GB" sz="1200" baseline="0" dirty="0" err="1"/>
              <a:t>dMMR</a:t>
            </a:r>
            <a:r>
              <a:rPr lang="en-GB" sz="1200" baseline="0" dirty="0"/>
              <a:t> appear to make high levels of the proteins, which switch off the T cells, when they should be attacking the cancer. </a:t>
            </a:r>
          </a:p>
          <a:p>
            <a:endParaRPr lang="en-GB" sz="1200" baseline="0" dirty="0"/>
          </a:p>
          <a:p>
            <a:r>
              <a:rPr lang="en-GB" sz="1200" baseline="0" dirty="0"/>
              <a:t>But giving checkpoint inhibitors, stop the proteins on the cancer cells from pushing the stop button.</a:t>
            </a:r>
          </a:p>
          <a:p>
            <a:endParaRPr lang="en-GB" sz="1200" baseline="0" dirty="0"/>
          </a:p>
          <a:p>
            <a:r>
              <a:rPr lang="en-GB" sz="1200" baseline="0" dirty="0"/>
              <a:t>Thereby allowing our T cells in our immune system to fight the cancer</a:t>
            </a:r>
          </a:p>
          <a:p>
            <a:endParaRPr lang="en-GB" sz="1200" baseline="0" dirty="0"/>
          </a:p>
          <a:p>
            <a:r>
              <a:rPr lang="en-GB" sz="1200" baseline="0" dirty="0"/>
              <a:t>Therefore the immune system remains switched on and is able to fight the cancer</a:t>
            </a:r>
          </a:p>
          <a:p>
            <a:endParaRPr lang="en-GB" sz="1200" baseline="0" dirty="0"/>
          </a:p>
          <a:p>
            <a:r>
              <a:rPr lang="en-GB" sz="1200" baseline="0" dirty="0"/>
              <a:t>This is a game changer regarding the treatment of cancer. </a:t>
            </a:r>
          </a:p>
          <a:p>
            <a:pPr algn="l"/>
            <a:endParaRPr lang="en-GB" sz="1200" dirty="0"/>
          </a:p>
          <a:p>
            <a:endParaRPr lang="en-GB"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D14ED3AE-03C0-4F4E-88B0-0AB38B7AA00F}" type="slidenum">
              <a:rPr lang="en-GB" smtClean="0"/>
              <a:t>7</a:t>
            </a:fld>
            <a:endParaRPr lang="en-GB"/>
          </a:p>
        </p:txBody>
      </p:sp>
    </p:spTree>
    <p:extLst>
      <p:ext uri="{BB962C8B-B14F-4D97-AF65-F5344CB8AC3E}">
        <p14:creationId xmlns:p14="http://schemas.microsoft.com/office/powerpoint/2010/main" val="1255908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nut shell, this slide demonstrates</a:t>
            </a:r>
            <a:r>
              <a:rPr lang="en-GB" baseline="0" dirty="0"/>
              <a:t> how successful the check point inhibitor can be.</a:t>
            </a:r>
          </a:p>
          <a:p>
            <a:endParaRPr lang="en-GB" baseline="0" dirty="0"/>
          </a:p>
          <a:p>
            <a:r>
              <a:rPr lang="en-GB" dirty="0"/>
              <a:t>A cancer which has</a:t>
            </a:r>
            <a:r>
              <a:rPr lang="en-GB" baseline="0" dirty="0"/>
              <a:t> a </a:t>
            </a:r>
            <a:r>
              <a:rPr lang="en-GB" baseline="0" dirty="0" err="1"/>
              <a:t>dMMR</a:t>
            </a:r>
            <a:r>
              <a:rPr lang="en-GB" baseline="0" dirty="0"/>
              <a:t> gene (shown on the left hand and middle graph) is far more responsive to the check point inhibitor / immunotherapy drug, </a:t>
            </a:r>
            <a:r>
              <a:rPr lang="en-GB" baseline="0" dirty="0" err="1"/>
              <a:t>pembrolizumab</a:t>
            </a:r>
            <a:r>
              <a:rPr lang="en-GB" baseline="0" dirty="0"/>
              <a:t>, than a proficient MMR gene. </a:t>
            </a:r>
          </a:p>
          <a:p>
            <a:endParaRPr lang="en-GB" baseline="0" dirty="0"/>
          </a:p>
          <a:p>
            <a:r>
              <a:rPr lang="en-GB" baseline="0" dirty="0"/>
              <a:t>This is the case even if the gene is deficient due to a sporadic mutation, rather than Lynch. IHC testing (in theory) can be completed within 10-14 days.</a:t>
            </a:r>
          </a:p>
          <a:p>
            <a:endParaRPr lang="en-GB" baseline="0" dirty="0"/>
          </a:p>
          <a:p>
            <a:r>
              <a:rPr lang="en-GB" baseline="0" dirty="0"/>
              <a:t>So if the initial biopsy is automatically sent for IHC after a cancer is found, this information should be available before commencing treatments</a:t>
            </a:r>
            <a:endParaRPr lang="en-GB" dirty="0"/>
          </a:p>
        </p:txBody>
      </p:sp>
      <p:sp>
        <p:nvSpPr>
          <p:cNvPr id="4" name="Slide Number Placeholder 3"/>
          <p:cNvSpPr>
            <a:spLocks noGrp="1"/>
          </p:cNvSpPr>
          <p:nvPr>
            <p:ph type="sldNum" sz="quarter" idx="10"/>
          </p:nvPr>
        </p:nvSpPr>
        <p:spPr/>
        <p:txBody>
          <a:bodyPr/>
          <a:lstStyle/>
          <a:p>
            <a:fld id="{D14ED3AE-03C0-4F4E-88B0-0AB38B7AA00F}" type="slidenum">
              <a:rPr lang="en-GB" smtClean="0"/>
              <a:t>8</a:t>
            </a:fld>
            <a:endParaRPr lang="en-GB"/>
          </a:p>
        </p:txBody>
      </p:sp>
    </p:spTree>
    <p:extLst>
      <p:ext uri="{BB962C8B-B14F-4D97-AF65-F5344CB8AC3E}">
        <p14:creationId xmlns:p14="http://schemas.microsoft.com/office/powerpoint/2010/main" val="187643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 what are</a:t>
            </a:r>
            <a:r>
              <a:rPr lang="en-GB" sz="1200" baseline="0" dirty="0"/>
              <a:t> our plans for the next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Encourage </a:t>
            </a:r>
            <a:r>
              <a:rPr lang="en-GB" sz="1200" dirty="0"/>
              <a:t>trusts to audit their current provision so</a:t>
            </a:r>
            <a:r>
              <a:rPr lang="en-GB" sz="1200" baseline="0" dirty="0"/>
              <a:t> </a:t>
            </a:r>
            <a:r>
              <a:rPr lang="en-GB" sz="1200" dirty="0"/>
              <a:t>highlighting good and bad practice.</a:t>
            </a:r>
            <a:r>
              <a:rPr lang="en-GB"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In order to be able to help trusts improve their pathway, it is essential that Lynch champions complete the audit soon in order that we can analyse what is happening and offer support in order to improve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algn="l"/>
            <a:r>
              <a:rPr lang="en-GB" sz="1200" dirty="0"/>
              <a:t>Following</a:t>
            </a:r>
            <a:r>
              <a:rPr lang="en-GB" sz="1200" baseline="0" dirty="0"/>
              <a:t> this we will support trusts on what changes are needed, </a:t>
            </a:r>
            <a:r>
              <a:rPr lang="en-GB" sz="1200" dirty="0"/>
              <a:t> to ensure all patients with both colorectal and endometrial cancers are routinely tested for lynch at diagnosis. </a:t>
            </a:r>
          </a:p>
          <a:p>
            <a:pPr algn="l"/>
            <a:endParaRPr lang="en-GB" sz="1200" dirty="0"/>
          </a:p>
          <a:p>
            <a:pPr algn="l"/>
            <a:r>
              <a:rPr lang="en-GB" sz="1200" dirty="0" err="1"/>
              <a:t>Gynae</a:t>
            </a:r>
            <a:r>
              <a:rPr lang="en-GB" sz="1200" dirty="0"/>
              <a:t> are currently doing better here than colorectal, but your pathway is simpler!</a:t>
            </a:r>
          </a:p>
          <a:p>
            <a:pPr algn="l"/>
            <a:endParaRPr lang="en-GB" sz="1200" dirty="0"/>
          </a:p>
          <a:p>
            <a:pPr algn="l"/>
            <a:r>
              <a:rPr lang="en-GB" sz="1200" dirty="0"/>
              <a:t>By</a:t>
            </a:r>
            <a:r>
              <a:rPr lang="en-GB" sz="1200" baseline="0" dirty="0"/>
              <a:t> doing this we will </a:t>
            </a:r>
            <a:r>
              <a:rPr lang="en-GB" sz="1200" dirty="0"/>
              <a:t>ensure that patients</a:t>
            </a:r>
            <a:r>
              <a:rPr lang="en-GB" sz="1200" baseline="0" dirty="0"/>
              <a:t> can be</a:t>
            </a:r>
            <a:r>
              <a:rPr lang="en-GB" sz="1200" dirty="0"/>
              <a:t> offered all</a:t>
            </a:r>
            <a:r>
              <a:rPr lang="en-GB" sz="1200" baseline="0" dirty="0"/>
              <a:t> the </a:t>
            </a:r>
            <a:r>
              <a:rPr lang="en-GB" sz="1200" dirty="0"/>
              <a:t>treatment options</a:t>
            </a:r>
            <a:r>
              <a:rPr lang="en-GB" sz="1200" baseline="0" dirty="0"/>
              <a:t> now available</a:t>
            </a:r>
          </a:p>
          <a:p>
            <a:pPr algn="l"/>
            <a:endParaRPr lang="en-GB" sz="1200" dirty="0"/>
          </a:p>
          <a:p>
            <a:pPr algn="l"/>
            <a:r>
              <a:rPr lang="en-GB" sz="1200" dirty="0"/>
              <a:t> Furthermore,</a:t>
            </a:r>
            <a:r>
              <a:rPr lang="en-GB" sz="1200" baseline="0" dirty="0"/>
              <a:t> we need to en</a:t>
            </a:r>
            <a:r>
              <a:rPr lang="en-GB" sz="1200" dirty="0"/>
              <a:t>sure patients are on the correct surveillance pathway and they are added to the regional database, which we hope will be set up within this financial year. This will</a:t>
            </a:r>
            <a:r>
              <a:rPr lang="en-GB" sz="1200" baseline="0" dirty="0"/>
              <a:t> ensure that all LS patients in the region are offered appropriate surveillance in the form of colonoscopy and a one time OGD.</a:t>
            </a:r>
            <a:endParaRPr lang="en-GB" sz="1200" dirty="0"/>
          </a:p>
          <a:p>
            <a:pPr algn="l"/>
            <a:endParaRPr lang="en-GB" sz="1200" dirty="0"/>
          </a:p>
          <a:p>
            <a:r>
              <a:rPr lang="en-GB" dirty="0"/>
              <a:t>Additionally all patients with LS should be offered aspirin, currently most people are advising</a:t>
            </a:r>
            <a:r>
              <a:rPr lang="en-GB" baseline="0" dirty="0"/>
              <a:t> 150mg or 300mg OD depending on wt. </a:t>
            </a:r>
          </a:p>
          <a:p>
            <a:r>
              <a:rPr lang="en-GB" baseline="0" dirty="0"/>
              <a:t>This is based on the </a:t>
            </a:r>
            <a:r>
              <a:rPr lang="en-GB" baseline="0" dirty="0" err="1"/>
              <a:t>CaPP</a:t>
            </a:r>
            <a:r>
              <a:rPr lang="en-GB" baseline="0" dirty="0"/>
              <a:t> trial started in 2011 which showed that long term use of aspirin (600mg) can reduce LS cancers by 60%.</a:t>
            </a:r>
          </a:p>
          <a:p>
            <a:endParaRPr lang="en-GB" baseline="0" dirty="0"/>
          </a:p>
          <a:p>
            <a:r>
              <a:rPr lang="en-GB" baseline="0" dirty="0"/>
              <a:t>In women, as there is no recognised screening programme, risk reducing surgery should be discussed with patients; the timing and type of surgery will depends on the gene involved. MLH1 + MSH2 deficiencies having the higher risks. </a:t>
            </a:r>
            <a:endParaRPr lang="en-GB" sz="1200" dirty="0"/>
          </a:p>
          <a:p>
            <a:pPr algn="l"/>
            <a:endParaRPr lang="en-GB" sz="1200" dirty="0"/>
          </a:p>
          <a:p>
            <a:pPr algn="l"/>
            <a:r>
              <a:rPr lang="en-GB" sz="1200" dirty="0"/>
              <a:t>Additionally, there will be support and training for hospitals to be able to</a:t>
            </a:r>
            <a:r>
              <a:rPr lang="en-GB" sz="1200" baseline="0" dirty="0"/>
              <a:t> offer mainstream germline testing for Lynch in a very similar manner to which you are now doing for BRACA.</a:t>
            </a:r>
          </a:p>
          <a:p>
            <a:pPr algn="l"/>
            <a:endParaRPr lang="en-GB" sz="1200" baseline="0" dirty="0"/>
          </a:p>
          <a:p>
            <a:pPr algn="l"/>
            <a:r>
              <a:rPr lang="en-GB" sz="1200" baseline="0" dirty="0"/>
              <a:t>Please email me if you do not have a copy of the LS audit, once completed and sent back to us, Sarah or I will arrange to meet with you to review how things are going, and what needs to change and how. </a:t>
            </a:r>
            <a:endParaRPr lang="en-GB" sz="1200" dirty="0"/>
          </a:p>
          <a:p>
            <a:pPr algn="l"/>
            <a:endParaRPr lang="en-GB" sz="1200" dirty="0"/>
          </a:p>
          <a:p>
            <a:endParaRPr lang="en-GB" dirty="0"/>
          </a:p>
        </p:txBody>
      </p:sp>
      <p:sp>
        <p:nvSpPr>
          <p:cNvPr id="4" name="Slide Number Placeholder 3"/>
          <p:cNvSpPr>
            <a:spLocks noGrp="1"/>
          </p:cNvSpPr>
          <p:nvPr>
            <p:ph type="sldNum" sz="quarter" idx="10"/>
          </p:nvPr>
        </p:nvSpPr>
        <p:spPr/>
        <p:txBody>
          <a:bodyPr/>
          <a:lstStyle/>
          <a:p>
            <a:fld id="{D14ED3AE-03C0-4F4E-88B0-0AB38B7AA00F}" type="slidenum">
              <a:rPr lang="en-GB" smtClean="0"/>
              <a:t>9</a:t>
            </a:fld>
            <a:endParaRPr lang="en-GB"/>
          </a:p>
        </p:txBody>
      </p:sp>
    </p:spTree>
    <p:extLst>
      <p:ext uri="{BB962C8B-B14F-4D97-AF65-F5344CB8AC3E}">
        <p14:creationId xmlns:p14="http://schemas.microsoft.com/office/powerpoint/2010/main" val="126295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CCC196-E959-4D11-8A96-B6C5273E0881}"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276476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CC196-E959-4D11-8A96-B6C5273E0881}"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1079941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CC196-E959-4D11-8A96-B6C5273E0881}"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167277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CC196-E959-4D11-8A96-B6C5273E0881}"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141865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CC196-E959-4D11-8A96-B6C5273E0881}" type="datetimeFigureOut">
              <a:rPr lang="en-GB" smtClean="0"/>
              <a:t>07/10/2022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387860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1CCC196-E959-4D11-8A96-B6C5273E0881}"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315013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1CCC196-E959-4D11-8A96-B6C5273E0881}" type="datetimeFigureOut">
              <a:rPr lang="en-GB" smtClean="0"/>
              <a:t>07/10/2022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291710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CCC196-E959-4D11-8A96-B6C5273E0881}" type="datetimeFigureOut">
              <a:rPr lang="en-GB" smtClean="0"/>
              <a:t>07/10/2022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254768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CC196-E959-4D11-8A96-B6C5273E0881}" type="datetimeFigureOut">
              <a:rPr lang="en-GB" smtClean="0"/>
              <a:t>07/10/2022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255979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CC196-E959-4D11-8A96-B6C5273E0881}"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25908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CCC196-E959-4D11-8A96-B6C5273E0881}" type="datetimeFigureOut">
              <a:rPr lang="en-GB" smtClean="0"/>
              <a:t>07/10/2022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5D27C-34DE-436E-8895-52ACADC97D33}" type="slidenum">
              <a:rPr lang="en-GB" smtClean="0"/>
              <a:t>‹#›</a:t>
            </a:fld>
            <a:endParaRPr lang="en-GB"/>
          </a:p>
        </p:txBody>
      </p:sp>
    </p:spTree>
    <p:extLst>
      <p:ext uri="{BB962C8B-B14F-4D97-AF65-F5344CB8AC3E}">
        <p14:creationId xmlns:p14="http://schemas.microsoft.com/office/powerpoint/2010/main" val="391859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CCC196-E959-4D11-8A96-B6C5273E0881}" type="datetimeFigureOut">
              <a:rPr lang="en-GB" smtClean="0"/>
              <a:t>07/10/2022</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75D27C-34DE-436E-8895-52ACADC97D33}" type="slidenum">
              <a:rPr lang="en-GB" smtClean="0"/>
              <a:t>‹#›</a:t>
            </a:fld>
            <a:endParaRPr lang="en-GB"/>
          </a:p>
        </p:txBody>
      </p:sp>
    </p:spTree>
    <p:extLst>
      <p:ext uri="{BB962C8B-B14F-4D97-AF65-F5344CB8AC3E}">
        <p14:creationId xmlns:p14="http://schemas.microsoft.com/office/powerpoint/2010/main" val="1754618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Siobhan.John@nhs.net" TargetMode="External"/><Relationship Id="rId4" Type="http://schemas.openxmlformats.org/officeDocument/2006/relationships/hyperlink" Target="https://rmpartners.nhs.uk/lynch-syndrome-early-diagnosis-pathway-endometria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owl.excelsior.edu/writing-process/prewriting-strategies/prewriting-strategies-asking-defining-questions/"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45406" y="699542"/>
            <a:ext cx="6210970" cy="2308324"/>
          </a:xfrm>
          <a:prstGeom prst="rect">
            <a:avLst/>
          </a:prstGeom>
          <a:noFill/>
        </p:spPr>
        <p:txBody>
          <a:bodyPr wrap="square" rtlCol="0">
            <a:spAutoFit/>
          </a:bodyPr>
          <a:lstStyle/>
          <a:p>
            <a:r>
              <a:rPr lang="en-GB" sz="4800" b="1" dirty="0">
                <a:solidFill>
                  <a:srgbClr val="005EB8"/>
                </a:solidFill>
                <a:latin typeface="Arial" panose="020B0604020202020204" pitchFamily="34" charset="0"/>
                <a:cs typeface="Arial" panose="020B0604020202020204" pitchFamily="34" charset="0"/>
              </a:rPr>
              <a:t>National Lynch Syndrome project Team Update</a:t>
            </a:r>
          </a:p>
        </p:txBody>
      </p:sp>
      <p:sp>
        <p:nvSpPr>
          <p:cNvPr id="5" name="TextBox 4"/>
          <p:cNvSpPr txBox="1"/>
          <p:nvPr/>
        </p:nvSpPr>
        <p:spPr>
          <a:xfrm>
            <a:off x="1745406" y="2924056"/>
            <a:ext cx="5994946" cy="1384995"/>
          </a:xfrm>
          <a:prstGeom prst="rect">
            <a:avLst/>
          </a:prstGeom>
          <a:noFill/>
        </p:spPr>
        <p:txBody>
          <a:bodyPr wrap="square" rtlCol="0">
            <a:spAutoFit/>
          </a:bodyPr>
          <a:lstStyle/>
          <a:p>
            <a:endParaRPr lang="en-GB" sz="2800" dirty="0">
              <a:solidFill>
                <a:srgbClr val="768692"/>
              </a:solidFill>
              <a:latin typeface="Arial" panose="020B0604020202020204" pitchFamily="34" charset="0"/>
              <a:cs typeface="Arial" panose="020B0604020202020204" pitchFamily="34" charset="0"/>
            </a:endParaRPr>
          </a:p>
          <a:p>
            <a:r>
              <a:rPr lang="en-GB" sz="2800" dirty="0">
                <a:solidFill>
                  <a:srgbClr val="768692"/>
                </a:solidFill>
                <a:latin typeface="Arial" panose="020B0604020202020204" pitchFamily="34" charset="0"/>
                <a:cs typeface="Arial" panose="020B0604020202020204" pitchFamily="34" charset="0"/>
              </a:rPr>
              <a:t>Sarah John and Siobhan John </a:t>
            </a:r>
          </a:p>
          <a:p>
            <a:r>
              <a:rPr lang="en-GB" sz="2800" dirty="0">
                <a:solidFill>
                  <a:srgbClr val="768692"/>
                </a:solidFill>
                <a:latin typeface="Arial" panose="020B0604020202020204" pitchFamily="34" charset="0"/>
                <a:cs typeface="Arial" panose="020B0604020202020204" pitchFamily="34" charset="0"/>
              </a:rPr>
              <a:t>SWGMSA Nurse facilitators</a:t>
            </a:r>
          </a:p>
        </p:txBody>
      </p:sp>
    </p:spTree>
    <p:extLst>
      <p:ext uri="{BB962C8B-B14F-4D97-AF65-F5344CB8AC3E}">
        <p14:creationId xmlns:p14="http://schemas.microsoft.com/office/powerpoint/2010/main" val="8299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0B6CA-A1A8-40CD-B438-F13A93855B61}"/>
              </a:ext>
            </a:extLst>
          </p:cNvPr>
          <p:cNvPicPr>
            <a:picLocks noChangeAspect="1"/>
          </p:cNvPicPr>
          <p:nvPr/>
        </p:nvPicPr>
        <p:blipFill>
          <a:blip r:embed="rId4"/>
          <a:stretch>
            <a:fillRect/>
          </a:stretch>
        </p:blipFill>
        <p:spPr>
          <a:xfrm>
            <a:off x="467544" y="1059582"/>
            <a:ext cx="8329038" cy="4824536"/>
          </a:xfrm>
          <a:prstGeom prst="rect">
            <a:avLst/>
          </a:prstGeom>
        </p:spPr>
      </p:pic>
      <p:sp>
        <p:nvSpPr>
          <p:cNvPr id="4" name="Title 3"/>
          <p:cNvSpPr>
            <a:spLocks noGrp="1"/>
          </p:cNvSpPr>
          <p:nvPr>
            <p:ph type="ctrTitle"/>
          </p:nvPr>
        </p:nvSpPr>
        <p:spPr>
          <a:xfrm>
            <a:off x="-252536" y="411511"/>
            <a:ext cx="7848872" cy="936103"/>
          </a:xfrm>
        </p:spPr>
        <p:txBody>
          <a:bodyPr>
            <a:normAutofit/>
          </a:bodyPr>
          <a:lstStyle/>
          <a:p>
            <a:r>
              <a:rPr lang="en-GB" sz="3000" dirty="0">
                <a:solidFill>
                  <a:srgbClr val="0070C0"/>
                </a:solidFill>
                <a:latin typeface="Open Sans" panose="020B0606030504020204"/>
              </a:rPr>
              <a:t>Improving diagnostic pathways</a:t>
            </a:r>
          </a:p>
        </p:txBody>
      </p:sp>
      <p:sp>
        <p:nvSpPr>
          <p:cNvPr id="5" name="Subtitle 4"/>
          <p:cNvSpPr>
            <a:spLocks noGrp="1"/>
          </p:cNvSpPr>
          <p:nvPr>
            <p:ph type="subTitle" idx="1"/>
          </p:nvPr>
        </p:nvSpPr>
        <p:spPr>
          <a:xfrm flipH="1" flipV="1">
            <a:off x="-4429000" y="4659982"/>
            <a:ext cx="3384376" cy="360040"/>
          </a:xfrm>
        </p:spPr>
        <p:txBody>
          <a:bodyPr>
            <a:normAutofit fontScale="70000" lnSpcReduction="20000"/>
          </a:bodyPr>
          <a:lstStyle/>
          <a:p>
            <a:endParaRPr lang="en-GB" dirty="0"/>
          </a:p>
        </p:txBody>
      </p:sp>
    </p:spTree>
    <p:extLst>
      <p:ext uri="{BB962C8B-B14F-4D97-AF65-F5344CB8AC3E}">
        <p14:creationId xmlns:p14="http://schemas.microsoft.com/office/powerpoint/2010/main" val="366409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51520" y="1347614"/>
            <a:ext cx="8568952" cy="3672408"/>
          </a:xfrm>
        </p:spPr>
        <p:txBody>
          <a:bodyPr>
            <a:normAutofit/>
          </a:bodyPr>
          <a:lstStyle/>
          <a:p>
            <a:r>
              <a:rPr lang="en-GB" sz="3200" u="sng" dirty="0">
                <a:solidFill>
                  <a:srgbClr val="0000FF"/>
                </a:solidFill>
                <a:latin typeface="Calibri" panose="020F0502020204030204" pitchFamily="34" charset="0"/>
                <a:ea typeface="Calibri" panose="020F0502020204030204" pitchFamily="34" charset="0"/>
                <a:hlinkClick r:id="rId4"/>
              </a:rPr>
              <a:t>https://rmpartners.nhs.uk/lynch-syndrome-early-diagnosis-pathway-endometrial</a:t>
            </a:r>
            <a:br>
              <a:rPr lang="en-GB" sz="3200" u="sng" dirty="0">
                <a:solidFill>
                  <a:srgbClr val="0000FF"/>
                </a:solidFill>
                <a:latin typeface="Calibri" panose="020F0502020204030204" pitchFamily="34" charset="0"/>
                <a:ea typeface="Calibri" panose="020F0502020204030204" pitchFamily="34" charset="0"/>
              </a:rPr>
            </a:br>
            <a:br>
              <a:rPr lang="en-GB" sz="3200" u="sng" dirty="0">
                <a:solidFill>
                  <a:srgbClr val="0000FF"/>
                </a:solidFill>
                <a:latin typeface="Calibri" panose="020F0502020204030204" pitchFamily="34" charset="0"/>
                <a:ea typeface="Calibri" panose="020F0502020204030204" pitchFamily="34" charset="0"/>
              </a:rPr>
            </a:br>
            <a:r>
              <a:rPr lang="en-GB" sz="3200" u="sng" dirty="0">
                <a:solidFill>
                  <a:srgbClr val="0000FF"/>
                </a:solidFill>
                <a:latin typeface="Calibri" panose="020F0502020204030204" pitchFamily="34" charset="0"/>
                <a:ea typeface="Calibri" panose="020F0502020204030204" pitchFamily="34" charset="0"/>
                <a:hlinkClick r:id="rId5"/>
              </a:rPr>
              <a:t>Siobhan.John@nhs.net</a:t>
            </a:r>
            <a:br>
              <a:rPr lang="en-GB" sz="3200" u="sng" dirty="0">
                <a:solidFill>
                  <a:srgbClr val="0000FF"/>
                </a:solidFill>
                <a:latin typeface="Calibri" panose="020F0502020204030204" pitchFamily="34" charset="0"/>
                <a:ea typeface="Calibri" panose="020F0502020204030204" pitchFamily="34" charset="0"/>
              </a:rPr>
            </a:br>
            <a:r>
              <a:rPr lang="en-GB" sz="3200" u="sng" dirty="0">
                <a:solidFill>
                  <a:srgbClr val="0000FF"/>
                </a:solidFill>
                <a:latin typeface="Calibri" panose="020F0502020204030204" pitchFamily="34" charset="0"/>
                <a:ea typeface="Calibri" panose="020F0502020204030204" pitchFamily="34" charset="0"/>
              </a:rPr>
              <a:t>Sarah.John@nbt.nhs.uk</a:t>
            </a:r>
            <a:br>
              <a:rPr lang="en-GB" sz="3200" dirty="0"/>
            </a:br>
            <a:endParaRPr lang="en-GB" sz="3000" dirty="0">
              <a:solidFill>
                <a:srgbClr val="0070C0"/>
              </a:solidFill>
              <a:latin typeface="Open Sans" panose="020B0606030504020204"/>
            </a:endParaRPr>
          </a:p>
        </p:txBody>
      </p:sp>
      <p:sp>
        <p:nvSpPr>
          <p:cNvPr id="5" name="Subtitle 4"/>
          <p:cNvSpPr>
            <a:spLocks noGrp="1"/>
          </p:cNvSpPr>
          <p:nvPr>
            <p:ph type="subTitle" idx="1"/>
          </p:nvPr>
        </p:nvSpPr>
        <p:spPr>
          <a:xfrm flipH="1" flipV="1">
            <a:off x="-4429000" y="4659982"/>
            <a:ext cx="3384376" cy="360040"/>
          </a:xfrm>
        </p:spPr>
        <p:txBody>
          <a:bodyPr>
            <a:normAutofit fontScale="70000" lnSpcReduction="20000"/>
          </a:bodyPr>
          <a:lstStyle/>
          <a:p>
            <a:endParaRPr lang="en-GB" dirty="0"/>
          </a:p>
        </p:txBody>
      </p:sp>
    </p:spTree>
    <p:extLst>
      <p:ext uri="{BB962C8B-B14F-4D97-AF65-F5344CB8AC3E}">
        <p14:creationId xmlns:p14="http://schemas.microsoft.com/office/powerpoint/2010/main" val="130287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0EFFAC-087D-415E-B698-67C45385E83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56668" y="958620"/>
            <a:ext cx="5079628" cy="3341322"/>
          </a:xfrm>
          <a:prstGeom prst="rect">
            <a:avLst/>
          </a:prstGeom>
        </p:spPr>
      </p:pic>
    </p:spTree>
    <p:extLst>
      <p:ext uri="{BB962C8B-B14F-4D97-AF65-F5344CB8AC3E}">
        <p14:creationId xmlns:p14="http://schemas.microsoft.com/office/powerpoint/2010/main" val="276490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9512" y="411510"/>
            <a:ext cx="8964487" cy="4893647"/>
          </a:xfrm>
          <a:prstGeom prst="rect">
            <a:avLst/>
          </a:prstGeom>
          <a:noFill/>
        </p:spPr>
        <p:txBody>
          <a:bodyPr wrap="square" rtlCol="0">
            <a:spAutoFit/>
          </a:bodyPr>
          <a:lstStyle/>
          <a:p>
            <a:r>
              <a:rPr lang="en-GB" sz="3000" i="0" dirty="0">
                <a:solidFill>
                  <a:srgbClr val="005EB8"/>
                </a:solidFill>
                <a:effectLst/>
                <a:latin typeface="Open Sans" panose="020B0606030504020204" pitchFamily="34" charset="0"/>
              </a:rPr>
              <a:t>	Why </a:t>
            </a:r>
            <a:r>
              <a:rPr lang="en-GB" sz="3000" dirty="0">
                <a:solidFill>
                  <a:srgbClr val="005EB8"/>
                </a:solidFill>
                <a:latin typeface="Open Sans" panose="020B0606030504020204" pitchFamily="34" charset="0"/>
              </a:rPr>
              <a:t>worry about Lynch?</a:t>
            </a:r>
          </a:p>
          <a:p>
            <a:endParaRPr lang="en-GB" sz="3000" dirty="0">
              <a:solidFill>
                <a:srgbClr val="005EB8"/>
              </a:solidFill>
              <a:latin typeface="Open Sans" panose="020B0606030504020204" pitchFamily="34" charset="0"/>
            </a:endParaRPr>
          </a:p>
          <a:p>
            <a:pPr marL="342900" indent="-342900">
              <a:buFont typeface="Arial" panose="020B0604020202020204" pitchFamily="34" charset="0"/>
              <a:buChar char="•"/>
            </a:pPr>
            <a:r>
              <a:rPr lang="en-GB" sz="2800" dirty="0">
                <a:solidFill>
                  <a:srgbClr val="231F20"/>
                </a:solidFill>
              </a:rPr>
              <a:t>A</a:t>
            </a:r>
            <a:r>
              <a:rPr lang="en-GB" sz="2800" b="0" i="0" dirty="0">
                <a:solidFill>
                  <a:srgbClr val="231F20"/>
                </a:solidFill>
                <a:effectLst/>
              </a:rPr>
              <a:t>t least 260 endometrial cancers are caused by Lynch syndrome</a:t>
            </a:r>
            <a:r>
              <a:rPr lang="en-GB" sz="2800" dirty="0">
                <a:solidFill>
                  <a:srgbClr val="231F20"/>
                </a:solidFill>
              </a:rPr>
              <a:t> each year </a:t>
            </a:r>
            <a:r>
              <a:rPr lang="en-GB" sz="2800" b="0" i="0" dirty="0">
                <a:solidFill>
                  <a:srgbClr val="231F20"/>
                </a:solidFill>
                <a:effectLst/>
              </a:rPr>
              <a:t>(The Eve Appeal)</a:t>
            </a:r>
          </a:p>
          <a:p>
            <a:pPr marL="457200" indent="-457200">
              <a:buFont typeface="Arial" panose="020B0604020202020204" pitchFamily="34" charset="0"/>
              <a:buChar char="•"/>
            </a:pPr>
            <a:r>
              <a:rPr lang="en-GB" sz="2800" b="0" i="0" dirty="0">
                <a:solidFill>
                  <a:srgbClr val="231F20"/>
                </a:solidFill>
                <a:effectLst/>
              </a:rPr>
              <a:t>More than half of women with </a:t>
            </a:r>
            <a:r>
              <a:rPr lang="en-GB" sz="2800" b="0" i="0" dirty="0" err="1">
                <a:solidFill>
                  <a:srgbClr val="231F20"/>
                </a:solidFill>
                <a:effectLst/>
              </a:rPr>
              <a:t>metachronous</a:t>
            </a:r>
            <a:r>
              <a:rPr lang="en-GB" sz="2800" b="0" i="0" dirty="0">
                <a:solidFill>
                  <a:srgbClr val="231F20"/>
                </a:solidFill>
                <a:effectLst/>
              </a:rPr>
              <a:t> colorectal and </a:t>
            </a:r>
            <a:r>
              <a:rPr lang="en-GB" sz="2800" b="0" i="0" dirty="0" err="1">
                <a:solidFill>
                  <a:srgbClr val="231F20"/>
                </a:solidFill>
                <a:effectLst/>
              </a:rPr>
              <a:t>gynae</a:t>
            </a:r>
            <a:r>
              <a:rPr lang="en-GB" sz="2800" b="0" i="0" dirty="0">
                <a:solidFill>
                  <a:srgbClr val="231F20"/>
                </a:solidFill>
                <a:effectLst/>
              </a:rPr>
              <a:t> cancers, present with endometrial 1</a:t>
            </a:r>
            <a:r>
              <a:rPr lang="en-GB" sz="2800" b="0" i="0" baseline="30000" dirty="0">
                <a:solidFill>
                  <a:srgbClr val="231F20"/>
                </a:solidFill>
                <a:effectLst/>
              </a:rPr>
              <a:t>st </a:t>
            </a:r>
            <a:r>
              <a:rPr lang="en-GB" sz="2800" dirty="0">
                <a:solidFill>
                  <a:srgbClr val="231F20"/>
                </a:solidFill>
              </a:rPr>
              <a:t>(Lu et al, 2005)</a:t>
            </a:r>
            <a:endParaRPr lang="en-GB" sz="2800" b="0" i="0" dirty="0">
              <a:solidFill>
                <a:srgbClr val="231F20"/>
              </a:solidFill>
              <a:effectLst/>
            </a:endParaRPr>
          </a:p>
          <a:p>
            <a:pPr marL="457200" indent="-457200">
              <a:buFont typeface="Arial" panose="020B0604020202020204" pitchFamily="34" charset="0"/>
              <a:buChar char="•"/>
            </a:pPr>
            <a:r>
              <a:rPr lang="en-GB" sz="2800" dirty="0">
                <a:solidFill>
                  <a:srgbClr val="231F20"/>
                </a:solidFill>
              </a:rPr>
              <a:t>175,000 people have Lynch syndrome in the UK, less than 5% know this (Bowel Cancer UK).</a:t>
            </a:r>
          </a:p>
          <a:p>
            <a:pPr marL="457200" indent="-457200">
              <a:buFont typeface="Arial" panose="020B0604020202020204" pitchFamily="34" charset="0"/>
              <a:buChar char="•"/>
            </a:pPr>
            <a:r>
              <a:rPr lang="en-GB" sz="2800" dirty="0">
                <a:solidFill>
                  <a:srgbClr val="231F20"/>
                </a:solidFill>
              </a:rPr>
              <a:t>NICE recommends testing at diagnosis</a:t>
            </a:r>
          </a:p>
          <a:p>
            <a:endParaRPr lang="en-GB" sz="2800" b="0" i="0" dirty="0">
              <a:solidFill>
                <a:srgbClr val="231F20"/>
              </a:solidFill>
              <a:effectLst/>
            </a:endParaRPr>
          </a:p>
        </p:txBody>
      </p:sp>
    </p:spTree>
    <p:extLst>
      <p:ext uri="{BB962C8B-B14F-4D97-AF65-F5344CB8AC3E}">
        <p14:creationId xmlns:p14="http://schemas.microsoft.com/office/powerpoint/2010/main" val="271020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55577" y="411510"/>
            <a:ext cx="7704856" cy="4001095"/>
          </a:xfrm>
          <a:prstGeom prst="rect">
            <a:avLst/>
          </a:prstGeom>
          <a:noFill/>
        </p:spPr>
        <p:txBody>
          <a:bodyPr wrap="square" rtlCol="0">
            <a:spAutoFit/>
          </a:bodyPr>
          <a:lstStyle/>
          <a:p>
            <a:r>
              <a:rPr lang="en-GB" sz="3000" dirty="0">
                <a:solidFill>
                  <a:srgbClr val="0070C0"/>
                </a:solidFill>
                <a:latin typeface="Open Sans" panose="020B0606030504020204"/>
                <a:cs typeface="Arial" panose="020B0604020202020204" pitchFamily="34" charset="0"/>
              </a:rPr>
              <a:t>How does Lynch occur?</a:t>
            </a:r>
          </a:p>
          <a:p>
            <a:endParaRPr lang="en-GB" sz="2800" dirty="0">
              <a:solidFill>
                <a:srgbClr val="768692"/>
              </a:solidFill>
              <a:cs typeface="Arial" panose="020B0604020202020204" pitchFamily="34" charset="0"/>
            </a:endParaRPr>
          </a:p>
          <a:p>
            <a:r>
              <a:rPr lang="en-GB" sz="2800" dirty="0">
                <a:solidFill>
                  <a:srgbClr val="768692"/>
                </a:solidFill>
                <a:cs typeface="Arial" panose="020B0604020202020204" pitchFamily="34" charset="0"/>
              </a:rPr>
              <a:t>A germline pathogenic mutation occurs in 1of 4 DNA mismatch repair genes resulting in a </a:t>
            </a:r>
            <a:r>
              <a:rPr lang="en-GB" sz="2800" dirty="0" err="1">
                <a:solidFill>
                  <a:srgbClr val="768692"/>
                </a:solidFill>
                <a:cs typeface="Arial" panose="020B0604020202020204" pitchFamily="34" charset="0"/>
              </a:rPr>
              <a:t>dMMR</a:t>
            </a:r>
            <a:r>
              <a:rPr lang="en-GB" sz="2800" dirty="0">
                <a:solidFill>
                  <a:srgbClr val="768692"/>
                </a:solidFill>
                <a:cs typeface="Arial" panose="020B0604020202020204" pitchFamily="34" charset="0"/>
              </a:rPr>
              <a:t> gene. </a:t>
            </a:r>
          </a:p>
          <a:p>
            <a:endParaRPr lang="en-GB" sz="2800" dirty="0">
              <a:solidFill>
                <a:srgbClr val="768692"/>
              </a:solidFill>
              <a:cs typeface="Arial" panose="020B0604020202020204" pitchFamily="34" charset="0"/>
            </a:endParaRPr>
          </a:p>
          <a:p>
            <a:r>
              <a:rPr lang="en-GB" sz="2800" dirty="0">
                <a:solidFill>
                  <a:srgbClr val="768692"/>
                </a:solidFill>
                <a:cs typeface="Arial" panose="020B0604020202020204" pitchFamily="34" charset="0"/>
              </a:rPr>
              <a:t>It is autosomal dominant, so a child of a lynch parent has a 50:50 chance of inheriting the condition as well.</a:t>
            </a:r>
          </a:p>
        </p:txBody>
      </p:sp>
    </p:spTree>
    <p:extLst>
      <p:ext uri="{BB962C8B-B14F-4D97-AF65-F5344CB8AC3E}">
        <p14:creationId xmlns:p14="http://schemas.microsoft.com/office/powerpoint/2010/main" val="187179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7544" y="145543"/>
            <a:ext cx="7294902" cy="553998"/>
          </a:xfrm>
          <a:prstGeom prst="rect">
            <a:avLst/>
          </a:prstGeom>
          <a:noFill/>
        </p:spPr>
        <p:txBody>
          <a:bodyPr wrap="square" rtlCol="0">
            <a:spAutoFit/>
          </a:bodyPr>
          <a:lstStyle/>
          <a:p>
            <a:r>
              <a:rPr lang="en-GB" sz="3000" dirty="0">
                <a:solidFill>
                  <a:srgbClr val="005EB8"/>
                </a:solidFill>
                <a:latin typeface="Open Sans" panose="020B0606030504020204"/>
                <a:cs typeface="Arial" panose="020B0604020202020204" pitchFamily="34" charset="0"/>
              </a:rPr>
              <a:t>LS predisposes to certain cancer types:</a:t>
            </a:r>
          </a:p>
        </p:txBody>
      </p:sp>
      <p:sp>
        <p:nvSpPr>
          <p:cNvPr id="8" name="Rounded Rectangle 7"/>
          <p:cNvSpPr/>
          <p:nvPr/>
        </p:nvSpPr>
        <p:spPr>
          <a:xfrm>
            <a:off x="5436096" y="1203598"/>
            <a:ext cx="3528392" cy="3816424"/>
          </a:xfrm>
          <a:prstGeom prst="roundRect">
            <a:avLst/>
          </a:prstGeom>
          <a:no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23528" y="987574"/>
            <a:ext cx="4896544" cy="4032448"/>
          </a:xfrm>
          <a:prstGeom prst="roundRect">
            <a:avLst/>
          </a:prstGeom>
          <a:noFill/>
          <a:ln w="381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80112" y="1491628"/>
            <a:ext cx="3312368" cy="3108543"/>
          </a:xfrm>
          <a:prstGeom prst="rect">
            <a:avLst/>
          </a:prstGeom>
          <a:noFill/>
        </p:spPr>
        <p:txBody>
          <a:bodyPr wrap="square" rtlCol="0">
            <a:spAutoFit/>
          </a:bodyPr>
          <a:lstStyle/>
          <a:p>
            <a:pPr marL="0" indent="0">
              <a:lnSpc>
                <a:spcPct val="100000"/>
              </a:lnSpc>
              <a:buNone/>
            </a:pPr>
            <a:r>
              <a:rPr lang="en-GB" sz="1400" dirty="0">
                <a:solidFill>
                  <a:srgbClr val="002060"/>
                </a:solidFill>
                <a:latin typeface="+mj-lt"/>
              </a:rPr>
              <a:t>The main concerns are:</a:t>
            </a:r>
          </a:p>
          <a:p>
            <a:pPr lvl="1">
              <a:lnSpc>
                <a:spcPct val="100000"/>
              </a:lnSpc>
            </a:pPr>
            <a:r>
              <a:rPr lang="en-GB" sz="1400" b="1" dirty="0">
                <a:solidFill>
                  <a:srgbClr val="002060"/>
                </a:solidFill>
                <a:latin typeface="+mj-lt"/>
              </a:rPr>
              <a:t>Colorectal 20%-80% risk</a:t>
            </a:r>
          </a:p>
          <a:p>
            <a:pPr lvl="1">
              <a:lnSpc>
                <a:spcPct val="100000"/>
              </a:lnSpc>
            </a:pPr>
            <a:r>
              <a:rPr lang="en-GB" sz="1400" b="1" dirty="0">
                <a:solidFill>
                  <a:srgbClr val="002060"/>
                </a:solidFill>
                <a:latin typeface="+mj-lt"/>
              </a:rPr>
              <a:t>Endometrial 24% - 51% risk</a:t>
            </a:r>
            <a:endParaRPr lang="en-GB" sz="1400" dirty="0">
              <a:solidFill>
                <a:srgbClr val="002060"/>
              </a:solidFill>
              <a:latin typeface="+mj-lt"/>
            </a:endParaRPr>
          </a:p>
          <a:p>
            <a:pPr marL="371475" lvl="1" indent="0">
              <a:lnSpc>
                <a:spcPct val="100000"/>
              </a:lnSpc>
              <a:buNone/>
            </a:pPr>
            <a:endParaRPr lang="en-GB" sz="1400" dirty="0">
              <a:solidFill>
                <a:srgbClr val="002060"/>
              </a:solidFill>
              <a:latin typeface="+mj-lt"/>
            </a:endParaRPr>
          </a:p>
          <a:p>
            <a:pPr marL="371475" lvl="1" indent="0">
              <a:lnSpc>
                <a:spcPct val="100000"/>
              </a:lnSpc>
              <a:buNone/>
            </a:pPr>
            <a:r>
              <a:rPr lang="en-GB" sz="1400" dirty="0">
                <a:solidFill>
                  <a:srgbClr val="002060"/>
                </a:solidFill>
                <a:latin typeface="+mj-lt"/>
              </a:rPr>
              <a:t>Other less frequent cancers: </a:t>
            </a:r>
          </a:p>
          <a:p>
            <a:pPr lvl="1">
              <a:lnSpc>
                <a:spcPct val="100000"/>
              </a:lnSpc>
            </a:pPr>
            <a:r>
              <a:rPr lang="en-GB" sz="1400" dirty="0">
                <a:solidFill>
                  <a:srgbClr val="002060"/>
                </a:solidFill>
                <a:latin typeface="+mj-lt"/>
              </a:rPr>
              <a:t>Ovarian 2%-17% (</a:t>
            </a:r>
            <a:r>
              <a:rPr lang="en-GB" sz="1400" dirty="0" err="1">
                <a:solidFill>
                  <a:srgbClr val="002060"/>
                </a:solidFill>
                <a:latin typeface="+mj-lt"/>
              </a:rPr>
              <a:t>av</a:t>
            </a:r>
            <a:r>
              <a:rPr lang="en-GB" sz="1400" dirty="0">
                <a:solidFill>
                  <a:srgbClr val="002060"/>
                </a:solidFill>
                <a:latin typeface="+mj-lt"/>
              </a:rPr>
              <a:t> 8%)</a:t>
            </a:r>
          </a:p>
          <a:p>
            <a:pPr lvl="1">
              <a:lnSpc>
                <a:spcPct val="100000"/>
              </a:lnSpc>
            </a:pPr>
            <a:r>
              <a:rPr lang="en-GB" sz="1400" dirty="0">
                <a:solidFill>
                  <a:srgbClr val="002060"/>
                </a:solidFill>
                <a:latin typeface="+mj-lt"/>
              </a:rPr>
              <a:t> Urinary tract  1%-18%</a:t>
            </a:r>
          </a:p>
          <a:p>
            <a:pPr lvl="1">
              <a:lnSpc>
                <a:spcPct val="100000"/>
              </a:lnSpc>
            </a:pPr>
            <a:r>
              <a:rPr lang="en-GB" sz="1400" dirty="0">
                <a:solidFill>
                  <a:srgbClr val="002060"/>
                </a:solidFill>
                <a:latin typeface="+mj-lt"/>
              </a:rPr>
              <a:t> Gastric 1%-13%</a:t>
            </a:r>
          </a:p>
          <a:p>
            <a:pPr lvl="1">
              <a:lnSpc>
                <a:spcPct val="100000"/>
              </a:lnSpc>
            </a:pPr>
            <a:r>
              <a:rPr lang="en-GB" sz="1400" dirty="0">
                <a:solidFill>
                  <a:srgbClr val="002060"/>
                </a:solidFill>
                <a:latin typeface="+mj-lt"/>
              </a:rPr>
              <a:t> Small intestine 1%-6%</a:t>
            </a:r>
          </a:p>
          <a:p>
            <a:pPr lvl="1">
              <a:lnSpc>
                <a:spcPct val="100000"/>
              </a:lnSpc>
            </a:pPr>
            <a:r>
              <a:rPr lang="en-GB" sz="1400" dirty="0">
                <a:solidFill>
                  <a:srgbClr val="002060"/>
                </a:solidFill>
                <a:latin typeface="+mj-lt"/>
              </a:rPr>
              <a:t> Hepato-biliary and pancreatic 1%-4%</a:t>
            </a:r>
          </a:p>
          <a:p>
            <a:pPr lvl="1">
              <a:lnSpc>
                <a:spcPct val="100000"/>
              </a:lnSpc>
            </a:pPr>
            <a:r>
              <a:rPr lang="en-GB" sz="1400" dirty="0">
                <a:solidFill>
                  <a:srgbClr val="002060"/>
                </a:solidFill>
                <a:latin typeface="+mj-lt"/>
              </a:rPr>
              <a:t>Sebaceous gland (and adenoma) 1%-2%</a:t>
            </a:r>
          </a:p>
          <a:p>
            <a:pPr lvl="1">
              <a:lnSpc>
                <a:spcPct val="100000"/>
              </a:lnSpc>
            </a:pPr>
            <a:r>
              <a:rPr lang="en-GB" sz="1400" dirty="0">
                <a:solidFill>
                  <a:srgbClr val="002060"/>
                </a:solidFill>
                <a:latin typeface="+mj-lt"/>
              </a:rPr>
              <a:t>Central Nervous System 1%-3%</a:t>
            </a:r>
          </a:p>
        </p:txBody>
      </p:sp>
      <p:pic>
        <p:nvPicPr>
          <p:cNvPr id="7" name="Picture 6">
            <a:extLst>
              <a:ext uri="{FF2B5EF4-FFF2-40B4-BE49-F238E27FC236}">
                <a16:creationId xmlns:a16="http://schemas.microsoft.com/office/drawing/2014/main" id="{D0895925-DA39-4E6D-8344-FBE3924FED87}"/>
              </a:ext>
            </a:extLst>
          </p:cNvPr>
          <p:cNvPicPr>
            <a:picLocks noChangeAspect="1"/>
          </p:cNvPicPr>
          <p:nvPr/>
        </p:nvPicPr>
        <p:blipFill>
          <a:blip r:embed="rId4"/>
          <a:stretch>
            <a:fillRect/>
          </a:stretch>
        </p:blipFill>
        <p:spPr>
          <a:xfrm>
            <a:off x="625978" y="1419622"/>
            <a:ext cx="4353823" cy="3096343"/>
          </a:xfrm>
          <a:prstGeom prst="rect">
            <a:avLst/>
          </a:prstGeom>
        </p:spPr>
      </p:pic>
    </p:spTree>
    <p:extLst>
      <p:ext uri="{BB962C8B-B14F-4D97-AF65-F5344CB8AC3E}">
        <p14:creationId xmlns:p14="http://schemas.microsoft.com/office/powerpoint/2010/main" val="245700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3528" y="205978"/>
            <a:ext cx="8363272" cy="1141635"/>
          </a:xfrm>
        </p:spPr>
        <p:txBody>
          <a:bodyPr>
            <a:noAutofit/>
          </a:bodyPr>
          <a:lstStyle/>
          <a:p>
            <a:r>
              <a:rPr lang="en-GB" sz="3000" dirty="0">
                <a:solidFill>
                  <a:srgbClr val="0070C0"/>
                </a:solidFill>
                <a:latin typeface="Open Sans" panose="020B0606030504020204"/>
              </a:rPr>
              <a:t>Incidence of endometrial and </a:t>
            </a:r>
            <a:br>
              <a:rPr lang="en-GB" sz="3000" dirty="0">
                <a:solidFill>
                  <a:srgbClr val="0070C0"/>
                </a:solidFill>
                <a:latin typeface="Open Sans" panose="020B0606030504020204"/>
              </a:rPr>
            </a:br>
            <a:r>
              <a:rPr lang="en-GB" sz="3000" dirty="0">
                <a:solidFill>
                  <a:srgbClr val="0070C0"/>
                </a:solidFill>
                <a:latin typeface="Open Sans" panose="020B0606030504020204"/>
              </a:rPr>
              <a:t>ovarian cancers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0200230"/>
              </p:ext>
            </p:extLst>
          </p:nvPr>
        </p:nvGraphicFramePr>
        <p:xfrm>
          <a:off x="457200" y="1707654"/>
          <a:ext cx="7715199" cy="3096346"/>
        </p:xfrm>
        <a:graphic>
          <a:graphicData uri="http://schemas.openxmlformats.org/drawingml/2006/table">
            <a:tbl>
              <a:tblPr firstRow="1" bandRow="1">
                <a:tableStyleId>{5C22544A-7EE6-4342-B048-85BDC9FD1C3A}</a:tableStyleId>
              </a:tblPr>
              <a:tblGrid>
                <a:gridCol w="2571733">
                  <a:extLst>
                    <a:ext uri="{9D8B030D-6E8A-4147-A177-3AD203B41FA5}">
                      <a16:colId xmlns:a16="http://schemas.microsoft.com/office/drawing/2014/main" val="3163068410"/>
                    </a:ext>
                  </a:extLst>
                </a:gridCol>
                <a:gridCol w="2571733">
                  <a:extLst>
                    <a:ext uri="{9D8B030D-6E8A-4147-A177-3AD203B41FA5}">
                      <a16:colId xmlns:a16="http://schemas.microsoft.com/office/drawing/2014/main" val="2408641167"/>
                    </a:ext>
                  </a:extLst>
                </a:gridCol>
                <a:gridCol w="2571733">
                  <a:extLst>
                    <a:ext uri="{9D8B030D-6E8A-4147-A177-3AD203B41FA5}">
                      <a16:colId xmlns:a16="http://schemas.microsoft.com/office/drawing/2014/main" val="4025601974"/>
                    </a:ext>
                  </a:extLst>
                </a:gridCol>
              </a:tblGrid>
              <a:tr h="511323">
                <a:tc>
                  <a:txBody>
                    <a:bodyPr/>
                    <a:lstStyle/>
                    <a:p>
                      <a:endParaRPr lang="en-GB" dirty="0"/>
                    </a:p>
                  </a:txBody>
                  <a:tcPr/>
                </a:tc>
                <a:tc>
                  <a:txBody>
                    <a:bodyPr/>
                    <a:lstStyle/>
                    <a:p>
                      <a:r>
                        <a:rPr lang="en-GB" dirty="0"/>
                        <a:t>Endometrial</a:t>
                      </a:r>
                    </a:p>
                  </a:txBody>
                  <a:tcPr/>
                </a:tc>
                <a:tc>
                  <a:txBody>
                    <a:bodyPr/>
                    <a:lstStyle/>
                    <a:p>
                      <a:r>
                        <a:rPr lang="en-GB" dirty="0"/>
                        <a:t>Ovarian</a:t>
                      </a:r>
                    </a:p>
                  </a:txBody>
                  <a:tcPr/>
                </a:tc>
                <a:extLst>
                  <a:ext uri="{0D108BD9-81ED-4DB2-BD59-A6C34878D82A}">
                    <a16:rowId xmlns:a16="http://schemas.microsoft.com/office/drawing/2014/main" val="3809361934"/>
                  </a:ext>
                </a:extLst>
              </a:tr>
              <a:tr h="518425">
                <a:tc>
                  <a:txBody>
                    <a:bodyPr/>
                    <a:lstStyle/>
                    <a:p>
                      <a:r>
                        <a:rPr lang="en-GB" dirty="0"/>
                        <a:t>Normal</a:t>
                      </a:r>
                    </a:p>
                  </a:txBody>
                  <a:tcPr/>
                </a:tc>
                <a:tc>
                  <a:txBody>
                    <a:bodyPr/>
                    <a:lstStyle/>
                    <a:p>
                      <a:r>
                        <a:rPr lang="en-GB" dirty="0"/>
                        <a:t>2%</a:t>
                      </a:r>
                    </a:p>
                  </a:txBody>
                  <a:tcPr/>
                </a:tc>
                <a:tc>
                  <a:txBody>
                    <a:bodyPr/>
                    <a:lstStyle/>
                    <a:p>
                      <a:r>
                        <a:rPr lang="en-GB" dirty="0"/>
                        <a:t>2%</a:t>
                      </a:r>
                    </a:p>
                  </a:txBody>
                  <a:tcPr/>
                </a:tc>
                <a:extLst>
                  <a:ext uri="{0D108BD9-81ED-4DB2-BD59-A6C34878D82A}">
                    <a16:rowId xmlns:a16="http://schemas.microsoft.com/office/drawing/2014/main" val="900634668"/>
                  </a:ext>
                </a:extLst>
              </a:tr>
              <a:tr h="518425">
                <a:tc>
                  <a:txBody>
                    <a:bodyPr/>
                    <a:lstStyle/>
                    <a:p>
                      <a:r>
                        <a:rPr lang="en-GB" dirty="0"/>
                        <a:t>MLH1</a:t>
                      </a:r>
                    </a:p>
                  </a:txBody>
                  <a:tcPr/>
                </a:tc>
                <a:tc>
                  <a:txBody>
                    <a:bodyPr/>
                    <a:lstStyle/>
                    <a:p>
                      <a:r>
                        <a:rPr lang="en-GB" dirty="0"/>
                        <a:t>34%</a:t>
                      </a:r>
                    </a:p>
                  </a:txBody>
                  <a:tcPr/>
                </a:tc>
                <a:tc>
                  <a:txBody>
                    <a:bodyPr/>
                    <a:lstStyle/>
                    <a:p>
                      <a:r>
                        <a:rPr lang="en-GB" dirty="0"/>
                        <a:t>11%</a:t>
                      </a:r>
                    </a:p>
                  </a:txBody>
                  <a:tcPr/>
                </a:tc>
                <a:extLst>
                  <a:ext uri="{0D108BD9-81ED-4DB2-BD59-A6C34878D82A}">
                    <a16:rowId xmlns:a16="http://schemas.microsoft.com/office/drawing/2014/main" val="3146208349"/>
                  </a:ext>
                </a:extLst>
              </a:tr>
              <a:tr h="518425">
                <a:tc>
                  <a:txBody>
                    <a:bodyPr/>
                    <a:lstStyle/>
                    <a:p>
                      <a:r>
                        <a:rPr lang="en-GB" dirty="0"/>
                        <a:t>MSH2</a:t>
                      </a:r>
                    </a:p>
                  </a:txBody>
                  <a:tcPr/>
                </a:tc>
                <a:tc>
                  <a:txBody>
                    <a:bodyPr/>
                    <a:lstStyle/>
                    <a:p>
                      <a:r>
                        <a:rPr lang="en-GB" dirty="0"/>
                        <a:t>51%</a:t>
                      </a:r>
                    </a:p>
                  </a:txBody>
                  <a:tcPr/>
                </a:tc>
                <a:tc>
                  <a:txBody>
                    <a:bodyPr/>
                    <a:lstStyle/>
                    <a:p>
                      <a:r>
                        <a:rPr lang="en-GB" dirty="0"/>
                        <a:t>17%</a:t>
                      </a:r>
                    </a:p>
                  </a:txBody>
                  <a:tcPr/>
                </a:tc>
                <a:extLst>
                  <a:ext uri="{0D108BD9-81ED-4DB2-BD59-A6C34878D82A}">
                    <a16:rowId xmlns:a16="http://schemas.microsoft.com/office/drawing/2014/main" val="300325142"/>
                  </a:ext>
                </a:extLst>
              </a:tr>
              <a:tr h="518425">
                <a:tc>
                  <a:txBody>
                    <a:bodyPr/>
                    <a:lstStyle/>
                    <a:p>
                      <a:r>
                        <a:rPr lang="en-GB" dirty="0"/>
                        <a:t>MSH6</a:t>
                      </a:r>
                    </a:p>
                  </a:txBody>
                  <a:tcPr/>
                </a:tc>
                <a:tc>
                  <a:txBody>
                    <a:bodyPr/>
                    <a:lstStyle/>
                    <a:p>
                      <a:r>
                        <a:rPr lang="en-GB" dirty="0"/>
                        <a:t>49%</a:t>
                      </a:r>
                    </a:p>
                  </a:txBody>
                  <a:tcPr/>
                </a:tc>
                <a:tc>
                  <a:txBody>
                    <a:bodyPr/>
                    <a:lstStyle/>
                    <a:p>
                      <a:r>
                        <a:rPr lang="en-GB" dirty="0"/>
                        <a:t>11%</a:t>
                      </a:r>
                    </a:p>
                  </a:txBody>
                  <a:tcPr/>
                </a:tc>
                <a:extLst>
                  <a:ext uri="{0D108BD9-81ED-4DB2-BD59-A6C34878D82A}">
                    <a16:rowId xmlns:a16="http://schemas.microsoft.com/office/drawing/2014/main" val="3042728644"/>
                  </a:ext>
                </a:extLst>
              </a:tr>
              <a:tr h="511323">
                <a:tc>
                  <a:txBody>
                    <a:bodyPr/>
                    <a:lstStyle/>
                    <a:p>
                      <a:r>
                        <a:rPr lang="en-GB" dirty="0"/>
                        <a:t>PMS2</a:t>
                      </a:r>
                    </a:p>
                  </a:txBody>
                  <a:tcPr/>
                </a:tc>
                <a:tc>
                  <a:txBody>
                    <a:bodyPr/>
                    <a:lstStyle/>
                    <a:p>
                      <a:r>
                        <a:rPr lang="en-GB" dirty="0"/>
                        <a:t>24%</a:t>
                      </a:r>
                    </a:p>
                  </a:txBody>
                  <a:tcPr/>
                </a:tc>
                <a:tc>
                  <a:txBody>
                    <a:bodyPr/>
                    <a:lstStyle/>
                    <a:p>
                      <a:r>
                        <a:rPr lang="en-GB" dirty="0"/>
                        <a:t>2%</a:t>
                      </a:r>
                    </a:p>
                  </a:txBody>
                  <a:tcPr/>
                </a:tc>
                <a:extLst>
                  <a:ext uri="{0D108BD9-81ED-4DB2-BD59-A6C34878D82A}">
                    <a16:rowId xmlns:a16="http://schemas.microsoft.com/office/drawing/2014/main" val="1697470088"/>
                  </a:ext>
                </a:extLst>
              </a:tr>
            </a:tbl>
          </a:graphicData>
        </a:graphic>
      </p:graphicFrame>
    </p:spTree>
    <p:extLst>
      <p:ext uri="{BB962C8B-B14F-4D97-AF65-F5344CB8AC3E}">
        <p14:creationId xmlns:p14="http://schemas.microsoft.com/office/powerpoint/2010/main" val="142950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43608" y="411510"/>
            <a:ext cx="7488832" cy="4370427"/>
          </a:xfrm>
          <a:prstGeom prst="rect">
            <a:avLst/>
          </a:prstGeom>
        </p:spPr>
        <p:txBody>
          <a:bodyPr wrap="square">
            <a:spAutoFit/>
          </a:bodyPr>
          <a:lstStyle/>
          <a:p>
            <a:r>
              <a:rPr lang="en-GB" sz="3000" dirty="0">
                <a:solidFill>
                  <a:srgbClr val="005EB8"/>
                </a:solidFill>
                <a:latin typeface="Open Sans"/>
              </a:rPr>
              <a:t>When should we test?</a:t>
            </a:r>
          </a:p>
          <a:p>
            <a:endParaRPr lang="en-GB" sz="2400" dirty="0">
              <a:solidFill>
                <a:srgbClr val="005EB8"/>
              </a:solidFill>
              <a:latin typeface="Open Sans"/>
            </a:endParaRPr>
          </a:p>
          <a:p>
            <a:r>
              <a:rPr lang="en-GB" sz="2800" dirty="0" err="1">
                <a:solidFill>
                  <a:srgbClr val="231F20"/>
                </a:solidFill>
              </a:rPr>
              <a:t>dMMR</a:t>
            </a:r>
            <a:r>
              <a:rPr lang="en-GB" sz="2800" dirty="0">
                <a:solidFill>
                  <a:srgbClr val="231F20"/>
                </a:solidFill>
              </a:rPr>
              <a:t> can affect cancer treatment options, certain tumours are more responsive to particular chemotherapy agents as well as new immunotherapy drugs called check point inhibitors.</a:t>
            </a:r>
          </a:p>
          <a:p>
            <a:endParaRPr lang="en-GB" sz="2800" dirty="0">
              <a:solidFill>
                <a:srgbClr val="231F20"/>
              </a:solidFill>
            </a:endParaRPr>
          </a:p>
          <a:p>
            <a:r>
              <a:rPr lang="en-GB" sz="2800" dirty="0">
                <a:solidFill>
                  <a:srgbClr val="231F20"/>
                </a:solidFill>
              </a:rPr>
              <a:t> It is important that the initial tumour test is done in time to inform treatment options</a:t>
            </a:r>
            <a:endParaRPr lang="en-GB" sz="2800" dirty="0">
              <a:solidFill>
                <a:srgbClr val="768692"/>
              </a:solidFill>
              <a:cs typeface="Arial" panose="020B0604020202020204" pitchFamily="34" charset="0"/>
            </a:endParaRPr>
          </a:p>
        </p:txBody>
      </p:sp>
    </p:spTree>
    <p:extLst>
      <p:ext uri="{BB962C8B-B14F-4D97-AF65-F5344CB8AC3E}">
        <p14:creationId xmlns:p14="http://schemas.microsoft.com/office/powerpoint/2010/main" val="345110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67544" y="195486"/>
            <a:ext cx="8208912" cy="4462760"/>
          </a:xfrm>
          <a:prstGeom prst="rect">
            <a:avLst/>
          </a:prstGeom>
        </p:spPr>
        <p:txBody>
          <a:bodyPr wrap="square">
            <a:spAutoFit/>
          </a:bodyPr>
          <a:lstStyle/>
          <a:p>
            <a:r>
              <a:rPr lang="en-GB" sz="3000" dirty="0">
                <a:solidFill>
                  <a:srgbClr val="0070C0"/>
                </a:solidFill>
                <a:latin typeface="Open Sans"/>
                <a:cs typeface="Arial" panose="020B0604020202020204" pitchFamily="34" charset="0"/>
              </a:rPr>
              <a:t>	How do checkpoint inhibitors work?</a:t>
            </a:r>
          </a:p>
          <a:p>
            <a:endParaRPr lang="en-GB" sz="3000" dirty="0">
              <a:solidFill>
                <a:srgbClr val="0070C0"/>
              </a:solidFill>
              <a:latin typeface="Open Sans"/>
              <a:cs typeface="Arial" panose="020B0604020202020204" pitchFamily="34" charset="0"/>
            </a:endParaRPr>
          </a:p>
          <a:p>
            <a:pPr marL="457200" indent="-457200">
              <a:buFont typeface="Arial" panose="020B0604020202020204" pitchFamily="34" charset="0"/>
              <a:buChar char="•"/>
            </a:pPr>
            <a:r>
              <a:rPr lang="en-GB" sz="2800" dirty="0">
                <a:cs typeface="Arial" panose="020B0604020202020204" pitchFamily="34" charset="0"/>
              </a:rPr>
              <a:t>Checkpoint proteins are found in T cells in our immune system.</a:t>
            </a:r>
          </a:p>
          <a:p>
            <a:pPr marL="457200" indent="-457200">
              <a:buFont typeface="Arial" panose="020B0604020202020204" pitchFamily="34" charset="0"/>
              <a:buChar char="•"/>
            </a:pPr>
            <a:r>
              <a:rPr lang="en-GB" sz="2800" dirty="0">
                <a:cs typeface="Arial" panose="020B0604020202020204" pitchFamily="34" charset="0"/>
              </a:rPr>
              <a:t>A cancer cell makes high levels of the proteins which switch off the T calls when the should be fighting cancer.</a:t>
            </a:r>
          </a:p>
          <a:p>
            <a:pPr marL="457200" indent="-457200">
              <a:buFont typeface="Arial" panose="020B0604020202020204" pitchFamily="34" charset="0"/>
              <a:buChar char="•"/>
            </a:pPr>
            <a:r>
              <a:rPr lang="en-GB" sz="2800" dirty="0">
                <a:cs typeface="Arial" panose="020B0604020202020204" pitchFamily="34" charset="0"/>
              </a:rPr>
              <a:t>Checkpoint inhibitors stop the proteins on the cancer cells from pushing the stop button.</a:t>
            </a:r>
          </a:p>
          <a:p>
            <a:pPr marL="457200" indent="-457200">
              <a:buFont typeface="Arial" panose="020B0604020202020204" pitchFamily="34" charset="0"/>
              <a:buChar char="•"/>
            </a:pPr>
            <a:r>
              <a:rPr lang="en-GB" sz="2800" dirty="0">
                <a:cs typeface="Arial" panose="020B0604020202020204" pitchFamily="34" charset="0"/>
              </a:rPr>
              <a:t>A GAME CHANGER!</a:t>
            </a:r>
          </a:p>
        </p:txBody>
      </p:sp>
    </p:spTree>
    <p:extLst>
      <p:ext uri="{BB962C8B-B14F-4D97-AF65-F5344CB8AC3E}">
        <p14:creationId xmlns:p14="http://schemas.microsoft.com/office/powerpoint/2010/main" val="61923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6632" y="695895"/>
            <a:ext cx="9622904" cy="507703"/>
          </a:xfrm>
        </p:spPr>
        <p:txBody>
          <a:bodyPr>
            <a:normAutofit fontScale="90000"/>
          </a:bodyPr>
          <a:lstStyle/>
          <a:p>
            <a:r>
              <a:rPr lang="en-GB" sz="3300" dirty="0">
                <a:solidFill>
                  <a:srgbClr val="0070C0"/>
                </a:solidFill>
                <a:latin typeface="Open Sans"/>
              </a:rPr>
              <a:t>Immunotherapy in Lynch Syndrome</a:t>
            </a:r>
            <a:br>
              <a:rPr lang="en-GB" dirty="0">
                <a:solidFill>
                  <a:srgbClr val="0070C0"/>
                </a:solidFill>
                <a:latin typeface="Open Sans"/>
              </a:rPr>
            </a:br>
            <a:endParaRPr lang="en-GB" dirty="0"/>
          </a:p>
        </p:txBody>
      </p:sp>
      <p:pic>
        <p:nvPicPr>
          <p:cNvPr id="6" name="Content Placeholder 5">
            <a:extLst>
              <a:ext uri="{FF2B5EF4-FFF2-40B4-BE49-F238E27FC236}">
                <a16:creationId xmlns:a16="http://schemas.microsoft.com/office/drawing/2014/main" id="{8C00E309-9329-4AC6-87D1-2A189AAFCC88}"/>
              </a:ext>
            </a:extLst>
          </p:cNvPr>
          <p:cNvPicPr>
            <a:picLocks noGrp="1" noChangeAspect="1"/>
          </p:cNvPicPr>
          <p:nvPr>
            <p:ph sz="half" idx="1"/>
          </p:nvPr>
        </p:nvPicPr>
        <p:blipFill>
          <a:blip r:embed="rId4"/>
          <a:stretch>
            <a:fillRect/>
          </a:stretch>
        </p:blipFill>
        <p:spPr>
          <a:xfrm>
            <a:off x="755576" y="1275606"/>
            <a:ext cx="7931224" cy="1224136"/>
          </a:xfrm>
          <a:prstGeom prst="rect">
            <a:avLst/>
          </a:prstGeom>
        </p:spPr>
      </p:pic>
      <p:pic>
        <p:nvPicPr>
          <p:cNvPr id="7" name="Picture 5">
            <a:extLst>
              <a:ext uri="{FF2B5EF4-FFF2-40B4-BE49-F238E27FC236}">
                <a16:creationId xmlns:a16="http://schemas.microsoft.com/office/drawing/2014/main" id="{5058CA0C-4EFF-48B0-B4EC-9845C6B9139A}"/>
              </a:ext>
            </a:extLst>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1331641" y="2643758"/>
            <a:ext cx="5400600" cy="249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30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99592" y="123479"/>
            <a:ext cx="7416824" cy="4893647"/>
          </a:xfrm>
          <a:prstGeom prst="rect">
            <a:avLst/>
          </a:prstGeom>
        </p:spPr>
        <p:txBody>
          <a:bodyPr wrap="square">
            <a:spAutoFit/>
          </a:bodyPr>
          <a:lstStyle/>
          <a:p>
            <a:r>
              <a:rPr lang="en-GB" sz="3000" dirty="0">
                <a:latin typeface="Open Sans" panose="020B0606030504020204"/>
              </a:rPr>
              <a:t> 	</a:t>
            </a:r>
            <a:r>
              <a:rPr lang="en-GB" sz="3000" dirty="0">
                <a:solidFill>
                  <a:srgbClr val="0070C0"/>
                </a:solidFill>
                <a:latin typeface="Open Sans" panose="020B0606030504020204"/>
              </a:rPr>
              <a:t>Our Role</a:t>
            </a:r>
          </a:p>
          <a:p>
            <a:endParaRPr lang="en-GB" sz="3000" dirty="0">
              <a:solidFill>
                <a:srgbClr val="0070C0"/>
              </a:solidFill>
              <a:latin typeface="Open Sans" panose="020B0606030504020204"/>
            </a:endParaRPr>
          </a:p>
          <a:p>
            <a:pPr marL="457200" indent="-457200">
              <a:buFont typeface="Arial" panose="020B0604020202020204" pitchFamily="34" charset="0"/>
              <a:buChar char="•"/>
            </a:pPr>
            <a:r>
              <a:rPr lang="en-GB" sz="2800" dirty="0"/>
              <a:t>Audit the current provision in all trusts to highlight good and bad practice</a:t>
            </a:r>
          </a:p>
          <a:p>
            <a:pPr marL="1143000" indent="-11430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Support trusts to ensure patients are routinely tested for Lynch at diagnosis.</a:t>
            </a:r>
          </a:p>
          <a:p>
            <a:pPr marL="1143000" indent="-11430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Ensure patients are on the correct surveillance pathway and are added to the regional database.</a:t>
            </a:r>
          </a:p>
        </p:txBody>
      </p:sp>
    </p:spTree>
    <p:extLst>
      <p:ext uri="{BB962C8B-B14F-4D97-AF65-F5344CB8AC3E}">
        <p14:creationId xmlns:p14="http://schemas.microsoft.com/office/powerpoint/2010/main" val="1910098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1831</Words>
  <Application>Microsoft Office PowerPoint</Application>
  <PresentationFormat>On-screen Show (16:9)</PresentationFormat>
  <Paragraphs>178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Open Sans</vt:lpstr>
      <vt:lpstr>Office Theme</vt:lpstr>
      <vt:lpstr>PowerPoint Presentation</vt:lpstr>
      <vt:lpstr>PowerPoint Presentation</vt:lpstr>
      <vt:lpstr>PowerPoint Presentation</vt:lpstr>
      <vt:lpstr>PowerPoint Presentation</vt:lpstr>
      <vt:lpstr>Incidence of endometrial and  ovarian cancers</vt:lpstr>
      <vt:lpstr>PowerPoint Presentation</vt:lpstr>
      <vt:lpstr>PowerPoint Presentation</vt:lpstr>
      <vt:lpstr>Immunotherapy in Lynch Syndrome </vt:lpstr>
      <vt:lpstr>PowerPoint Presentation</vt:lpstr>
      <vt:lpstr>Improving diagnostic pathways</vt:lpstr>
      <vt:lpstr>https://rmpartners.nhs.uk/lynch-syndrome-early-diagnosis-pathway-endometrial  Siobhan.John@nhs.net Sarah.John@nbt.nhs.uk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Allen-Prewett, Hannah</dc:creator>
  <cp:lastModifiedBy>Helen Dunderdale</cp:lastModifiedBy>
  <cp:revision>70</cp:revision>
  <dcterms:created xsi:type="dcterms:W3CDTF">2021-11-01T14:11:46Z</dcterms:created>
  <dcterms:modified xsi:type="dcterms:W3CDTF">2022-10-07T11:53:47Z</dcterms:modified>
</cp:coreProperties>
</file>