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Lato" panose="020F0502020204030203" pitchFamily="34" charset="0"/>
      <p:regular r:id="rId15"/>
      <p:bold r:id="rId16"/>
      <p:italic r:id="rId17"/>
      <p:boldItalic r:id="rId18"/>
    </p:embeddedFont>
    <p:embeddedFont>
      <p:font typeface="Verdana" panose="020B060403050404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BB5875-9B74-4122-91F9-5E39A6732222}">
  <a:tblStyle styleId="{76BB5875-9B74-4122-91F9-5E39A673222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e02880cc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de02880c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024a9af74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1024a9af74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cb8c88572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cb8c885721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1cb8c885721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e02880cca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de02880cc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e02880cc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de02880cc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cb8c88572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cb8c885721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1cb8c885721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nihr.ac.uk/health-and-care-professionals/career-development/register-your-study-for-the-associate-principal-investigator-scheme.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steve.thomas@bristol.ac.u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524000" y="3986195"/>
            <a:ext cx="91440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Head and Neck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17/01/2023</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2"/>
          <p:cNvSpPr txBox="1"/>
          <p:nvPr/>
        </p:nvSpPr>
        <p:spPr>
          <a:xfrm>
            <a:off x="938000" y="104125"/>
            <a:ext cx="102825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National Recruitment to Head and Neck Cancer Studies </a:t>
            </a:r>
            <a:endParaRPr sz="2300">
              <a:solidFill>
                <a:srgbClr val="3D85C6"/>
              </a:solidFill>
            </a:endParaRPr>
          </a:p>
        </p:txBody>
      </p:sp>
      <p:sp>
        <p:nvSpPr>
          <p:cNvPr id="100" name="Google Shape;100;p12"/>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10/01/2023</a:t>
            </a:r>
            <a:endParaRPr/>
          </a:p>
          <a:p>
            <a:pPr marL="0" lvl="0" indent="0" algn="l" rtl="0">
              <a:spcBef>
                <a:spcPts val="0"/>
              </a:spcBef>
              <a:spcAft>
                <a:spcPts val="0"/>
              </a:spcAft>
              <a:buNone/>
            </a:pPr>
            <a:r>
              <a:rPr lang="en-GB"/>
              <a:t>Source: ODP All Portfolio</a:t>
            </a:r>
            <a:endParaRPr/>
          </a:p>
        </p:txBody>
      </p:sp>
      <p:sp>
        <p:nvSpPr>
          <p:cNvPr id="101" name="Google Shape;101;p12"/>
          <p:cNvSpPr txBox="1"/>
          <p:nvPr/>
        </p:nvSpPr>
        <p:spPr>
          <a:xfrm>
            <a:off x="4141350" y="5751875"/>
            <a:ext cx="509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2" name="Google Shape;102;p12"/>
          <p:cNvSpPr txBox="1"/>
          <p:nvPr/>
        </p:nvSpPr>
        <p:spPr>
          <a:xfrm>
            <a:off x="336275" y="2044125"/>
            <a:ext cx="10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GB">
                <a:solidFill>
                  <a:schemeClr val="dk1"/>
                </a:solidFill>
              </a:rPr>
              <a:t>Apr 2022 - Jan 2023</a:t>
            </a:r>
            <a:endParaRPr>
              <a:solidFill>
                <a:schemeClr val="dk1"/>
              </a:solidFill>
            </a:endParaRPr>
          </a:p>
        </p:txBody>
      </p:sp>
      <p:sp>
        <p:nvSpPr>
          <p:cNvPr id="103" name="Google Shape;103;p12"/>
          <p:cNvSpPr txBox="1"/>
          <p:nvPr/>
        </p:nvSpPr>
        <p:spPr>
          <a:xfrm>
            <a:off x="336275" y="4249500"/>
            <a:ext cx="107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dk1"/>
                </a:solidFill>
              </a:rPr>
              <a:t>Apr 2021 - Mar 2022</a:t>
            </a:r>
            <a:endParaRPr>
              <a:solidFill>
                <a:schemeClr val="dk1"/>
              </a:solidFill>
            </a:endParaRPr>
          </a:p>
        </p:txBody>
      </p:sp>
      <p:pic>
        <p:nvPicPr>
          <p:cNvPr id="104" name="Google Shape;104;p12"/>
          <p:cNvPicPr preferRelativeResize="0"/>
          <p:nvPr/>
        </p:nvPicPr>
        <p:blipFill>
          <a:blip r:embed="rId3">
            <a:alphaModFix/>
          </a:blip>
          <a:stretch>
            <a:fillRect/>
          </a:stretch>
        </p:blipFill>
        <p:spPr>
          <a:xfrm>
            <a:off x="1568375" y="795325"/>
            <a:ext cx="8501824" cy="2388800"/>
          </a:xfrm>
          <a:prstGeom prst="rect">
            <a:avLst/>
          </a:prstGeom>
          <a:noFill/>
          <a:ln>
            <a:noFill/>
          </a:ln>
        </p:spPr>
      </p:pic>
      <p:pic>
        <p:nvPicPr>
          <p:cNvPr id="105" name="Google Shape;105;p12"/>
          <p:cNvPicPr preferRelativeResize="0"/>
          <p:nvPr/>
        </p:nvPicPr>
        <p:blipFill>
          <a:blip r:embed="rId4">
            <a:alphaModFix/>
          </a:blip>
          <a:stretch>
            <a:fillRect/>
          </a:stretch>
        </p:blipFill>
        <p:spPr>
          <a:xfrm>
            <a:off x="1623350" y="3336525"/>
            <a:ext cx="8501824" cy="24469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p:nvPr/>
        </p:nvSpPr>
        <p:spPr>
          <a:xfrm>
            <a:off x="225775" y="104125"/>
            <a:ext cx="11599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3D85C6"/>
                </a:solidFill>
              </a:rPr>
              <a:t>National vs Regional Recruitment to Head and Neck Cancer Studies Apr 2019 - Jan 23 </a:t>
            </a:r>
            <a:endParaRPr sz="2200">
              <a:solidFill>
                <a:srgbClr val="3D85C6"/>
              </a:solidFill>
            </a:endParaRPr>
          </a:p>
        </p:txBody>
      </p:sp>
      <p:sp>
        <p:nvSpPr>
          <p:cNvPr id="111" name="Google Shape;111;p13"/>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10/01/2023</a:t>
            </a:r>
            <a:endParaRPr/>
          </a:p>
          <a:p>
            <a:pPr marL="0" lvl="0" indent="0" algn="l" rtl="0">
              <a:spcBef>
                <a:spcPts val="0"/>
              </a:spcBef>
              <a:spcAft>
                <a:spcPts val="0"/>
              </a:spcAft>
              <a:buNone/>
            </a:pPr>
            <a:r>
              <a:rPr lang="en-GB"/>
              <a:t>Source: ODP All Portfolio</a:t>
            </a:r>
            <a:endParaRPr/>
          </a:p>
        </p:txBody>
      </p:sp>
      <p:sp>
        <p:nvSpPr>
          <p:cNvPr id="112" name="Google Shape;112;p13"/>
          <p:cNvSpPr txBox="1"/>
          <p:nvPr/>
        </p:nvSpPr>
        <p:spPr>
          <a:xfrm>
            <a:off x="4141350" y="5751875"/>
            <a:ext cx="509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3" name="Google Shape;113;p13"/>
          <p:cNvSpPr txBox="1"/>
          <p:nvPr/>
        </p:nvSpPr>
        <p:spPr>
          <a:xfrm>
            <a:off x="423325" y="1476975"/>
            <a:ext cx="1307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National Recruitment</a:t>
            </a:r>
            <a:endParaRPr/>
          </a:p>
        </p:txBody>
      </p:sp>
      <p:sp>
        <p:nvSpPr>
          <p:cNvPr id="114" name="Google Shape;114;p13"/>
          <p:cNvSpPr txBox="1"/>
          <p:nvPr/>
        </p:nvSpPr>
        <p:spPr>
          <a:xfrm>
            <a:off x="491075" y="4261050"/>
            <a:ext cx="1307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West of England Recruitment</a:t>
            </a:r>
            <a:endParaRPr/>
          </a:p>
        </p:txBody>
      </p:sp>
      <p:pic>
        <p:nvPicPr>
          <p:cNvPr id="115" name="Google Shape;115;p13"/>
          <p:cNvPicPr preferRelativeResize="0"/>
          <p:nvPr/>
        </p:nvPicPr>
        <p:blipFill>
          <a:blip r:embed="rId3">
            <a:alphaModFix/>
          </a:blip>
          <a:stretch>
            <a:fillRect/>
          </a:stretch>
        </p:blipFill>
        <p:spPr>
          <a:xfrm>
            <a:off x="1883425" y="779725"/>
            <a:ext cx="9573150" cy="2326275"/>
          </a:xfrm>
          <a:prstGeom prst="rect">
            <a:avLst/>
          </a:prstGeom>
          <a:noFill/>
          <a:ln>
            <a:noFill/>
          </a:ln>
        </p:spPr>
      </p:pic>
      <p:pic>
        <p:nvPicPr>
          <p:cNvPr id="116" name="Google Shape;116;p13"/>
          <p:cNvPicPr preferRelativeResize="0"/>
          <p:nvPr/>
        </p:nvPicPr>
        <p:blipFill>
          <a:blip r:embed="rId4">
            <a:alphaModFix/>
          </a:blip>
          <a:stretch>
            <a:fillRect/>
          </a:stretch>
        </p:blipFill>
        <p:spPr>
          <a:xfrm>
            <a:off x="1951175" y="3258400"/>
            <a:ext cx="9364300" cy="2341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Trust Participation in Studies</a:t>
            </a:r>
            <a:endParaRPr/>
          </a:p>
        </p:txBody>
      </p:sp>
      <p:sp>
        <p:nvSpPr>
          <p:cNvPr id="123" name="Google Shape;123;p14"/>
          <p:cNvSpPr txBox="1"/>
          <p:nvPr/>
        </p:nvSpPr>
        <p:spPr>
          <a:xfrm>
            <a:off x="1714250" y="1395013"/>
            <a:ext cx="1336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a:t>All Years</a:t>
            </a:r>
            <a:endParaRPr sz="1600" b="1"/>
          </a:p>
        </p:txBody>
      </p:sp>
      <p:sp>
        <p:nvSpPr>
          <p:cNvPr id="124" name="Google Shape;124;p14"/>
          <p:cNvSpPr txBox="1"/>
          <p:nvPr/>
        </p:nvSpPr>
        <p:spPr>
          <a:xfrm>
            <a:off x="6631425" y="1407000"/>
            <a:ext cx="4040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a:t>2022/223 (site has recruited)</a:t>
            </a:r>
            <a:endParaRPr sz="1600" b="1"/>
          </a:p>
        </p:txBody>
      </p:sp>
      <p:sp>
        <p:nvSpPr>
          <p:cNvPr id="125" name="Google Shape;125;p14"/>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10/01/2023</a:t>
            </a:r>
            <a:endParaRPr/>
          </a:p>
          <a:p>
            <a:pPr marL="0" lvl="0" indent="0" algn="l" rtl="0">
              <a:spcBef>
                <a:spcPts val="0"/>
              </a:spcBef>
              <a:spcAft>
                <a:spcPts val="0"/>
              </a:spcAft>
              <a:buNone/>
            </a:pPr>
            <a:r>
              <a:rPr lang="en-GB"/>
              <a:t>Source: ODP All Portfolio</a:t>
            </a:r>
            <a:endParaRPr/>
          </a:p>
        </p:txBody>
      </p:sp>
      <p:pic>
        <p:nvPicPr>
          <p:cNvPr id="126" name="Google Shape;126;p14"/>
          <p:cNvPicPr preferRelativeResize="0"/>
          <p:nvPr/>
        </p:nvPicPr>
        <p:blipFill>
          <a:blip r:embed="rId3">
            <a:alphaModFix/>
          </a:blip>
          <a:stretch>
            <a:fillRect/>
          </a:stretch>
        </p:blipFill>
        <p:spPr>
          <a:xfrm>
            <a:off x="532925" y="1990525"/>
            <a:ext cx="5344275" cy="2602125"/>
          </a:xfrm>
          <a:prstGeom prst="rect">
            <a:avLst/>
          </a:prstGeom>
          <a:noFill/>
          <a:ln>
            <a:noFill/>
          </a:ln>
        </p:spPr>
      </p:pic>
      <p:pic>
        <p:nvPicPr>
          <p:cNvPr id="127" name="Google Shape;127;p14"/>
          <p:cNvPicPr preferRelativeResize="0"/>
          <p:nvPr/>
        </p:nvPicPr>
        <p:blipFill>
          <a:blip r:embed="rId4">
            <a:alphaModFix/>
          </a:blip>
          <a:stretch>
            <a:fillRect/>
          </a:stretch>
        </p:blipFill>
        <p:spPr>
          <a:xfrm>
            <a:off x="6405700" y="2014475"/>
            <a:ext cx="4948101" cy="2495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15"/>
          <p:cNvSpPr txBox="1"/>
          <p:nvPr/>
        </p:nvSpPr>
        <p:spPr>
          <a:xfrm>
            <a:off x="175050" y="4425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West of England (+ Taunt/Yeov/Sal) Open Head and Neck Cancer Studies 21-23</a:t>
            </a:r>
            <a:endParaRPr sz="2300">
              <a:solidFill>
                <a:srgbClr val="3D85C6"/>
              </a:solidFill>
            </a:endParaRPr>
          </a:p>
        </p:txBody>
      </p:sp>
      <p:graphicFrame>
        <p:nvGraphicFramePr>
          <p:cNvPr id="133" name="Google Shape;133;p15"/>
          <p:cNvGraphicFramePr/>
          <p:nvPr/>
        </p:nvGraphicFramePr>
        <p:xfrm>
          <a:off x="99300" y="583050"/>
          <a:ext cx="3000000" cy="3000000"/>
        </p:xfrm>
        <a:graphic>
          <a:graphicData uri="http://schemas.openxmlformats.org/drawingml/2006/table">
            <a:tbl>
              <a:tblPr>
                <a:noFill/>
                <a:tableStyleId>{76BB5875-9B74-4122-91F9-5E39A6732222}</a:tableStyleId>
              </a:tblPr>
              <a:tblGrid>
                <a:gridCol w="863300">
                  <a:extLst>
                    <a:ext uri="{9D8B030D-6E8A-4147-A177-3AD203B41FA5}">
                      <a16:colId xmlns:a16="http://schemas.microsoft.com/office/drawing/2014/main" val="20000"/>
                    </a:ext>
                  </a:extLst>
                </a:gridCol>
                <a:gridCol w="4561500">
                  <a:extLst>
                    <a:ext uri="{9D8B030D-6E8A-4147-A177-3AD203B41FA5}">
                      <a16:colId xmlns:a16="http://schemas.microsoft.com/office/drawing/2014/main" val="20001"/>
                    </a:ext>
                  </a:extLst>
                </a:gridCol>
                <a:gridCol w="2738950">
                  <a:extLst>
                    <a:ext uri="{9D8B030D-6E8A-4147-A177-3AD203B41FA5}">
                      <a16:colId xmlns:a16="http://schemas.microsoft.com/office/drawing/2014/main" val="20002"/>
                    </a:ext>
                  </a:extLst>
                </a:gridCol>
                <a:gridCol w="1036050">
                  <a:extLst>
                    <a:ext uri="{9D8B030D-6E8A-4147-A177-3AD203B41FA5}">
                      <a16:colId xmlns:a16="http://schemas.microsoft.com/office/drawing/2014/main" val="20003"/>
                    </a:ext>
                  </a:extLst>
                </a:gridCol>
                <a:gridCol w="999500">
                  <a:extLst>
                    <a:ext uri="{9D8B030D-6E8A-4147-A177-3AD203B41FA5}">
                      <a16:colId xmlns:a16="http://schemas.microsoft.com/office/drawing/2014/main" val="20004"/>
                    </a:ext>
                  </a:extLst>
                </a:gridCol>
                <a:gridCol w="866325">
                  <a:extLst>
                    <a:ext uri="{9D8B030D-6E8A-4147-A177-3AD203B41FA5}">
                      <a16:colId xmlns:a16="http://schemas.microsoft.com/office/drawing/2014/main" val="20005"/>
                    </a:ext>
                  </a:extLst>
                </a:gridCol>
                <a:gridCol w="776275">
                  <a:extLst>
                    <a:ext uri="{9D8B030D-6E8A-4147-A177-3AD203B41FA5}">
                      <a16:colId xmlns:a16="http://schemas.microsoft.com/office/drawing/2014/main" val="20006"/>
                    </a:ext>
                  </a:extLst>
                </a:gridCol>
              </a:tblGrid>
              <a:tr h="590550">
                <a:tc>
                  <a:txBody>
                    <a:bodyPr/>
                    <a:lstStyle/>
                    <a:p>
                      <a:pPr marL="0" lvl="0" indent="0" algn="l" rtl="0">
                        <a:spcBef>
                          <a:spcPts val="0"/>
                        </a:spcBef>
                        <a:spcAft>
                          <a:spcPts val="0"/>
                        </a:spcAft>
                        <a:buNone/>
                      </a:pPr>
                      <a:r>
                        <a:rPr lang="en-GB" sz="1200">
                          <a:solidFill>
                            <a:schemeClr val="lt1"/>
                          </a:solidFill>
                        </a:rPr>
                        <a:t>CPMS ID</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Short Name</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Sites</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Opening</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Closure</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Sample Size Eng</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Eng Recruits</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514350">
                <a:tc>
                  <a:txBody>
                    <a:bodyPr/>
                    <a:lstStyle/>
                    <a:p>
                      <a:pPr marL="0" lvl="0" indent="0" algn="l" rtl="0">
                        <a:spcBef>
                          <a:spcPts val="0"/>
                        </a:spcBef>
                        <a:spcAft>
                          <a:spcPts val="0"/>
                        </a:spcAft>
                        <a:buNone/>
                      </a:pPr>
                      <a:r>
                        <a:rPr lang="en-GB" sz="1200"/>
                        <a:t>50360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PETNECK 2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UHBW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14/02/22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30/07/25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653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200"/>
                        <a:t>48988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HoT (</a:t>
                      </a:r>
                      <a:r>
                        <a:rPr lang="en-GB" sz="900">
                          <a:solidFill>
                            <a:srgbClr val="222222"/>
                          </a:solidFill>
                          <a:highlight>
                            <a:srgbClr val="FFFFFF"/>
                          </a:highlight>
                          <a:latin typeface="Verdana"/>
                          <a:ea typeface="Verdana"/>
                          <a:cs typeface="Verdana"/>
                          <a:sym typeface="Verdana"/>
                        </a:rPr>
                        <a:t>Hemithyroidectomy or Total-Thyroidectomy)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solidFill>
                            <a:srgbClr val="980000"/>
                          </a:solidFill>
                        </a:rPr>
                        <a:t>UHBW 1/30</a:t>
                      </a:r>
                      <a:endParaRPr sz="1200">
                        <a:solidFill>
                          <a:srgbClr val="98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13/12/21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31/07/25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344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27</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extLst>
                  <a:ext uri="{0D108BD9-81ED-4DB2-BD59-A6C34878D82A}">
                    <a16:rowId xmlns:a16="http://schemas.microsoft.com/office/drawing/2014/main" val="10002"/>
                  </a:ext>
                </a:extLst>
              </a:tr>
              <a:tr h="665900">
                <a:tc>
                  <a:txBody>
                    <a:bodyPr/>
                    <a:lstStyle/>
                    <a:p>
                      <a:pPr marL="0" lvl="0" indent="0" algn="l" rtl="0">
                        <a:spcBef>
                          <a:spcPts val="0"/>
                        </a:spcBef>
                        <a:spcAft>
                          <a:spcPts val="0"/>
                        </a:spcAft>
                        <a:buNone/>
                      </a:pPr>
                      <a:r>
                        <a:rPr lang="en-GB" sz="1200"/>
                        <a:t>47863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t>PD-1/TIM-3 &amp; PD-1/LAG-3 vs. NIVOLUMAB IN PATIENTS WITH ADVANCED AND/OR METASTATIC ESOPHAGEAL CANCER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 UHBW</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06/12/21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26/05/23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200"/>
                        <a:t>44709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MK7902-009 (Lenvatinib with pembrolizumab R/M HNSCC)</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solidFill>
                            <a:srgbClr val="6AA84F"/>
                          </a:solidFill>
                        </a:rPr>
                        <a:t>Mus 3/4</a:t>
                      </a:r>
                      <a:endParaRPr sz="1200">
                        <a:solidFill>
                          <a:srgbClr val="6AA84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18/12/20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21/11/23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1200"/>
                        <a:t>44418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INSPIRE</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UHBW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13/05/20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31/12/22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extLst>
                  <a:ext uri="{0D108BD9-81ED-4DB2-BD59-A6C34878D82A}">
                    <a16:rowId xmlns:a16="http://schemas.microsoft.com/office/drawing/2014/main" val="10005"/>
                  </a:ext>
                </a:extLst>
              </a:tr>
              <a:tr h="342900">
                <a:tc>
                  <a:txBody>
                    <a:bodyPr/>
                    <a:lstStyle/>
                    <a:p>
                      <a:pPr marL="0" lvl="0" indent="0" algn="l" rtl="0">
                        <a:spcBef>
                          <a:spcPts val="0"/>
                        </a:spcBef>
                        <a:spcAft>
                          <a:spcPts val="0"/>
                        </a:spcAft>
                        <a:buNone/>
                      </a:pPr>
                      <a:r>
                        <a:rPr lang="en-GB" sz="1200"/>
                        <a:t>43839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TORPEdO</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solidFill>
                            <a:srgbClr val="990000"/>
                          </a:solidFill>
                        </a:rPr>
                        <a:t>RUH 1/5</a:t>
                      </a:r>
                      <a:r>
                        <a:rPr lang="en-GB" sz="1200"/>
                        <a:t>, </a:t>
                      </a:r>
                      <a:r>
                        <a:rPr lang="en-GB" sz="1200">
                          <a:solidFill>
                            <a:srgbClr val="6AA84F"/>
                          </a:solidFill>
                        </a:rPr>
                        <a:t>UHBW 6/4</a:t>
                      </a:r>
                      <a:endParaRPr sz="1200">
                        <a:solidFill>
                          <a:srgbClr val="6AA84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24/02/20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20/07/23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160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134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9138"/>
                    </a:solidFill>
                  </a:tcPr>
                </a:tc>
                <a:extLst>
                  <a:ext uri="{0D108BD9-81ED-4DB2-BD59-A6C34878D82A}">
                    <a16:rowId xmlns:a16="http://schemas.microsoft.com/office/drawing/2014/main" val="10006"/>
                  </a:ext>
                </a:extLst>
              </a:tr>
              <a:tr h="526525">
                <a:tc>
                  <a:txBody>
                    <a:bodyPr/>
                    <a:lstStyle/>
                    <a:p>
                      <a:pPr marL="0" lvl="0" indent="0" algn="l" rtl="0">
                        <a:spcBef>
                          <a:spcPts val="0"/>
                        </a:spcBef>
                        <a:spcAft>
                          <a:spcPts val="0"/>
                        </a:spcAft>
                        <a:buNone/>
                      </a:pPr>
                      <a:r>
                        <a:rPr lang="en-GB" sz="1200"/>
                        <a:t>42228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t>PEARL: PET-BASED ADAPTIVE RADIOTHERAPY CLINICAL TRIAL</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 UHBW 1/2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16/01/20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01/01/24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42900">
                <a:tc>
                  <a:txBody>
                    <a:bodyPr/>
                    <a:lstStyle/>
                    <a:p>
                      <a:pPr marL="0" lvl="0" indent="0" algn="l" rtl="0">
                        <a:spcBef>
                          <a:spcPts val="0"/>
                        </a:spcBef>
                        <a:spcAft>
                          <a:spcPts val="0"/>
                        </a:spcAft>
                        <a:buNone/>
                      </a:pPr>
                      <a:r>
                        <a:rPr lang="en-GB" sz="1200"/>
                        <a:t>40113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POPPY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solidFill>
                            <a:srgbClr val="990000"/>
                          </a:solidFill>
                        </a:rPr>
                        <a:t>UHBW 1/2</a:t>
                      </a:r>
                      <a:r>
                        <a:rPr lang="en-GB" sz="1200"/>
                        <a:t>, </a:t>
                      </a:r>
                      <a:r>
                        <a:rPr lang="en-GB" sz="1200">
                          <a:solidFill>
                            <a:srgbClr val="6AA84F"/>
                          </a:solidFill>
                        </a:rPr>
                        <a:t>Mus 7/3</a:t>
                      </a:r>
                      <a:endParaRPr sz="1200">
                        <a:solidFill>
                          <a:srgbClr val="6AA84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05/07/19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31/07/23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sz="1200"/>
                        <a:t>37192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SAVER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solidFill>
                            <a:srgbClr val="990000"/>
                          </a:solidFill>
                        </a:rPr>
                        <a:t>UHBW 0/8</a:t>
                      </a:r>
                      <a:endParaRPr sz="1200">
                        <a:solidFill>
                          <a:srgbClr val="99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24/09/19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31/05/25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110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extLst>
                  <a:ext uri="{0D108BD9-81ED-4DB2-BD59-A6C34878D82A}">
                    <a16:rowId xmlns:a16="http://schemas.microsoft.com/office/drawing/2014/main" val="10009"/>
                  </a:ext>
                </a:extLst>
              </a:tr>
              <a:tr h="342900">
                <a:tc>
                  <a:txBody>
                    <a:bodyPr/>
                    <a:lstStyle/>
                    <a:p>
                      <a:pPr marL="0" lvl="0" indent="0" algn="l" rtl="0">
                        <a:spcBef>
                          <a:spcPts val="0"/>
                        </a:spcBef>
                        <a:spcAft>
                          <a:spcPts val="0"/>
                        </a:spcAft>
                        <a:buNone/>
                      </a:pPr>
                      <a:r>
                        <a:rPr lang="en-GB" sz="1200"/>
                        <a:t>18645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PATHOS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RUH 27, UHBW 17</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02/10/15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740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666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67900">
                <a:tc>
                  <a:txBody>
                    <a:bodyPr/>
                    <a:lstStyle/>
                    <a:p>
                      <a:pPr marL="0" lvl="0" indent="0" algn="l" rtl="0">
                        <a:spcBef>
                          <a:spcPts val="0"/>
                        </a:spcBef>
                        <a:spcAft>
                          <a:spcPts val="0"/>
                        </a:spcAft>
                        <a:buNone/>
                      </a:pPr>
                      <a:r>
                        <a:rPr lang="en-GB" sz="1200"/>
                        <a:t>18621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CompARE Trial</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solidFill>
                            <a:srgbClr val="6AA84F"/>
                          </a:solidFill>
                        </a:rPr>
                        <a:t>Chelt 7/3, RUH 6/3,</a:t>
                      </a:r>
                      <a:r>
                        <a:rPr lang="en-GB" sz="1200"/>
                        <a:t> </a:t>
                      </a:r>
                      <a:r>
                        <a:rPr lang="en-GB" sz="1200">
                          <a:solidFill>
                            <a:srgbClr val="FF9900"/>
                          </a:solidFill>
                        </a:rPr>
                        <a:t>UHBW 27/35, </a:t>
                      </a:r>
                      <a:r>
                        <a:rPr lang="en-GB" sz="1200">
                          <a:solidFill>
                            <a:srgbClr val="6AA84F"/>
                          </a:solidFill>
                        </a:rPr>
                        <a:t>Mus 16/6</a:t>
                      </a:r>
                      <a:endParaRPr sz="1200">
                        <a:solidFill>
                          <a:srgbClr val="6AA84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06/07/15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30/09/23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670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492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9138"/>
                    </a:solidFill>
                  </a:tcPr>
                </a:tc>
                <a:extLst>
                  <a:ext uri="{0D108BD9-81ED-4DB2-BD59-A6C34878D82A}">
                    <a16:rowId xmlns:a16="http://schemas.microsoft.com/office/drawing/2014/main" val="10011"/>
                  </a:ext>
                </a:extLst>
              </a:tr>
              <a:tr h="514350">
                <a:tc>
                  <a:txBody>
                    <a:bodyPr/>
                    <a:lstStyle/>
                    <a:p>
                      <a:pPr marL="0" lvl="0" indent="0" algn="l" rtl="0">
                        <a:spcBef>
                          <a:spcPts val="0"/>
                        </a:spcBef>
                        <a:spcAft>
                          <a:spcPts val="0"/>
                        </a:spcAft>
                        <a:buNone/>
                      </a:pPr>
                      <a:r>
                        <a:rPr lang="en-GB" sz="1200"/>
                        <a:t>15941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NIHR BioResource - Rare Diseases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solidFill>
                            <a:srgbClr val="990000"/>
                          </a:solidFill>
                        </a:rPr>
                        <a:t>NBT 5/17</a:t>
                      </a:r>
                      <a:r>
                        <a:rPr lang="en-GB" sz="1200"/>
                        <a:t>, </a:t>
                      </a:r>
                      <a:r>
                        <a:rPr lang="en-GB" sz="1200">
                          <a:solidFill>
                            <a:srgbClr val="6AA84F"/>
                          </a:solidFill>
                        </a:rPr>
                        <a:t>RUH 31/20, UHBW 310</a:t>
                      </a:r>
                      <a:endParaRPr sz="1200">
                        <a:solidFill>
                          <a:srgbClr val="6AA84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13/09/12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30/11/24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22000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16146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9138"/>
                    </a:solidFill>
                  </a:tcPr>
                </a:tc>
                <a:extLst>
                  <a:ext uri="{0D108BD9-81ED-4DB2-BD59-A6C34878D82A}">
                    <a16:rowId xmlns:a16="http://schemas.microsoft.com/office/drawing/2014/main" val="10012"/>
                  </a:ext>
                </a:extLst>
              </a:tr>
            </a:tbl>
          </a:graphicData>
        </a:graphic>
      </p:graphicFrame>
      <p:sp>
        <p:nvSpPr>
          <p:cNvPr id="134" name="Google Shape;134;p15"/>
          <p:cNvSpPr txBox="1"/>
          <p:nvPr/>
        </p:nvSpPr>
        <p:spPr>
          <a:xfrm>
            <a:off x="9309175" y="6424400"/>
            <a:ext cx="2840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Data cut 10/01/2023</a:t>
            </a:r>
            <a:endParaRPr sz="1200"/>
          </a:p>
          <a:p>
            <a:pPr marL="0" lvl="0" indent="0" algn="l" rtl="0">
              <a:spcBef>
                <a:spcPts val="0"/>
              </a:spcBef>
              <a:spcAft>
                <a:spcPts val="0"/>
              </a:spcAft>
              <a:buNone/>
            </a:pPr>
            <a:r>
              <a:rPr lang="en-GB" sz="1200"/>
              <a:t>Source: ODP All Portfolio</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16"/>
          <p:cNvSpPr txBox="1"/>
          <p:nvPr/>
        </p:nvSpPr>
        <p:spPr>
          <a:xfrm>
            <a:off x="152400" y="13275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West of England In Setup Head and Neck Cancer Studies </a:t>
            </a:r>
            <a:endParaRPr sz="2300">
              <a:solidFill>
                <a:srgbClr val="3D85C6"/>
              </a:solidFill>
            </a:endParaRPr>
          </a:p>
        </p:txBody>
      </p:sp>
      <p:graphicFrame>
        <p:nvGraphicFramePr>
          <p:cNvPr id="140" name="Google Shape;140;p16"/>
          <p:cNvGraphicFramePr/>
          <p:nvPr/>
        </p:nvGraphicFramePr>
        <p:xfrm>
          <a:off x="258575" y="600750"/>
          <a:ext cx="3000000" cy="3000000"/>
        </p:xfrm>
        <a:graphic>
          <a:graphicData uri="http://schemas.openxmlformats.org/drawingml/2006/table">
            <a:tbl>
              <a:tblPr>
                <a:noFill/>
                <a:tableStyleId>{76BB5875-9B74-4122-91F9-5E39A6732222}</a:tableStyleId>
              </a:tblPr>
              <a:tblGrid>
                <a:gridCol w="756500">
                  <a:extLst>
                    <a:ext uri="{9D8B030D-6E8A-4147-A177-3AD203B41FA5}">
                      <a16:colId xmlns:a16="http://schemas.microsoft.com/office/drawing/2014/main" val="20000"/>
                    </a:ext>
                  </a:extLst>
                </a:gridCol>
                <a:gridCol w="4908500">
                  <a:extLst>
                    <a:ext uri="{9D8B030D-6E8A-4147-A177-3AD203B41FA5}">
                      <a16:colId xmlns:a16="http://schemas.microsoft.com/office/drawing/2014/main" val="20001"/>
                    </a:ext>
                  </a:extLst>
                </a:gridCol>
                <a:gridCol w="1687450">
                  <a:extLst>
                    <a:ext uri="{9D8B030D-6E8A-4147-A177-3AD203B41FA5}">
                      <a16:colId xmlns:a16="http://schemas.microsoft.com/office/drawing/2014/main" val="20002"/>
                    </a:ext>
                  </a:extLst>
                </a:gridCol>
                <a:gridCol w="1101400">
                  <a:extLst>
                    <a:ext uri="{9D8B030D-6E8A-4147-A177-3AD203B41FA5}">
                      <a16:colId xmlns:a16="http://schemas.microsoft.com/office/drawing/2014/main" val="20003"/>
                    </a:ext>
                  </a:extLst>
                </a:gridCol>
                <a:gridCol w="1127375">
                  <a:extLst>
                    <a:ext uri="{9D8B030D-6E8A-4147-A177-3AD203B41FA5}">
                      <a16:colId xmlns:a16="http://schemas.microsoft.com/office/drawing/2014/main" val="20004"/>
                    </a:ext>
                  </a:extLst>
                </a:gridCol>
                <a:gridCol w="934675">
                  <a:extLst>
                    <a:ext uri="{9D8B030D-6E8A-4147-A177-3AD203B41FA5}">
                      <a16:colId xmlns:a16="http://schemas.microsoft.com/office/drawing/2014/main" val="20005"/>
                    </a:ext>
                  </a:extLst>
                </a:gridCol>
                <a:gridCol w="822725">
                  <a:extLst>
                    <a:ext uri="{9D8B030D-6E8A-4147-A177-3AD203B41FA5}">
                      <a16:colId xmlns:a16="http://schemas.microsoft.com/office/drawing/2014/main" val="20006"/>
                    </a:ext>
                  </a:extLst>
                </a:gridCol>
              </a:tblGrid>
              <a:tr h="628625">
                <a:tc>
                  <a:txBody>
                    <a:bodyPr/>
                    <a:lstStyle/>
                    <a:p>
                      <a:pPr marL="0" lvl="0" indent="0" algn="l" rtl="0">
                        <a:spcBef>
                          <a:spcPts val="0"/>
                        </a:spcBef>
                        <a:spcAft>
                          <a:spcPts val="0"/>
                        </a:spcAft>
                        <a:buNone/>
                      </a:pPr>
                      <a:r>
                        <a:rPr lang="en-GB">
                          <a:solidFill>
                            <a:schemeClr val="lt1"/>
                          </a:solidFill>
                        </a:rPr>
                        <a:t>CPMS No.</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Sites</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Planned Opening</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Planned Closure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Sample Size England</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Sample Size UK</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796425">
                <a:tc>
                  <a:txBody>
                    <a:bodyPr/>
                    <a:lstStyle/>
                    <a:p>
                      <a:pPr marL="0" lvl="0" indent="0" algn="l" rtl="0">
                        <a:spcBef>
                          <a:spcPts val="0"/>
                        </a:spcBef>
                        <a:spcAft>
                          <a:spcPts val="0"/>
                        </a:spcAft>
                        <a:buNone/>
                      </a:pPr>
                      <a:r>
                        <a:rPr lang="en-GB"/>
                        <a:t>54004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XRAY VISION:</a:t>
                      </a:r>
                      <a:r>
                        <a:rPr lang="en-GB" sz="1200">
                          <a:solidFill>
                            <a:srgbClr val="363636"/>
                          </a:solidFill>
                          <a:highlight>
                            <a:srgbClr val="FFFFFF"/>
                          </a:highlight>
                        </a:rPr>
                        <a:t>A randomized, double-blind, placebo-controlled, 2-arm Phase III study to assess efficacy and safety of xevinapant and radiotherapy compared to placebo and radiotherapy for demonstrating improvement of disease-free survival in participants with resected squamous cell carcinoma of the head and neck, who are at high risk for relapse and are ineligible for high-dose cisplatin</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Somerset NHS FT</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20/03/2023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23/12/2025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a:t>49832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NANORAY-312: Ph III Study of NBTXR3 Activated by Investigator's Choice of RT Alone or RT in Combination with Cetuximab for Platinum-Based Chemo-Ineligible Elderly Patients with LA-HNSCC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UHBW, Chelt</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14/01/2023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141" name="Google Shape;141;p16"/>
          <p:cNvGraphicFramePr/>
          <p:nvPr/>
        </p:nvGraphicFramePr>
        <p:xfrm>
          <a:off x="92663" y="4476275"/>
          <a:ext cx="3000000" cy="3000000"/>
        </p:xfrm>
        <a:graphic>
          <a:graphicData uri="http://schemas.openxmlformats.org/drawingml/2006/table">
            <a:tbl>
              <a:tblPr>
                <a:noFill/>
                <a:tableStyleId>{76BB5875-9B74-4122-91F9-5E39A6732222}</a:tableStyleId>
              </a:tblPr>
              <a:tblGrid>
                <a:gridCol w="615775">
                  <a:extLst>
                    <a:ext uri="{9D8B030D-6E8A-4147-A177-3AD203B41FA5}">
                      <a16:colId xmlns:a16="http://schemas.microsoft.com/office/drawing/2014/main" val="20000"/>
                    </a:ext>
                  </a:extLst>
                </a:gridCol>
                <a:gridCol w="2328000">
                  <a:extLst>
                    <a:ext uri="{9D8B030D-6E8A-4147-A177-3AD203B41FA5}">
                      <a16:colId xmlns:a16="http://schemas.microsoft.com/office/drawing/2014/main" val="20001"/>
                    </a:ext>
                  </a:extLst>
                </a:gridCol>
                <a:gridCol w="5721425">
                  <a:extLst>
                    <a:ext uri="{9D8B030D-6E8A-4147-A177-3AD203B41FA5}">
                      <a16:colId xmlns:a16="http://schemas.microsoft.com/office/drawing/2014/main" val="20002"/>
                    </a:ext>
                  </a:extLst>
                </a:gridCol>
                <a:gridCol w="668250">
                  <a:extLst>
                    <a:ext uri="{9D8B030D-6E8A-4147-A177-3AD203B41FA5}">
                      <a16:colId xmlns:a16="http://schemas.microsoft.com/office/drawing/2014/main" val="20003"/>
                    </a:ext>
                  </a:extLst>
                </a:gridCol>
                <a:gridCol w="945650">
                  <a:extLst>
                    <a:ext uri="{9D8B030D-6E8A-4147-A177-3AD203B41FA5}">
                      <a16:colId xmlns:a16="http://schemas.microsoft.com/office/drawing/2014/main" val="20004"/>
                    </a:ext>
                  </a:extLst>
                </a:gridCol>
                <a:gridCol w="1015350">
                  <a:extLst>
                    <a:ext uri="{9D8B030D-6E8A-4147-A177-3AD203B41FA5}">
                      <a16:colId xmlns:a16="http://schemas.microsoft.com/office/drawing/2014/main" val="20005"/>
                    </a:ext>
                  </a:extLst>
                </a:gridCol>
                <a:gridCol w="666925">
                  <a:extLst>
                    <a:ext uri="{9D8B030D-6E8A-4147-A177-3AD203B41FA5}">
                      <a16:colId xmlns:a16="http://schemas.microsoft.com/office/drawing/2014/main" val="20006"/>
                    </a:ext>
                  </a:extLst>
                </a:gridCol>
              </a:tblGrid>
              <a:tr h="595800">
                <a:tc>
                  <a:txBody>
                    <a:bodyPr/>
                    <a:lstStyle/>
                    <a:p>
                      <a:pPr marL="0" lvl="0" indent="0" algn="l" rtl="0">
                        <a:spcBef>
                          <a:spcPts val="0"/>
                        </a:spcBef>
                        <a:spcAft>
                          <a:spcPts val="0"/>
                        </a:spcAft>
                        <a:buNone/>
                      </a:pPr>
                      <a:r>
                        <a:rPr lang="en-GB" sz="1100">
                          <a:solidFill>
                            <a:schemeClr val="lt1"/>
                          </a:solidFill>
                        </a:rPr>
                        <a:t>CPMS No.</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Short Name</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Title</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Phase</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Planned Opening</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Planned Closure</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000">
                          <a:solidFill>
                            <a:schemeClr val="lt1"/>
                          </a:solidFill>
                        </a:rPr>
                        <a:t>Sample Size England</a:t>
                      </a:r>
                      <a:endParaRPr sz="10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467900">
                <a:tc>
                  <a:txBody>
                    <a:bodyPr/>
                    <a:lstStyle/>
                    <a:p>
                      <a:pPr marL="0" lvl="0" indent="0" algn="l" rtl="0">
                        <a:spcBef>
                          <a:spcPts val="0"/>
                        </a:spcBef>
                        <a:spcAft>
                          <a:spcPts val="0"/>
                        </a:spcAft>
                        <a:buNone/>
                      </a:pPr>
                      <a:r>
                        <a:rPr lang="en-GB" sz="1200"/>
                        <a:t>53806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RAPTOR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Randomised Controlled Trial of PENTOCLO in Mandibular Osteoradionecrosis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II</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09/01/2023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08/01/2025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90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67900">
                <a:tc>
                  <a:txBody>
                    <a:bodyPr/>
                    <a:lstStyle/>
                    <a:p>
                      <a:pPr marL="0" lvl="0" indent="0" algn="l" rtl="0">
                        <a:spcBef>
                          <a:spcPts val="0"/>
                        </a:spcBef>
                        <a:spcAft>
                          <a:spcPts val="0"/>
                        </a:spcAft>
                        <a:buNone/>
                      </a:pPr>
                      <a:r>
                        <a:rPr lang="en-GB" sz="1200"/>
                        <a:t>54359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Saliva proteomic biomarkers for head &amp; neck cancer: case-control study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Salivary proteomic biomarkers for head &amp; neck cancer: a case-control study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NA</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01/03/2023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31/12/2023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100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42" name="Google Shape;142;p16"/>
          <p:cNvSpPr txBox="1"/>
          <p:nvPr/>
        </p:nvSpPr>
        <p:spPr>
          <a:xfrm>
            <a:off x="258638" y="3884350"/>
            <a:ext cx="113385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National In Setup Head and Neck Cancer Studies (open to new sites) </a:t>
            </a:r>
            <a:endParaRPr sz="2300">
              <a:solidFill>
                <a:srgbClr val="3D85C6"/>
              </a:solidFill>
            </a:endParaRPr>
          </a:p>
        </p:txBody>
      </p:sp>
      <p:sp>
        <p:nvSpPr>
          <p:cNvPr id="143" name="Google Shape;143;p16"/>
          <p:cNvSpPr txBox="1"/>
          <p:nvPr/>
        </p:nvSpPr>
        <p:spPr>
          <a:xfrm>
            <a:off x="9309175" y="6310000"/>
            <a:ext cx="2840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Data cut 10/01/2023</a:t>
            </a:r>
            <a:endParaRPr sz="1200"/>
          </a:p>
          <a:p>
            <a:pPr marL="0" lvl="0" indent="0" algn="l" rtl="0">
              <a:spcBef>
                <a:spcPts val="0"/>
              </a:spcBef>
              <a:spcAft>
                <a:spcPts val="0"/>
              </a:spcAft>
              <a:buNone/>
            </a:pPr>
            <a:r>
              <a:rPr lang="en-GB" sz="1200"/>
              <a:t>Source: ODP All Portfolio</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17"/>
          <p:cNvSpPr txBox="1">
            <a:spLocks noGrp="1"/>
          </p:cNvSpPr>
          <p:nvPr>
            <p:ph type="title"/>
          </p:nvPr>
        </p:nvSpPr>
        <p:spPr>
          <a:xfrm>
            <a:off x="764150" y="20217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Associate PI Scheme</a:t>
            </a:r>
            <a:endParaRPr/>
          </a:p>
        </p:txBody>
      </p:sp>
      <p:sp>
        <p:nvSpPr>
          <p:cNvPr id="150" name="Google Shape;150;p17"/>
          <p:cNvSpPr txBox="1">
            <a:spLocks noGrp="1"/>
          </p:cNvSpPr>
          <p:nvPr>
            <p:ph type="body" idx="1"/>
          </p:nvPr>
        </p:nvSpPr>
        <p:spPr>
          <a:xfrm>
            <a:off x="392850" y="867150"/>
            <a:ext cx="11604900" cy="5827800"/>
          </a:xfrm>
          <a:prstGeom prst="rect">
            <a:avLst/>
          </a:prstGeom>
          <a:solidFill>
            <a:schemeClr val="lt1"/>
          </a:solidFill>
        </p:spPr>
        <p:txBody>
          <a:bodyPr spcFirstLastPara="1" wrap="square" lIns="91425" tIns="45700" rIns="91425" bIns="45700" anchor="t" anchorCtr="0">
            <a:noAutofit/>
          </a:bodyPr>
          <a:lstStyle/>
          <a:p>
            <a:pPr marL="0" lvl="0" indent="0" algn="l" rtl="0">
              <a:spcBef>
                <a:spcPts val="1000"/>
              </a:spcBef>
              <a:spcAft>
                <a:spcPts val="0"/>
              </a:spcAft>
              <a:buNone/>
            </a:pPr>
            <a:r>
              <a:rPr lang="en-GB" sz="1900" u="sng">
                <a:solidFill>
                  <a:schemeClr val="hlink"/>
                </a:solidFill>
                <a:hlinkClick r:id="rId3"/>
              </a:rPr>
              <a:t>https://www.nihr.ac.uk/health-and-care-professionals/career-development/associate-principal-investigator-scheme.htm</a:t>
            </a:r>
            <a:endParaRPr sz="1900"/>
          </a:p>
          <a:p>
            <a:pPr marL="0" lvl="0" indent="0" algn="l" rtl="0">
              <a:spcBef>
                <a:spcPts val="1000"/>
              </a:spcBef>
              <a:spcAft>
                <a:spcPts val="0"/>
              </a:spcAft>
              <a:buNone/>
            </a:pPr>
            <a:r>
              <a:rPr lang="en-GB" sz="1900"/>
              <a:t>A six month in-work training opportunity, providing practical experience for healthcare professionals starting their research career.  People who would not normally have the opportunity to take part in clinical research in their day to day role have the chance to experience what it means to work on and deliver a NIHR portfolio trial under the mentorship of an enthusiastic Local PI.</a:t>
            </a:r>
            <a:endParaRPr sz="1900"/>
          </a:p>
          <a:p>
            <a:pPr marL="0" lvl="0" indent="0" algn="l" rtl="0">
              <a:spcBef>
                <a:spcPts val="1000"/>
              </a:spcBef>
              <a:spcAft>
                <a:spcPts val="0"/>
              </a:spcAft>
              <a:buNone/>
            </a:pPr>
            <a:r>
              <a:rPr lang="en-GB" sz="1900"/>
              <a:t>CIs working with a CTU can register their study on the scheme </a:t>
            </a:r>
            <a:r>
              <a:rPr lang="en-GB" sz="1900" u="sng">
                <a:solidFill>
                  <a:schemeClr val="hlink"/>
                </a:solidFill>
                <a:hlinkClick r:id="rId4"/>
              </a:rPr>
              <a:t>https://www.nihr.ac.uk/health-and-care-professionals/career-development/register-your-study-for-the-associate-principal-investigator-scheme.htm</a:t>
            </a:r>
            <a:endParaRPr sz="1900"/>
          </a:p>
          <a:p>
            <a:pPr marL="457200" lvl="0" indent="-349250" algn="l" rtl="0">
              <a:lnSpc>
                <a:spcPct val="100000"/>
              </a:lnSpc>
              <a:spcBef>
                <a:spcPts val="1000"/>
              </a:spcBef>
              <a:spcAft>
                <a:spcPts val="0"/>
              </a:spcAft>
              <a:buSzPts val="1900"/>
              <a:buChar char="•"/>
            </a:pPr>
            <a:r>
              <a:rPr lang="en-GB" sz="1900">
                <a:solidFill>
                  <a:srgbClr val="980000"/>
                </a:solidFill>
              </a:rPr>
              <a:t>HoT:</a:t>
            </a:r>
            <a:r>
              <a:rPr lang="en-GB" sz="1900"/>
              <a:t> Hemithyroidectomy or total thyroidectomy in “low risk” thyroid cancers.  </a:t>
            </a:r>
            <a:r>
              <a:rPr lang="en-GB" sz="1900" b="1"/>
              <a:t>1 API in region (UHBW)</a:t>
            </a:r>
            <a:endParaRPr sz="1900" b="1"/>
          </a:p>
          <a:p>
            <a:pPr marL="457200" lvl="0" indent="-349250" algn="l" rtl="0">
              <a:lnSpc>
                <a:spcPct val="100000"/>
              </a:lnSpc>
              <a:spcBef>
                <a:spcPts val="1000"/>
              </a:spcBef>
              <a:spcAft>
                <a:spcPts val="0"/>
              </a:spcAft>
              <a:buSzPts val="1900"/>
              <a:buChar char="•"/>
            </a:pPr>
            <a:r>
              <a:rPr lang="en-GB" sz="1900">
                <a:solidFill>
                  <a:srgbClr val="980000"/>
                </a:solidFill>
              </a:rPr>
              <a:t>TORPEdO:</a:t>
            </a:r>
            <a:r>
              <a:rPr lang="en-GB" sz="1900"/>
              <a:t> Ph III trial of intensity modulated proton beam therapy vs intensity modulated radiotherapy for multi-toxicity reduction in oropharyngeal cancer. </a:t>
            </a:r>
            <a:r>
              <a:rPr lang="en-GB" sz="1900" b="1"/>
              <a:t>No APIs in region</a:t>
            </a:r>
            <a:endParaRPr sz="1900" b="1"/>
          </a:p>
          <a:p>
            <a:pPr marL="457200" lvl="0" indent="-349250" algn="l" rtl="0">
              <a:lnSpc>
                <a:spcPct val="100000"/>
              </a:lnSpc>
              <a:spcBef>
                <a:spcPts val="1000"/>
              </a:spcBef>
              <a:spcAft>
                <a:spcPts val="0"/>
              </a:spcAft>
              <a:buSzPts val="1900"/>
              <a:buChar char="•"/>
            </a:pPr>
            <a:r>
              <a:rPr lang="en-GB" sz="1900">
                <a:solidFill>
                  <a:srgbClr val="980000"/>
                </a:solidFill>
              </a:rPr>
              <a:t>POPPY:</a:t>
            </a:r>
            <a:r>
              <a:rPr lang="en-GB" sz="1900"/>
              <a:t> Ph II trial to assess the efficacy and safety profile of pembrolizumab in patients with performance status 2 with recurrent or metastatic squamous cell carcinoma of the head and neck </a:t>
            </a:r>
            <a:r>
              <a:rPr lang="en-GB" sz="1900" b="1"/>
              <a:t>No APIs in region</a:t>
            </a:r>
            <a:endParaRPr sz="1900"/>
          </a:p>
          <a:p>
            <a:pPr marL="457200" lvl="0" indent="-349250" algn="l" rtl="0">
              <a:lnSpc>
                <a:spcPct val="100000"/>
              </a:lnSpc>
              <a:spcBef>
                <a:spcPts val="1000"/>
              </a:spcBef>
              <a:spcAft>
                <a:spcPts val="0"/>
              </a:spcAft>
              <a:buSzPts val="1900"/>
              <a:buChar char="•"/>
            </a:pPr>
            <a:r>
              <a:rPr lang="en-GB" sz="1900">
                <a:solidFill>
                  <a:srgbClr val="980000"/>
                </a:solidFill>
              </a:rPr>
              <a:t>PATHOS:</a:t>
            </a:r>
            <a:r>
              <a:rPr lang="en-GB" sz="1900"/>
              <a:t> Ph II/III trial of risk stratified reduced intensity adjuvant treatment in patients undergoing transoral surgery for HPV pos oropharyngeal cancer </a:t>
            </a:r>
            <a:r>
              <a:rPr lang="en-GB" sz="1900" b="1"/>
              <a:t>No APIs in region</a:t>
            </a:r>
            <a:endParaRPr sz="1900"/>
          </a:p>
          <a:p>
            <a:pPr marL="0" lvl="0" indent="0" algn="l" rtl="0">
              <a:lnSpc>
                <a:spcPct val="100000"/>
              </a:lnSpc>
              <a:spcBef>
                <a:spcPts val="1000"/>
              </a:spcBef>
              <a:spcAft>
                <a:spcPts val="0"/>
              </a:spcAft>
              <a:buNone/>
            </a:pPr>
            <a:endParaRPr sz="1900">
              <a:highlight>
                <a:schemeClr val="lt1"/>
              </a:highlight>
            </a:endParaRPr>
          </a:p>
          <a:p>
            <a:pPr marL="0" lvl="0" indent="0" algn="l" rtl="0">
              <a:lnSpc>
                <a:spcPct val="100000"/>
              </a:lnSpc>
              <a:spcBef>
                <a:spcPts val="0"/>
              </a:spcBef>
              <a:spcAft>
                <a:spcPts val="0"/>
              </a:spcAft>
              <a:buNone/>
            </a:pPr>
            <a:endParaRPr sz="1900"/>
          </a:p>
          <a:p>
            <a:pPr marL="0" lvl="0" indent="0" algn="l" rtl="0">
              <a:spcBef>
                <a:spcPts val="1000"/>
              </a:spcBef>
              <a:spcAft>
                <a:spcPts val="0"/>
              </a:spcAft>
              <a:buNone/>
            </a:pPr>
            <a:endParaRPr sz="1900"/>
          </a:p>
          <a:p>
            <a:pPr marL="0" lvl="0" indent="0" algn="l" rtl="0">
              <a:spcBef>
                <a:spcPts val="1000"/>
              </a:spcBef>
              <a:spcAft>
                <a:spcPts val="0"/>
              </a:spcAft>
              <a:buNone/>
            </a:pPr>
            <a:endParaRPr sz="2100" b="1">
              <a:solidFill>
                <a:srgbClr val="888888"/>
              </a:solidFill>
            </a:endParaRPr>
          </a:p>
          <a:p>
            <a:pPr marL="0" lvl="0" indent="0" algn="l" rtl="0">
              <a:spcBef>
                <a:spcPts val="1000"/>
              </a:spcBef>
              <a:spcAft>
                <a:spcPts val="0"/>
              </a:spcAft>
              <a:buNone/>
            </a:pPr>
            <a:endParaRPr sz="2100" b="1">
              <a:solidFill>
                <a:srgbClr val="888888"/>
              </a:solidFill>
            </a:endParaRPr>
          </a:p>
        </p:txBody>
      </p:sp>
      <p:grpSp>
        <p:nvGrpSpPr>
          <p:cNvPr id="151" name="Google Shape;151;p17"/>
          <p:cNvGrpSpPr/>
          <p:nvPr/>
        </p:nvGrpSpPr>
        <p:grpSpPr>
          <a:xfrm>
            <a:off x="10441748" y="-838776"/>
            <a:ext cx="1995749" cy="2033473"/>
            <a:chOff x="2449130" y="3506855"/>
            <a:chExt cx="3042300" cy="3042300"/>
          </a:xfrm>
        </p:grpSpPr>
        <p:sp>
          <p:nvSpPr>
            <p:cNvPr id="152" name="Google Shape;152;p17"/>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53" name="Google Shape;153;p17"/>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54" name="Google Shape;154;p17"/>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body" idx="1"/>
          </p:nvPr>
        </p:nvSpPr>
        <p:spPr>
          <a:xfrm>
            <a:off x="838200" y="1002215"/>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90000"/>
              </a:lnSpc>
              <a:spcBef>
                <a:spcPts val="0"/>
              </a:spcBef>
              <a:spcAft>
                <a:spcPts val="0"/>
              </a:spcAft>
              <a:buSzPts val="2400"/>
              <a:buNone/>
            </a:pPr>
            <a:r>
              <a:rPr lang="en-GB"/>
              <a:t>claire.matthews@nihr.ac.uk </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Rebecca.pienaar@nihr.ac.uk</a:t>
            </a:r>
            <a:endParaRPr/>
          </a:p>
          <a:p>
            <a:pPr marL="0" lvl="0" indent="0" algn="ctr" rtl="0">
              <a:lnSpc>
                <a:spcPct val="90000"/>
              </a:lnSpc>
              <a:spcBef>
                <a:spcPts val="1000"/>
              </a:spcBef>
              <a:spcAft>
                <a:spcPts val="0"/>
              </a:spcAft>
              <a:buSzPts val="2400"/>
              <a:buNone/>
            </a:pPr>
            <a:endParaRPr sz="3000"/>
          </a:p>
          <a:p>
            <a:pPr marL="0" lvl="0" indent="0" algn="ctr" rtl="0">
              <a:lnSpc>
                <a:spcPct val="90000"/>
              </a:lnSpc>
              <a:spcBef>
                <a:spcPts val="1000"/>
              </a:spcBef>
              <a:spcAft>
                <a:spcPts val="0"/>
              </a:spcAft>
              <a:buSzPts val="2400"/>
              <a:buNone/>
            </a:pPr>
            <a:r>
              <a:rPr lang="en-GB" sz="3000"/>
              <a:t>Sub-specialty Lead</a:t>
            </a:r>
            <a:endParaRPr sz="3000"/>
          </a:p>
          <a:p>
            <a:pPr marL="0" lvl="0" indent="0" algn="ctr" rtl="0">
              <a:lnSpc>
                <a:spcPct val="90000"/>
              </a:lnSpc>
              <a:spcBef>
                <a:spcPts val="1000"/>
              </a:spcBef>
              <a:spcAft>
                <a:spcPts val="0"/>
              </a:spcAft>
              <a:buClr>
                <a:srgbClr val="000000"/>
              </a:buClr>
              <a:buSzPts val="2400"/>
              <a:buFont typeface="Arial"/>
              <a:buNone/>
            </a:pPr>
            <a:r>
              <a:rPr lang="en-GB" sz="2200" u="sng">
                <a:hlinkClick r:id="rId3"/>
              </a:rPr>
              <a:t>steve.thomas@bristol.ac.uk</a:t>
            </a:r>
            <a:endParaRPr/>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765</Words>
  <Application>Microsoft Office PowerPoint</Application>
  <PresentationFormat>Widescreen</PresentationFormat>
  <Paragraphs>182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Lato</vt:lpstr>
      <vt:lpstr>Verdana</vt:lpstr>
      <vt:lpstr>Calibri</vt:lpstr>
      <vt:lpstr>Custom Design</vt:lpstr>
      <vt:lpstr> SWAG Network Head and Neck Cancer Clinical Advisory Group </vt:lpstr>
      <vt:lpstr>PowerPoint Presentation</vt:lpstr>
      <vt:lpstr>PowerPoint Presentation</vt:lpstr>
      <vt:lpstr>Trust Participation in Studies</vt:lpstr>
      <vt:lpstr>PowerPoint Presentation</vt:lpstr>
      <vt:lpstr>PowerPoint Presentation</vt:lpstr>
      <vt:lpstr>Associate PI Scheme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SWAG Network Head and Neck Cancer Clinical Advisory Group </dc:title>
  <cp:lastModifiedBy>Helen Dunderdale</cp:lastModifiedBy>
  <cp:revision>1</cp:revision>
  <dcterms:modified xsi:type="dcterms:W3CDTF">2023-01-17T09:56:29Z</dcterms:modified>
</cp:coreProperties>
</file>