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B2420-8370-4927-833D-5F2BD6E6B9A8}">
  <a:tblStyle styleId="{0D6B2420-8370-4927-833D-5F2BD6E6B9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24a9af7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1024a9af7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524000" y="4481750"/>
            <a:ext cx="99621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 &amp; Sharath Gangadhara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ctrTitle"/>
          </p:nvPr>
        </p:nvSpPr>
        <p:spPr>
          <a:xfrm>
            <a:off x="1417825" y="1157750"/>
            <a:ext cx="91440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Hepato-pancreato-biliary (HPB)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27/01/2023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2046900" y="104125"/>
            <a:ext cx="809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Upper GI Cancer Studies 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24/01/2023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 txBox="1"/>
          <p:nvPr/>
        </p:nvSpPr>
        <p:spPr>
          <a:xfrm>
            <a:off x="44250" y="1973325"/>
            <a:ext cx="11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</a:rPr>
              <a:t>Apr 202</a:t>
            </a:r>
            <a:r>
              <a:rPr lang="en-GB" sz="1600"/>
              <a:t>2</a:t>
            </a:r>
            <a:r>
              <a:rPr lang="en-GB" sz="1600">
                <a:solidFill>
                  <a:srgbClr val="000000"/>
                </a:solidFill>
              </a:rPr>
              <a:t> - </a:t>
            </a:r>
            <a:r>
              <a:rPr lang="en-GB" sz="1600"/>
              <a:t>Jan</a:t>
            </a:r>
            <a:r>
              <a:rPr lang="en-GB" sz="1600">
                <a:solidFill>
                  <a:srgbClr val="000000"/>
                </a:solidFill>
              </a:rPr>
              <a:t> 202</a:t>
            </a:r>
            <a:r>
              <a:rPr lang="en-GB" sz="1600"/>
              <a:t>3</a:t>
            </a:r>
            <a:r>
              <a:rPr lang="en-GB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0" y="4152150"/>
            <a:ext cx="1136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</a:rPr>
              <a:t>Apr 20</a:t>
            </a:r>
            <a:r>
              <a:rPr lang="en-GB" sz="1600"/>
              <a:t>21</a:t>
            </a:r>
            <a:r>
              <a:rPr lang="en-GB" sz="1600">
                <a:solidFill>
                  <a:srgbClr val="000000"/>
                </a:solidFill>
              </a:rPr>
              <a:t> - Mar 202</a:t>
            </a:r>
            <a:r>
              <a:rPr lang="en-GB" sz="1600"/>
              <a:t>2</a:t>
            </a:r>
            <a:r>
              <a:rPr lang="en-GB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700" y="3463849"/>
            <a:ext cx="9316963" cy="25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3237" y="766900"/>
            <a:ext cx="9437614" cy="25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National vs Regional Recruitment to Upper GI Cancer Studies 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24/01/2023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1909975" y="990275"/>
            <a:ext cx="1307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National Recruitment</a:t>
            </a:r>
            <a:endParaRPr sz="1600"/>
          </a:p>
        </p:txBody>
      </p:sp>
      <p:sp>
        <p:nvSpPr>
          <p:cNvPr id="113" name="Google Shape;113;p13"/>
          <p:cNvSpPr txBox="1"/>
          <p:nvPr/>
        </p:nvSpPr>
        <p:spPr>
          <a:xfrm>
            <a:off x="8424275" y="990275"/>
            <a:ext cx="1716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West of England Recruitment</a:t>
            </a:r>
            <a:endParaRPr sz="1600"/>
          </a:p>
        </p:txBody>
      </p:sp>
      <p:pic>
        <p:nvPicPr>
          <p:cNvPr id="114" name="Google Shape;11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750" y="2273725"/>
            <a:ext cx="3915025" cy="30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6700" y="2308272"/>
            <a:ext cx="3771442" cy="30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SWAG region Open HPB Cancer Studies 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21" name="Google Shape;121;p14"/>
          <p:cNvGraphicFramePr/>
          <p:nvPr/>
        </p:nvGraphicFramePr>
        <p:xfrm>
          <a:off x="152400" y="714350"/>
          <a:ext cx="11498125" cy="6023205"/>
        </p:xfrm>
        <a:graphic>
          <a:graphicData uri="http://schemas.openxmlformats.org/drawingml/2006/table">
            <a:tbl>
              <a:tblPr>
                <a:noFill/>
                <a:tableStyleId>{0D6B2420-8370-4927-833D-5F2BD6E6B9A8}</a:tableStyleId>
              </a:tblPr>
              <a:tblGrid>
                <a:gridCol w="91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CPMS ID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Opening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Eng Recruits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53691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VAPOR STUDY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Yeovil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15/12/2022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31/07/2024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963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51779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PRIMER-1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Sal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25/08/2022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01/06/2024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54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49848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SELINA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NBT, Yeovil, Sal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01/04/2022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30/11/2023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29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49759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Pearl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UHBW, GHFT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23/02/2022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31/07/2023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3000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536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49307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GRECO-2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UHBW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03/02/2022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30/11/2023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6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48280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PORCUPINE2 STUDY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UHBW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01/12/2021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31/05/2023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47681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NIS793 in combination with gemcitabine and nab-paclitaxel for mPDAC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UHBW, Sal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30/05/2022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31/07/2023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8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46784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OSPREY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Sal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12/05/2021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04/04/2026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45983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Checkpoint inhibitor-induced liver injury study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Yeovil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28/09/2020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01/09/2023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145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45260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The PROOF Trial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Sal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30/10/2020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01/01/2025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44007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STARPAC2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UHBW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22/04/2022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31/10/2023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159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43212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LEAP-012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Sal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25/03/2021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06/12/2024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42961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CRUK HUNTER Accelerator – delivering immunotherapy for liver cancer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Sal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11/12/2019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30/11/2023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1450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553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42837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UK-EDI: UK Early Detection Initiative for Pancreatic Cancer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Yeovil, NBT, Sal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18/12/2020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08/06/2023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2200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169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42781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Questions to Predict Disease Risk (RISQ)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Yeovil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06/02/2020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31/05/2029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4000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452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39879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TACE-3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UHBW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08/08/2019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31/12/2024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380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57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37518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PrecisionPanc 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(Lead: Scotland)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UHBW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28/11/2017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31/12/2024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500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268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36511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PRIMUS 001 </a:t>
                      </a:r>
                      <a:r>
                        <a:rPr lang="en-GB" sz="1100">
                          <a:solidFill>
                            <a:schemeClr val="dk1"/>
                          </a:solidFill>
                        </a:rPr>
                        <a:t>(Lead: Scotland)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BHOC, NBT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28/11/2017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31/12/2024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174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33908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SALIVA TO PREDICT DISEASE RISK (version 1)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Sal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06/04/2017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01/03/2023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5000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2759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9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33836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PHITT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BRHC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25/08/2017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31/12/2023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106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102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1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15941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NIHR BioResource - Rare Diseases</a:t>
                      </a:r>
                      <a:endParaRPr sz="11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 UHBW, RUH, NBT, Sal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13/09/2012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30/11/2024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22000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16210</a:t>
                      </a:r>
                      <a:endParaRPr sz="1000"/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SWAG region In Setup HPB Cancer Studies 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27" name="Google Shape;127;p15"/>
          <p:cNvGraphicFramePr/>
          <p:nvPr/>
        </p:nvGraphicFramePr>
        <p:xfrm>
          <a:off x="152400" y="963575"/>
          <a:ext cx="11841900" cy="2345375"/>
        </p:xfrm>
        <a:graphic>
          <a:graphicData uri="http://schemas.openxmlformats.org/drawingml/2006/table">
            <a:tbl>
              <a:tblPr>
                <a:noFill/>
                <a:tableStyleId>{0D6B2420-8370-4927-833D-5F2BD6E6B9A8}</a:tableStyleId>
              </a:tblPr>
              <a:tblGrid>
                <a:gridCol w="65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Sites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53394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dk1"/>
                          </a:solidFill>
                          <a:highlight>
                            <a:srgbClr val="F5F5F5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EvIDHence - Longitudinal retrospective CCA chart review study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UHBW, Sal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31/01/2023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15/04/2023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-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43749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PRIMUS 004 (metastatic pancreatic cancer)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UHBW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31/05/2022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01/08/2026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80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50304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MAP-1 v2 (Markers in Acute Pancreatitis)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Yeovil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01/01/2023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31/12/2023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250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300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8" name="Google Shape;128;p15"/>
          <p:cNvGraphicFramePr/>
          <p:nvPr/>
        </p:nvGraphicFramePr>
        <p:xfrm>
          <a:off x="175050" y="4276050"/>
          <a:ext cx="11841900" cy="1356300"/>
        </p:xfrm>
        <a:graphic>
          <a:graphicData uri="http://schemas.openxmlformats.org/drawingml/2006/table">
            <a:tbl>
              <a:tblPr>
                <a:noFill/>
                <a:tableStyleId>{0D6B2420-8370-4927-833D-5F2BD6E6B9A8}</a:tableStyleId>
              </a:tblPr>
              <a:tblGrid>
                <a:gridCol w="95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CPMS Study ID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Title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Sample Size Eng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38580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BBC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Phase II study of neoadjuvant cisplatin and gemcitabine chemotherapy versus upfront surgery in patients with resectable proximal biliary tract cancer: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01/03/2019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15/06/2019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72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9" name="Google Shape;129;p15"/>
          <p:cNvSpPr txBox="1"/>
          <p:nvPr/>
        </p:nvSpPr>
        <p:spPr>
          <a:xfrm>
            <a:off x="175050" y="3583425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In Setup HPB Cancer Studies (open to new sites) </a:t>
            </a:r>
            <a:endParaRPr sz="230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838200" y="1002226"/>
            <a:ext cx="105156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600"/>
              <a:t>Research Delivery Manager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400"/>
              <a:t>claire.matthews@nihr.ac.uk</a:t>
            </a:r>
            <a:r>
              <a:rPr lang="en-GB" sz="3600"/>
              <a:t> 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600"/>
              <a:t>Research Portfolio Facilitator</a:t>
            </a: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400"/>
              <a:t>rebecca.pienaar@nihr.ac.uk</a:t>
            </a:r>
            <a:endParaRPr sz="3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6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600"/>
              <a:t>Sub Specialty Lead</a:t>
            </a:r>
            <a:endParaRPr sz="360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Arial"/>
              <a:buNone/>
            </a:pPr>
            <a:r>
              <a:rPr lang="en-GB" sz="3400">
                <a:latin typeface="Lato"/>
                <a:ea typeface="Lato"/>
                <a:cs typeface="Lato"/>
                <a:sym typeface="Lato"/>
              </a:rPr>
              <a:t>sharath.gangadhara@nhs.net </a:t>
            </a:r>
            <a:endParaRPr sz="3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483</Words>
  <Application>Microsoft Office PowerPoint</Application>
  <PresentationFormat>Widescreen</PresentationFormat>
  <Paragraphs>221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Roboto</vt:lpstr>
      <vt:lpstr>Arial</vt:lpstr>
      <vt:lpstr>Calibri</vt:lpstr>
      <vt:lpstr>Lato</vt:lpstr>
      <vt:lpstr>Custom Design</vt:lpstr>
      <vt:lpstr> SWAG Network Hepato-pancreato-biliary (HPB) cancer Clinical Advisory Group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SWAG Network Hepato-pancreato-biliary (HPB) cancer Clinical Advisory Group </dc:title>
  <cp:lastModifiedBy>Helen Dunderdale</cp:lastModifiedBy>
  <cp:revision>2</cp:revision>
  <dcterms:modified xsi:type="dcterms:W3CDTF">2023-01-27T16:41:28Z</dcterms:modified>
</cp:coreProperties>
</file>