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Lato" panose="020F0502020204030203"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52CF6F-03A2-4633-A5A4-9FF3AF579A82}">
  <a:tblStyle styleId="{6252CF6F-03A2-4633-A5A4-9FF3AF579A8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4620FF9F-E2F0-42E1-BB5B-6CC8BAA977C5}"/>
    <pc:docChg chg="modShowInfo">
      <pc:chgData name="Helen Dunderdale" userId="18a57383-fa13-4764-88a8-9272bfc7f4aa" providerId="ADAL" clId="{4620FF9F-E2F0-42E1-BB5B-6CC8BAA977C5}" dt="2022-10-07T11:40:37.475" v="0"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ra.nhs.uk/covid-19-research/covid-19-guidance-sponsors-sites-and-researcher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nihr.ac.uk/news/nihr-issues-guidance-to-ensure-research-protected-in-a-second-wave/25858" TargetMode="External"/><Relationship Id="rId4" Type="http://schemas.openxmlformats.org/officeDocument/2006/relationships/hyperlink" Target="https://www.gov.uk/guidance/managing-clinical-trials-during-coronavirus-covid-1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ra.nhs.uk/covid-19-research/covid-19-guidance-sponsors-sites-and-researcher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nihr.ac.uk/news/nihr-issues-guidance-to-ensure-research-protected-in-a-second-wave/25858" TargetMode="External"/><Relationship Id="rId4" Type="http://schemas.openxmlformats.org/officeDocument/2006/relationships/hyperlink" Target="https://www.gov.uk/guidance/managing-clinical-trials-during-coronavirus-covid-1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52a504e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252a504ea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252a504ea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252a504ea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252a504eaa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1252a504eaa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5adc10df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5adc10dff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March, on behalf of the Department of Health and Social Care, the NIHR set up a mechanism (UK-wide portal) for applying for funding and/or prioritised support for urgent public health research into COVID-19.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goal was to gather the necessary clinical and epidemiological evidence to inform national policy and enable new diagnostics, treatments and vaccines to be developed and tested.</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 set-up and delivery of UPH studies is expedited by all necessary organisations across the research, health and social care systems including the HRA.</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There is a commitment to ensure that research findings and data relevant to COVID-19 from UPH research are shared rapidly and openly.</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b="1">
                <a:latin typeface="Arial"/>
                <a:ea typeface="Arial"/>
                <a:cs typeface="Arial"/>
                <a:sym typeface="Arial"/>
              </a:rPr>
              <a:t>Currently there are 67 UPH studies, 47 of which are running in CRN WE.</a:t>
            </a:r>
            <a:endParaRPr sz="1100" b="1">
              <a:latin typeface="Arial"/>
              <a:ea typeface="Arial"/>
              <a:cs typeface="Arial"/>
              <a:sym typeface="Arial"/>
            </a:endParaRPr>
          </a:p>
          <a:p>
            <a:pPr marL="0" marR="304800" lvl="0" indent="0" algn="l" rtl="0">
              <a:lnSpc>
                <a:spcPct val="130000"/>
              </a:lnSpc>
              <a:spcBef>
                <a:spcPts val="0"/>
              </a:spcBef>
              <a:spcAft>
                <a:spcPts val="0"/>
              </a:spcAft>
              <a:buNone/>
            </a:pPr>
            <a:endParaRPr sz="1100" b="1">
              <a:latin typeface="Arial"/>
              <a:ea typeface="Arial"/>
              <a:cs typeface="Arial"/>
              <a:sym typeface="Arial"/>
            </a:endParaRPr>
          </a:p>
          <a:p>
            <a:pPr marL="0" marR="304800" lvl="0" indent="0" algn="l" rtl="0">
              <a:lnSpc>
                <a:spcPct val="130000"/>
              </a:lnSpc>
              <a:spcBef>
                <a:spcPts val="0"/>
              </a:spcBef>
              <a:spcAft>
                <a:spcPts val="0"/>
              </a:spcAft>
              <a:buNone/>
            </a:pPr>
            <a:r>
              <a:rPr lang="en-GB" sz="1100">
                <a:latin typeface="Arial"/>
                <a:ea typeface="Arial"/>
                <a:cs typeface="Arial"/>
                <a:sym typeface="Arial"/>
              </a:rPr>
              <a:t>Restart framework was introduced in May with the aim of </a:t>
            </a:r>
            <a:endParaRPr sz="1100">
              <a:latin typeface="Arial"/>
              <a:ea typeface="Arial"/>
              <a:cs typeface="Arial"/>
              <a:sym typeface="Arial"/>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Restoring a fully active portfolio of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Continuing to support COVID-19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Providing a structure to guide the restarting of a full range of NIHR research</a:t>
            </a:r>
            <a:endParaRPr sz="1100">
              <a:latin typeface="Lato"/>
              <a:ea typeface="Lato"/>
              <a:cs typeface="Lato"/>
              <a:sym typeface="Lato"/>
            </a:endParaRPr>
          </a:p>
          <a:p>
            <a:pPr marL="457200" marR="304800" lvl="0" indent="-298450" algn="l" rtl="0">
              <a:lnSpc>
                <a:spcPct val="130000"/>
              </a:lnSpc>
              <a:spcBef>
                <a:spcPts val="0"/>
              </a:spcBef>
              <a:spcAft>
                <a:spcPts val="0"/>
              </a:spcAft>
              <a:buSzPts val="1100"/>
              <a:buFont typeface="Lato"/>
              <a:buChar char="●"/>
            </a:pPr>
            <a:r>
              <a:rPr lang="en-GB" sz="1100">
                <a:latin typeface="Lato"/>
                <a:ea typeface="Lato"/>
                <a:cs typeface="Lato"/>
                <a:sym typeface="Lato"/>
              </a:rPr>
              <a:t>Work in close collaboration with key stakeholders, regulators, </a:t>
            </a:r>
            <a:r>
              <a:rPr lang="en-GB" sz="1100">
                <a:solidFill>
                  <a:schemeClr val="hlink"/>
                </a:solidFill>
                <a:uFill>
                  <a:noFill/>
                </a:uFill>
                <a:latin typeface="Lato"/>
                <a:ea typeface="Lato"/>
                <a:cs typeface="Lato"/>
                <a:sym typeface="Lato"/>
                <a:hlinkClick r:id="rId3"/>
              </a:rPr>
              <a:t>HRA</a:t>
            </a:r>
            <a:r>
              <a:rPr lang="en-GB" sz="1100">
                <a:latin typeface="Lato"/>
                <a:ea typeface="Lato"/>
                <a:cs typeface="Lato"/>
                <a:sym typeface="Lato"/>
              </a:rPr>
              <a:t>, </a:t>
            </a:r>
            <a:r>
              <a:rPr lang="en-GB" sz="1100">
                <a:solidFill>
                  <a:schemeClr val="hlink"/>
                </a:solidFill>
                <a:uFill>
                  <a:noFill/>
                </a:uFill>
                <a:latin typeface="Lato"/>
                <a:ea typeface="Lato"/>
                <a:cs typeface="Lato"/>
                <a:sym typeface="Lato"/>
                <a:hlinkClick r:id="rId4"/>
              </a:rPr>
              <a:t>MHRA</a:t>
            </a:r>
            <a:r>
              <a:rPr lang="en-GB" sz="1100">
                <a:latin typeface="Lato"/>
                <a:ea typeface="Lato"/>
                <a:cs typeface="Lato"/>
                <a:sym typeface="Lato"/>
              </a:rPr>
              <a:t>, patients and the public, and health and care research organisations to support the pace and coordination of this Restart and to ensure coordinated UK-wide working</a:t>
            </a:r>
            <a:endParaRPr sz="1100">
              <a:latin typeface="Lato"/>
              <a:ea typeface="Lato"/>
              <a:cs typeface="Lato"/>
              <a:sym typeface="Lato"/>
            </a:endParaRPr>
          </a:p>
          <a:p>
            <a:pPr marL="457200" marR="304800" lvl="0" indent="0" algn="l" rtl="0">
              <a:lnSpc>
                <a:spcPct val="130000"/>
              </a:lnSpc>
              <a:spcBef>
                <a:spcPts val="0"/>
              </a:spcBef>
              <a:spcAft>
                <a:spcPts val="0"/>
              </a:spcAft>
              <a:buNone/>
            </a:pPr>
            <a:endParaRPr sz="1100">
              <a:latin typeface="Lato"/>
              <a:ea typeface="Lato"/>
              <a:cs typeface="Lato"/>
              <a:sym typeface="Lato"/>
            </a:endParaRPr>
          </a:p>
          <a:p>
            <a:pPr marL="0" marR="304800" lvl="0" indent="0" algn="l" rtl="0">
              <a:lnSpc>
                <a:spcPct val="100000"/>
              </a:lnSpc>
              <a:spcBef>
                <a:spcPts val="0"/>
              </a:spcBef>
              <a:spcAft>
                <a:spcPts val="0"/>
              </a:spcAft>
              <a:buNone/>
            </a:pPr>
            <a:r>
              <a:rPr lang="en-GB" sz="1100">
                <a:latin typeface="Arial"/>
                <a:ea typeface="Arial"/>
                <a:cs typeface="Arial"/>
                <a:sym typeface="Arial"/>
              </a:rPr>
              <a:t>2nd wave guidance: </a:t>
            </a:r>
            <a:endParaRPr sz="1100">
              <a:latin typeface="Arial"/>
              <a:ea typeface="Arial"/>
              <a:cs typeface="Arial"/>
              <a:sym typeface="Arial"/>
            </a:endParaRPr>
          </a:p>
          <a:p>
            <a:pPr marL="0" marR="304800" lvl="0" indent="0" algn="l" rtl="0">
              <a:lnSpc>
                <a:spcPct val="100000"/>
              </a:lnSpc>
              <a:spcBef>
                <a:spcPts val="0"/>
              </a:spcBef>
              <a:spcAft>
                <a:spcPts val="0"/>
              </a:spcAft>
              <a:buNone/>
            </a:pPr>
            <a:r>
              <a:rPr lang="en-GB" sz="1100">
                <a:latin typeface="Arial"/>
                <a:ea typeface="Arial"/>
                <a:cs typeface="Arial"/>
                <a:sym typeface="Arial"/>
              </a:rPr>
              <a:t>The NIHR issued </a:t>
            </a:r>
            <a:r>
              <a:rPr lang="en-GB" sz="1100">
                <a:solidFill>
                  <a:srgbClr val="1155CC"/>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guidance</a:t>
            </a:r>
            <a:r>
              <a:rPr lang="en-GB" sz="1100">
                <a:latin typeface="Arial"/>
                <a:ea typeface="Arial"/>
                <a:cs typeface="Arial"/>
                <a:sym typeface="Arial"/>
              </a:rPr>
              <a:t> to protect both COVID-19 and non-COVID-19 research during a ‘second wave’ of high COVID-19 activity.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The guidance makes very clear that research staff funded by NIHR should not be deployed to front line duties except in exceptional circumstances. This is in contrast to the ‘first wave’ when numerous staff were deployed to the clinical front line.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Dr William van't Hoff, CEO of the NIHR Clinical Research Network (CRN) and Senior Responsible Officer for the Restart Programme, said: “</a:t>
            </a:r>
            <a:r>
              <a:rPr lang="en-GB" sz="1100" i="1">
                <a:latin typeface="Arial"/>
                <a:ea typeface="Arial"/>
                <a:cs typeface="Arial"/>
                <a:sym typeface="Arial"/>
              </a:rPr>
              <a:t>As the number of people with COVID-19 starts to rise again, it is imperative that our research staff focus on priority COVID-19 studies including vaccine studies. But we also need our teams to continue to support the restart of non-COVID-19 research, both commercial and non-commercial, in tandem with the restoration of NHS routine clinical services. The impact of research being paused in the Spring has been severe and we will make every effort to maintain recruitment rates across the portfolio.”</a:t>
            </a:r>
            <a:endParaRPr sz="1100" i="1">
              <a:latin typeface="Arial"/>
              <a:ea typeface="Arial"/>
              <a:cs typeface="Arial"/>
              <a:sym typeface="Arial"/>
            </a:endParaRPr>
          </a:p>
          <a:p>
            <a:pPr marL="0" marR="304800" lvl="0" indent="0" algn="l" rtl="0">
              <a:lnSpc>
                <a:spcPct val="100000"/>
              </a:lnSpc>
              <a:spcBef>
                <a:spcPts val="1200"/>
              </a:spcBef>
              <a:spcAft>
                <a:spcPts val="3600"/>
              </a:spcAft>
              <a:buNone/>
            </a:pPr>
            <a:endParaRPr sz="1100" b="1">
              <a:latin typeface="Arial"/>
              <a:ea typeface="Arial"/>
              <a:cs typeface="Arial"/>
              <a:sym typeface="Arial"/>
            </a:endParaRPr>
          </a:p>
        </p:txBody>
      </p:sp>
      <p:sp>
        <p:nvSpPr>
          <p:cNvPr id="120" name="Google Shape;120;gf5adc10dff_0_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5e8f4319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5e8f43194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March, on behalf of the Department of Health and Social Care, the NIHR set up a mechanism (UK-wide portal) for applying for funding and/or prioritised support for urgent public health research into COVID-19.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goal was to gather the necessary clinical and epidemiological evidence to inform national policy and enable new diagnostics, treatments and vaccines to be developed and tested.</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 set-up and delivery of UPH studies is expedited by all necessary organisations across the research, health and social care systems including the HRA.</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There is a commitment to ensure that research findings and data relevant to COVID-19 from UPH research are shared rapidly and openly.</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b="1">
                <a:latin typeface="Arial"/>
                <a:ea typeface="Arial"/>
                <a:cs typeface="Arial"/>
                <a:sym typeface="Arial"/>
              </a:rPr>
              <a:t>Currently there are 67 UPH studies, 47 of which are running in CRN WE.</a:t>
            </a:r>
            <a:endParaRPr sz="1100" b="1">
              <a:latin typeface="Arial"/>
              <a:ea typeface="Arial"/>
              <a:cs typeface="Arial"/>
              <a:sym typeface="Arial"/>
            </a:endParaRPr>
          </a:p>
          <a:p>
            <a:pPr marL="0" marR="304800" lvl="0" indent="0" algn="l" rtl="0">
              <a:lnSpc>
                <a:spcPct val="130000"/>
              </a:lnSpc>
              <a:spcBef>
                <a:spcPts val="0"/>
              </a:spcBef>
              <a:spcAft>
                <a:spcPts val="0"/>
              </a:spcAft>
              <a:buNone/>
            </a:pPr>
            <a:endParaRPr sz="1100" b="1">
              <a:latin typeface="Arial"/>
              <a:ea typeface="Arial"/>
              <a:cs typeface="Arial"/>
              <a:sym typeface="Arial"/>
            </a:endParaRPr>
          </a:p>
          <a:p>
            <a:pPr marL="0" marR="304800" lvl="0" indent="0" algn="l" rtl="0">
              <a:lnSpc>
                <a:spcPct val="130000"/>
              </a:lnSpc>
              <a:spcBef>
                <a:spcPts val="0"/>
              </a:spcBef>
              <a:spcAft>
                <a:spcPts val="0"/>
              </a:spcAft>
              <a:buNone/>
            </a:pPr>
            <a:r>
              <a:rPr lang="en-GB" sz="1100">
                <a:latin typeface="Arial"/>
                <a:ea typeface="Arial"/>
                <a:cs typeface="Arial"/>
                <a:sym typeface="Arial"/>
              </a:rPr>
              <a:t>Restart framework was introduced in May with the aim of </a:t>
            </a:r>
            <a:endParaRPr sz="1100">
              <a:latin typeface="Arial"/>
              <a:ea typeface="Arial"/>
              <a:cs typeface="Arial"/>
              <a:sym typeface="Arial"/>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Restoring a fully active portfolio of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Continuing to support COVID-19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Providing a structure to guide the restarting of a full range of NIHR research</a:t>
            </a:r>
            <a:endParaRPr sz="1100">
              <a:latin typeface="Lato"/>
              <a:ea typeface="Lato"/>
              <a:cs typeface="Lato"/>
              <a:sym typeface="Lato"/>
            </a:endParaRPr>
          </a:p>
          <a:p>
            <a:pPr marL="457200" marR="304800" lvl="0" indent="-298450" algn="l" rtl="0">
              <a:lnSpc>
                <a:spcPct val="130000"/>
              </a:lnSpc>
              <a:spcBef>
                <a:spcPts val="0"/>
              </a:spcBef>
              <a:spcAft>
                <a:spcPts val="0"/>
              </a:spcAft>
              <a:buSzPts val="1100"/>
              <a:buFont typeface="Lato"/>
              <a:buChar char="●"/>
            </a:pPr>
            <a:r>
              <a:rPr lang="en-GB" sz="1100">
                <a:latin typeface="Lato"/>
                <a:ea typeface="Lato"/>
                <a:cs typeface="Lato"/>
                <a:sym typeface="Lato"/>
              </a:rPr>
              <a:t>Work in close collaboration with key stakeholders, regulators, </a:t>
            </a:r>
            <a:r>
              <a:rPr lang="en-GB" sz="1100">
                <a:solidFill>
                  <a:schemeClr val="hlink"/>
                </a:solidFill>
                <a:uFill>
                  <a:noFill/>
                </a:uFill>
                <a:latin typeface="Lato"/>
                <a:ea typeface="Lato"/>
                <a:cs typeface="Lato"/>
                <a:sym typeface="Lato"/>
                <a:hlinkClick r:id="rId3"/>
              </a:rPr>
              <a:t>HRA</a:t>
            </a:r>
            <a:r>
              <a:rPr lang="en-GB" sz="1100">
                <a:latin typeface="Lato"/>
                <a:ea typeface="Lato"/>
                <a:cs typeface="Lato"/>
                <a:sym typeface="Lato"/>
              </a:rPr>
              <a:t>, </a:t>
            </a:r>
            <a:r>
              <a:rPr lang="en-GB" sz="1100">
                <a:solidFill>
                  <a:schemeClr val="hlink"/>
                </a:solidFill>
                <a:uFill>
                  <a:noFill/>
                </a:uFill>
                <a:latin typeface="Lato"/>
                <a:ea typeface="Lato"/>
                <a:cs typeface="Lato"/>
                <a:sym typeface="Lato"/>
                <a:hlinkClick r:id="rId4"/>
              </a:rPr>
              <a:t>MHRA</a:t>
            </a:r>
            <a:r>
              <a:rPr lang="en-GB" sz="1100">
                <a:latin typeface="Lato"/>
                <a:ea typeface="Lato"/>
                <a:cs typeface="Lato"/>
                <a:sym typeface="Lato"/>
              </a:rPr>
              <a:t>, patients and the public, and health and care research organisations to support the pace and coordination of this Restart and to ensure coordinated UK-wide working</a:t>
            </a:r>
            <a:endParaRPr sz="1100">
              <a:latin typeface="Lato"/>
              <a:ea typeface="Lato"/>
              <a:cs typeface="Lato"/>
              <a:sym typeface="Lato"/>
            </a:endParaRPr>
          </a:p>
          <a:p>
            <a:pPr marL="457200" marR="304800" lvl="0" indent="0" algn="l" rtl="0">
              <a:lnSpc>
                <a:spcPct val="130000"/>
              </a:lnSpc>
              <a:spcBef>
                <a:spcPts val="0"/>
              </a:spcBef>
              <a:spcAft>
                <a:spcPts val="0"/>
              </a:spcAft>
              <a:buNone/>
            </a:pPr>
            <a:endParaRPr sz="1100">
              <a:latin typeface="Lato"/>
              <a:ea typeface="Lato"/>
              <a:cs typeface="Lato"/>
              <a:sym typeface="Lato"/>
            </a:endParaRPr>
          </a:p>
          <a:p>
            <a:pPr marL="0" marR="304800" lvl="0" indent="0" algn="l" rtl="0">
              <a:lnSpc>
                <a:spcPct val="100000"/>
              </a:lnSpc>
              <a:spcBef>
                <a:spcPts val="0"/>
              </a:spcBef>
              <a:spcAft>
                <a:spcPts val="0"/>
              </a:spcAft>
              <a:buNone/>
            </a:pPr>
            <a:r>
              <a:rPr lang="en-GB" sz="1100">
                <a:latin typeface="Arial"/>
                <a:ea typeface="Arial"/>
                <a:cs typeface="Arial"/>
                <a:sym typeface="Arial"/>
              </a:rPr>
              <a:t>2nd wave guidance: </a:t>
            </a:r>
            <a:endParaRPr sz="1100">
              <a:latin typeface="Arial"/>
              <a:ea typeface="Arial"/>
              <a:cs typeface="Arial"/>
              <a:sym typeface="Arial"/>
            </a:endParaRPr>
          </a:p>
          <a:p>
            <a:pPr marL="0" marR="304800" lvl="0" indent="0" algn="l" rtl="0">
              <a:lnSpc>
                <a:spcPct val="100000"/>
              </a:lnSpc>
              <a:spcBef>
                <a:spcPts val="0"/>
              </a:spcBef>
              <a:spcAft>
                <a:spcPts val="0"/>
              </a:spcAft>
              <a:buNone/>
            </a:pPr>
            <a:r>
              <a:rPr lang="en-GB" sz="1100">
                <a:latin typeface="Arial"/>
                <a:ea typeface="Arial"/>
                <a:cs typeface="Arial"/>
                <a:sym typeface="Arial"/>
              </a:rPr>
              <a:t>The NIHR issued </a:t>
            </a:r>
            <a:r>
              <a:rPr lang="en-GB" sz="1100">
                <a:solidFill>
                  <a:srgbClr val="1155CC"/>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guidance</a:t>
            </a:r>
            <a:r>
              <a:rPr lang="en-GB" sz="1100">
                <a:latin typeface="Arial"/>
                <a:ea typeface="Arial"/>
                <a:cs typeface="Arial"/>
                <a:sym typeface="Arial"/>
              </a:rPr>
              <a:t> to protect both COVID-19 and non-COVID-19 research during a ‘second wave’ of high COVID-19 activity.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The guidance makes very clear that research staff funded by NIHR should not be deployed to front line duties except in exceptional circumstances. This is in contrast to the ‘first wave’ when numerous staff were deployed to the clinical front line.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Dr William van't Hoff, CEO of the NIHR Clinical Research Network (CRN) and Senior Responsible Officer for the Restart Programme, said: “</a:t>
            </a:r>
            <a:r>
              <a:rPr lang="en-GB" sz="1100" i="1">
                <a:latin typeface="Arial"/>
                <a:ea typeface="Arial"/>
                <a:cs typeface="Arial"/>
                <a:sym typeface="Arial"/>
              </a:rPr>
              <a:t>As the number of people with COVID-19 starts to rise again, it is imperative that our research staff focus on priority COVID-19 studies including vaccine studies. But we also need our teams to continue to support the restart of non-COVID-19 research, both commercial and non-commercial, in tandem with the restoration of NHS routine clinical services. The impact of research being paused in the Spring has been severe and we will make every effort to maintain recruitment rates across the portfolio.”</a:t>
            </a:r>
            <a:endParaRPr sz="1100" i="1">
              <a:latin typeface="Arial"/>
              <a:ea typeface="Arial"/>
              <a:cs typeface="Arial"/>
              <a:sym typeface="Arial"/>
            </a:endParaRPr>
          </a:p>
          <a:p>
            <a:pPr marL="0" marR="304800" lvl="0" indent="0" algn="l" rtl="0">
              <a:lnSpc>
                <a:spcPct val="100000"/>
              </a:lnSpc>
              <a:spcBef>
                <a:spcPts val="1200"/>
              </a:spcBef>
              <a:spcAft>
                <a:spcPts val="3600"/>
              </a:spcAft>
              <a:buNone/>
            </a:pPr>
            <a:endParaRPr sz="1100" b="1">
              <a:latin typeface="Arial"/>
              <a:ea typeface="Arial"/>
              <a:cs typeface="Arial"/>
              <a:sym typeface="Arial"/>
            </a:endParaRPr>
          </a:p>
        </p:txBody>
      </p:sp>
      <p:sp>
        <p:nvSpPr>
          <p:cNvPr id="128" name="Google Shape;128;g15e8f43194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5adc1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f5adc10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017650" y="3986200"/>
            <a:ext cx="96504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West of England Research Update - Claire Matthews </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Gynaecological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07/10/2022</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838200" y="152750"/>
            <a:ext cx="109398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Gynae Cancer research recruitment West of England 22/23</a:t>
            </a:r>
            <a:endParaRPr/>
          </a:p>
        </p:txBody>
      </p:sp>
      <p:sp>
        <p:nvSpPr>
          <p:cNvPr id="101" name="Google Shape;101;p12"/>
          <p:cNvSpPr txBox="1"/>
          <p:nvPr/>
        </p:nvSpPr>
        <p:spPr>
          <a:xfrm>
            <a:off x="513250" y="1805200"/>
            <a:ext cx="1017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22/23</a:t>
            </a:r>
            <a:endParaRPr sz="1600"/>
          </a:p>
        </p:txBody>
      </p:sp>
      <p:sp>
        <p:nvSpPr>
          <p:cNvPr id="102" name="Google Shape;102;p12"/>
          <p:cNvSpPr txBox="1"/>
          <p:nvPr/>
        </p:nvSpPr>
        <p:spPr>
          <a:xfrm>
            <a:off x="400175" y="4532675"/>
            <a:ext cx="1017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21/22</a:t>
            </a:r>
            <a:endParaRPr sz="1600"/>
          </a:p>
        </p:txBody>
      </p:sp>
      <p:pic>
        <p:nvPicPr>
          <p:cNvPr id="103" name="Google Shape;103;p12"/>
          <p:cNvPicPr preferRelativeResize="0"/>
          <p:nvPr/>
        </p:nvPicPr>
        <p:blipFill>
          <a:blip r:embed="rId3">
            <a:alphaModFix/>
          </a:blip>
          <a:stretch>
            <a:fillRect/>
          </a:stretch>
        </p:blipFill>
        <p:spPr>
          <a:xfrm>
            <a:off x="1216200" y="855925"/>
            <a:ext cx="9040788" cy="2573075"/>
          </a:xfrm>
          <a:prstGeom prst="rect">
            <a:avLst/>
          </a:prstGeom>
          <a:noFill/>
          <a:ln>
            <a:noFill/>
          </a:ln>
        </p:spPr>
      </p:pic>
      <p:pic>
        <p:nvPicPr>
          <p:cNvPr id="104" name="Google Shape;104;p12"/>
          <p:cNvPicPr preferRelativeResize="0"/>
          <p:nvPr/>
        </p:nvPicPr>
        <p:blipFill>
          <a:blip r:embed="rId4">
            <a:alphaModFix/>
          </a:blip>
          <a:stretch>
            <a:fillRect/>
          </a:stretch>
        </p:blipFill>
        <p:spPr>
          <a:xfrm>
            <a:off x="1216200" y="3510600"/>
            <a:ext cx="9040799" cy="2436780"/>
          </a:xfrm>
          <a:prstGeom prst="rect">
            <a:avLst/>
          </a:prstGeom>
          <a:noFill/>
          <a:ln>
            <a:noFill/>
          </a:ln>
        </p:spPr>
      </p:pic>
      <p:sp>
        <p:nvSpPr>
          <p:cNvPr id="105" name="Google Shape;105;p12"/>
          <p:cNvSpPr txBox="1"/>
          <p:nvPr/>
        </p:nvSpPr>
        <p:spPr>
          <a:xfrm>
            <a:off x="9654300" y="6247425"/>
            <a:ext cx="2557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Data cut: 30/09/2022</a:t>
            </a:r>
            <a:endParaRPr sz="1200"/>
          </a:p>
          <a:p>
            <a:pPr marL="0" lvl="0" indent="0" algn="l" rtl="0">
              <a:spcBef>
                <a:spcPts val="0"/>
              </a:spcBef>
              <a:spcAft>
                <a:spcPts val="0"/>
              </a:spcAft>
              <a:buNone/>
            </a:pPr>
            <a:r>
              <a:rPr lang="en-GB" sz="1200"/>
              <a:t>Source: ODP All Portfolio</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13"/>
          <p:cNvSpPr txBox="1"/>
          <p:nvPr/>
        </p:nvSpPr>
        <p:spPr>
          <a:xfrm>
            <a:off x="400175" y="4532675"/>
            <a:ext cx="1017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Regional</a:t>
            </a:r>
            <a:endParaRPr sz="1600"/>
          </a:p>
        </p:txBody>
      </p:sp>
      <p:sp>
        <p:nvSpPr>
          <p:cNvPr id="112" name="Google Shape;112;p13"/>
          <p:cNvSpPr txBox="1"/>
          <p:nvPr/>
        </p:nvSpPr>
        <p:spPr>
          <a:xfrm>
            <a:off x="513250" y="1805200"/>
            <a:ext cx="1017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National</a:t>
            </a:r>
            <a:endParaRPr sz="1600"/>
          </a:p>
        </p:txBody>
      </p:sp>
      <p:sp>
        <p:nvSpPr>
          <p:cNvPr id="113" name="Google Shape;113;p13"/>
          <p:cNvSpPr txBox="1">
            <a:spLocks noGrp="1"/>
          </p:cNvSpPr>
          <p:nvPr>
            <p:ph type="title"/>
          </p:nvPr>
        </p:nvSpPr>
        <p:spPr>
          <a:xfrm>
            <a:off x="838200" y="1527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Gynae Cancer research </a:t>
            </a:r>
            <a:endParaRPr/>
          </a:p>
        </p:txBody>
      </p:sp>
      <p:pic>
        <p:nvPicPr>
          <p:cNvPr id="114" name="Google Shape;114;p13"/>
          <p:cNvPicPr preferRelativeResize="0"/>
          <p:nvPr/>
        </p:nvPicPr>
        <p:blipFill>
          <a:blip r:embed="rId3">
            <a:alphaModFix/>
          </a:blip>
          <a:stretch>
            <a:fillRect/>
          </a:stretch>
        </p:blipFill>
        <p:spPr>
          <a:xfrm>
            <a:off x="1656700" y="3538550"/>
            <a:ext cx="8889626" cy="2354499"/>
          </a:xfrm>
          <a:prstGeom prst="rect">
            <a:avLst/>
          </a:prstGeom>
          <a:noFill/>
          <a:ln>
            <a:noFill/>
          </a:ln>
        </p:spPr>
      </p:pic>
      <p:pic>
        <p:nvPicPr>
          <p:cNvPr id="115" name="Google Shape;115;p13"/>
          <p:cNvPicPr preferRelativeResize="0"/>
          <p:nvPr/>
        </p:nvPicPr>
        <p:blipFill>
          <a:blip r:embed="rId4">
            <a:alphaModFix/>
          </a:blip>
          <a:stretch>
            <a:fillRect/>
          </a:stretch>
        </p:blipFill>
        <p:spPr>
          <a:xfrm>
            <a:off x="1656700" y="1018250"/>
            <a:ext cx="8889634" cy="2410750"/>
          </a:xfrm>
          <a:prstGeom prst="rect">
            <a:avLst/>
          </a:prstGeom>
          <a:noFill/>
          <a:ln>
            <a:noFill/>
          </a:ln>
        </p:spPr>
      </p:pic>
      <p:sp>
        <p:nvSpPr>
          <p:cNvPr id="116" name="Google Shape;116;p13"/>
          <p:cNvSpPr txBox="1"/>
          <p:nvPr/>
        </p:nvSpPr>
        <p:spPr>
          <a:xfrm>
            <a:off x="9654300" y="6247425"/>
            <a:ext cx="2557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Data cut: 30/09/2022</a:t>
            </a:r>
            <a:endParaRPr sz="1200"/>
          </a:p>
          <a:p>
            <a:pPr marL="0" lvl="0" indent="0" algn="l" rtl="0">
              <a:spcBef>
                <a:spcPts val="0"/>
              </a:spcBef>
              <a:spcAft>
                <a:spcPts val="0"/>
              </a:spcAft>
              <a:buNone/>
            </a:pPr>
            <a:r>
              <a:rPr lang="en-GB" sz="1200"/>
              <a:t>Source: ODP All Portfolio</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720950" y="1"/>
            <a:ext cx="10515600" cy="57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400" b="1"/>
              <a:t>Gynae Cancer Studies - opened in West of England region 21/22</a:t>
            </a:r>
            <a:endParaRPr sz="2400" b="1"/>
          </a:p>
        </p:txBody>
      </p:sp>
      <p:sp>
        <p:nvSpPr>
          <p:cNvPr id="123" name="Google Shape;123;p14"/>
          <p:cNvSpPr txBox="1"/>
          <p:nvPr/>
        </p:nvSpPr>
        <p:spPr>
          <a:xfrm>
            <a:off x="9654300" y="6247425"/>
            <a:ext cx="2557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Data cut: 30/09/2022</a:t>
            </a:r>
            <a:endParaRPr sz="1200"/>
          </a:p>
          <a:p>
            <a:pPr marL="0" lvl="0" indent="0" algn="l" rtl="0">
              <a:spcBef>
                <a:spcPts val="0"/>
              </a:spcBef>
              <a:spcAft>
                <a:spcPts val="0"/>
              </a:spcAft>
              <a:buNone/>
            </a:pPr>
            <a:r>
              <a:rPr lang="en-GB" sz="1200"/>
              <a:t>Source: ODP All Portfolio</a:t>
            </a:r>
            <a:endParaRPr sz="1200"/>
          </a:p>
        </p:txBody>
      </p:sp>
      <p:graphicFrame>
        <p:nvGraphicFramePr>
          <p:cNvPr id="124" name="Google Shape;124;p14"/>
          <p:cNvGraphicFramePr/>
          <p:nvPr/>
        </p:nvGraphicFramePr>
        <p:xfrm>
          <a:off x="431150" y="574800"/>
          <a:ext cx="3000000" cy="3000000"/>
        </p:xfrm>
        <a:graphic>
          <a:graphicData uri="http://schemas.openxmlformats.org/drawingml/2006/table">
            <a:tbl>
              <a:tblPr>
                <a:noFill/>
                <a:tableStyleId>{6252CF6F-03A2-4633-A5A4-9FF3AF579A82}</a:tableStyleId>
              </a:tblPr>
              <a:tblGrid>
                <a:gridCol w="928400">
                  <a:extLst>
                    <a:ext uri="{9D8B030D-6E8A-4147-A177-3AD203B41FA5}">
                      <a16:colId xmlns:a16="http://schemas.microsoft.com/office/drawing/2014/main" val="20000"/>
                    </a:ext>
                  </a:extLst>
                </a:gridCol>
                <a:gridCol w="5782600">
                  <a:extLst>
                    <a:ext uri="{9D8B030D-6E8A-4147-A177-3AD203B41FA5}">
                      <a16:colId xmlns:a16="http://schemas.microsoft.com/office/drawing/2014/main" val="20001"/>
                    </a:ext>
                  </a:extLst>
                </a:gridCol>
                <a:gridCol w="1088600">
                  <a:extLst>
                    <a:ext uri="{9D8B030D-6E8A-4147-A177-3AD203B41FA5}">
                      <a16:colId xmlns:a16="http://schemas.microsoft.com/office/drawing/2014/main" val="20002"/>
                    </a:ext>
                  </a:extLst>
                </a:gridCol>
                <a:gridCol w="1362700">
                  <a:extLst>
                    <a:ext uri="{9D8B030D-6E8A-4147-A177-3AD203B41FA5}">
                      <a16:colId xmlns:a16="http://schemas.microsoft.com/office/drawing/2014/main" val="20003"/>
                    </a:ext>
                  </a:extLst>
                </a:gridCol>
                <a:gridCol w="1219250">
                  <a:extLst>
                    <a:ext uri="{9D8B030D-6E8A-4147-A177-3AD203B41FA5}">
                      <a16:colId xmlns:a16="http://schemas.microsoft.com/office/drawing/2014/main" val="20004"/>
                    </a:ext>
                  </a:extLst>
                </a:gridCol>
                <a:gridCol w="1057875">
                  <a:extLst>
                    <a:ext uri="{9D8B030D-6E8A-4147-A177-3AD203B41FA5}">
                      <a16:colId xmlns:a16="http://schemas.microsoft.com/office/drawing/2014/main" val="20005"/>
                    </a:ext>
                  </a:extLst>
                </a:gridCol>
              </a:tblGrid>
              <a:tr h="590550">
                <a:tc>
                  <a:txBody>
                    <a:bodyPr/>
                    <a:lstStyle/>
                    <a:p>
                      <a:pPr marL="0" lvl="0" indent="0" algn="l" rtl="0">
                        <a:spcBef>
                          <a:spcPts val="0"/>
                        </a:spcBef>
                        <a:spcAft>
                          <a:spcPts val="0"/>
                        </a:spcAft>
                        <a:buNone/>
                      </a:pPr>
                      <a:r>
                        <a:rPr lang="en-GB">
                          <a:solidFill>
                            <a:schemeClr val="lt1"/>
                          </a:solidFill>
                        </a:rPr>
                        <a:t>CPMS ID</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Opening</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Closure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Sample Size Eng</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England Recruits</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46124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XMT-1536 In Patients with Solid Tumours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21/03/2022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04/09/2022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42900">
                <a:tc>
                  <a:txBody>
                    <a:bodyPr/>
                    <a:lstStyle/>
                    <a:p>
                      <a:pPr marL="0" lvl="0" indent="0" algn="l" rtl="0">
                        <a:spcBef>
                          <a:spcPts val="0"/>
                        </a:spcBef>
                        <a:spcAft>
                          <a:spcPts val="0"/>
                        </a:spcAft>
                        <a:buNone/>
                      </a:pPr>
                      <a:r>
                        <a:rPr lang="en-GB"/>
                        <a:t>50364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Evaluation of MCM5 in postmenopausal bleeding patients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07/03/2022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31/10/2022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390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578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a:t>50338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KEYNOTE-B96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18/02/2022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31/08/2023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28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42900">
                <a:tc>
                  <a:txBody>
                    <a:bodyPr/>
                    <a:lstStyle/>
                    <a:p>
                      <a:pPr marL="0" lvl="0" indent="0" algn="l" rtl="0">
                        <a:spcBef>
                          <a:spcPts val="0"/>
                        </a:spcBef>
                        <a:spcAft>
                          <a:spcPts val="0"/>
                        </a:spcAft>
                        <a:buNone/>
                      </a:pPr>
                      <a:r>
                        <a:rPr lang="en-GB"/>
                        <a:t>49696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Reproductive function in TYA cancer survivors. (The PROTECT study)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28/01/2022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28/01/2024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800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72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a:t>49751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BRITROC-2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27/10/2021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27/10/2024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195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29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a:t>47539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MK3475-B21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25/08/2021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30/09/2022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42900">
                <a:tc>
                  <a:txBody>
                    <a:bodyPr/>
                    <a:lstStyle/>
                    <a:p>
                      <a:pPr marL="0" lvl="0" indent="0" algn="l" rtl="0">
                        <a:spcBef>
                          <a:spcPts val="0"/>
                        </a:spcBef>
                        <a:spcAft>
                          <a:spcPts val="0"/>
                        </a:spcAft>
                        <a:buNone/>
                      </a:pPr>
                      <a:r>
                        <a:rPr lang="en-GB"/>
                        <a:t>47399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Validation of HPV test system using self-collected vaginal samples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01/07/2021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6750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4,020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42900">
                <a:tc>
                  <a:txBody>
                    <a:bodyPr/>
                    <a:lstStyle/>
                    <a:p>
                      <a:pPr marL="0" lvl="0" indent="0" algn="l" rtl="0">
                        <a:spcBef>
                          <a:spcPts val="0"/>
                        </a:spcBef>
                        <a:spcAft>
                          <a:spcPts val="0"/>
                        </a:spcAft>
                        <a:buNone/>
                      </a:pPr>
                      <a:r>
                        <a:rPr lang="en-GB"/>
                        <a:t>42175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Prime-boost Vaccine Study in Women with Low-grade Cervical HPV Lesions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16/06/2021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15/12/2022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48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35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a:t>44263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Mk3475-A18 / ENGOT-cx11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10/05/2021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30/09/2022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GB"/>
                        <a:t>47016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Urine HPV testing for cervical screening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22/02/2021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01/09/2023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500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649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GB"/>
                        <a:t>47749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VALTIVE1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09/02/2021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01/02/2023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55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0">
                <a:tc>
                  <a:txBody>
                    <a:bodyPr/>
                    <a:lstStyle/>
                    <a:p>
                      <a:pPr marL="0" lvl="0" indent="0" algn="l" rtl="0">
                        <a:spcBef>
                          <a:spcPts val="0"/>
                        </a:spcBef>
                        <a:spcAft>
                          <a:spcPts val="0"/>
                        </a:spcAft>
                        <a:buNone/>
                      </a:pPr>
                      <a:r>
                        <a:rPr lang="en-GB"/>
                        <a:t>43764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FAIR-O</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20/01/2021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01/07/2022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48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720950" y="1"/>
            <a:ext cx="10515600" cy="57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400" b="1"/>
              <a:t>Gynae Cancer Studies - in set up in West of England region </a:t>
            </a:r>
            <a:endParaRPr sz="2400" b="1"/>
          </a:p>
        </p:txBody>
      </p:sp>
      <p:sp>
        <p:nvSpPr>
          <p:cNvPr id="131" name="Google Shape;131;p15"/>
          <p:cNvSpPr txBox="1"/>
          <p:nvPr/>
        </p:nvSpPr>
        <p:spPr>
          <a:xfrm>
            <a:off x="9654300" y="6247425"/>
            <a:ext cx="2557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Data cut: 30/09/2022</a:t>
            </a:r>
            <a:endParaRPr sz="1200"/>
          </a:p>
          <a:p>
            <a:pPr marL="0" lvl="0" indent="0" algn="l" rtl="0">
              <a:spcBef>
                <a:spcPts val="0"/>
              </a:spcBef>
              <a:spcAft>
                <a:spcPts val="0"/>
              </a:spcAft>
              <a:buNone/>
            </a:pPr>
            <a:r>
              <a:rPr lang="en-GB" sz="1200"/>
              <a:t>Source: ODP All Portfolio</a:t>
            </a:r>
            <a:endParaRPr sz="1200"/>
          </a:p>
        </p:txBody>
      </p:sp>
      <p:graphicFrame>
        <p:nvGraphicFramePr>
          <p:cNvPr id="132" name="Google Shape;132;p15"/>
          <p:cNvGraphicFramePr/>
          <p:nvPr/>
        </p:nvGraphicFramePr>
        <p:xfrm>
          <a:off x="141188" y="787175"/>
          <a:ext cx="3000000" cy="3000000"/>
        </p:xfrm>
        <a:graphic>
          <a:graphicData uri="http://schemas.openxmlformats.org/drawingml/2006/table">
            <a:tbl>
              <a:tblPr>
                <a:noFill/>
                <a:tableStyleId>{6252CF6F-03A2-4633-A5A4-9FF3AF579A82}</a:tableStyleId>
              </a:tblPr>
              <a:tblGrid>
                <a:gridCol w="742925">
                  <a:extLst>
                    <a:ext uri="{9D8B030D-6E8A-4147-A177-3AD203B41FA5}">
                      <a16:colId xmlns:a16="http://schemas.microsoft.com/office/drawing/2014/main" val="20000"/>
                    </a:ext>
                  </a:extLst>
                </a:gridCol>
                <a:gridCol w="1979925">
                  <a:extLst>
                    <a:ext uri="{9D8B030D-6E8A-4147-A177-3AD203B41FA5}">
                      <a16:colId xmlns:a16="http://schemas.microsoft.com/office/drawing/2014/main" val="20001"/>
                    </a:ext>
                  </a:extLst>
                </a:gridCol>
                <a:gridCol w="5060950">
                  <a:extLst>
                    <a:ext uri="{9D8B030D-6E8A-4147-A177-3AD203B41FA5}">
                      <a16:colId xmlns:a16="http://schemas.microsoft.com/office/drawing/2014/main" val="20002"/>
                    </a:ext>
                  </a:extLst>
                </a:gridCol>
                <a:gridCol w="1164725">
                  <a:extLst>
                    <a:ext uri="{9D8B030D-6E8A-4147-A177-3AD203B41FA5}">
                      <a16:colId xmlns:a16="http://schemas.microsoft.com/office/drawing/2014/main" val="20003"/>
                    </a:ext>
                  </a:extLst>
                </a:gridCol>
                <a:gridCol w="1164725">
                  <a:extLst>
                    <a:ext uri="{9D8B030D-6E8A-4147-A177-3AD203B41FA5}">
                      <a16:colId xmlns:a16="http://schemas.microsoft.com/office/drawing/2014/main" val="20004"/>
                    </a:ext>
                  </a:extLst>
                </a:gridCol>
                <a:gridCol w="1149100">
                  <a:extLst>
                    <a:ext uri="{9D8B030D-6E8A-4147-A177-3AD203B41FA5}">
                      <a16:colId xmlns:a16="http://schemas.microsoft.com/office/drawing/2014/main" val="20005"/>
                    </a:ext>
                  </a:extLst>
                </a:gridCol>
                <a:gridCol w="647275">
                  <a:extLst>
                    <a:ext uri="{9D8B030D-6E8A-4147-A177-3AD203B41FA5}">
                      <a16:colId xmlns:a16="http://schemas.microsoft.com/office/drawing/2014/main" val="20006"/>
                    </a:ext>
                  </a:extLst>
                </a:gridCol>
              </a:tblGrid>
              <a:tr h="871925">
                <a:tc>
                  <a:txBody>
                    <a:bodyPr/>
                    <a:lstStyle/>
                    <a:p>
                      <a:pPr marL="0" lvl="0" indent="0" algn="l" rtl="0">
                        <a:spcBef>
                          <a:spcPts val="0"/>
                        </a:spcBef>
                        <a:spcAft>
                          <a:spcPts val="0"/>
                        </a:spcAft>
                        <a:buNone/>
                      </a:pPr>
                      <a:r>
                        <a:rPr lang="en-GB">
                          <a:solidFill>
                            <a:schemeClr val="lt1"/>
                          </a:solidFill>
                        </a:rPr>
                        <a:t>CPMS ID</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Title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Sites</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Opening</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Closure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000">
                          <a:solidFill>
                            <a:schemeClr val="lt1"/>
                          </a:solidFill>
                        </a:rPr>
                        <a:t>Sample Size Eng</a:t>
                      </a:r>
                      <a:endParaRPr sz="10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2086075">
                <a:tc>
                  <a:txBody>
                    <a:bodyPr/>
                    <a:lstStyle/>
                    <a:p>
                      <a:pPr marL="0" lvl="0" indent="0" algn="l" rtl="0">
                        <a:spcBef>
                          <a:spcPts val="0"/>
                        </a:spcBef>
                        <a:spcAft>
                          <a:spcPts val="0"/>
                        </a:spcAft>
                        <a:buNone/>
                      </a:pPr>
                      <a:r>
                        <a:rPr lang="en-GB"/>
                        <a:t>53270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Phase 1b Study of SL-172154 Administered with Combination Agent(s) in Subjects with Ovarian Cancers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An Open-Label, Phase 1b Study of SL-172154 (SIRPα-Fc-CD40L) Administered with Either Pegylated Liposomal Doxorubicin or Mirvetuximab Soravtansine in Subjects with Platinum-Resistant Ovarian Cancers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UHBW</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01/12/2022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01/03/2024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86075">
                <a:tc>
                  <a:txBody>
                    <a:bodyPr/>
                    <a:lstStyle/>
                    <a:p>
                      <a:pPr marL="0" lvl="0" indent="0" algn="l" rtl="0">
                        <a:spcBef>
                          <a:spcPts val="0"/>
                        </a:spcBef>
                        <a:spcAft>
                          <a:spcPts val="0"/>
                        </a:spcAft>
                        <a:buNone/>
                      </a:pPr>
                      <a:r>
                        <a:rPr lang="en-GB"/>
                        <a:t>51921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MK3475-C93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A Phase 3 Randomized, Open-label, Active-comparator Controlled Clinical  Study of Pembrolizumab versus Platinum Doublet Chemotherapy in Participants With  Mismatch Repair Deficient (dMMR) Advanced or Recurrent Endometrial Carcinoma in the First-line Setting (KEYNOTE-C93/GOG-3064/ENGOT-en15)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RUH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24/06/2022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22/08/2023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hlinkClick r:id="rId3">
                  <a:extLst>
                    <a:ext uri="{A12FA001-AC4F-418D-AE19-62706E023703}">
                      <ahyp:hlinkClr xmlns:ahyp="http://schemas.microsoft.com/office/drawing/2018/hyperlinkcolor" val="tx"/>
                    </a:ext>
                  </a:extLst>
                </a:hlinkClick>
              </a:rPr>
              <a:t>NIHR ODP</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Open data platform. Data on performance and restart across whole CRN, including all specialty areas</a:t>
            </a:r>
            <a:endParaRPr sz="2220">
              <a:solidFill>
                <a:srgbClr val="193E72"/>
              </a:solidFill>
            </a:endParaRPr>
          </a:p>
          <a:p>
            <a:pPr marL="0" lvl="0" indent="0" algn="l" rtl="0">
              <a:lnSpc>
                <a:spcPct val="100000"/>
              </a:lnSpc>
              <a:spcBef>
                <a:spcPts val="500"/>
              </a:spcBef>
              <a:spcAft>
                <a:spcPts val="0"/>
              </a:spcAft>
              <a:buSzPts val="2400"/>
              <a:buNone/>
            </a:pPr>
            <a:endParaRPr>
              <a:solidFill>
                <a:srgbClr val="193E72"/>
              </a:solidFill>
            </a:endParaRPr>
          </a:p>
          <a:p>
            <a:pPr marL="0" lvl="0" indent="0" algn="l" rtl="0">
              <a:lnSpc>
                <a:spcPct val="100000"/>
              </a:lnSpc>
              <a:spcBef>
                <a:spcPts val="1000"/>
              </a:spcBef>
              <a:spcAft>
                <a:spcPts val="0"/>
              </a:spcAft>
              <a:buSzPts val="2400"/>
              <a:buNone/>
            </a:pPr>
            <a:r>
              <a:rPr lang="en-GB" sz="2220" b="1" u="sng">
                <a:solidFill>
                  <a:srgbClr val="0000FF"/>
                </a:solidFill>
                <a:hlinkClick r:id="rId4">
                  <a:extLst>
                    <a:ext uri="{A12FA001-AC4F-418D-AE19-62706E023703}">
                      <ahyp:hlinkClr xmlns:ahyp="http://schemas.microsoft.com/office/drawing/2018/hyperlinkcolor" val="tx"/>
                    </a:ext>
                  </a:extLst>
                </a:hlinkClick>
              </a:rPr>
              <a:t>NIHR Be Part of Research</a:t>
            </a:r>
            <a:endParaRPr sz="2220" b="1" u="sng">
              <a:solidFill>
                <a:srgbClr val="0000FF"/>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hlinkClick r:id="rId5"/>
              </a:rPr>
              <a:t>See which studies are open across the country </a:t>
            </a:r>
            <a:endParaRPr sz="2200"/>
          </a:p>
          <a:p>
            <a:pPr marL="0" lvl="0" indent="0" algn="l" rtl="0">
              <a:lnSpc>
                <a:spcPct val="100000"/>
              </a:lnSpc>
              <a:spcBef>
                <a:spcPts val="1000"/>
              </a:spcBef>
              <a:spcAft>
                <a:spcPts val="0"/>
              </a:spcAft>
              <a:buSzPts val="2400"/>
              <a:buNone/>
            </a:pPr>
            <a:endParaRPr sz="2200"/>
          </a:p>
          <a:p>
            <a:pPr marL="0" lvl="0" indent="0" algn="l" rtl="0">
              <a:lnSpc>
                <a:spcPct val="100000"/>
              </a:lnSpc>
              <a:spcBef>
                <a:spcPts val="1000"/>
              </a:spcBef>
              <a:spcAft>
                <a:spcPts val="0"/>
              </a:spcAft>
              <a:buSzPts val="2400"/>
              <a:buNone/>
            </a:pPr>
            <a:r>
              <a:rPr lang="en-GB" sz="2220" b="1" u="sng">
                <a:solidFill>
                  <a:srgbClr val="0000FF"/>
                </a:solidFill>
                <a:hlinkClick r:id="rId5">
                  <a:extLst>
                    <a:ext uri="{A12FA001-AC4F-418D-AE19-62706E023703}">
                      <ahyp:hlinkClr xmlns:ahyp="http://schemas.microsoft.com/office/drawing/2018/hyperlinkcolor" val="tx"/>
                    </a:ext>
                  </a:extLst>
                </a:hlinkClick>
              </a:rPr>
              <a:t>National Cancer Research Institute Portfolio Maps</a:t>
            </a:r>
            <a:endParaRPr sz="2220"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View current national portfolio of open, closed and ‘in set up’ cancer studies</a:t>
            </a:r>
            <a:endParaRPr sz="2220">
              <a:solidFill>
                <a:srgbClr val="193E72"/>
              </a:solidFill>
            </a:endParaRPr>
          </a:p>
          <a:p>
            <a:pPr marL="0" lvl="0" indent="0" algn="l" rtl="0">
              <a:lnSpc>
                <a:spcPct val="100000"/>
              </a:lnSpc>
              <a:spcBef>
                <a:spcPts val="500"/>
              </a:spcBef>
              <a:spcAft>
                <a:spcPts val="0"/>
              </a:spcAft>
              <a:buSzPts val="2400"/>
              <a:buNone/>
            </a:pPr>
            <a:endParaRPr sz="2220" b="1">
              <a:solidFill>
                <a:srgbClr val="193E72"/>
              </a:solidFill>
            </a:endParaRPr>
          </a:p>
          <a:p>
            <a:pPr marL="0" lvl="0" indent="0" algn="l" rtl="0">
              <a:lnSpc>
                <a:spcPct val="100000"/>
              </a:lnSpc>
              <a:spcBef>
                <a:spcPts val="500"/>
              </a:spcBef>
              <a:spcAft>
                <a:spcPts val="0"/>
              </a:spcAft>
              <a:buSzPts val="2400"/>
              <a:buNone/>
            </a:pPr>
            <a:r>
              <a:rPr lang="en-GB" sz="2220" b="1" u="sng">
                <a:solidFill>
                  <a:srgbClr val="0000FF"/>
                </a:solidFill>
                <a:hlinkClick r:id="rId6">
                  <a:extLst>
                    <a:ext uri="{A12FA001-AC4F-418D-AE19-62706E023703}">
                      <ahyp:hlinkClr xmlns:ahyp="http://schemas.microsoft.com/office/drawing/2018/hyperlinkcolor" val="tx"/>
                    </a:ext>
                  </a:extLst>
                </a:hlinkClick>
              </a:rPr>
              <a:t>Find a Clinical Research Study (ODP) </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Search for a study to fit criteria.  Good for horizon scanning, eligibility criteria</a:t>
            </a:r>
            <a:endParaRPr>
              <a:solidFill>
                <a:srgbClr val="193E72"/>
              </a:solidFill>
            </a:endParaRPr>
          </a:p>
          <a:p>
            <a:pPr marL="1143000" lvl="2" indent="25400" algn="l" rtl="0">
              <a:lnSpc>
                <a:spcPct val="80000"/>
              </a:lnSpc>
              <a:spcBef>
                <a:spcPts val="400"/>
              </a:spcBef>
              <a:spcAft>
                <a:spcPts val="0"/>
              </a:spcAft>
              <a:buClr>
                <a:schemeClr val="dk1"/>
              </a:buClr>
              <a:buSzPts val="2000"/>
              <a:buNone/>
            </a:pPr>
            <a:endParaRPr sz="1850">
              <a:solidFill>
                <a:schemeClr val="dk1"/>
              </a:solidFill>
            </a:endParaRPr>
          </a:p>
          <a:p>
            <a:pPr marL="228593" lvl="0" indent="-87622" algn="l" rtl="0">
              <a:lnSpc>
                <a:spcPct val="70000"/>
              </a:lnSpc>
              <a:spcBef>
                <a:spcPts val="1000"/>
              </a:spcBef>
              <a:spcAft>
                <a:spcPts val="0"/>
              </a:spcAft>
              <a:buClr>
                <a:srgbClr val="193E72"/>
              </a:buClr>
              <a:buSzPts val="2220"/>
              <a:buNone/>
            </a:pPr>
            <a:endParaRPr sz="222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body" idx="1"/>
          </p:nvPr>
        </p:nvSpPr>
        <p:spPr>
          <a:xfrm>
            <a:off x="838200" y="1002215"/>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sz="3000"/>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SzPts val="2400"/>
              <a:buNone/>
            </a:pPr>
            <a:r>
              <a:rPr lang="en-GB" sz="2200"/>
              <a:t>rebecca.bowen</a:t>
            </a:r>
            <a:endParaRPr sz="2200"/>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1234</Words>
  <Application>Microsoft Office PowerPoint</Application>
  <PresentationFormat>Widescreen</PresentationFormat>
  <Paragraphs>176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Lato</vt:lpstr>
      <vt:lpstr>Arial</vt:lpstr>
      <vt:lpstr>Custom Design</vt:lpstr>
      <vt:lpstr> SWAG Network Gynaecological Cancer Clinical Advisory Group </vt:lpstr>
      <vt:lpstr>Gynae Cancer research recruitment West of England 22/23</vt:lpstr>
      <vt:lpstr>Gynae Cancer research </vt:lpstr>
      <vt:lpstr>Gynae Cancer Studies - opened in West of England region 21/22</vt:lpstr>
      <vt:lpstr>Gynae Cancer Studies - in set up in West of England region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SWAG Network Gynaecological Cancer Clinical Advisory Group </dc:title>
  <dc:creator>Dunderdale, Helen</dc:creator>
  <cp:lastModifiedBy>Helen Dunderdale</cp:lastModifiedBy>
  <cp:revision>1</cp:revision>
  <dcterms:modified xsi:type="dcterms:W3CDTF">2022-10-07T11:40:50Z</dcterms:modified>
</cp:coreProperties>
</file>