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13"/>
  </p:notesMasterIdLst>
  <p:sldIdLst>
    <p:sldId id="2147374076" r:id="rId4"/>
    <p:sldId id="2145707460" r:id="rId5"/>
    <p:sldId id="2147373747" r:id="rId6"/>
    <p:sldId id="2145707455" r:id="rId7"/>
    <p:sldId id="2147374077" r:id="rId8"/>
    <p:sldId id="2145707475" r:id="rId9"/>
    <p:sldId id="2147374078" r:id="rId10"/>
    <p:sldId id="409" r:id="rId11"/>
    <p:sldId id="214737374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F6554C-FA9F-49C1-AE63-76551994830E}" v="2" dt="2023-02-20T16:46:43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562B7-B42E-4AB0-9117-1AF90824026A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B1EC7-C00A-4474-BA6A-351C16942F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12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C4E7C-393C-40DB-9000-A217C8C2805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50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8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241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75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34992-B238-480B-B05B-09928E87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5B502-6F2B-485A-891F-B4603E8FB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2C2EF-EDC5-47F7-A4D4-F5442B77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8D33A-8E52-4209-B427-7989338C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A1735-64BB-4065-995B-BAC3A78D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0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363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899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103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17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81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959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4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6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73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1353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09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18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B843A946-C35D-BD49-8C42-CF707095E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0B26164-B704-4B46-A065-DD3EE180BD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93" y="3429001"/>
            <a:ext cx="6155267" cy="101176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solidFill>
                  <a:schemeClr val="bg1"/>
                </a:solidFill>
                <a:latin typeface="Cera Pro Macmillan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List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565ABC-8682-074B-8D7A-34FFD4A18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8616" y="2525290"/>
            <a:ext cx="2926401" cy="101176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33" b="0" i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List items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C823F6-D367-554D-A7DC-1D454AE7F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6BED65C-CB12-9549-9717-2FE5A2D983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62" y="2525289"/>
            <a:ext cx="4955955" cy="1011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67" b="1" i="0">
                <a:solidFill>
                  <a:schemeClr val="bg1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dirty="0"/>
              <a:t>List title</a:t>
            </a:r>
          </a:p>
        </p:txBody>
      </p:sp>
    </p:spTree>
    <p:extLst>
      <p:ext uri="{BB962C8B-B14F-4D97-AF65-F5344CB8AC3E}">
        <p14:creationId xmlns:p14="http://schemas.microsoft.com/office/powerpoint/2010/main" val="3934158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2FA2855A-90EE-5F4D-A382-204C6992B4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1C5879-0240-8248-9AAA-8B852302C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3429001"/>
            <a:ext cx="5376333" cy="1011767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 i="0">
                <a:latin typeface="Cera Pro Macmillan" pitchFamily="2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List subtitle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0817A61-905C-6240-9A49-88942C5FA9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58616" y="2525290"/>
            <a:ext cx="2926401" cy="1011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33" b="0" i="0">
                <a:latin typeface="Cera Pro Macmillan Light" pitchFamily="2" charset="0"/>
              </a:defRPr>
            </a:lvl1pPr>
          </a:lstStyle>
          <a:p>
            <a:pPr lvl="0"/>
            <a:r>
              <a:rPr lang="en-US" dirty="0"/>
              <a:t>List items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DDEB20-3869-3847-898B-BCA24CEFE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aseline="0">
                <a:solidFill>
                  <a:srgbClr val="008A26"/>
                </a:solidFill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EA5B8BD-68AC-A840-A0A9-EFCEDCD4B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93" y="2525467"/>
            <a:ext cx="5358108" cy="829773"/>
          </a:xfrm>
          <a:prstGeom prst="rect">
            <a:avLst/>
          </a:prstGeom>
        </p:spPr>
        <p:txBody>
          <a:bodyPr/>
          <a:lstStyle>
            <a:lvl1pPr algn="l">
              <a:defRPr sz="4267" b="0" i="0">
                <a:solidFill>
                  <a:schemeClr val="bg1"/>
                </a:solidFill>
                <a:latin typeface="Cera Pro Macmillan Black" pitchFamily="2" charset="0"/>
              </a:defRPr>
            </a:lvl1pPr>
          </a:lstStyle>
          <a:p>
            <a:r>
              <a:rPr lang="en-US" dirty="0"/>
              <a:t>List title</a:t>
            </a:r>
          </a:p>
        </p:txBody>
      </p:sp>
    </p:spTree>
    <p:extLst>
      <p:ext uri="{BB962C8B-B14F-4D97-AF65-F5344CB8AC3E}">
        <p14:creationId xmlns:p14="http://schemas.microsoft.com/office/powerpoint/2010/main" val="1046264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3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onl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id="{B843A946-C35D-BD49-8C42-CF707095E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5DD4EAD-CFF6-3C4B-BF29-0920DC51E0DE}"/>
              </a:ext>
            </a:extLst>
          </p:cNvPr>
          <p:cNvSpPr txBox="1">
            <a:spLocks/>
          </p:cNvSpPr>
          <p:nvPr userDrawn="1"/>
        </p:nvSpPr>
        <p:spPr>
          <a:xfrm>
            <a:off x="2118198" y="3717033"/>
            <a:ext cx="7955604" cy="111242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Cera PRO Medium" pitchFamily="2" charset="0"/>
                <a:ea typeface="+mj-ea"/>
                <a:cs typeface="+mj-cs"/>
              </a:defRPr>
            </a:lvl1pPr>
          </a:lstStyle>
          <a:p>
            <a:endParaRPr lang="en-US" sz="6400" b="0" i="0" dirty="0">
              <a:latin typeface="Cera Pro Macmillan Light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E371A2-9F8E-6B49-B7A3-A1BA31C63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6A65417-7A15-9241-9524-0D7D3032FF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62" y="2130437"/>
            <a:ext cx="4955955" cy="1011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67" b="1" i="0">
                <a:solidFill>
                  <a:schemeClr val="bg1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F4489A2-E618-A747-8514-0842DAAFF6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167" y="3152146"/>
            <a:ext cx="10730971" cy="22505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rgbClr val="000000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8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only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F7F12B3-C46F-284A-9EE5-3B4060A59B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7167" y="3152146"/>
            <a:ext cx="10730971" cy="22505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rgbClr val="000000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BE67AC7-27E3-A144-A179-5AAC0FCCBC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63" y="2146702"/>
            <a:ext cx="4462680" cy="1011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67" b="1" i="0">
                <a:solidFill>
                  <a:srgbClr val="008A26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DFC0B0-2EF2-8042-874E-66E1F400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rgbClr val="008A26"/>
                </a:solidFill>
                <a:latin typeface="Cera Pro Macmillan Light" pitchFamily="2" charset="0"/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63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only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B843A946-C35D-BD49-8C42-CF707095E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5DD4EAD-CFF6-3C4B-BF29-0920DC51E0DE}"/>
              </a:ext>
            </a:extLst>
          </p:cNvPr>
          <p:cNvSpPr txBox="1">
            <a:spLocks/>
          </p:cNvSpPr>
          <p:nvPr userDrawn="1"/>
        </p:nvSpPr>
        <p:spPr>
          <a:xfrm>
            <a:off x="2118198" y="3717033"/>
            <a:ext cx="7955604" cy="1112420"/>
          </a:xfrm>
          <a:prstGeom prst="rect">
            <a:avLst/>
          </a:prstGeom>
        </p:spPr>
        <p:txBody>
          <a:bodyPr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Cera PRO Medium" pitchFamily="2" charset="0"/>
                <a:ea typeface="+mj-ea"/>
                <a:cs typeface="+mj-cs"/>
              </a:defRPr>
            </a:lvl1pPr>
          </a:lstStyle>
          <a:p>
            <a:endParaRPr lang="en-US" sz="6400" b="0" i="0" dirty="0">
              <a:latin typeface="Cera Pro Macmillan Light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CB596B-36C7-8E4A-A63D-B71EE34BB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862" y="1064383"/>
            <a:ext cx="4955955" cy="1625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67" b="1" i="0">
                <a:solidFill>
                  <a:schemeClr val="bg1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9D0B46-4E09-1A4C-B0E1-C1058BBE91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61" y="3764039"/>
            <a:ext cx="4955955" cy="16386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8D2C147-8923-6D4F-8A0C-3DBFB00A0E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4032" y="1064382"/>
            <a:ext cx="4955955" cy="4338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605572E-B08E-8949-9B4D-571DB354F7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781" y="2755901"/>
            <a:ext cx="4977387" cy="5823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b="0" dirty="0"/>
              <a:t>Slide sub-title if required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17ABDA8-C0EA-ED45-98DB-B01530CC2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chemeClr val="bg1"/>
                </a:solidFill>
                <a:latin typeface="Cera Pro Macmillan Light" pitchFamily="2" charset="0"/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11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only Slid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D4ECAC2-34BA-3545-823E-FEDCFE2C9B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748" y="1064383"/>
            <a:ext cx="4955955" cy="1625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67" b="1" i="0">
                <a:solidFill>
                  <a:srgbClr val="008A26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EE95228-DCEA-5E4A-8D71-9E13F95344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747" y="3764039"/>
            <a:ext cx="4955955" cy="16386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chemeClr val="tx1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24B23C-20A9-1943-ABAE-3EBA8CE94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4032" y="1064382"/>
            <a:ext cx="4955955" cy="43383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67" b="0" i="0">
                <a:solidFill>
                  <a:srgbClr val="000000"/>
                </a:solidFill>
                <a:latin typeface="Cera Pro Macmillan Light" pitchFamily="2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F362F2E-E914-BF4F-83D9-D311358D3D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667" y="2755901"/>
            <a:ext cx="4977387" cy="5823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era Pro Macmillan Black" pitchFamily="2" charset="0"/>
              </a:defRPr>
            </a:lvl1pPr>
          </a:lstStyle>
          <a:p>
            <a:pPr lvl="0"/>
            <a:r>
              <a:rPr lang="en-US" b="0" dirty="0"/>
              <a:t>Slide sub-title if required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00B12A-7E00-3443-A717-77093E63F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43436" y="6419975"/>
            <a:ext cx="2176379" cy="289680"/>
          </a:xfrm>
          <a:prstGeom prst="rect">
            <a:avLst/>
          </a:prstGeom>
        </p:spPr>
        <p:txBody>
          <a:bodyPr/>
          <a:lstStyle>
            <a:lvl1pPr algn="r">
              <a:defRPr sz="1333" b="0" i="0" baseline="0">
                <a:solidFill>
                  <a:srgbClr val="008A26"/>
                </a:solidFill>
                <a:latin typeface="Cera Pro Macmillan Light" pitchFamily="2" charset="0"/>
              </a:defRPr>
            </a:lvl1pPr>
          </a:lstStyle>
          <a:p>
            <a:fld id="{EAD1CAA2-85BA-9A44-88A0-508439A2FD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0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85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3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2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97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0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1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CC196-E959-4D11-8A96-B6C5273E0881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D27C-34DE-436E-8895-52ACADC97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2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3DDC1-2889-4144-A659-8C5EA284D599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E6008-5850-40C2-93C8-C125B352C71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15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1293FB7-FEE7-2542-B9C5-D68AC8DA7B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tracie.miles@nhs.ne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tracie.miles@nhs.net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nbn-tr.SWGLHcancer@nhs.net" TargetMode="External"/><Relationship Id="rId2" Type="http://schemas.openxmlformats.org/officeDocument/2006/relationships/hyperlink" Target="https://www.england.nhs.uk/publication/national-genomic-test-directories/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nbt.nhs.uk/south-west-genomic-laboratory-hub" TargetMode="External"/><Relationship Id="rId4" Type="http://schemas.openxmlformats.org/officeDocument/2006/relationships/hyperlink" Target="mailto:rde-tr.swgenomicpractitioner@nhs.ne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question-mark-question-response-1019993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owl.excelsior.edu/writing-process/prewriting-strategies/prewriting-strategies-asking-defining-question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9617" y="1892829"/>
            <a:ext cx="901265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West Genomic Medicine Service update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1CA5F42-6EEB-481A-935A-CC24F84E1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627" y="3403116"/>
            <a:ext cx="8534400" cy="1752600"/>
          </a:xfrm>
        </p:spPr>
        <p:txBody>
          <a:bodyPr>
            <a:normAutofit/>
          </a:bodyPr>
          <a:lstStyle/>
          <a:p>
            <a:pPr lvl="0" algn="l" defTabSz="914400">
              <a:spcBef>
                <a:spcPts val="0"/>
              </a:spcBef>
              <a:defRPr/>
            </a:pPr>
            <a:r>
              <a:rPr lang="en-GB" sz="3200" dirty="0">
                <a:solidFill>
                  <a:srgbClr val="768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Tracie Miles, Associate Director of Nursing &amp; Midwifery</a:t>
            </a:r>
          </a:p>
        </p:txBody>
      </p:sp>
    </p:spTree>
    <p:extLst>
      <p:ext uri="{BB962C8B-B14F-4D97-AF65-F5344CB8AC3E}">
        <p14:creationId xmlns:p14="http://schemas.microsoft.com/office/powerpoint/2010/main" val="3759763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4E77B2-9C75-4D02-BA08-6D7771629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53" y="4897081"/>
            <a:ext cx="2271135" cy="145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422124-DDAA-4C9C-ABFC-89A3C080E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169" y="3052673"/>
            <a:ext cx="2489347" cy="145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9A08A-9F4D-4953-98BA-313019D7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170" y="4897081"/>
            <a:ext cx="2394535" cy="145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6D2BD-F5D1-44C8-B0CB-5E5130AC4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2873" y="1500528"/>
            <a:ext cx="2188484" cy="129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52EE1BF-1097-48F1-A5E0-AE9D02088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88" y="3052674"/>
            <a:ext cx="2358829" cy="141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6D2D4-637D-493A-AC41-559C5DC000B6}"/>
              </a:ext>
            </a:extLst>
          </p:cNvPr>
          <p:cNvSpPr txBox="1"/>
          <p:nvPr/>
        </p:nvSpPr>
        <p:spPr>
          <a:xfrm>
            <a:off x="789191" y="1574343"/>
            <a:ext cx="2477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Transformation Projects funded nationally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966B2B-039D-4527-A75B-C17C9A418603}"/>
              </a:ext>
            </a:extLst>
          </p:cNvPr>
          <p:cNvSpPr txBox="1"/>
          <p:nvPr/>
        </p:nvSpPr>
        <p:spPr>
          <a:xfrm>
            <a:off x="9710212" y="1574343"/>
            <a:ext cx="189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2400" dirty="0">
                <a:solidFill>
                  <a:prstClr val="black"/>
                </a:solidFill>
                <a:latin typeface="Calibri"/>
              </a:rPr>
              <a:t>…..delivered locally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C280C7-F6AB-4929-957F-169C3653B0F7}"/>
              </a:ext>
            </a:extLst>
          </p:cNvPr>
          <p:cNvSpPr txBox="1"/>
          <p:nvPr/>
        </p:nvSpPr>
        <p:spPr>
          <a:xfrm>
            <a:off x="157211" y="173957"/>
            <a:ext cx="895769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Projects : delivering change to improve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8F5FEE-DA3D-4F43-B3EC-E011F928F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1153" y="3023923"/>
            <a:ext cx="2390924" cy="144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05BFC-EDEF-4E9D-AB41-FEC1E5F29B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4439" y="3009266"/>
            <a:ext cx="2390924" cy="151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CB1DC2-BA34-4CD0-BD10-F74CF1E532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187" y="4941434"/>
            <a:ext cx="2394535" cy="141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1B40F4-B4E2-468E-A75C-5B9A60272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6913" y="1500529"/>
            <a:ext cx="2188484" cy="127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CBACC-E395-4447-A1DC-17530369C9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8572" y="4897081"/>
            <a:ext cx="2535477" cy="145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4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72" y="268304"/>
            <a:ext cx="96970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and Midwifery Leads 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A871E26D-E36B-4F5F-A496-192ADE4B4034}"/>
              </a:ext>
            </a:extLst>
          </p:cNvPr>
          <p:cNvSpPr/>
          <p:nvPr/>
        </p:nvSpPr>
        <p:spPr>
          <a:xfrm>
            <a:off x="7632172" y="5733256"/>
            <a:ext cx="4416491" cy="105611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1219140">
              <a:defRPr/>
            </a:pPr>
            <a:endParaRPr lang="en-GB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EBE0222C-7FDC-4FC8-99E1-BC2439DD7FC4}"/>
              </a:ext>
            </a:extLst>
          </p:cNvPr>
          <p:cNvSpPr/>
          <p:nvPr/>
        </p:nvSpPr>
        <p:spPr>
          <a:xfrm>
            <a:off x="7824192" y="6021288"/>
            <a:ext cx="403244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1219140">
              <a:defRPr/>
            </a:pPr>
            <a:r>
              <a:rPr lang="en-GB" sz="21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and Midwifery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4A0C0-22BA-4350-910F-612B5FABA462}"/>
              </a:ext>
            </a:extLst>
          </p:cNvPr>
          <p:cNvSpPr/>
          <p:nvPr/>
        </p:nvSpPr>
        <p:spPr>
          <a:xfrm>
            <a:off x="143340" y="1316765"/>
            <a:ext cx="11713301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GB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Enabling nurse and midwife leaders to drive strategic and systematic integration of genomics across nursing and midwifery practice in the NHS in England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349" y="5681377"/>
            <a:ext cx="6336704" cy="1077026"/>
          </a:xfrm>
          <a:prstGeom prst="rect">
            <a:avLst/>
          </a:prstGeom>
          <a:solidFill>
            <a:srgbClr val="768692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Lead: Tracie Miles </a:t>
            </a:r>
          </a:p>
          <a:p>
            <a:pPr defTabSz="914377">
              <a:defRPr/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GMSA Nursing and Midwifery Lead</a:t>
            </a:r>
          </a:p>
          <a:p>
            <a:pPr defTabSz="914377">
              <a:defRPr/>
            </a:pPr>
            <a:r>
              <a:rPr lang="en-US" sz="2133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tracie.miles@nhs.net</a:t>
            </a:r>
            <a:endParaRPr lang="en-US" sz="2133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39" y="2660917"/>
            <a:ext cx="4314957" cy="287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884FF-F2B9-44F4-939A-F96C3FA41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07" y="2366963"/>
            <a:ext cx="59055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0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EA2C33-4E13-40C2-B407-8DB9D6E5317A}"/>
              </a:ext>
            </a:extLst>
          </p:cNvPr>
          <p:cNvGraphicFramePr>
            <a:graphicFrameLocks noGrp="1"/>
          </p:cNvGraphicFramePr>
          <p:nvPr/>
        </p:nvGraphicFramePr>
        <p:xfrm>
          <a:off x="143340" y="4581129"/>
          <a:ext cx="6740061" cy="98175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540484">
                  <a:extLst>
                    <a:ext uri="{9D8B030D-6E8A-4147-A177-3AD203B41FA5}">
                      <a16:colId xmlns:a16="http://schemas.microsoft.com/office/drawing/2014/main" val="1941390313"/>
                    </a:ext>
                  </a:extLst>
                </a:gridCol>
                <a:gridCol w="4199577">
                  <a:extLst>
                    <a:ext uri="{9D8B030D-6E8A-4147-A177-3AD203B41FA5}">
                      <a16:colId xmlns:a16="http://schemas.microsoft.com/office/drawing/2014/main" val="3934674027"/>
                    </a:ext>
                  </a:extLst>
                </a:gridCol>
              </a:tblGrid>
              <a:tr h="442872">
                <a:tc>
                  <a:txBody>
                    <a:bodyPr/>
                    <a:lstStyle/>
                    <a:p>
                      <a:pPr algn="l"/>
                      <a:r>
                        <a:rPr lang="en-GB" sz="1900" dirty="0">
                          <a:solidFill>
                            <a:srgbClr val="0030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Project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900" dirty="0">
                          <a:solidFill>
                            <a:srgbClr val="0030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</a:p>
                  </a:txBody>
                  <a:tcPr marL="121920" marR="121920" marT="60960" marB="60960">
                    <a:lnL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417443"/>
                  </a:ext>
                </a:extLst>
              </a:tr>
              <a:tr h="538883">
                <a:tc>
                  <a:txBody>
                    <a:bodyPr/>
                    <a:lstStyle/>
                    <a:p>
                      <a:pPr algn="l"/>
                      <a:r>
                        <a:rPr lang="en-GB" sz="1900" b="1" dirty="0">
                          <a:solidFill>
                            <a:srgbClr val="0030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Lead GMSA</a:t>
                      </a: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900" b="1" dirty="0">
                          <a:solidFill>
                            <a:srgbClr val="0030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 GMS Alliance</a:t>
                      </a:r>
                    </a:p>
                  </a:txBody>
                  <a:tcPr marL="121920" marR="121920" marT="60960" marB="60960">
                    <a:lnL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30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35715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3340" y="5681377"/>
            <a:ext cx="6740061" cy="1077026"/>
          </a:xfrm>
          <a:prstGeom prst="rect">
            <a:avLst/>
          </a:prstGeom>
          <a:solidFill>
            <a:srgbClr val="768692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Lead: Tracie Miles </a:t>
            </a:r>
          </a:p>
          <a:p>
            <a:pPr defTabSz="1219140">
              <a:defRPr/>
            </a:pPr>
            <a:r>
              <a:rPr lang="en-US" sz="21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 GMSA Nursing and Midwifery Lead</a:t>
            </a:r>
          </a:p>
          <a:p>
            <a:pPr defTabSz="1219140">
              <a:defRPr/>
            </a:pPr>
            <a:r>
              <a:rPr lang="en-US" sz="2133" dirty="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tracie.miles@nhs.net</a:t>
            </a:r>
            <a:endParaRPr lang="en-US" sz="2133" dirty="0">
              <a:solidFill>
                <a:srgbClr val="0030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340" y="1412776"/>
            <a:ext cx="6740061" cy="3046988"/>
          </a:xfrm>
          <a:prstGeom prst="rect">
            <a:avLst/>
          </a:prstGeom>
          <a:solidFill>
            <a:srgbClr val="7C2855">
              <a:alpha val="25098"/>
            </a:srgbClr>
          </a:solidFill>
        </p:spPr>
        <p:txBody>
          <a:bodyPr wrap="square">
            <a:spAutoFit/>
          </a:bodyPr>
          <a:lstStyle/>
          <a:p>
            <a:pPr defTabSz="1219140"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diagnosed with breast or gynaecological cancer who have a germline BRCA variant that is a risk of cancer will receive consistent management and support</a:t>
            </a:r>
            <a:b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40">
              <a:defRPr/>
            </a:pP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Relatives of those with a germline BRCA variant that is a risk for cancer offered cascade testing to be diagnosed and supported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073568"/>
            <a:ext cx="5177613" cy="268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30" y="1796821"/>
            <a:ext cx="4413513" cy="227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2" y="268304"/>
            <a:ext cx="96970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BRCA variant PLUS</a:t>
            </a:r>
          </a:p>
        </p:txBody>
      </p:sp>
    </p:spTree>
    <p:extLst>
      <p:ext uri="{BB962C8B-B14F-4D97-AF65-F5344CB8AC3E}">
        <p14:creationId xmlns:p14="http://schemas.microsoft.com/office/powerpoint/2010/main" val="307474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72" y="268304"/>
            <a:ext cx="969707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Nurse-led </a:t>
            </a:r>
          </a:p>
          <a:p>
            <a:pPr defTabSz="1219140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 clinics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CE270F-9B18-45AB-BE24-57BD8846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72" y="322606"/>
            <a:ext cx="4498970" cy="638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87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194533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GB" sz="4267" b="1" dirty="0">
                <a:solidFill>
                  <a:srgbClr val="005EB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R207 / R208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7533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/>
              <a:t>Reporting for new tests requests for panels R208 (inherited breast cancer) and R207 (inherited ovarian cancer) will now include the genes detailed below: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3A5D5E4-7463-42BB-B58C-2B57B303069C}"/>
              </a:ext>
            </a:extLst>
          </p:cNvPr>
          <p:cNvGraphicFramePr>
            <a:graphicFrameLocks noGrp="1"/>
          </p:cNvGraphicFramePr>
          <p:nvPr/>
        </p:nvGraphicFramePr>
        <p:xfrm>
          <a:off x="911424" y="2109153"/>
          <a:ext cx="7633547" cy="1143000"/>
        </p:xfrm>
        <a:graphic>
          <a:graphicData uri="http://schemas.openxmlformats.org/drawingml/2006/table">
            <a:tbl>
              <a:tblPr firstRow="1" firstCol="1" bandRow="1"/>
              <a:tblGrid>
                <a:gridCol w="716280">
                  <a:extLst>
                    <a:ext uri="{9D8B030D-6E8A-4147-A177-3AD203B41FA5}">
                      <a16:colId xmlns:a16="http://schemas.microsoft.com/office/drawing/2014/main" val="1225170098"/>
                    </a:ext>
                  </a:extLst>
                </a:gridCol>
                <a:gridCol w="2520527">
                  <a:extLst>
                    <a:ext uri="{9D8B030D-6E8A-4147-A177-3AD203B41FA5}">
                      <a16:colId xmlns:a16="http://schemas.microsoft.com/office/drawing/2014/main" val="3175453084"/>
                    </a:ext>
                  </a:extLst>
                </a:gridCol>
                <a:gridCol w="4396740">
                  <a:extLst>
                    <a:ext uri="{9D8B030D-6E8A-4147-A177-3AD203B41FA5}">
                      <a16:colId xmlns:a16="http://schemas.microsoft.com/office/drawing/2014/main" val="86168917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Test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Current genes reported</a:t>
                      </a:r>
                      <a:r>
                        <a:rPr lang="en-GB" sz="1500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Genes to be reported on samples received from 3</a:t>
                      </a:r>
                      <a:r>
                        <a:rPr lang="en-GB" sz="1500" b="1" baseline="300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rd</a:t>
                      </a:r>
                      <a:r>
                        <a:rPr lang="en-GB" sz="1500" b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October 2022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652524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R207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i="1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BRCA1, BRCA2</a:t>
                      </a:r>
                      <a:r>
                        <a:rPr lang="en-GB" sz="1500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i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BRCA1, BRCA2, BRIP1, MLH1, MSH2, MSH6, RAD51C, RAD51D, PALB2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80495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R208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i="1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BRCA1, BRCA2, PALB2</a:t>
                      </a:r>
                      <a:r>
                        <a:rPr lang="en-GB" sz="150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500" i="1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BRCA1, BRCA2, PALB2, ATM, CHEK2</a:t>
                      </a:r>
                      <a:r>
                        <a:rPr lang="en-GB" sz="1500" dirty="0">
                          <a:solidFill>
                            <a:srgbClr val="201F1E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05949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D7F8989-68D3-4247-938F-F1E9CC6377ED}"/>
              </a:ext>
            </a:extLst>
          </p:cNvPr>
          <p:cNvSpPr txBox="1"/>
          <p:nvPr/>
        </p:nvSpPr>
        <p:spPr>
          <a:xfrm>
            <a:off x="431371" y="3416614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To review the eligibility criteria for testing and the specialities able to request these tests, please visit:</a:t>
            </a:r>
          </a:p>
          <a:p>
            <a:pPr defTabSz="1219170"/>
            <a:r>
              <a:rPr lang="en-GB" sz="1600" dirty="0">
                <a:solidFill>
                  <a:prstClr val="black"/>
                </a:solidFill>
                <a:latin typeface="Calibri"/>
              </a:rPr>
              <a:t> 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The test will be being delivered within the genomic laboratory hub (GLH) network and samples should be sent to the local South West GLH laboratory (Bristol or Exeter)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17DA403-B027-4F3A-9143-BA6677548AE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827008" y="3653033"/>
            <a:ext cx="8544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https://www.england.nhs.uk/publication/national-genomic-test-directories/</a:t>
            </a:r>
            <a:endParaRPr lang="en-GB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2E5D9-AF6E-4FF6-BC78-3775FA62026C}"/>
              </a:ext>
            </a:extLst>
          </p:cNvPr>
          <p:cNvSpPr txBox="1"/>
          <p:nvPr/>
        </p:nvSpPr>
        <p:spPr>
          <a:xfrm>
            <a:off x="431371" y="4730221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If you need advice on which genetic test to request please contact the GLH via :</a:t>
            </a:r>
            <a:br>
              <a:rPr lang="en-GB" sz="1600" dirty="0">
                <a:solidFill>
                  <a:prstClr val="black"/>
                </a:solidFill>
                <a:latin typeface="Calibri"/>
              </a:rPr>
            </a:br>
            <a:r>
              <a:rPr lang="en-GB" sz="1600" dirty="0">
                <a:solidFill>
                  <a:prstClr val="black"/>
                </a:solidFill>
                <a:latin typeface="Calibri"/>
                <a:hlinkClick r:id="rId3"/>
              </a:rPr>
              <a:t>nbn-tr.SWGLHcancer@nhs.net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For information about ordering a genetic test for your patients through the GLH please visit our website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black"/>
              </a:solidFill>
              <a:latin typeface="Calibri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If you require support setting up your pathway please contact the Genomic Healthcare Practitioners via </a:t>
            </a:r>
            <a:r>
              <a:rPr lang="en-GB" sz="1600" dirty="0">
                <a:solidFill>
                  <a:prstClr val="black"/>
                </a:solidFill>
                <a:latin typeface="Calibri"/>
                <a:hlinkClick r:id="rId4"/>
              </a:rPr>
              <a:t>rde-tr.swgenomicpractitioner@nhs.net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8DED80F-0913-4B8D-B5D5-09A8BE1C1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09" y="5462806"/>
            <a:ext cx="5277279" cy="34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67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https://www.nbt.nhs.uk/south-west-genomic-laboratory-hub</a:t>
            </a:r>
            <a:r>
              <a:rPr lang="en-GB" altLang="en-US" sz="1467" dirty="0">
                <a:solidFill>
                  <a:srgbClr val="201F1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GB" altLang="en-US" sz="1467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GB" altLang="en-US" sz="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GB" alt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957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9272" y="268304"/>
            <a:ext cx="96970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40">
              <a:defRPr/>
            </a:pPr>
            <a:r>
              <a:rPr lang="en-GB" sz="3733" b="1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Genome Sequencing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8437D-845B-4FCF-ACED-DA85FB2DC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20729" y="1435509"/>
            <a:ext cx="4557252" cy="45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3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41159" y="82766"/>
            <a:ext cx="11778655" cy="1123037"/>
          </a:xfrm>
        </p:spPr>
        <p:txBody>
          <a:bodyPr/>
          <a:lstStyle/>
          <a:p>
            <a:r>
              <a:rPr lang="en-GB" sz="3733" dirty="0"/>
              <a:t>Macmillan Cancer Support and RUH Bath Gynae team working in partnership to offer digitally inclusive video appointments to cancer patients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1371" y="1829132"/>
            <a:ext cx="4189004" cy="582385"/>
          </a:xfrm>
        </p:spPr>
        <p:txBody>
          <a:bodyPr/>
          <a:lstStyle/>
          <a:p>
            <a:r>
              <a:rPr lang="en-GB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Piloting a digitally inclusive approach:-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0E763-AD05-400B-9DF2-1914189AD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62"/>
          <a:stretch/>
        </p:blipFill>
        <p:spPr>
          <a:xfrm>
            <a:off x="8324358" y="2118546"/>
            <a:ext cx="3350452" cy="3727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4677E4-CB56-4457-94C6-62EB1E7F0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92" t="10159" r="19263" b="29670"/>
          <a:stretch/>
        </p:blipFill>
        <p:spPr>
          <a:xfrm>
            <a:off x="6795447" y="2118546"/>
            <a:ext cx="1178844" cy="1427692"/>
          </a:xfrm>
          <a:prstGeom prst="rect">
            <a:avLst/>
          </a:prstGeom>
        </p:spPr>
      </p:pic>
      <p:pic>
        <p:nvPicPr>
          <p:cNvPr id="14" name="Picture 13" descr="A picture containing person, glasses, person, green&#10;&#10;Description automatically generated">
            <a:extLst>
              <a:ext uri="{FF2B5EF4-FFF2-40B4-BE49-F238E27FC236}">
                <a16:creationId xmlns:a16="http://schemas.microsoft.com/office/drawing/2014/main" id="{1D1F60AC-DEE4-4D5C-9871-2761E024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31"/>
          <a:stretch/>
        </p:blipFill>
        <p:spPr>
          <a:xfrm>
            <a:off x="5488126" y="2118546"/>
            <a:ext cx="1178844" cy="1427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F918E9-6282-499A-8BD6-F3A4F8CC681C}"/>
              </a:ext>
            </a:extLst>
          </p:cNvPr>
          <p:cNvSpPr txBox="1"/>
          <p:nvPr/>
        </p:nvSpPr>
        <p:spPr>
          <a:xfrm>
            <a:off x="5335107" y="3592187"/>
            <a:ext cx="275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Macmillan Engagement </a:t>
            </a:r>
          </a:p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Leads: Di Charlton and </a:t>
            </a:r>
          </a:p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Kath Gillett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F3B3E6-68A3-4AF7-BC4D-54C288570888}"/>
              </a:ext>
            </a:extLst>
          </p:cNvPr>
          <p:cNvSpPr txBox="1"/>
          <p:nvPr/>
        </p:nvSpPr>
        <p:spPr>
          <a:xfrm>
            <a:off x="8094512" y="5844442"/>
            <a:ext cx="3971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RUH Bath Gynae Oncology clinical team: Laura Atherton, Clinical Fellow &amp; Emily Davies, CNS</a:t>
            </a:r>
          </a:p>
          <a:p>
            <a:pPr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DBE29-D9FD-43A7-BE68-E3817C97BF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2" t="10941" b="12497"/>
          <a:stretch/>
        </p:blipFill>
        <p:spPr>
          <a:xfrm>
            <a:off x="6130485" y="4556589"/>
            <a:ext cx="1146912" cy="1463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F5F778-8721-44A7-B093-96903BDA9AEE}"/>
              </a:ext>
            </a:extLst>
          </p:cNvPr>
          <p:cNvSpPr txBox="1"/>
          <p:nvPr/>
        </p:nvSpPr>
        <p:spPr>
          <a:xfrm>
            <a:off x="5368327" y="5978571"/>
            <a:ext cx="272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Patient representative:</a:t>
            </a:r>
          </a:p>
          <a:p>
            <a:pPr algn="ctr" defTabSz="914377"/>
            <a:r>
              <a:rPr lang="en-GB" b="1" dirty="0">
                <a:solidFill>
                  <a:srgbClr val="FFFFFF"/>
                </a:solidFill>
                <a:latin typeface="Cera Pro Macmillan Light"/>
              </a:rPr>
              <a:t>Mary Pearce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0DC8C70E-A4DB-4CAA-8A95-F17592BE8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06" y="3034846"/>
            <a:ext cx="4083212" cy="264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9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F8D760-ABBC-464D-AFE0-C8C8015A8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11" y="171669"/>
            <a:ext cx="3329860" cy="1093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EFFAC-087D-415E-B698-67C45385E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69920" y="1478280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669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-only Slides">
  <a:themeElements>
    <a:clrScheme name="Macmilla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26"/>
      </a:accent1>
      <a:accent2>
        <a:srgbClr val="01D664"/>
      </a:accent2>
      <a:accent3>
        <a:srgbClr val="E5FAEB"/>
      </a:accent3>
      <a:accent4>
        <a:srgbClr val="1D1D1B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ra Pro Macmillan">
      <a:majorFont>
        <a:latin typeface="Cera Pro Macmillan Black"/>
        <a:ea typeface=""/>
        <a:cs typeface=""/>
      </a:majorFont>
      <a:minorFont>
        <a:latin typeface="Cera Pro Macmillan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445</Words>
  <Application>Microsoft Office PowerPoint</Application>
  <PresentationFormat>Widescreen</PresentationFormat>
  <Paragraphs>54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Cera Pro Macmillan</vt:lpstr>
      <vt:lpstr>Cera Pro Macmillan Black</vt:lpstr>
      <vt:lpstr>Cera Pro Macmillan Light</vt:lpstr>
      <vt:lpstr>1_Office Theme</vt:lpstr>
      <vt:lpstr>2_Office Theme</vt:lpstr>
      <vt:lpstr>Text-only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R207 / R208 changes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Thompson</dc:creator>
  <cp:lastModifiedBy>Helen Dunderdale</cp:lastModifiedBy>
  <cp:revision>4</cp:revision>
  <dcterms:created xsi:type="dcterms:W3CDTF">2022-10-05T09:24:34Z</dcterms:created>
  <dcterms:modified xsi:type="dcterms:W3CDTF">2023-02-20T16:46:54Z</dcterms:modified>
</cp:coreProperties>
</file>