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0" r:id="rId2"/>
    <p:sldId id="2145707437" r:id="rId3"/>
    <p:sldId id="2145707441" r:id="rId4"/>
    <p:sldId id="2147374124" r:id="rId5"/>
    <p:sldId id="259" r:id="rId6"/>
    <p:sldId id="2147374095" r:id="rId7"/>
    <p:sldId id="2147374127" r:id="rId8"/>
    <p:sldId id="2147374126" r:id="rId9"/>
    <p:sldId id="258" r:id="rId10"/>
    <p:sldId id="260" r:id="rId11"/>
    <p:sldId id="2147373840" r:id="rId12"/>
    <p:sldId id="2147374128" r:id="rId13"/>
    <p:sldId id="2145707464" r:id="rId14"/>
    <p:sldId id="2145707473" r:id="rId15"/>
    <p:sldId id="2145707455" r:id="rId16"/>
    <p:sldId id="2147374071" r:id="rId17"/>
  </p:sldIdLst>
  <p:sldSz cx="12192000" cy="6858000"/>
  <p:notesSz cx="6858000" cy="9144000"/>
  <p:defaultTextStyle>
    <a:defPPr>
      <a:defRPr lang="en-US"/>
    </a:defPPr>
    <a:lvl1pPr marL="0" algn="l" defTabSz="91427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78" algn="l" defTabSz="91427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17" algn="l" defTabSz="91427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56" algn="l" defTabSz="91427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95" algn="l" defTabSz="91427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834" algn="l" defTabSz="91427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73" algn="l" defTabSz="91427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113" algn="l" defTabSz="914278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&amp; National" id="{1F24E904-65B3-4AC5-ACD1-58D265876C56}">
          <p14:sldIdLst>
            <p14:sldId id="340"/>
            <p14:sldId id="2145707437"/>
            <p14:sldId id="2145707441"/>
          </p14:sldIdLst>
        </p14:section>
        <p14:section name="SW GMSA Lung" id="{A4A9F906-7777-4D0B-8C99-E4F24BBAF582}">
          <p14:sldIdLst>
            <p14:sldId id="2147374124"/>
            <p14:sldId id="259"/>
            <p14:sldId id="2147374095"/>
            <p14:sldId id="2147374127"/>
            <p14:sldId id="2147374126"/>
            <p14:sldId id="258"/>
            <p14:sldId id="260"/>
            <p14:sldId id="2147373840"/>
            <p14:sldId id="2147374128"/>
          </p14:sldIdLst>
        </p14:section>
        <p14:section name="SW GMSA other Cancer" id="{3FDB95F6-4803-4903-A065-B24FF6EA550A}">
          <p14:sldIdLst>
            <p14:sldId id="2145707464"/>
            <p14:sldId id="2145707473"/>
            <p14:sldId id="2145707455"/>
            <p14:sldId id="21473740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B7D63-3237-4BBA-97B3-27E2A60FB836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A3AAC46-F92B-45EA-BC59-4ACA0652016C}">
      <dgm:prSet phldrT="[Text]"/>
      <dgm:spPr/>
      <dgm:t>
        <a:bodyPr/>
        <a:lstStyle/>
        <a:p>
          <a:r>
            <a:rPr lang="en-GB" dirty="0"/>
            <a:t>Clinical Case For Change</a:t>
          </a:r>
        </a:p>
      </dgm:t>
    </dgm:pt>
    <dgm:pt modelId="{B72CC3BA-DE65-48A4-AA70-25596C322410}" type="parTrans" cxnId="{C103084D-9756-4152-BFBC-A9C51C08ED5B}">
      <dgm:prSet/>
      <dgm:spPr/>
      <dgm:t>
        <a:bodyPr/>
        <a:lstStyle/>
        <a:p>
          <a:endParaRPr lang="en-GB"/>
        </a:p>
      </dgm:t>
    </dgm:pt>
    <dgm:pt modelId="{B8495504-1C3C-4E55-923D-9A59EF400A4F}" type="sibTrans" cxnId="{C103084D-9756-4152-BFBC-A9C51C08ED5B}">
      <dgm:prSet/>
      <dgm:spPr/>
      <dgm:t>
        <a:bodyPr/>
        <a:lstStyle/>
        <a:p>
          <a:endParaRPr lang="en-GB"/>
        </a:p>
      </dgm:t>
    </dgm:pt>
    <dgm:pt modelId="{E119DA57-AAC3-4A6F-A839-A8999EE6A06B}">
      <dgm:prSet/>
      <dgm:spPr/>
      <dgm:t>
        <a:bodyPr/>
        <a:lstStyle/>
        <a:p>
          <a:r>
            <a:rPr lang="en-GB" dirty="0"/>
            <a:t>Policy</a:t>
          </a:r>
        </a:p>
      </dgm:t>
    </dgm:pt>
    <dgm:pt modelId="{B4D343C1-EA81-4A96-A47E-BAAE3B38B39F}" type="parTrans" cxnId="{D0A7F857-90D0-404A-8714-71CA0070C16E}">
      <dgm:prSet/>
      <dgm:spPr/>
      <dgm:t>
        <a:bodyPr/>
        <a:lstStyle/>
        <a:p>
          <a:endParaRPr lang="en-GB"/>
        </a:p>
      </dgm:t>
    </dgm:pt>
    <dgm:pt modelId="{1B69D2CC-650B-4031-A72B-E128BE2B601E}" type="sibTrans" cxnId="{D0A7F857-90D0-404A-8714-71CA0070C16E}">
      <dgm:prSet/>
      <dgm:spPr/>
      <dgm:t>
        <a:bodyPr/>
        <a:lstStyle/>
        <a:p>
          <a:endParaRPr lang="en-GB"/>
        </a:p>
      </dgm:t>
    </dgm:pt>
    <dgm:pt modelId="{C69DA7DB-EEC9-4A9A-9C1B-73356F006A53}">
      <dgm:prSet custT="1"/>
      <dgm:spPr/>
      <dgm:t>
        <a:bodyPr/>
        <a:lstStyle/>
        <a:p>
          <a:r>
            <a:rPr lang="en-GB" sz="3200" dirty="0"/>
            <a:t>What is </a:t>
          </a:r>
          <a:r>
            <a:rPr lang="en-GB" sz="3200" b="1" i="1" dirty="0"/>
            <a:t>Expected</a:t>
          </a:r>
        </a:p>
      </dgm:t>
    </dgm:pt>
    <dgm:pt modelId="{07183F72-8459-4988-87A5-118713A4BEC4}" type="parTrans" cxnId="{4912AAE1-70D0-4556-905F-5AF52FAA8C35}">
      <dgm:prSet/>
      <dgm:spPr/>
      <dgm:t>
        <a:bodyPr/>
        <a:lstStyle/>
        <a:p>
          <a:endParaRPr lang="en-GB"/>
        </a:p>
      </dgm:t>
    </dgm:pt>
    <dgm:pt modelId="{E716E5EF-98E6-4EE4-90CE-577756AD5540}" type="sibTrans" cxnId="{4912AAE1-70D0-4556-905F-5AF52FAA8C35}">
      <dgm:prSet/>
      <dgm:spPr/>
      <dgm:t>
        <a:bodyPr/>
        <a:lstStyle/>
        <a:p>
          <a:endParaRPr lang="en-GB"/>
        </a:p>
      </dgm:t>
    </dgm:pt>
    <dgm:pt modelId="{DA90EFD0-2938-41AA-BFCC-33EA0604C750}">
      <dgm:prSet custT="1"/>
      <dgm:spPr/>
      <dgm:t>
        <a:bodyPr/>
        <a:lstStyle/>
        <a:p>
          <a:r>
            <a:rPr lang="en-GB" sz="3200" dirty="0"/>
            <a:t>What is </a:t>
          </a:r>
          <a:r>
            <a:rPr lang="en-GB" sz="3200" b="1" i="1" dirty="0"/>
            <a:t>Required</a:t>
          </a:r>
          <a:endParaRPr lang="en-GB" sz="3200" dirty="0"/>
        </a:p>
      </dgm:t>
    </dgm:pt>
    <dgm:pt modelId="{1BE9407E-A814-4E2B-9474-991F1EE31D37}" type="parTrans" cxnId="{D775C4C0-1723-46F4-9E11-A18CD6EB83A4}">
      <dgm:prSet/>
      <dgm:spPr/>
      <dgm:t>
        <a:bodyPr/>
        <a:lstStyle/>
        <a:p>
          <a:endParaRPr lang="en-GB"/>
        </a:p>
      </dgm:t>
    </dgm:pt>
    <dgm:pt modelId="{70714AD8-045D-4B77-AC40-01A334182318}" type="sibTrans" cxnId="{D775C4C0-1723-46F4-9E11-A18CD6EB83A4}">
      <dgm:prSet/>
      <dgm:spPr/>
      <dgm:t>
        <a:bodyPr/>
        <a:lstStyle/>
        <a:p>
          <a:endParaRPr lang="en-GB"/>
        </a:p>
      </dgm:t>
    </dgm:pt>
    <dgm:pt modelId="{A1C87F5A-F830-4B03-905C-B92B5F6C10DD}">
      <dgm:prSet/>
      <dgm:spPr/>
    </dgm:pt>
    <dgm:pt modelId="{EAA109BE-8791-45B4-9687-DB304850D72D}" type="parTrans" cxnId="{563C749D-3D40-4017-939A-071D82C3E372}">
      <dgm:prSet/>
      <dgm:spPr/>
      <dgm:t>
        <a:bodyPr/>
        <a:lstStyle/>
        <a:p>
          <a:endParaRPr lang="en-GB"/>
        </a:p>
      </dgm:t>
    </dgm:pt>
    <dgm:pt modelId="{3655B08B-DDCD-4ABF-A80A-E3C971ED9830}" type="sibTrans" cxnId="{563C749D-3D40-4017-939A-071D82C3E372}">
      <dgm:prSet/>
      <dgm:spPr/>
      <dgm:t>
        <a:bodyPr/>
        <a:lstStyle/>
        <a:p>
          <a:endParaRPr lang="en-GB"/>
        </a:p>
      </dgm:t>
    </dgm:pt>
    <dgm:pt modelId="{05B8709C-1256-4E9E-BA12-3D108E006CAB}">
      <dgm:prSet/>
      <dgm:spPr/>
      <dgm:t>
        <a:bodyPr/>
        <a:lstStyle/>
        <a:p>
          <a:r>
            <a:rPr lang="en-GB" dirty="0"/>
            <a:t>Workforce</a:t>
          </a:r>
        </a:p>
      </dgm:t>
    </dgm:pt>
    <dgm:pt modelId="{3D3202E2-6808-4695-ACE4-930C83E46DFA}" type="parTrans" cxnId="{2C7DE4ED-7BC1-4293-9C41-49848FBFDDEC}">
      <dgm:prSet/>
      <dgm:spPr/>
      <dgm:t>
        <a:bodyPr/>
        <a:lstStyle/>
        <a:p>
          <a:endParaRPr lang="en-GB"/>
        </a:p>
      </dgm:t>
    </dgm:pt>
    <dgm:pt modelId="{92EEEE8D-CE5D-4767-8C98-391DEDC4EAFE}" type="sibTrans" cxnId="{2C7DE4ED-7BC1-4293-9C41-49848FBFDDEC}">
      <dgm:prSet/>
      <dgm:spPr/>
      <dgm:t>
        <a:bodyPr/>
        <a:lstStyle/>
        <a:p>
          <a:endParaRPr lang="en-GB"/>
        </a:p>
      </dgm:t>
    </dgm:pt>
    <dgm:pt modelId="{F309B83C-CEA0-4DE8-88ED-9EFAE6840DF7}">
      <dgm:prSet/>
      <dgm:spPr/>
      <dgm:t>
        <a:bodyPr/>
        <a:lstStyle/>
        <a:p>
          <a:r>
            <a:rPr lang="en-GB" dirty="0"/>
            <a:t>Informatics</a:t>
          </a:r>
        </a:p>
      </dgm:t>
    </dgm:pt>
    <dgm:pt modelId="{E40FD64C-169A-42F3-B68D-C49B1C26A4A4}" type="parTrans" cxnId="{36C4D0C9-7626-4482-9BA8-18DEDEE90B09}">
      <dgm:prSet/>
      <dgm:spPr/>
      <dgm:t>
        <a:bodyPr/>
        <a:lstStyle/>
        <a:p>
          <a:endParaRPr lang="en-GB"/>
        </a:p>
      </dgm:t>
    </dgm:pt>
    <dgm:pt modelId="{B693F134-03F5-43AC-ABF1-7C2489AF99EB}" type="sibTrans" cxnId="{36C4D0C9-7626-4482-9BA8-18DEDEE90B09}">
      <dgm:prSet/>
      <dgm:spPr/>
      <dgm:t>
        <a:bodyPr/>
        <a:lstStyle/>
        <a:p>
          <a:endParaRPr lang="en-GB"/>
        </a:p>
      </dgm:t>
    </dgm:pt>
    <dgm:pt modelId="{7801135D-0627-48DE-A5D7-8080EC3F667E}">
      <dgm:prSet/>
      <dgm:spPr/>
      <dgm:t>
        <a:bodyPr/>
        <a:lstStyle/>
        <a:p>
          <a:r>
            <a:rPr lang="en-GB" dirty="0"/>
            <a:t>Pathways</a:t>
          </a:r>
        </a:p>
      </dgm:t>
    </dgm:pt>
    <dgm:pt modelId="{EEC16F77-0F83-43A2-947A-6243DBCFD613}" type="parTrans" cxnId="{F92547E9-9AB6-43BA-9E7B-7A1C0A8B13C6}">
      <dgm:prSet/>
      <dgm:spPr/>
      <dgm:t>
        <a:bodyPr/>
        <a:lstStyle/>
        <a:p>
          <a:endParaRPr lang="en-GB"/>
        </a:p>
      </dgm:t>
    </dgm:pt>
    <dgm:pt modelId="{EAD93B1F-9F83-4CBD-900C-FBAA84292348}" type="sibTrans" cxnId="{F92547E9-9AB6-43BA-9E7B-7A1C0A8B13C6}">
      <dgm:prSet/>
      <dgm:spPr/>
      <dgm:t>
        <a:bodyPr/>
        <a:lstStyle/>
        <a:p>
          <a:endParaRPr lang="en-GB"/>
        </a:p>
      </dgm:t>
    </dgm:pt>
    <dgm:pt modelId="{33FFA210-E46C-4BFB-A538-B5D7160738B7}">
      <dgm:prSet/>
      <dgm:spPr/>
      <dgm:t>
        <a:bodyPr/>
        <a:lstStyle/>
        <a:p>
          <a:r>
            <a:rPr lang="en-GB" dirty="0"/>
            <a:t>GLH Component</a:t>
          </a:r>
        </a:p>
      </dgm:t>
    </dgm:pt>
    <dgm:pt modelId="{1D56C7D6-B89B-4A0F-8505-763ED4AD3AF0}" type="parTrans" cxnId="{9A90F79C-6A8D-4295-ACB2-64E9D617BBB2}">
      <dgm:prSet/>
      <dgm:spPr/>
      <dgm:t>
        <a:bodyPr/>
        <a:lstStyle/>
        <a:p>
          <a:endParaRPr lang="en-GB"/>
        </a:p>
      </dgm:t>
    </dgm:pt>
    <dgm:pt modelId="{DCA8645C-AE36-47DC-B9F0-2C63DB356D21}" type="sibTrans" cxnId="{9A90F79C-6A8D-4295-ACB2-64E9D617BBB2}">
      <dgm:prSet/>
      <dgm:spPr/>
      <dgm:t>
        <a:bodyPr/>
        <a:lstStyle/>
        <a:p>
          <a:endParaRPr lang="en-GB"/>
        </a:p>
      </dgm:t>
    </dgm:pt>
    <dgm:pt modelId="{604E5CF1-6CA6-4E15-98E3-7E21E057C2FA}">
      <dgm:prSet custT="1"/>
      <dgm:spPr/>
      <dgm:t>
        <a:bodyPr/>
        <a:lstStyle/>
        <a:p>
          <a:r>
            <a:rPr lang="en-GB" sz="3200" b="1" i="1" dirty="0"/>
            <a:t>Commissioning</a:t>
          </a:r>
        </a:p>
      </dgm:t>
    </dgm:pt>
    <dgm:pt modelId="{80690A10-5144-43B9-8474-264157E3C9D9}" type="parTrans" cxnId="{7903067F-CDF9-41C0-863D-12E3A7A45BC9}">
      <dgm:prSet/>
      <dgm:spPr/>
      <dgm:t>
        <a:bodyPr/>
        <a:lstStyle/>
        <a:p>
          <a:endParaRPr lang="en-GB"/>
        </a:p>
      </dgm:t>
    </dgm:pt>
    <dgm:pt modelId="{56C29719-EAD0-4324-A2CF-AB44F86063BE}" type="sibTrans" cxnId="{7903067F-CDF9-41C0-863D-12E3A7A45BC9}">
      <dgm:prSet/>
      <dgm:spPr/>
      <dgm:t>
        <a:bodyPr/>
        <a:lstStyle/>
        <a:p>
          <a:endParaRPr lang="en-GB"/>
        </a:p>
      </dgm:t>
    </dgm:pt>
    <dgm:pt modelId="{538DA4B9-0185-4363-B746-3887167609DE}" type="pres">
      <dgm:prSet presAssocID="{EDBB7D63-3237-4BBA-97B3-27E2A60FB83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C03B85CB-07FE-4499-B6D9-75FB3376A4E7}" type="pres">
      <dgm:prSet presAssocID="{EDBB7D63-3237-4BBA-97B3-27E2A60FB836}" presName="outerBox" presStyleCnt="0"/>
      <dgm:spPr/>
    </dgm:pt>
    <dgm:pt modelId="{49319729-C7A2-4855-8ED8-7DCADD73B395}" type="pres">
      <dgm:prSet presAssocID="{EDBB7D63-3237-4BBA-97B3-27E2A60FB836}" presName="outerBoxParent" presStyleLbl="node1" presStyleIdx="0" presStyleCnt="3" custLinFactNeighborY="-9593"/>
      <dgm:spPr/>
    </dgm:pt>
    <dgm:pt modelId="{EFCEE10B-9330-4FEA-BC76-B4E93FA7C4BC}" type="pres">
      <dgm:prSet presAssocID="{EDBB7D63-3237-4BBA-97B3-27E2A60FB836}" presName="outerBoxChildren" presStyleCnt="0"/>
      <dgm:spPr/>
    </dgm:pt>
    <dgm:pt modelId="{B51CF29F-ABFC-419A-A74D-8565F4DC1390}" type="pres">
      <dgm:prSet presAssocID="{EDBB7D63-3237-4BBA-97B3-27E2A60FB836}" presName="middleBox" presStyleCnt="0"/>
      <dgm:spPr/>
    </dgm:pt>
    <dgm:pt modelId="{6FD681B3-01DC-4735-878C-17FF00E96175}" type="pres">
      <dgm:prSet presAssocID="{EDBB7D63-3237-4BBA-97B3-27E2A60FB836}" presName="middleBoxParent" presStyleLbl="node1" presStyleIdx="1" presStyleCnt="3"/>
      <dgm:spPr/>
    </dgm:pt>
    <dgm:pt modelId="{B6849E40-6D09-4015-83BD-280BC3F7DBBD}" type="pres">
      <dgm:prSet presAssocID="{EDBB7D63-3237-4BBA-97B3-27E2A60FB836}" presName="middleBoxChildren" presStyleCnt="0"/>
      <dgm:spPr/>
    </dgm:pt>
    <dgm:pt modelId="{2D59802C-73F2-49B5-97CA-449B6FB244DB}" type="pres">
      <dgm:prSet presAssocID="{C69DA7DB-EEC9-4A9A-9C1B-73356F006A53}" presName="mChild" presStyleLbl="fgAcc1" presStyleIdx="0" presStyleCnt="6" custScaleX="178669" custLinFactX="38792" custLinFactY="-100000" custLinFactNeighborX="100000" custLinFactNeighborY="-143169">
        <dgm:presLayoutVars>
          <dgm:bulletEnabled val="1"/>
        </dgm:presLayoutVars>
      </dgm:prSet>
      <dgm:spPr/>
    </dgm:pt>
    <dgm:pt modelId="{826FDAC3-D751-4B4D-A1AA-CFB520E8AE1A}" type="pres">
      <dgm:prSet presAssocID="{E716E5EF-98E6-4EE4-90CE-577756AD5540}" presName="middleSibTrans" presStyleCnt="0"/>
      <dgm:spPr/>
    </dgm:pt>
    <dgm:pt modelId="{81726182-0FD7-419B-A5C9-A3BC8D84304F}" type="pres">
      <dgm:prSet presAssocID="{604E5CF1-6CA6-4E15-98E3-7E21E057C2FA}" presName="mChild" presStyleLbl="fgAcc1" presStyleIdx="1" presStyleCnt="6" custScaleX="149815" custLinFactX="119079" custLinFactY="-200000" custLinFactNeighborX="200000" custLinFactNeighborY="-243169">
        <dgm:presLayoutVars>
          <dgm:bulletEnabled val="1"/>
        </dgm:presLayoutVars>
      </dgm:prSet>
      <dgm:spPr/>
    </dgm:pt>
    <dgm:pt modelId="{31B67AE9-F767-4E5C-8693-E14824983D76}" type="pres">
      <dgm:prSet presAssocID="{EDBB7D63-3237-4BBA-97B3-27E2A60FB836}" presName="centerBox" presStyleCnt="0"/>
      <dgm:spPr/>
    </dgm:pt>
    <dgm:pt modelId="{343CBD43-B6B8-4F4A-8976-2D402B68F465}" type="pres">
      <dgm:prSet presAssocID="{EDBB7D63-3237-4BBA-97B3-27E2A60FB836}" presName="centerBoxParent" presStyleLbl="node1" presStyleIdx="2" presStyleCnt="3" custScaleX="111894" custLinFactNeighborX="-6027"/>
      <dgm:spPr/>
    </dgm:pt>
    <dgm:pt modelId="{6EE10F8D-EA70-4D1E-AD0A-D607BAFBA6D1}" type="pres">
      <dgm:prSet presAssocID="{EDBB7D63-3237-4BBA-97B3-27E2A60FB836}" presName="centerBoxChildren" presStyleCnt="0"/>
      <dgm:spPr/>
    </dgm:pt>
    <dgm:pt modelId="{BC8D4419-8E13-4017-BC53-B393FAE837F6}" type="pres">
      <dgm:prSet presAssocID="{05B8709C-1256-4E9E-BA12-3D108E006CAB}" presName="cChild" presStyleLbl="fgAcc1" presStyleIdx="2" presStyleCnt="6">
        <dgm:presLayoutVars>
          <dgm:bulletEnabled val="1"/>
        </dgm:presLayoutVars>
      </dgm:prSet>
      <dgm:spPr/>
    </dgm:pt>
    <dgm:pt modelId="{580BF350-2591-475E-A861-0A2D695AC46A}" type="pres">
      <dgm:prSet presAssocID="{92EEEE8D-CE5D-4767-8C98-391DEDC4EAFE}" presName="centerSibTrans" presStyleCnt="0"/>
      <dgm:spPr/>
    </dgm:pt>
    <dgm:pt modelId="{BE052C1F-5932-43F8-B43A-8D8D4F577FAA}" type="pres">
      <dgm:prSet presAssocID="{F309B83C-CEA0-4DE8-88ED-9EFAE6840DF7}" presName="cChild" presStyleLbl="fgAcc1" presStyleIdx="3" presStyleCnt="6">
        <dgm:presLayoutVars>
          <dgm:bulletEnabled val="1"/>
        </dgm:presLayoutVars>
      </dgm:prSet>
      <dgm:spPr/>
    </dgm:pt>
    <dgm:pt modelId="{0A12AAA4-3A39-472B-9D88-5C21FD07CB61}" type="pres">
      <dgm:prSet presAssocID="{B693F134-03F5-43AC-ABF1-7C2489AF99EB}" presName="centerSibTrans" presStyleCnt="0"/>
      <dgm:spPr/>
    </dgm:pt>
    <dgm:pt modelId="{11C37559-7739-4B37-A514-0A46FA162E84}" type="pres">
      <dgm:prSet presAssocID="{7801135D-0627-48DE-A5D7-8080EC3F667E}" presName="cChild" presStyleLbl="fgAcc1" presStyleIdx="4" presStyleCnt="6">
        <dgm:presLayoutVars>
          <dgm:bulletEnabled val="1"/>
        </dgm:presLayoutVars>
      </dgm:prSet>
      <dgm:spPr/>
    </dgm:pt>
    <dgm:pt modelId="{17681C4E-A7F2-4D1E-8862-500DEEA1C522}" type="pres">
      <dgm:prSet presAssocID="{EAD93B1F-9F83-4CBD-900C-FBAA84292348}" presName="centerSibTrans" presStyleCnt="0"/>
      <dgm:spPr/>
    </dgm:pt>
    <dgm:pt modelId="{C7900753-791C-49DB-9188-9FB67D9AECEF}" type="pres">
      <dgm:prSet presAssocID="{33FFA210-E46C-4BFB-A538-B5D7160738B7}" presName="cChild" presStyleLbl="fgAcc1" presStyleIdx="5" presStyleCnt="6">
        <dgm:presLayoutVars>
          <dgm:bulletEnabled val="1"/>
        </dgm:presLayoutVars>
      </dgm:prSet>
      <dgm:spPr/>
    </dgm:pt>
  </dgm:ptLst>
  <dgm:cxnLst>
    <dgm:cxn modelId="{3A9B930C-2E7B-4D5F-804B-0078A787BEFA}" type="presOf" srcId="{604E5CF1-6CA6-4E15-98E3-7E21E057C2FA}" destId="{81726182-0FD7-419B-A5C9-A3BC8D84304F}" srcOrd="0" destOrd="0" presId="urn:microsoft.com/office/officeart/2005/8/layout/target2"/>
    <dgm:cxn modelId="{3FFB4C12-A660-4A20-A185-1C903D177FB6}" type="presOf" srcId="{7801135D-0627-48DE-A5D7-8080EC3F667E}" destId="{11C37559-7739-4B37-A514-0A46FA162E84}" srcOrd="0" destOrd="0" presId="urn:microsoft.com/office/officeart/2005/8/layout/target2"/>
    <dgm:cxn modelId="{A8F65A34-5C37-4666-9AF5-1B9932D5E550}" type="presOf" srcId="{DA90EFD0-2938-41AA-BFCC-33EA0604C750}" destId="{343CBD43-B6B8-4F4A-8976-2D402B68F465}" srcOrd="0" destOrd="0" presId="urn:microsoft.com/office/officeart/2005/8/layout/target2"/>
    <dgm:cxn modelId="{C758E162-0195-4939-A512-41F1B93A3FE3}" type="presOf" srcId="{E119DA57-AAC3-4A6F-A839-A8999EE6A06B}" destId="{6FD681B3-01DC-4735-878C-17FF00E96175}" srcOrd="0" destOrd="0" presId="urn:microsoft.com/office/officeart/2005/8/layout/target2"/>
    <dgm:cxn modelId="{C103084D-9756-4152-BFBC-A9C51C08ED5B}" srcId="{EDBB7D63-3237-4BBA-97B3-27E2A60FB836}" destId="{9A3AAC46-F92B-45EA-BC59-4ACA0652016C}" srcOrd="0" destOrd="0" parTransId="{B72CC3BA-DE65-48A4-AA70-25596C322410}" sibTransId="{B8495504-1C3C-4E55-923D-9A59EF400A4F}"/>
    <dgm:cxn modelId="{D0A7F857-90D0-404A-8714-71CA0070C16E}" srcId="{EDBB7D63-3237-4BBA-97B3-27E2A60FB836}" destId="{E119DA57-AAC3-4A6F-A839-A8999EE6A06B}" srcOrd="1" destOrd="0" parTransId="{B4D343C1-EA81-4A96-A47E-BAAE3B38B39F}" sibTransId="{1B69D2CC-650B-4031-A72B-E128BE2B601E}"/>
    <dgm:cxn modelId="{7903067F-CDF9-41C0-863D-12E3A7A45BC9}" srcId="{E119DA57-AAC3-4A6F-A839-A8999EE6A06B}" destId="{604E5CF1-6CA6-4E15-98E3-7E21E057C2FA}" srcOrd="1" destOrd="0" parTransId="{80690A10-5144-43B9-8474-264157E3C9D9}" sibTransId="{56C29719-EAD0-4324-A2CF-AB44F86063BE}"/>
    <dgm:cxn modelId="{9A90F79C-6A8D-4295-ACB2-64E9D617BBB2}" srcId="{DA90EFD0-2938-41AA-BFCC-33EA0604C750}" destId="{33FFA210-E46C-4BFB-A538-B5D7160738B7}" srcOrd="3" destOrd="0" parTransId="{1D56C7D6-B89B-4A0F-8505-763ED4AD3AF0}" sibTransId="{DCA8645C-AE36-47DC-B9F0-2C63DB356D21}"/>
    <dgm:cxn modelId="{563C749D-3D40-4017-939A-071D82C3E372}" srcId="{EDBB7D63-3237-4BBA-97B3-27E2A60FB836}" destId="{A1C87F5A-F830-4B03-905C-B92B5F6C10DD}" srcOrd="3" destOrd="0" parTransId="{EAA109BE-8791-45B4-9687-DB304850D72D}" sibTransId="{3655B08B-DDCD-4ABF-A80A-E3C971ED9830}"/>
    <dgm:cxn modelId="{2A66919E-22C2-4A18-BAAE-154D547BE7C9}" type="presOf" srcId="{F309B83C-CEA0-4DE8-88ED-9EFAE6840DF7}" destId="{BE052C1F-5932-43F8-B43A-8D8D4F577FAA}" srcOrd="0" destOrd="0" presId="urn:microsoft.com/office/officeart/2005/8/layout/target2"/>
    <dgm:cxn modelId="{034A0DB2-F927-4578-B809-38792E2DCEDB}" type="presOf" srcId="{C69DA7DB-EEC9-4A9A-9C1B-73356F006A53}" destId="{2D59802C-73F2-49B5-97CA-449B6FB244DB}" srcOrd="0" destOrd="0" presId="urn:microsoft.com/office/officeart/2005/8/layout/target2"/>
    <dgm:cxn modelId="{D775C4C0-1723-46F4-9E11-A18CD6EB83A4}" srcId="{EDBB7D63-3237-4BBA-97B3-27E2A60FB836}" destId="{DA90EFD0-2938-41AA-BFCC-33EA0604C750}" srcOrd="2" destOrd="0" parTransId="{1BE9407E-A814-4E2B-9474-991F1EE31D37}" sibTransId="{70714AD8-045D-4B77-AC40-01A334182318}"/>
    <dgm:cxn modelId="{36C4D0C9-7626-4482-9BA8-18DEDEE90B09}" srcId="{DA90EFD0-2938-41AA-BFCC-33EA0604C750}" destId="{F309B83C-CEA0-4DE8-88ED-9EFAE6840DF7}" srcOrd="1" destOrd="0" parTransId="{E40FD64C-169A-42F3-B68D-C49B1C26A4A4}" sibTransId="{B693F134-03F5-43AC-ABF1-7C2489AF99EB}"/>
    <dgm:cxn modelId="{59C8CCCD-E6DC-4CD3-AAB1-2029F6217CC4}" type="presOf" srcId="{9A3AAC46-F92B-45EA-BC59-4ACA0652016C}" destId="{49319729-C7A2-4855-8ED8-7DCADD73B395}" srcOrd="0" destOrd="0" presId="urn:microsoft.com/office/officeart/2005/8/layout/target2"/>
    <dgm:cxn modelId="{BBFEFAD1-4152-44A9-BCC8-3981D4044909}" type="presOf" srcId="{05B8709C-1256-4E9E-BA12-3D108E006CAB}" destId="{BC8D4419-8E13-4017-BC53-B393FAE837F6}" srcOrd="0" destOrd="0" presId="urn:microsoft.com/office/officeart/2005/8/layout/target2"/>
    <dgm:cxn modelId="{4C9467D6-517D-49C9-80B2-6EE099BF404D}" type="presOf" srcId="{EDBB7D63-3237-4BBA-97B3-27E2A60FB836}" destId="{538DA4B9-0185-4363-B746-3887167609DE}" srcOrd="0" destOrd="0" presId="urn:microsoft.com/office/officeart/2005/8/layout/target2"/>
    <dgm:cxn modelId="{E7C169DA-2080-464A-B2F0-7FE7588FFEBE}" type="presOf" srcId="{33FFA210-E46C-4BFB-A538-B5D7160738B7}" destId="{C7900753-791C-49DB-9188-9FB67D9AECEF}" srcOrd="0" destOrd="0" presId="urn:microsoft.com/office/officeart/2005/8/layout/target2"/>
    <dgm:cxn modelId="{4912AAE1-70D0-4556-905F-5AF52FAA8C35}" srcId="{E119DA57-AAC3-4A6F-A839-A8999EE6A06B}" destId="{C69DA7DB-EEC9-4A9A-9C1B-73356F006A53}" srcOrd="0" destOrd="0" parTransId="{07183F72-8459-4988-87A5-118713A4BEC4}" sibTransId="{E716E5EF-98E6-4EE4-90CE-577756AD5540}"/>
    <dgm:cxn modelId="{F92547E9-9AB6-43BA-9E7B-7A1C0A8B13C6}" srcId="{DA90EFD0-2938-41AA-BFCC-33EA0604C750}" destId="{7801135D-0627-48DE-A5D7-8080EC3F667E}" srcOrd="2" destOrd="0" parTransId="{EEC16F77-0F83-43A2-947A-6243DBCFD613}" sibTransId="{EAD93B1F-9F83-4CBD-900C-FBAA84292348}"/>
    <dgm:cxn modelId="{2C7DE4ED-7BC1-4293-9C41-49848FBFDDEC}" srcId="{DA90EFD0-2938-41AA-BFCC-33EA0604C750}" destId="{05B8709C-1256-4E9E-BA12-3D108E006CAB}" srcOrd="0" destOrd="0" parTransId="{3D3202E2-6808-4695-ACE4-930C83E46DFA}" sibTransId="{92EEEE8D-CE5D-4767-8C98-391DEDC4EAFE}"/>
    <dgm:cxn modelId="{FEB498F9-15ED-460A-9110-DF1E02DE890F}" type="presParOf" srcId="{538DA4B9-0185-4363-B746-3887167609DE}" destId="{C03B85CB-07FE-4499-B6D9-75FB3376A4E7}" srcOrd="0" destOrd="0" presId="urn:microsoft.com/office/officeart/2005/8/layout/target2"/>
    <dgm:cxn modelId="{636B4D68-CB46-47B7-B6B7-AF45431FE0A6}" type="presParOf" srcId="{C03B85CB-07FE-4499-B6D9-75FB3376A4E7}" destId="{49319729-C7A2-4855-8ED8-7DCADD73B395}" srcOrd="0" destOrd="0" presId="urn:microsoft.com/office/officeart/2005/8/layout/target2"/>
    <dgm:cxn modelId="{B6FFD1C0-B38A-4561-A109-2BC91F0CD77F}" type="presParOf" srcId="{C03B85CB-07FE-4499-B6D9-75FB3376A4E7}" destId="{EFCEE10B-9330-4FEA-BC76-B4E93FA7C4BC}" srcOrd="1" destOrd="0" presId="urn:microsoft.com/office/officeart/2005/8/layout/target2"/>
    <dgm:cxn modelId="{CF2E3BE9-1A9C-4A56-AC49-E2121AB49FBE}" type="presParOf" srcId="{538DA4B9-0185-4363-B746-3887167609DE}" destId="{B51CF29F-ABFC-419A-A74D-8565F4DC1390}" srcOrd="1" destOrd="0" presId="urn:microsoft.com/office/officeart/2005/8/layout/target2"/>
    <dgm:cxn modelId="{A8188845-6E31-4FED-A65E-32C72CE74B8E}" type="presParOf" srcId="{B51CF29F-ABFC-419A-A74D-8565F4DC1390}" destId="{6FD681B3-01DC-4735-878C-17FF00E96175}" srcOrd="0" destOrd="0" presId="urn:microsoft.com/office/officeart/2005/8/layout/target2"/>
    <dgm:cxn modelId="{6FD1712A-DE7D-49D6-BF5D-C4C51BBBE7BB}" type="presParOf" srcId="{B51CF29F-ABFC-419A-A74D-8565F4DC1390}" destId="{B6849E40-6D09-4015-83BD-280BC3F7DBBD}" srcOrd="1" destOrd="0" presId="urn:microsoft.com/office/officeart/2005/8/layout/target2"/>
    <dgm:cxn modelId="{AFF0F1B6-F25E-4771-AF5A-05A5046C3915}" type="presParOf" srcId="{B6849E40-6D09-4015-83BD-280BC3F7DBBD}" destId="{2D59802C-73F2-49B5-97CA-449B6FB244DB}" srcOrd="0" destOrd="0" presId="urn:microsoft.com/office/officeart/2005/8/layout/target2"/>
    <dgm:cxn modelId="{547EC999-DD60-4D08-B545-7DA7F98940D9}" type="presParOf" srcId="{B6849E40-6D09-4015-83BD-280BC3F7DBBD}" destId="{826FDAC3-D751-4B4D-A1AA-CFB520E8AE1A}" srcOrd="1" destOrd="0" presId="urn:microsoft.com/office/officeart/2005/8/layout/target2"/>
    <dgm:cxn modelId="{0DD6D8E0-1436-403C-BBB3-8F8E9BC6FD12}" type="presParOf" srcId="{B6849E40-6D09-4015-83BD-280BC3F7DBBD}" destId="{81726182-0FD7-419B-A5C9-A3BC8D84304F}" srcOrd="2" destOrd="0" presId="urn:microsoft.com/office/officeart/2005/8/layout/target2"/>
    <dgm:cxn modelId="{E21EFF20-FC74-4B8B-9379-3DA2A3A76293}" type="presParOf" srcId="{538DA4B9-0185-4363-B746-3887167609DE}" destId="{31B67AE9-F767-4E5C-8693-E14824983D76}" srcOrd="2" destOrd="0" presId="urn:microsoft.com/office/officeart/2005/8/layout/target2"/>
    <dgm:cxn modelId="{7B9A7A15-42C3-49A0-871D-BEEDBBDAADF1}" type="presParOf" srcId="{31B67AE9-F767-4E5C-8693-E14824983D76}" destId="{343CBD43-B6B8-4F4A-8976-2D402B68F465}" srcOrd="0" destOrd="0" presId="urn:microsoft.com/office/officeart/2005/8/layout/target2"/>
    <dgm:cxn modelId="{3EE01C78-52A7-492D-8306-C32697145CDB}" type="presParOf" srcId="{31B67AE9-F767-4E5C-8693-E14824983D76}" destId="{6EE10F8D-EA70-4D1E-AD0A-D607BAFBA6D1}" srcOrd="1" destOrd="0" presId="urn:microsoft.com/office/officeart/2005/8/layout/target2"/>
    <dgm:cxn modelId="{3A00BB87-B976-4E81-94EA-8920EE187E44}" type="presParOf" srcId="{6EE10F8D-EA70-4D1E-AD0A-D607BAFBA6D1}" destId="{BC8D4419-8E13-4017-BC53-B393FAE837F6}" srcOrd="0" destOrd="0" presId="urn:microsoft.com/office/officeart/2005/8/layout/target2"/>
    <dgm:cxn modelId="{ED5251C1-D11A-446A-9D34-8252B9ECCE10}" type="presParOf" srcId="{6EE10F8D-EA70-4D1E-AD0A-D607BAFBA6D1}" destId="{580BF350-2591-475E-A861-0A2D695AC46A}" srcOrd="1" destOrd="0" presId="urn:microsoft.com/office/officeart/2005/8/layout/target2"/>
    <dgm:cxn modelId="{E96461AB-C265-4FC1-9B87-B8C9F46579E5}" type="presParOf" srcId="{6EE10F8D-EA70-4D1E-AD0A-D607BAFBA6D1}" destId="{BE052C1F-5932-43F8-B43A-8D8D4F577FAA}" srcOrd="2" destOrd="0" presId="urn:microsoft.com/office/officeart/2005/8/layout/target2"/>
    <dgm:cxn modelId="{B6DBA48C-CD1C-45C4-AABE-51FEB23CC6E0}" type="presParOf" srcId="{6EE10F8D-EA70-4D1E-AD0A-D607BAFBA6D1}" destId="{0A12AAA4-3A39-472B-9D88-5C21FD07CB61}" srcOrd="3" destOrd="0" presId="urn:microsoft.com/office/officeart/2005/8/layout/target2"/>
    <dgm:cxn modelId="{EF1C2F2D-16F8-4CAB-8806-44C8A82483C6}" type="presParOf" srcId="{6EE10F8D-EA70-4D1E-AD0A-D607BAFBA6D1}" destId="{11C37559-7739-4B37-A514-0A46FA162E84}" srcOrd="4" destOrd="0" presId="urn:microsoft.com/office/officeart/2005/8/layout/target2"/>
    <dgm:cxn modelId="{00E1CC6A-FE7F-4EAB-9334-027528705923}" type="presParOf" srcId="{6EE10F8D-EA70-4D1E-AD0A-D607BAFBA6D1}" destId="{17681C4E-A7F2-4D1E-8862-500DEEA1C522}" srcOrd="5" destOrd="0" presId="urn:microsoft.com/office/officeart/2005/8/layout/target2"/>
    <dgm:cxn modelId="{C53EB638-EBB3-4447-946E-8BA147D106AB}" type="presParOf" srcId="{6EE10F8D-EA70-4D1E-AD0A-D607BAFBA6D1}" destId="{C7900753-791C-49DB-9188-9FB67D9AECEF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19729-C7A2-4855-8ED8-7DCADD73B395}">
      <dsp:nvSpPr>
        <dsp:cNvPr id="0" name=""/>
        <dsp:cNvSpPr/>
      </dsp:nvSpPr>
      <dsp:spPr>
        <a:xfrm>
          <a:off x="0" y="0"/>
          <a:ext cx="10515600" cy="4351338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3377122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Clinical Case For Change</a:t>
          </a:r>
        </a:p>
      </dsp:txBody>
      <dsp:txXfrm>
        <a:off x="108329" y="108329"/>
        <a:ext cx="10298942" cy="4134680"/>
      </dsp:txXfrm>
    </dsp:sp>
    <dsp:sp modelId="{6FD681B3-01DC-4735-878C-17FF00E96175}">
      <dsp:nvSpPr>
        <dsp:cNvPr id="0" name=""/>
        <dsp:cNvSpPr/>
      </dsp:nvSpPr>
      <dsp:spPr>
        <a:xfrm>
          <a:off x="262890" y="1087834"/>
          <a:ext cx="9989820" cy="3045936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93417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Policy</a:t>
          </a:r>
        </a:p>
      </dsp:txBody>
      <dsp:txXfrm>
        <a:off x="356563" y="1181507"/>
        <a:ext cx="9802474" cy="2858590"/>
      </dsp:txXfrm>
    </dsp:sp>
    <dsp:sp modelId="{2D59802C-73F2-49B5-97CA-449B6FB244DB}">
      <dsp:nvSpPr>
        <dsp:cNvPr id="0" name=""/>
        <dsp:cNvSpPr/>
      </dsp:nvSpPr>
      <dsp:spPr>
        <a:xfrm>
          <a:off x="2499760" y="1208737"/>
          <a:ext cx="3569742" cy="83722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What is </a:t>
          </a:r>
          <a:r>
            <a:rPr lang="en-GB" sz="3200" b="1" i="1" kern="1200" dirty="0"/>
            <a:t>Expected</a:t>
          </a:r>
        </a:p>
      </dsp:txBody>
      <dsp:txXfrm>
        <a:off x="2525507" y="1234484"/>
        <a:ext cx="3518248" cy="785729"/>
      </dsp:txXfrm>
    </dsp:sp>
    <dsp:sp modelId="{81726182-0FD7-419B-A5C9-A3BC8D84304F}">
      <dsp:nvSpPr>
        <dsp:cNvPr id="0" name=""/>
        <dsp:cNvSpPr/>
      </dsp:nvSpPr>
      <dsp:spPr>
        <a:xfrm>
          <a:off x="6390076" y="1208737"/>
          <a:ext cx="2993249" cy="83722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i="1" kern="1200" dirty="0"/>
            <a:t>Commissioning</a:t>
          </a:r>
        </a:p>
      </dsp:txBody>
      <dsp:txXfrm>
        <a:off x="6415823" y="1234484"/>
        <a:ext cx="2941755" cy="785729"/>
      </dsp:txXfrm>
    </dsp:sp>
    <dsp:sp modelId="{343CBD43-B6B8-4F4A-8976-2D402B68F465}">
      <dsp:nvSpPr>
        <dsp:cNvPr id="0" name=""/>
        <dsp:cNvSpPr/>
      </dsp:nvSpPr>
      <dsp:spPr>
        <a:xfrm>
          <a:off x="1865250" y="2175669"/>
          <a:ext cx="8118764" cy="1740535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982435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What is </a:t>
          </a:r>
          <a:r>
            <a:rPr lang="en-GB" sz="3200" b="1" i="1" kern="1200" dirty="0"/>
            <a:t>Required</a:t>
          </a:r>
          <a:endParaRPr lang="en-GB" sz="3200" kern="1200" dirty="0"/>
        </a:p>
      </dsp:txBody>
      <dsp:txXfrm>
        <a:off x="1918777" y="2229196"/>
        <a:ext cx="8011710" cy="1633481"/>
      </dsp:txXfrm>
    </dsp:sp>
    <dsp:sp modelId="{BC8D4419-8E13-4017-BC53-B393FAE837F6}">
      <dsp:nvSpPr>
        <dsp:cNvPr id="0" name=""/>
        <dsp:cNvSpPr/>
      </dsp:nvSpPr>
      <dsp:spPr>
        <a:xfrm>
          <a:off x="2915450" y="2958909"/>
          <a:ext cx="1692952" cy="78324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Workforce</a:t>
          </a:r>
        </a:p>
      </dsp:txBody>
      <dsp:txXfrm>
        <a:off x="2939537" y="2982996"/>
        <a:ext cx="1644778" cy="735066"/>
      </dsp:txXfrm>
    </dsp:sp>
    <dsp:sp modelId="{BE052C1F-5932-43F8-B43A-8D8D4F577FAA}">
      <dsp:nvSpPr>
        <dsp:cNvPr id="0" name=""/>
        <dsp:cNvSpPr/>
      </dsp:nvSpPr>
      <dsp:spPr>
        <a:xfrm>
          <a:off x="4647142" y="2958909"/>
          <a:ext cx="1692952" cy="78324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Informatics</a:t>
          </a:r>
        </a:p>
      </dsp:txBody>
      <dsp:txXfrm>
        <a:off x="4671229" y="2982996"/>
        <a:ext cx="1644778" cy="735066"/>
      </dsp:txXfrm>
    </dsp:sp>
    <dsp:sp modelId="{11C37559-7739-4B37-A514-0A46FA162E84}">
      <dsp:nvSpPr>
        <dsp:cNvPr id="0" name=""/>
        <dsp:cNvSpPr/>
      </dsp:nvSpPr>
      <dsp:spPr>
        <a:xfrm>
          <a:off x="6378835" y="2958909"/>
          <a:ext cx="1692952" cy="78324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Pathways</a:t>
          </a:r>
        </a:p>
      </dsp:txBody>
      <dsp:txXfrm>
        <a:off x="6402922" y="2982996"/>
        <a:ext cx="1644778" cy="735066"/>
      </dsp:txXfrm>
    </dsp:sp>
    <dsp:sp modelId="{C7900753-791C-49DB-9188-9FB67D9AECEF}">
      <dsp:nvSpPr>
        <dsp:cNvPr id="0" name=""/>
        <dsp:cNvSpPr/>
      </dsp:nvSpPr>
      <dsp:spPr>
        <a:xfrm>
          <a:off x="8110528" y="2958909"/>
          <a:ext cx="1692952" cy="78324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GLH Component</a:t>
          </a:r>
        </a:p>
      </dsp:txBody>
      <dsp:txXfrm>
        <a:off x="8134615" y="2982996"/>
        <a:ext cx="1644778" cy="735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9028E-39AB-4AFE-A3BB-81CC61292512}" type="datetimeFigureOut">
              <a:rPr lang="en-GB" smtClean="0"/>
              <a:t>29/11/2022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67A67-E1E5-4F0F-90AF-8810DB1A38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79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Value proposition</a:t>
            </a:r>
          </a:p>
          <a:p>
            <a:r>
              <a:rPr lang="en-GB" dirty="0"/>
              <a:t>Digital pathology and radiology</a:t>
            </a:r>
          </a:p>
          <a:p>
            <a:r>
              <a:rPr lang="en-GB" dirty="0"/>
              <a:t>MAINSTREAMING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9ACC6-16D7-4E12-BAC1-739F609A08F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745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C4E7C-393C-40DB-9000-A217C8C280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50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767A67-E1E5-4F0F-90AF-8810DB1A38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17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B0F7C006-DED3-40EA-8157-92CDB60888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226ED1-FC6B-42A6-BAA7-760F294D5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2160000"/>
            <a:ext cx="9000000" cy="2160000"/>
          </a:xfrm>
        </p:spPr>
        <p:txBody>
          <a:bodyPr anchor="b">
            <a:normAutofit/>
          </a:bodyPr>
          <a:lstStyle>
            <a:lvl1pPr algn="l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F940-0159-4026-B362-EB9607326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0000" y="4320000"/>
            <a:ext cx="9000000" cy="1440000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E16FF-3359-4F52-A713-09790E26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C6384-9CA0-475D-ACF2-E517C4F02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55994B6-DE10-4765-A1AF-33C040E5E2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10" y="202413"/>
            <a:ext cx="2601183" cy="8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0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5D02F-EFE6-4814-9AA2-2822085F6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58301" y="324001"/>
            <a:ext cx="3295500" cy="6210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F9EF2-5C5E-45DF-97D5-A6E4B1F15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4001" y="324001"/>
            <a:ext cx="7734300" cy="6210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D14D710-0860-46FE-B718-B8EBE22831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10" y="202413"/>
            <a:ext cx="2601183" cy="8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8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A01B-5D7D-4D45-89EB-8CB878B6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10515600" cy="756000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D7F51-BB9B-4032-AB8B-955178B3F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080000"/>
            <a:ext cx="10515600" cy="5383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D780A88-FE33-4876-988A-AE91DF007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10" y="202413"/>
            <a:ext cx="2601183" cy="8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8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380E8A-3CFD-4267-B163-B161808AA0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EFF1FD-7765-4E5D-99E0-2D7400B1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2160000"/>
            <a:ext cx="9000000" cy="2160000"/>
          </a:xfrm>
        </p:spPr>
        <p:txBody>
          <a:bodyPr anchor="b">
            <a:normAutofit/>
          </a:bodyPr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A815D-25BA-4881-8A08-7F816A830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000" y="4320000"/>
            <a:ext cx="9000000" cy="1440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71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B31A-B135-477C-B8D2-32729DD5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10515600" cy="756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808BE-E50C-4771-BCF0-A445AFA34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1080000"/>
            <a:ext cx="5181600" cy="55259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E9216-A5A0-41EF-B9F5-B059B8E21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8000" y="1080000"/>
            <a:ext cx="5181600" cy="5525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38BD111-4DFA-4370-8FCB-E9473FBD75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10" y="202413"/>
            <a:ext cx="2601183" cy="8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1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508D8-6EE7-45D7-BD14-747B73E6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10515600" cy="719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E295D-7982-4719-A0B4-31731224C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1" y="10440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329C4-99AA-4267-86E8-C0856ADAD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001" y="1867913"/>
            <a:ext cx="5157787" cy="45513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E39875-4217-474B-9355-B8D94638D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8138" y="1044000"/>
            <a:ext cx="51114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E5A1DD-0FC0-49C1-A165-8272B9055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8138" y="1867913"/>
            <a:ext cx="5111463" cy="45513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0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B6198-9015-499F-8ED1-2479FE8A6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10515600" cy="75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90655BF-F332-42A1-9790-51E7E54711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10" y="202413"/>
            <a:ext cx="2601183" cy="8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2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00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024E-E52F-4520-8123-A258B288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1" y="324000"/>
            <a:ext cx="4448025" cy="720000"/>
          </a:xfrm>
        </p:spPr>
        <p:txBody>
          <a:bodyPr anchor="b"/>
          <a:lstStyle>
            <a:lvl1pPr>
              <a:defRPr sz="3200" b="1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F2951-B8EF-4BA2-B46A-EE1E6A868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5" y="1044002"/>
            <a:ext cx="6172200" cy="549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6AD9B-0EB6-4DE6-A2D6-DBE5C5E62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4001" y="1044001"/>
            <a:ext cx="4448025" cy="54900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5D89735-736A-47F2-873F-095D275B3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10" y="202413"/>
            <a:ext cx="2601183" cy="8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8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76FA-C2E6-410E-BC06-A4314F5C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3932237" cy="72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4A512E-D591-4D12-8C1E-197894D96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31849" y="1044001"/>
            <a:ext cx="6172200" cy="5490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68E69-A0CC-431B-84DE-490A6D13F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4000" y="1044001"/>
            <a:ext cx="3932237" cy="54900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7F4062E-C13C-46F3-A9E8-0033142824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10" y="202413"/>
            <a:ext cx="2601183" cy="8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9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9E1082-9562-482E-A66D-9D302F082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2002"/>
            <a:ext cx="10515600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FFF77-EB35-4643-AE7E-7A27F5BC3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008000"/>
            <a:ext cx="10515600" cy="545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34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E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rachel.palmer6@nhs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31.svg"/><Relationship Id="rId2" Type="http://schemas.openxmlformats.org/officeDocument/2006/relationships/hyperlink" Target="mailto:Jonathan.miller@nhs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f.mcdermott@nhs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a.mumford@bristol.ac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tracie.miles@nhs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publication/accelerating-genomic-medicine-in-the-nh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Nidhi.bhatt@nbt.nhs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C2C1A9-1E9D-4575-8E3D-5B7F2B6C4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1531839"/>
            <a:ext cx="7361072" cy="2788161"/>
          </a:xfrm>
        </p:spPr>
        <p:txBody>
          <a:bodyPr>
            <a:normAutofit/>
          </a:bodyPr>
          <a:lstStyle/>
          <a:p>
            <a:r>
              <a:rPr lang="en-GB" dirty="0"/>
              <a:t>Genomic Medicine Update</a:t>
            </a:r>
            <a:endParaRPr lang="en-GB" b="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4FBB293-DC38-42BD-A545-4EEF41A88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4400" dirty="0">
                <a:solidFill>
                  <a:srgbClr val="768692"/>
                </a:solidFill>
              </a:rPr>
              <a:t>Jonathan Miller, Programme Director</a:t>
            </a:r>
          </a:p>
          <a:p>
            <a:r>
              <a:rPr lang="en-GB" sz="4400" dirty="0">
                <a:solidFill>
                  <a:srgbClr val="768692"/>
                </a:solidFill>
              </a:rPr>
              <a:t>South West Genomic Medicine Service </a:t>
            </a:r>
          </a:p>
        </p:txBody>
      </p:sp>
    </p:spTree>
    <p:extLst>
      <p:ext uri="{BB962C8B-B14F-4D97-AF65-F5344CB8AC3E}">
        <p14:creationId xmlns:p14="http://schemas.microsoft.com/office/powerpoint/2010/main" val="294524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71" y="268304"/>
            <a:ext cx="9697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DPYD Gene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EA2C33-4E13-40C2-B407-8DB9D6E5317A}"/>
              </a:ext>
            </a:extLst>
          </p:cNvPr>
          <p:cNvGraphicFramePr>
            <a:graphicFrameLocks noGrp="1"/>
          </p:cNvGraphicFramePr>
          <p:nvPr/>
        </p:nvGraphicFramePr>
        <p:xfrm>
          <a:off x="143339" y="4677139"/>
          <a:ext cx="6740060" cy="98175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40484">
                  <a:extLst>
                    <a:ext uri="{9D8B030D-6E8A-4147-A177-3AD203B41FA5}">
                      <a16:colId xmlns:a16="http://schemas.microsoft.com/office/drawing/2014/main" val="1941390313"/>
                    </a:ext>
                  </a:extLst>
                </a:gridCol>
                <a:gridCol w="4199576">
                  <a:extLst>
                    <a:ext uri="{9D8B030D-6E8A-4147-A177-3AD203B41FA5}">
                      <a16:colId xmlns:a16="http://schemas.microsoft.com/office/drawing/2014/main" val="3934674027"/>
                    </a:ext>
                  </a:extLst>
                </a:gridCol>
              </a:tblGrid>
              <a:tr h="442872">
                <a:tc>
                  <a:txBody>
                    <a:bodyPr/>
                    <a:lstStyle/>
                    <a:p>
                      <a:pPr algn="l"/>
                      <a:r>
                        <a:rPr lang="en-GB" sz="1900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Project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417443"/>
                  </a:ext>
                </a:extLst>
              </a:tr>
              <a:tr h="538883">
                <a:tc>
                  <a:txBody>
                    <a:bodyPr/>
                    <a:lstStyle/>
                    <a:p>
                      <a:pPr algn="l"/>
                      <a:r>
                        <a:rPr lang="en-GB" sz="1900" b="1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GMSA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b="1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</a:t>
                      </a:r>
                      <a:r>
                        <a:rPr lang="en-GB" sz="1900" b="1" baseline="0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West GMS Alliance</a:t>
                      </a:r>
                      <a:endParaRPr lang="en-GB" sz="1900" b="1" dirty="0">
                        <a:solidFill>
                          <a:srgbClr val="00308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35715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0987" y="5682992"/>
            <a:ext cx="6740061" cy="748795"/>
          </a:xfrm>
          <a:prstGeom prst="rect">
            <a:avLst/>
          </a:prstGeom>
          <a:solidFill>
            <a:srgbClr val="768692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 Lead: Rachel Palmer SW GMSA Pharmacy Lead</a:t>
            </a:r>
          </a:p>
          <a:p>
            <a:pPr marL="0" marR="0" lvl="0" indent="0" algn="l" defTabSz="914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rachel.palmer6@nhs.net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339" y="1316765"/>
            <a:ext cx="6740061" cy="3046988"/>
          </a:xfrm>
          <a:prstGeom prst="rect">
            <a:avLst/>
          </a:prstGeom>
          <a:solidFill>
            <a:srgbClr val="AE2573">
              <a:alpha val="25098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Optimising and improving clinical effectiveness of DPYD Gene Testing for patients with Cancer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DPYD testing before receiving fluoropyrimidine chemotherapy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DPYD testing embedded in local standard operating procedures and patient pathways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4073567"/>
            <a:ext cx="5177613" cy="268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496" y="1796819"/>
            <a:ext cx="2380952" cy="237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621" y="1796819"/>
            <a:ext cx="1821008" cy="237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84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72" y="268304"/>
            <a:ext cx="969707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33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ctDNA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EA2C33-4E13-40C2-B407-8DB9D6E5317A}"/>
              </a:ext>
            </a:extLst>
          </p:cNvPr>
          <p:cNvGraphicFramePr>
            <a:graphicFrameLocks noGrp="1"/>
          </p:cNvGraphicFramePr>
          <p:nvPr/>
        </p:nvGraphicFramePr>
        <p:xfrm>
          <a:off x="144313" y="4485117"/>
          <a:ext cx="6335731" cy="98175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88083">
                  <a:extLst>
                    <a:ext uri="{9D8B030D-6E8A-4147-A177-3AD203B41FA5}">
                      <a16:colId xmlns:a16="http://schemas.microsoft.com/office/drawing/2014/main" val="1941390313"/>
                    </a:ext>
                  </a:extLst>
                </a:gridCol>
                <a:gridCol w="3947648">
                  <a:extLst>
                    <a:ext uri="{9D8B030D-6E8A-4147-A177-3AD203B41FA5}">
                      <a16:colId xmlns:a16="http://schemas.microsoft.com/office/drawing/2014/main" val="3934674027"/>
                    </a:ext>
                  </a:extLst>
                </a:gridCol>
              </a:tblGrid>
              <a:tr h="442872">
                <a:tc>
                  <a:txBody>
                    <a:bodyPr/>
                    <a:lstStyle/>
                    <a:p>
                      <a:pPr algn="l"/>
                      <a:r>
                        <a:rPr lang="en-GB" sz="1900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Project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417443"/>
                  </a:ext>
                </a:extLst>
              </a:tr>
              <a:tr h="538883">
                <a:tc>
                  <a:txBody>
                    <a:bodyPr/>
                    <a:lstStyle/>
                    <a:p>
                      <a:pPr algn="l"/>
                      <a:r>
                        <a:rPr lang="en-GB" sz="1900" b="1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GMSA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b="1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</a:t>
                      </a:r>
                      <a:r>
                        <a:rPr lang="en-GB" sz="1900" b="1" baseline="0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Thames</a:t>
                      </a:r>
                      <a:endParaRPr lang="en-GB" sz="1900" b="1" dirty="0">
                        <a:solidFill>
                          <a:srgbClr val="00308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35715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E373148-B370-48A8-A5E9-B3E67850437E}"/>
              </a:ext>
            </a:extLst>
          </p:cNvPr>
          <p:cNvSpPr/>
          <p:nvPr/>
        </p:nvSpPr>
        <p:spPr>
          <a:xfrm>
            <a:off x="123174" y="5632603"/>
            <a:ext cx="6335731" cy="748795"/>
          </a:xfrm>
          <a:prstGeom prst="rect">
            <a:avLst/>
          </a:prstGeom>
          <a:solidFill>
            <a:srgbClr val="768692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 Lead: Jonathan Miller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jonathan.miller@nhs.net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175" y="1034055"/>
            <a:ext cx="6335731" cy="3046988"/>
          </a:xfrm>
          <a:prstGeom prst="rect">
            <a:avLst/>
          </a:prstGeom>
          <a:solidFill>
            <a:srgbClr val="006747">
              <a:alpha val="25098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Using blood samples to test the circulating tumour DNA (ctDNA) for the presence of disease-causing mutations in Non-small Cell Lung Cancers. 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support faster genomic diagnosis and offer testing for those in whom a solid tissue biopsy cannot be taken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4100140"/>
            <a:ext cx="5177613" cy="268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Lu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7403011" y="2105480"/>
            <a:ext cx="1954760" cy="195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Graphic 11" descr="Test tubes">
            <a:extLst>
              <a:ext uri="{FF2B5EF4-FFF2-40B4-BE49-F238E27FC236}">
                <a16:creationId xmlns:a16="http://schemas.microsoft.com/office/drawing/2014/main" id="{0741B51A-629B-4923-9C37-2AF152B545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41550" y="2195356"/>
            <a:ext cx="1720133" cy="1720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AB040D-3822-4D7A-9EED-F1546FA5ED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46" y="109361"/>
            <a:ext cx="3329860" cy="109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8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164C4-8DC8-4F00-B3B4-E2863EFD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ctDNA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D350B-FFD1-4A54-B80F-98FA2CD0B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NHS England has funded an evaluation of the use of blood samples to test the circulating free DNA (cfDNA) for the presence of disease-causing variants</a:t>
            </a:r>
            <a:b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so that it can make the case for making ctDNA routinely available for NSCLC </a:t>
            </a: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This is being offered to patients with radiological evidence of suspected stage 3 or 4 thoracic malignancy (assuming performance status 0 to 2 and suitable for SACT)</a:t>
            </a: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Liquid Biopsy (ctDNA blood test) is to be taken as early as possible after the initial CT scan (prior to biopsy)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SW GMSA</a:t>
            </a: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GMSA has procured 100 ctDNA tests from Roche</a:t>
            </a: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Signed up:</a:t>
            </a:r>
            <a:b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NBT, UHBW, RUHB, Somerset (MPH)</a:t>
            </a:r>
            <a:b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Gloucestershire already using ctDNA with SWAG funding</a:t>
            </a: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8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71" y="268304"/>
            <a:ext cx="969707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33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Lynch Syndrome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EA2C33-4E13-40C2-B407-8DB9D6E5317A}"/>
              </a:ext>
            </a:extLst>
          </p:cNvPr>
          <p:cNvGraphicFramePr>
            <a:graphicFrameLocks noGrp="1"/>
          </p:cNvGraphicFramePr>
          <p:nvPr/>
        </p:nvGraphicFramePr>
        <p:xfrm>
          <a:off x="144313" y="4485117"/>
          <a:ext cx="6335731" cy="98175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88083">
                  <a:extLst>
                    <a:ext uri="{9D8B030D-6E8A-4147-A177-3AD203B41FA5}">
                      <a16:colId xmlns:a16="http://schemas.microsoft.com/office/drawing/2014/main" val="1941390313"/>
                    </a:ext>
                  </a:extLst>
                </a:gridCol>
                <a:gridCol w="3947648">
                  <a:extLst>
                    <a:ext uri="{9D8B030D-6E8A-4147-A177-3AD203B41FA5}">
                      <a16:colId xmlns:a16="http://schemas.microsoft.com/office/drawing/2014/main" val="3934674027"/>
                    </a:ext>
                  </a:extLst>
                </a:gridCol>
              </a:tblGrid>
              <a:tr h="442872">
                <a:tc>
                  <a:txBody>
                    <a:bodyPr/>
                    <a:lstStyle/>
                    <a:p>
                      <a:pPr algn="l"/>
                      <a:r>
                        <a:rPr lang="en-GB" sz="1900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Project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417443"/>
                  </a:ext>
                </a:extLst>
              </a:tr>
              <a:tr h="538883">
                <a:tc>
                  <a:txBody>
                    <a:bodyPr/>
                    <a:lstStyle/>
                    <a:p>
                      <a:pPr algn="l"/>
                      <a:r>
                        <a:rPr lang="en-GB" sz="1900" b="1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GMSA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b="1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</a:t>
                      </a:r>
                      <a:r>
                        <a:rPr lang="en-GB" sz="1900" b="1" baseline="0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Thames and South East</a:t>
                      </a:r>
                      <a:endParaRPr lang="en-GB" sz="1900" b="1" dirty="0">
                        <a:solidFill>
                          <a:srgbClr val="00308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35715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E373148-B370-48A8-A5E9-B3E67850437E}"/>
              </a:ext>
            </a:extLst>
          </p:cNvPr>
          <p:cNvSpPr/>
          <p:nvPr/>
        </p:nvSpPr>
        <p:spPr>
          <a:xfrm>
            <a:off x="144312" y="5598240"/>
            <a:ext cx="6335731" cy="748795"/>
          </a:xfrm>
          <a:prstGeom prst="rect">
            <a:avLst/>
          </a:prstGeom>
          <a:solidFill>
            <a:srgbClr val="768692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 Lead: Mr Frank McDermott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f.mcdermott@nhs.net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312" y="2035294"/>
            <a:ext cx="6335731" cy="1569660"/>
          </a:xfrm>
          <a:prstGeom prst="rect">
            <a:avLst/>
          </a:prstGeom>
          <a:solidFill>
            <a:srgbClr val="006747">
              <a:alpha val="25098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Delivery of a comprehensive service for the detection of Lynch Syndrome patients	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 and embedding of pathway included in national proposal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4100139"/>
            <a:ext cx="5177613" cy="268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17" y="1892829"/>
            <a:ext cx="1480967" cy="226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741" y="1892829"/>
            <a:ext cx="1954760" cy="226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02" y="1892831"/>
            <a:ext cx="1193249" cy="226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8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72" y="268304"/>
            <a:ext cx="9697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Leukaemia Predisposition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EA2C33-4E13-40C2-B407-8DB9D6E5317A}"/>
              </a:ext>
            </a:extLst>
          </p:cNvPr>
          <p:cNvGraphicFramePr>
            <a:graphicFrameLocks noGrp="1"/>
          </p:cNvGraphicFramePr>
          <p:nvPr/>
        </p:nvGraphicFramePr>
        <p:xfrm>
          <a:off x="144313" y="4485117"/>
          <a:ext cx="6335731" cy="98175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88083">
                  <a:extLst>
                    <a:ext uri="{9D8B030D-6E8A-4147-A177-3AD203B41FA5}">
                      <a16:colId xmlns:a16="http://schemas.microsoft.com/office/drawing/2014/main" val="1941390313"/>
                    </a:ext>
                  </a:extLst>
                </a:gridCol>
                <a:gridCol w="3947648">
                  <a:extLst>
                    <a:ext uri="{9D8B030D-6E8A-4147-A177-3AD203B41FA5}">
                      <a16:colId xmlns:a16="http://schemas.microsoft.com/office/drawing/2014/main" val="3934674027"/>
                    </a:ext>
                  </a:extLst>
                </a:gridCol>
              </a:tblGrid>
              <a:tr h="442872">
                <a:tc>
                  <a:txBody>
                    <a:bodyPr/>
                    <a:lstStyle/>
                    <a:p>
                      <a:pPr algn="l"/>
                      <a:r>
                        <a:rPr lang="en-GB" sz="1900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Project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417443"/>
                  </a:ext>
                </a:extLst>
              </a:tr>
              <a:tr h="538883">
                <a:tc>
                  <a:txBody>
                    <a:bodyPr/>
                    <a:lstStyle/>
                    <a:p>
                      <a:pPr algn="l"/>
                      <a:r>
                        <a:rPr lang="en-GB" sz="1900" b="1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GMSA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b="1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 GMS Alliance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35715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E373148-B370-48A8-A5E9-B3E67850437E}"/>
              </a:ext>
            </a:extLst>
          </p:cNvPr>
          <p:cNvSpPr/>
          <p:nvPr/>
        </p:nvSpPr>
        <p:spPr>
          <a:xfrm>
            <a:off x="130987" y="5631052"/>
            <a:ext cx="6335731" cy="748795"/>
          </a:xfrm>
          <a:prstGeom prst="rect">
            <a:avLst/>
          </a:prstGeom>
          <a:solidFill>
            <a:srgbClr val="768692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 Lead: Prof Andrew Mumford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a.mumford@bristol.ac.uk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668" y="1043117"/>
            <a:ext cx="6335731" cy="3277820"/>
          </a:xfrm>
          <a:prstGeom prst="rect">
            <a:avLst/>
          </a:prstGeom>
          <a:solidFill>
            <a:srgbClr val="006747">
              <a:alpha val="25098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Standard genomic testing may identify germline variants that pre-dispose to leukaemia which may also impact the treatment of patients with leukaemia and are highly pertinent for family members. 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project will provide guidance and a clear pathway for haematologists to support the management of this cohort of patients and their relatives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4100140"/>
            <a:ext cx="5177613" cy="268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Blood, cancer, cell, leukemia, red icon - Download on Iconfinder">
            <a:extLst>
              <a:ext uri="{FF2B5EF4-FFF2-40B4-BE49-F238E27FC236}">
                <a16:creationId xmlns:a16="http://schemas.microsoft.com/office/drawing/2014/main" id="{01A5A4F3-B91E-4D48-8938-B21EFB0B0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746" y="1285652"/>
            <a:ext cx="2451205" cy="245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3901D0-7B50-42D8-8F85-8CD0095250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46" y="109361"/>
            <a:ext cx="3329860" cy="109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EA2C33-4E13-40C2-B407-8DB9D6E5317A}"/>
              </a:ext>
            </a:extLst>
          </p:cNvPr>
          <p:cNvGraphicFramePr>
            <a:graphicFrameLocks noGrp="1"/>
          </p:cNvGraphicFramePr>
          <p:nvPr/>
        </p:nvGraphicFramePr>
        <p:xfrm>
          <a:off x="130987" y="4418735"/>
          <a:ext cx="6740061" cy="98175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40484">
                  <a:extLst>
                    <a:ext uri="{9D8B030D-6E8A-4147-A177-3AD203B41FA5}">
                      <a16:colId xmlns:a16="http://schemas.microsoft.com/office/drawing/2014/main" val="1941390313"/>
                    </a:ext>
                  </a:extLst>
                </a:gridCol>
                <a:gridCol w="4199577">
                  <a:extLst>
                    <a:ext uri="{9D8B030D-6E8A-4147-A177-3AD203B41FA5}">
                      <a16:colId xmlns:a16="http://schemas.microsoft.com/office/drawing/2014/main" val="3934674027"/>
                    </a:ext>
                  </a:extLst>
                </a:gridCol>
              </a:tblGrid>
              <a:tr h="442872">
                <a:tc>
                  <a:txBody>
                    <a:bodyPr/>
                    <a:lstStyle/>
                    <a:p>
                      <a:pPr algn="l"/>
                      <a:r>
                        <a:rPr lang="en-GB" sz="1900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Project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417443"/>
                  </a:ext>
                </a:extLst>
              </a:tr>
              <a:tr h="538883">
                <a:tc>
                  <a:txBody>
                    <a:bodyPr/>
                    <a:lstStyle/>
                    <a:p>
                      <a:pPr algn="l"/>
                      <a:r>
                        <a:rPr lang="en-GB" sz="1900" b="1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GMSA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b="1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 GMS Alliance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35715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3339" y="5418184"/>
            <a:ext cx="6740061" cy="1077026"/>
          </a:xfrm>
          <a:prstGeom prst="rect">
            <a:avLst/>
          </a:prstGeom>
          <a:solidFill>
            <a:srgbClr val="768692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 Lead: Tracie Miles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 GMSA Nursing and Midwifery Lead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tracie.miles@nhs.net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339" y="1235524"/>
            <a:ext cx="6740061" cy="3046988"/>
          </a:xfrm>
          <a:prstGeom prst="rect">
            <a:avLst/>
          </a:prstGeom>
          <a:solidFill>
            <a:srgbClr val="7C2855">
              <a:alpha val="25098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Patients diagnosed with breast or gynaecological cancer who have a germline BRCA variant that is a risk of cancer will receive consistent management and support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Relatives of those with a germline BRCA variant that is a risk for cancer offered cascade testing to be diagnosed and supported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4073567"/>
            <a:ext cx="5177613" cy="268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1796820"/>
            <a:ext cx="4413513" cy="227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271" y="268304"/>
            <a:ext cx="1164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Inherited Breast &amp; Ovarian Cancer</a:t>
            </a:r>
          </a:p>
        </p:txBody>
      </p:sp>
    </p:spTree>
    <p:extLst>
      <p:ext uri="{BB962C8B-B14F-4D97-AF65-F5344CB8AC3E}">
        <p14:creationId xmlns:p14="http://schemas.microsoft.com/office/powerpoint/2010/main" val="307474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FEA9-2965-4734-82A3-6EC3E14E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000" dirty="0"/>
              <a:t>Inherited Breast and Ovarian Cancer</a:t>
            </a:r>
            <a:br>
              <a:rPr lang="en-GB" sz="3000" dirty="0"/>
            </a:br>
            <a:r>
              <a:rPr lang="en-GB" sz="3000" dirty="0"/>
              <a:t>Key Achievements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85F4-45D2-4267-88E5-EF73B7CBA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65" y="1575704"/>
            <a:ext cx="8578262" cy="490038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Five BRCA nurses trained to educate and cascade mainstreaming in breast and ovarian pathway.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Two genetic counsellors supporting the project working closely with the 5 BRCA nurses.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Supporting mainstreaming requesting of R208 (BRCA+ PALB2, ATM, CHEK2 )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b="1" i="1" dirty="0"/>
              <a:t>Breast Cancer Genes and Me</a:t>
            </a:r>
            <a:br>
              <a:rPr lang="en-GB" dirty="0"/>
            </a:br>
            <a:r>
              <a:rPr lang="en-GB" dirty="0"/>
              <a:t>Grant to include a breast cancer information animation and online counselling and consenting package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2193A4-FACF-45B9-8673-4022D0EFC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92" t="17778" r="37083" b="7037"/>
          <a:stretch/>
        </p:blipFill>
        <p:spPr>
          <a:xfrm>
            <a:off x="9257862" y="1948460"/>
            <a:ext cx="2502338" cy="3455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312EB1-AAF7-437D-A66D-15A3E3A585AA}"/>
              </a:ext>
            </a:extLst>
          </p:cNvPr>
          <p:cNvSpPr txBox="1"/>
          <p:nvPr/>
        </p:nvSpPr>
        <p:spPr>
          <a:xfrm>
            <a:off x="9962055" y="5539279"/>
            <a:ext cx="1955800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99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 Info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DD20D-3FA5-43DD-8CF0-B9E8532DA0F3}"/>
              </a:ext>
            </a:extLst>
          </p:cNvPr>
          <p:cNvSpPr txBox="1"/>
          <p:nvPr/>
        </p:nvSpPr>
        <p:spPr>
          <a:xfrm>
            <a:off x="9423400" y="6236024"/>
            <a:ext cx="2336800" cy="4801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CONTENTS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3DF4B2-2403-4AFB-9E4E-36369522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10515600" cy="628107"/>
          </a:xfrm>
        </p:spPr>
        <p:txBody>
          <a:bodyPr>
            <a:normAutofit/>
          </a:bodyPr>
          <a:lstStyle/>
          <a:p>
            <a:r>
              <a:rPr lang="en-GB" dirty="0"/>
              <a:t>New National Genomic Strategy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664BA-F0A2-46F5-971E-DAEB59CA2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11" y="952107"/>
            <a:ext cx="10515600" cy="57550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2600" b="1" i="1" dirty="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Accelerating Genomic Medicine in the NHS</a:t>
            </a:r>
            <a:br>
              <a:rPr lang="en-GB" sz="2600" b="1" i="1" dirty="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sz="2600" b="1" i="1" dirty="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strategy for embedding genomics in the NHS over the next 5 years (Oct 22)</a:t>
            </a:r>
            <a:br>
              <a:rPr lang="en-GB" sz="2600" b="1" i="1" dirty="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u="sng" dirty="0">
                <a:hlinkClick r:id="rId3"/>
              </a:rPr>
              <a:t>https://www.england.nhs.uk/publication/accelerating-genomic-medicine-in-the-nhs/</a:t>
            </a:r>
            <a:endParaRPr lang="en-GB" dirty="0"/>
          </a:p>
          <a:p>
            <a:r>
              <a:rPr lang="en-GB" dirty="0"/>
              <a:t>Delivering equitable genomic testing for improved prediction, prevention, diagnosis and precision medicine. 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prstClr val="black"/>
                </a:solidFill>
              </a:rPr>
              <a:t>Genomics will be at the heart of this future and the next generation of healthcare in the NHS.</a:t>
            </a:r>
          </a:p>
          <a:p>
            <a:r>
              <a:rPr lang="en-GB" dirty="0">
                <a:solidFill>
                  <a:prstClr val="black"/>
                </a:solidFill>
              </a:rPr>
              <a:t>The NHS will explore the utility of genomic testing to support population screening for cancer [GALLERI Trial]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794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837B1-1B7D-4C5D-AB44-7A7CF5310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37D449-112E-4255-862A-930FDD8B8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000" y="324000"/>
            <a:ext cx="8960652" cy="63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7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6D2D4-637D-493A-AC41-559C5DC000B6}"/>
              </a:ext>
            </a:extLst>
          </p:cNvPr>
          <p:cNvSpPr txBox="1"/>
          <p:nvPr/>
        </p:nvSpPr>
        <p:spPr>
          <a:xfrm>
            <a:off x="219187" y="1574342"/>
            <a:ext cx="2477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Transformation Projects funded nationally 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966B2B-039D-4527-A75B-C17C9A418603}"/>
              </a:ext>
            </a:extLst>
          </p:cNvPr>
          <p:cNvSpPr txBox="1"/>
          <p:nvPr/>
        </p:nvSpPr>
        <p:spPr>
          <a:xfrm>
            <a:off x="10297683" y="5959191"/>
            <a:ext cx="1894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…..delivered locally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C280C7-F6AB-4929-957F-169C3653B0F7}"/>
              </a:ext>
            </a:extLst>
          </p:cNvPr>
          <p:cNvSpPr txBox="1"/>
          <p:nvPr/>
        </p:nvSpPr>
        <p:spPr>
          <a:xfrm>
            <a:off x="157211" y="173957"/>
            <a:ext cx="8957696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Transformation Projects : delivering change to improve services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8FD320B-4D5A-4C66-97AF-FCD081D76DF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t="16545" r="3944" b="8410"/>
          <a:stretch/>
        </p:blipFill>
        <p:spPr bwMode="auto">
          <a:xfrm>
            <a:off x="3037926" y="1448740"/>
            <a:ext cx="2188484" cy="1294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78F350-E8F9-46D0-880A-8F42B8E8148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3" t="16250" r="4277" b="8410"/>
          <a:stretch/>
        </p:blipFill>
        <p:spPr bwMode="auto">
          <a:xfrm>
            <a:off x="5454802" y="1448740"/>
            <a:ext cx="2188484" cy="1266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519D4B-F788-42F5-9291-A2FF75D8E0C5}"/>
              </a:ext>
            </a:extLst>
          </p:cNvPr>
          <p:cNvPicPr/>
          <p:nvPr/>
        </p:nvPicPr>
        <p:blipFill rotWithShape="1">
          <a:blip r:embed="rId5"/>
          <a:srcRect l="20440" t="15954" r="4110" b="9297"/>
          <a:stretch/>
        </p:blipFill>
        <p:spPr bwMode="auto">
          <a:xfrm>
            <a:off x="7871678" y="1442248"/>
            <a:ext cx="2271134" cy="1266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3D435E-DE02-4519-9A61-ADEC759E6A4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t="16545" r="3944" b="8115"/>
          <a:stretch/>
        </p:blipFill>
        <p:spPr bwMode="auto">
          <a:xfrm>
            <a:off x="219187" y="3088232"/>
            <a:ext cx="2263386" cy="132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45741B-D551-40A9-8B0C-CBA58EE79B9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7" t="15955" r="4775" b="9002"/>
          <a:stretch/>
        </p:blipFill>
        <p:spPr bwMode="auto">
          <a:xfrm>
            <a:off x="5017296" y="3088232"/>
            <a:ext cx="2271134" cy="132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20B3BC-9355-4470-9695-CCD819A21FD7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7" t="15954" r="4277" b="8115"/>
          <a:stretch/>
        </p:blipFill>
        <p:spPr bwMode="auto">
          <a:xfrm>
            <a:off x="8202652" y="4761291"/>
            <a:ext cx="2271134" cy="1308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953FB00-F0EF-4A00-AED2-955DCE2C7A16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t="15954" r="3944" b="8410"/>
          <a:stretch/>
        </p:blipFill>
        <p:spPr bwMode="auto">
          <a:xfrm>
            <a:off x="5524730" y="4824433"/>
            <a:ext cx="2271134" cy="1308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01EBF37-E3F7-48C2-BA8F-5F34C20540DC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9" t="16249" r="4442" b="8706"/>
          <a:stretch/>
        </p:blipFill>
        <p:spPr bwMode="auto">
          <a:xfrm>
            <a:off x="2623726" y="3096024"/>
            <a:ext cx="2271134" cy="1322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463354A-C98D-4AE7-8B64-BD9E3F2F56A2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4" t="16840" r="4442" b="8706"/>
          <a:stretch/>
        </p:blipFill>
        <p:spPr bwMode="auto">
          <a:xfrm>
            <a:off x="9823153" y="3096024"/>
            <a:ext cx="2278762" cy="1338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01EEFA2-A8FB-4CDB-B37E-738C09615F63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4" t="15954" r="4110" b="8706"/>
          <a:stretch/>
        </p:blipFill>
        <p:spPr bwMode="auto">
          <a:xfrm>
            <a:off x="7429583" y="3096024"/>
            <a:ext cx="2278763" cy="132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F36C51-8E60-450A-B87E-AF12D5AC18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8" y="4865449"/>
            <a:ext cx="2278764" cy="1267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B65381-3B13-416C-9157-5EF1BEEF78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21769" y="4865449"/>
            <a:ext cx="2371453" cy="1340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767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71" y="268304"/>
            <a:ext cx="969707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33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Lung Cancer Gene Panel Tests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EA2C33-4E13-40C2-B407-8DB9D6E5317A}"/>
              </a:ext>
            </a:extLst>
          </p:cNvPr>
          <p:cNvGraphicFramePr>
            <a:graphicFrameLocks noGrp="1"/>
          </p:cNvGraphicFramePr>
          <p:nvPr/>
        </p:nvGraphicFramePr>
        <p:xfrm>
          <a:off x="143340" y="4559480"/>
          <a:ext cx="6432714" cy="98175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24637">
                  <a:extLst>
                    <a:ext uri="{9D8B030D-6E8A-4147-A177-3AD203B41FA5}">
                      <a16:colId xmlns:a16="http://schemas.microsoft.com/office/drawing/2014/main" val="1941390313"/>
                    </a:ext>
                  </a:extLst>
                </a:gridCol>
                <a:gridCol w="4008077">
                  <a:extLst>
                    <a:ext uri="{9D8B030D-6E8A-4147-A177-3AD203B41FA5}">
                      <a16:colId xmlns:a16="http://schemas.microsoft.com/office/drawing/2014/main" val="3934674027"/>
                    </a:ext>
                  </a:extLst>
                </a:gridCol>
              </a:tblGrid>
              <a:tr h="442872">
                <a:tc>
                  <a:txBody>
                    <a:bodyPr/>
                    <a:lstStyle/>
                    <a:p>
                      <a:pPr algn="l"/>
                      <a:r>
                        <a:rPr lang="en-GB" sz="1900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Project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417443"/>
                  </a:ext>
                </a:extLst>
              </a:tr>
              <a:tr h="538883">
                <a:tc>
                  <a:txBody>
                    <a:bodyPr/>
                    <a:lstStyle/>
                    <a:p>
                      <a:pPr algn="l"/>
                      <a:r>
                        <a:rPr lang="en-GB" sz="1900" b="1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GMSA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900" b="1" dirty="0">
                          <a:solidFill>
                            <a:srgbClr val="00308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West GMS Alliance</a:t>
                      </a:r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3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35715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3339" y="5656021"/>
            <a:ext cx="6432715" cy="748795"/>
          </a:xfrm>
          <a:prstGeom prst="rect">
            <a:avLst/>
          </a:prstGeom>
          <a:solidFill>
            <a:srgbClr val="768692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 Lead: Dr Nidhi Bhatt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Nidhi.bhatt@nbt.nhs.uk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339" y="2131304"/>
            <a:ext cx="6432715" cy="1938992"/>
          </a:xfrm>
          <a:prstGeom prst="rect">
            <a:avLst/>
          </a:prstGeom>
          <a:solidFill>
            <a:srgbClr val="005EB8">
              <a:alpha val="25098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Mainstream the delivery of the Lung Cancer Gene Panel Tests in cancer services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 the pathways and demonstrate the value of gene panel testing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4100139"/>
            <a:ext cx="5177613" cy="268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r="6312"/>
          <a:stretch/>
        </p:blipFill>
        <p:spPr bwMode="auto">
          <a:xfrm>
            <a:off x="8016214" y="2131446"/>
            <a:ext cx="2838183" cy="206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9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0E4E63-3BCF-4D5D-8A90-27D748CDB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" y="2955728"/>
            <a:ext cx="12192000" cy="2163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C0CC26-D298-4B1A-A33C-191A36F4A334}"/>
              </a:ext>
            </a:extLst>
          </p:cNvPr>
          <p:cNvSpPr txBox="1"/>
          <p:nvPr/>
        </p:nvSpPr>
        <p:spPr>
          <a:xfrm>
            <a:off x="226503" y="243281"/>
            <a:ext cx="87014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Lung Cancer Pathology Pathways: Referral to treatment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19628A-EE28-4AC1-8322-C58D1B4B4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216" y="1101377"/>
            <a:ext cx="1413563" cy="1172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7A1DB7-8352-45F8-8221-7514E81EB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041" y="877294"/>
            <a:ext cx="2265684" cy="170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23590D-81FB-40E4-9658-B094170E4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753" y="1152947"/>
            <a:ext cx="2146214" cy="12442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69AA7A-119D-4AEB-B2E6-4946179BE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747" y="857927"/>
            <a:ext cx="2731832" cy="1643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7E4312-0412-461F-9C99-5ECA8EBB0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503" y="852431"/>
            <a:ext cx="2260359" cy="1379105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2D4BBC2E-2C06-4A38-8D7A-A88897586A6A}"/>
              </a:ext>
            </a:extLst>
          </p:cNvPr>
          <p:cNvSpPr/>
          <p:nvPr/>
        </p:nvSpPr>
        <p:spPr>
          <a:xfrm>
            <a:off x="112203" y="4409611"/>
            <a:ext cx="1478472" cy="692207"/>
          </a:xfrm>
          <a:prstGeom prst="wedgeRoundRectCallout">
            <a:avLst>
              <a:gd name="adj1" fmla="val -16474"/>
              <a:gd name="adj2" fmla="val -88917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patients enter the service?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patients enter the service?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6C9511-C5C8-4E88-A477-C4E0421B89D9}"/>
              </a:ext>
            </a:extLst>
          </p:cNvPr>
          <p:cNvSpPr txBox="1"/>
          <p:nvPr/>
        </p:nvSpPr>
        <p:spPr>
          <a:xfrm>
            <a:off x="0" y="2737917"/>
            <a:ext cx="81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Day 0?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349E23-0AAC-418F-BA0B-A084DCF4FAA4}"/>
              </a:ext>
            </a:extLst>
          </p:cNvPr>
          <p:cNvSpPr txBox="1"/>
          <p:nvPr/>
        </p:nvSpPr>
        <p:spPr>
          <a:xfrm>
            <a:off x="11082997" y="2737058"/>
            <a:ext cx="9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Day 49?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51ECCEE-A868-4DAC-8F95-560F95B10F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2820" y="797191"/>
            <a:ext cx="2146214" cy="175901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302B5CD-3CBE-4011-BB04-458FE3B8FAAB}"/>
              </a:ext>
            </a:extLst>
          </p:cNvPr>
          <p:cNvSpPr txBox="1"/>
          <p:nvPr/>
        </p:nvSpPr>
        <p:spPr>
          <a:xfrm>
            <a:off x="3731662" y="2771062"/>
            <a:ext cx="81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Day 6?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8EFE09-7FC5-484A-868A-2FFACCDEA59B}"/>
              </a:ext>
            </a:extLst>
          </p:cNvPr>
          <p:cNvSpPr txBox="1"/>
          <p:nvPr/>
        </p:nvSpPr>
        <p:spPr>
          <a:xfrm>
            <a:off x="9121497" y="2737917"/>
            <a:ext cx="9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Day 21?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78142F6B-0CD3-4FA7-8BC8-42C855AD6428}"/>
              </a:ext>
            </a:extLst>
          </p:cNvPr>
          <p:cNvSpPr/>
          <p:nvPr/>
        </p:nvSpPr>
        <p:spPr>
          <a:xfrm>
            <a:off x="815160" y="5248316"/>
            <a:ext cx="1478473" cy="541852"/>
          </a:xfrm>
          <a:prstGeom prst="wedgeRoundRectCallout">
            <a:avLst>
              <a:gd name="adj1" fmla="val 31844"/>
              <a:gd name="adj2" fmla="val -217040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Straight to test?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times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does it take place?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range of tests are available locally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F13CE1A2-2163-4D85-93F6-37032C9D1BCF}"/>
              </a:ext>
            </a:extLst>
          </p:cNvPr>
          <p:cNvSpPr/>
          <p:nvPr/>
        </p:nvSpPr>
        <p:spPr>
          <a:xfrm>
            <a:off x="2431387" y="5338445"/>
            <a:ext cx="1478473" cy="692207"/>
          </a:xfrm>
          <a:prstGeom prst="wedgeRoundRectCallout">
            <a:avLst>
              <a:gd name="adj1" fmla="val -13253"/>
              <a:gd name="adj2" fmla="val -203128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or in person?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into diagnostic testing?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A8283BF9-B38F-40DE-9653-8688E5C72FC1}"/>
              </a:ext>
            </a:extLst>
          </p:cNvPr>
          <p:cNvSpPr/>
          <p:nvPr/>
        </p:nvSpPr>
        <p:spPr>
          <a:xfrm>
            <a:off x="3233729" y="4484080"/>
            <a:ext cx="2019376" cy="587276"/>
          </a:xfrm>
          <a:prstGeom prst="wedgeRoundRectCallout">
            <a:avLst>
              <a:gd name="adj1" fmla="val 20179"/>
              <a:gd name="adj2" fmla="val -83500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the appointment 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testing same day?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testing same site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the appointment with?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ED0793F2-4442-4315-A592-7B0704A2C9BE}"/>
              </a:ext>
            </a:extLst>
          </p:cNvPr>
          <p:cNvSpPr/>
          <p:nvPr/>
        </p:nvSpPr>
        <p:spPr>
          <a:xfrm>
            <a:off x="4158064" y="5351251"/>
            <a:ext cx="2449976" cy="1203063"/>
          </a:xfrm>
          <a:prstGeom prst="wedgeRoundRectCallout">
            <a:avLst>
              <a:gd name="adj1" fmla="val 15171"/>
              <a:gd name="adj2" fmla="val -141235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does the clock start?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 testing?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who requests molecular testing and when?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testing is in house?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testing is send away?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samples stored?</a:t>
            </a: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73BA49F0-DBD3-4A31-B77C-0587738B4C1D}"/>
              </a:ext>
            </a:extLst>
          </p:cNvPr>
          <p:cNvSpPr/>
          <p:nvPr/>
        </p:nvSpPr>
        <p:spPr>
          <a:xfrm>
            <a:off x="5862011" y="4445703"/>
            <a:ext cx="2153771" cy="1200948"/>
          </a:xfrm>
          <a:prstGeom prst="wedgeRoundRectCallout">
            <a:avLst>
              <a:gd name="adj1" fmla="val 23790"/>
              <a:gd name="adj2" fmla="val -68819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tests are requested?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does the testing?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failure rate?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long does each part take?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capacity?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this link to research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we know we are optimising testing to support clinical trials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E33CBE72-E03E-4808-9BD9-666FE2EBC5E7}"/>
              </a:ext>
            </a:extLst>
          </p:cNvPr>
          <p:cNvSpPr/>
          <p:nvPr/>
        </p:nvSpPr>
        <p:spPr>
          <a:xfrm>
            <a:off x="7948458" y="5467695"/>
            <a:ext cx="3278255" cy="1318866"/>
          </a:xfrm>
          <a:prstGeom prst="wedgeRoundRectCallout">
            <a:avLst>
              <a:gd name="adj1" fmla="val -27140"/>
              <a:gd name="adj2" fmla="val -140075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the report sent?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responsible for the report?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the report kept and who has access?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impact on reporting times for individual and integrated reporting/Diagnostic v treatment reporting?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everyone know what to do with the report and its findings?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3EA6716F-EE80-4D00-94FE-5F7DF1E5D09D}"/>
              </a:ext>
            </a:extLst>
          </p:cNvPr>
          <p:cNvSpPr/>
          <p:nvPr/>
        </p:nvSpPr>
        <p:spPr>
          <a:xfrm>
            <a:off x="8734967" y="4354013"/>
            <a:ext cx="2186244" cy="908498"/>
          </a:xfrm>
          <a:prstGeom prst="wedgeRoundRectCallout">
            <a:avLst>
              <a:gd name="adj1" fmla="val 20670"/>
              <a:gd name="adj2" fmla="val -7742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genomic reports discussed?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outcomes recorded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into diagnostic testing?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used to impact on treatment decisions 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A4F88A33-C86F-44DB-9291-57A5FA5BE139}"/>
              </a:ext>
            </a:extLst>
          </p:cNvPr>
          <p:cNvSpPr/>
          <p:nvPr/>
        </p:nvSpPr>
        <p:spPr>
          <a:xfrm>
            <a:off x="10401526" y="4737097"/>
            <a:ext cx="1678271" cy="960954"/>
          </a:xfrm>
          <a:prstGeom prst="wedgeRoundRectCallout">
            <a:avLst>
              <a:gd name="adj1" fmla="val 15170"/>
              <a:gd name="adj2" fmla="val -98993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using molecular reports to drive personalised treatment?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anything missing?</a:t>
            </a:r>
          </a:p>
        </p:txBody>
      </p:sp>
    </p:spTree>
    <p:extLst>
      <p:ext uri="{BB962C8B-B14F-4D97-AF65-F5344CB8AC3E}">
        <p14:creationId xmlns:p14="http://schemas.microsoft.com/office/powerpoint/2010/main" val="70821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14A9-53FE-4DAD-87E8-775B1247B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Gloucestershire Hospitals Genomic Pathology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D7CDF-4C46-4254-9DB9-158542CD4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Torbay and South Devon Hospital</a:t>
            </a:r>
          </a:p>
          <a:p>
            <a:r>
              <a:rPr lang="en-US" dirty="0">
                <a:solidFill>
                  <a:schemeClr val="tx2"/>
                </a:solidFill>
              </a:rPr>
              <a:t>Pilot of MDT Coordinator time for Genomics, including </a:t>
            </a:r>
          </a:p>
          <a:p>
            <a:r>
              <a:rPr lang="en-US" dirty="0">
                <a:solidFill>
                  <a:schemeClr val="tx2"/>
                </a:solidFill>
              </a:rPr>
              <a:t>Audit of Lung Panel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Gloucestershire Hospitals Genomic Pathology Project</a:t>
            </a:r>
          </a:p>
          <a:p>
            <a:r>
              <a:rPr lang="en-GB" dirty="0"/>
              <a:t>Lynch Syndrome Pathways</a:t>
            </a:r>
          </a:p>
          <a:p>
            <a:r>
              <a:rPr lang="en-GB" dirty="0"/>
              <a:t>Gynaecological Cancer Pathway – HRD/BRCA</a:t>
            </a:r>
          </a:p>
          <a:p>
            <a:r>
              <a:rPr lang="en-GB" dirty="0"/>
              <a:t>NTRK – tumour agnostic</a:t>
            </a:r>
          </a:p>
          <a:p>
            <a:r>
              <a:rPr lang="en-GB" dirty="0"/>
              <a:t>General impact on cellular pathology</a:t>
            </a:r>
          </a:p>
          <a:p>
            <a:r>
              <a:rPr lang="en-GB" dirty="0"/>
              <a:t>General impact on wider workforce, patient and Trust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32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49F2-595B-43D7-A527-9D90E6F4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Genomic Pathology Accelerator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D0DAE-5E0E-4615-BB4E-27D3B888B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Audit of pathology processes for genomic testing in </a:t>
            </a:r>
            <a:r>
              <a:rPr lang="en-GB" b="1" dirty="0"/>
              <a:t>10 NSCLC cases</a:t>
            </a:r>
          </a:p>
          <a:p>
            <a:pPr marL="0" indent="0">
              <a:buNone/>
            </a:pPr>
            <a:r>
              <a:rPr lang="en-GB" b="1" dirty="0"/>
              <a:t>Series of workshops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5A6AAD-9774-4366-9E3F-242AFB5FAFB5}"/>
              </a:ext>
            </a:extLst>
          </p:cNvPr>
          <p:cNvGrpSpPr/>
          <p:nvPr/>
        </p:nvGrpSpPr>
        <p:grpSpPr>
          <a:xfrm>
            <a:off x="2017337" y="1760322"/>
            <a:ext cx="10412142" cy="5156357"/>
            <a:chOff x="510099" y="893665"/>
            <a:chExt cx="11818349" cy="603299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C098611-0518-4735-A86D-2068CE87B1C4}"/>
                </a:ext>
              </a:extLst>
            </p:cNvPr>
            <p:cNvGrpSpPr/>
            <p:nvPr/>
          </p:nvGrpSpPr>
          <p:grpSpPr>
            <a:xfrm>
              <a:off x="2216426" y="893665"/>
              <a:ext cx="7133762" cy="5964335"/>
              <a:chOff x="3349625" y="723514"/>
              <a:chExt cx="5492749" cy="5410969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9235780-6DF9-4A67-AC5E-ECBCCE3F3155}"/>
                  </a:ext>
                </a:extLst>
              </p:cNvPr>
              <p:cNvSpPr/>
              <p:nvPr/>
            </p:nvSpPr>
            <p:spPr>
              <a:xfrm>
                <a:off x="5792829" y="723514"/>
                <a:ext cx="1327415" cy="1525764"/>
              </a:xfrm>
              <a:custGeom>
                <a:avLst/>
                <a:gdLst>
                  <a:gd name="connsiteX0" fmla="*/ 0 w 1525763"/>
                  <a:gd name="connsiteY0" fmla="*/ 663707 h 1327414"/>
                  <a:gd name="connsiteX1" fmla="*/ 331854 w 1525763"/>
                  <a:gd name="connsiteY1" fmla="*/ 0 h 1327414"/>
                  <a:gd name="connsiteX2" fmla="*/ 1193910 w 1525763"/>
                  <a:gd name="connsiteY2" fmla="*/ 0 h 1327414"/>
                  <a:gd name="connsiteX3" fmla="*/ 1525763 w 1525763"/>
                  <a:gd name="connsiteY3" fmla="*/ 663707 h 1327414"/>
                  <a:gd name="connsiteX4" fmla="*/ 1193910 w 1525763"/>
                  <a:gd name="connsiteY4" fmla="*/ 1327414 h 1327414"/>
                  <a:gd name="connsiteX5" fmla="*/ 331854 w 1525763"/>
                  <a:gd name="connsiteY5" fmla="*/ 1327414 h 1327414"/>
                  <a:gd name="connsiteX6" fmla="*/ 0 w 1525763"/>
                  <a:gd name="connsiteY6" fmla="*/ 663707 h 132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5763" h="1327414">
                    <a:moveTo>
                      <a:pt x="762882" y="0"/>
                    </a:moveTo>
                    <a:lnTo>
                      <a:pt x="1525762" y="288713"/>
                    </a:lnTo>
                    <a:lnTo>
                      <a:pt x="1525762" y="1038702"/>
                    </a:lnTo>
                    <a:lnTo>
                      <a:pt x="762882" y="1327414"/>
                    </a:lnTo>
                    <a:lnTo>
                      <a:pt x="1" y="1038702"/>
                    </a:lnTo>
                    <a:lnTo>
                      <a:pt x="1" y="288713"/>
                    </a:lnTo>
                    <a:lnTo>
                      <a:pt x="762882" y="0"/>
                    </a:lnTo>
                    <a:close/>
                  </a:path>
                </a:pathLst>
              </a:custGeom>
              <a:ln w="28575">
                <a:solidFill>
                  <a:srgbClr val="FF66FF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2105" tIns="333016" rIns="302106" bIns="333015" numCol="1" spcCol="1270" anchor="ctr" anchorCtr="0">
                <a:noAutofit/>
              </a:bodyPr>
              <a:lstStyle/>
              <a:p>
                <a:pPr marL="0" marR="0" lvl="0" indent="0" algn="ctr" defTabSz="1111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 it flow</a:t>
                </a:r>
              </a:p>
              <a:p>
                <a:pPr marL="0" marR="0" lvl="0" indent="0" algn="ctr" defTabSz="1111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17</a:t>
                </a:r>
                <a:r>
                  <a:rPr kumimoji="0" lang="en-GB" sz="1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Oct 2022</a:t>
                </a: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DB00E52-EFA0-4907-B715-1B50619CF5CE}"/>
                  </a:ext>
                </a:extLst>
              </p:cNvPr>
              <p:cNvSpPr/>
              <p:nvPr/>
            </p:nvSpPr>
            <p:spPr>
              <a:xfrm>
                <a:off x="7139622" y="1028667"/>
                <a:ext cx="1702752" cy="915458"/>
              </a:xfrm>
              <a:custGeom>
                <a:avLst/>
                <a:gdLst>
                  <a:gd name="connsiteX0" fmla="*/ 0 w 1702752"/>
                  <a:gd name="connsiteY0" fmla="*/ 0 h 915458"/>
                  <a:gd name="connsiteX1" fmla="*/ 1702752 w 1702752"/>
                  <a:gd name="connsiteY1" fmla="*/ 0 h 915458"/>
                  <a:gd name="connsiteX2" fmla="*/ 1702752 w 1702752"/>
                  <a:gd name="connsiteY2" fmla="*/ 915458 h 915458"/>
                  <a:gd name="connsiteX3" fmla="*/ 0 w 1702752"/>
                  <a:gd name="connsiteY3" fmla="*/ 915458 h 915458"/>
                  <a:gd name="connsiteX4" fmla="*/ 0 w 1702752"/>
                  <a:gd name="connsiteY4" fmla="*/ 0 h 91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752" h="915458">
                    <a:moveTo>
                      <a:pt x="0" y="0"/>
                    </a:moveTo>
                    <a:lnTo>
                      <a:pt x="1702752" y="0"/>
                    </a:lnTo>
                    <a:lnTo>
                      <a:pt x="1702752" y="915458"/>
                    </a:lnTo>
                    <a:lnTo>
                      <a:pt x="0" y="91545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7160" tIns="137160" rIns="137160" bIns="137160" numCol="1" spcCol="1270" anchor="ctr" anchorCtr="0">
                <a:noAutofit/>
              </a:bodyPr>
              <a:lstStyle/>
              <a:p>
                <a:pPr marL="0" marR="0" lvl="0" indent="0" algn="l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FE2823A-B970-4619-9DA2-100A0D186D62}"/>
                  </a:ext>
                </a:extLst>
              </p:cNvPr>
              <p:cNvSpPr/>
              <p:nvPr/>
            </p:nvSpPr>
            <p:spPr>
              <a:xfrm>
                <a:off x="4338319" y="723514"/>
                <a:ext cx="1327415" cy="1525764"/>
              </a:xfrm>
              <a:custGeom>
                <a:avLst/>
                <a:gdLst>
                  <a:gd name="connsiteX0" fmla="*/ 0 w 1525763"/>
                  <a:gd name="connsiteY0" fmla="*/ 663707 h 1327414"/>
                  <a:gd name="connsiteX1" fmla="*/ 331854 w 1525763"/>
                  <a:gd name="connsiteY1" fmla="*/ 0 h 1327414"/>
                  <a:gd name="connsiteX2" fmla="*/ 1193910 w 1525763"/>
                  <a:gd name="connsiteY2" fmla="*/ 0 h 1327414"/>
                  <a:gd name="connsiteX3" fmla="*/ 1525763 w 1525763"/>
                  <a:gd name="connsiteY3" fmla="*/ 663707 h 1327414"/>
                  <a:gd name="connsiteX4" fmla="*/ 1193910 w 1525763"/>
                  <a:gd name="connsiteY4" fmla="*/ 1327414 h 1327414"/>
                  <a:gd name="connsiteX5" fmla="*/ 331854 w 1525763"/>
                  <a:gd name="connsiteY5" fmla="*/ 1327414 h 1327414"/>
                  <a:gd name="connsiteX6" fmla="*/ 0 w 1525763"/>
                  <a:gd name="connsiteY6" fmla="*/ 663707 h 132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5763" h="1327414">
                    <a:moveTo>
                      <a:pt x="762882" y="0"/>
                    </a:moveTo>
                    <a:lnTo>
                      <a:pt x="1525762" y="288713"/>
                    </a:lnTo>
                    <a:lnTo>
                      <a:pt x="1525762" y="1038702"/>
                    </a:lnTo>
                    <a:lnTo>
                      <a:pt x="762882" y="1327414"/>
                    </a:lnTo>
                    <a:lnTo>
                      <a:pt x="1" y="1038702"/>
                    </a:lnTo>
                    <a:lnTo>
                      <a:pt x="1" y="288713"/>
                    </a:lnTo>
                    <a:lnTo>
                      <a:pt x="762882" y="0"/>
                    </a:lnTo>
                    <a:close/>
                  </a:path>
                </a:pathLst>
              </a:custGeom>
              <a:ln w="28575">
                <a:solidFill>
                  <a:srgbClr val="FFFF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6855" tIns="237766" rIns="206856" bIns="237765" numCol="1" spcCol="1270" anchor="ctr" anchorCtr="0">
                <a:noAutofit/>
              </a:bodyPr>
              <a:lstStyle/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Walking the Path </a:t>
                </a:r>
              </a:p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14</a:t>
                </a:r>
                <a:r>
                  <a:rPr kumimoji="0" lang="en-GB" sz="1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Sept 2022</a:t>
                </a: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A8DC1B4-A21A-42D9-A2E6-2596DC74B1B5}"/>
                  </a:ext>
                </a:extLst>
              </p:cNvPr>
              <p:cNvSpPr/>
              <p:nvPr/>
            </p:nvSpPr>
            <p:spPr>
              <a:xfrm>
                <a:off x="5052376" y="2018583"/>
                <a:ext cx="1327415" cy="1525764"/>
              </a:xfrm>
              <a:custGeom>
                <a:avLst/>
                <a:gdLst>
                  <a:gd name="connsiteX0" fmla="*/ 0 w 1525763"/>
                  <a:gd name="connsiteY0" fmla="*/ 663707 h 1327414"/>
                  <a:gd name="connsiteX1" fmla="*/ 331854 w 1525763"/>
                  <a:gd name="connsiteY1" fmla="*/ 0 h 1327414"/>
                  <a:gd name="connsiteX2" fmla="*/ 1193910 w 1525763"/>
                  <a:gd name="connsiteY2" fmla="*/ 0 h 1327414"/>
                  <a:gd name="connsiteX3" fmla="*/ 1525763 w 1525763"/>
                  <a:gd name="connsiteY3" fmla="*/ 663707 h 1327414"/>
                  <a:gd name="connsiteX4" fmla="*/ 1193910 w 1525763"/>
                  <a:gd name="connsiteY4" fmla="*/ 1327414 h 1327414"/>
                  <a:gd name="connsiteX5" fmla="*/ 331854 w 1525763"/>
                  <a:gd name="connsiteY5" fmla="*/ 1327414 h 1327414"/>
                  <a:gd name="connsiteX6" fmla="*/ 0 w 1525763"/>
                  <a:gd name="connsiteY6" fmla="*/ 663707 h 132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5763" h="1327414">
                    <a:moveTo>
                      <a:pt x="762882" y="0"/>
                    </a:moveTo>
                    <a:lnTo>
                      <a:pt x="1525762" y="288713"/>
                    </a:lnTo>
                    <a:lnTo>
                      <a:pt x="1525762" y="1038702"/>
                    </a:lnTo>
                    <a:lnTo>
                      <a:pt x="762882" y="1327414"/>
                    </a:lnTo>
                    <a:lnTo>
                      <a:pt x="1" y="1038702"/>
                    </a:lnTo>
                    <a:lnTo>
                      <a:pt x="1" y="288713"/>
                    </a:lnTo>
                    <a:lnTo>
                      <a:pt x="762882" y="0"/>
                    </a:lnTo>
                    <a:close/>
                  </a:path>
                </a:pathLst>
              </a:custGeom>
              <a:ln w="28575">
                <a:solidFill>
                  <a:srgbClr val="00FF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2105" tIns="333016" rIns="302106" bIns="333015" numCol="1" spcCol="1270" anchor="ctr" anchorCtr="0">
                <a:noAutofit/>
              </a:bodyPr>
              <a:lstStyle/>
              <a:p>
                <a:pPr marL="0" marR="0" lvl="0" indent="0" algn="ctr" defTabSz="1111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Joining the dots</a:t>
                </a:r>
              </a:p>
              <a:p>
                <a:pPr marL="0" marR="0" lvl="0" indent="0" algn="ctr" defTabSz="1111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24</a:t>
                </a:r>
                <a:r>
                  <a:rPr kumimoji="0" lang="en-GB" sz="1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Nov 2022</a:t>
                </a: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59A0BF1-4A44-4529-95BC-9093340B986E}"/>
                  </a:ext>
                </a:extLst>
              </p:cNvPr>
              <p:cNvSpPr/>
              <p:nvPr/>
            </p:nvSpPr>
            <p:spPr>
              <a:xfrm>
                <a:off x="3349625" y="2323736"/>
                <a:ext cx="1647825" cy="915458"/>
              </a:xfrm>
              <a:custGeom>
                <a:avLst/>
                <a:gdLst>
                  <a:gd name="connsiteX0" fmla="*/ 0 w 1647825"/>
                  <a:gd name="connsiteY0" fmla="*/ 0 h 915458"/>
                  <a:gd name="connsiteX1" fmla="*/ 1647825 w 1647825"/>
                  <a:gd name="connsiteY1" fmla="*/ 0 h 915458"/>
                  <a:gd name="connsiteX2" fmla="*/ 1647825 w 1647825"/>
                  <a:gd name="connsiteY2" fmla="*/ 915458 h 915458"/>
                  <a:gd name="connsiteX3" fmla="*/ 0 w 1647825"/>
                  <a:gd name="connsiteY3" fmla="*/ 915458 h 915458"/>
                  <a:gd name="connsiteX4" fmla="*/ 0 w 1647825"/>
                  <a:gd name="connsiteY4" fmla="*/ 0 h 91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825" h="915458">
                    <a:moveTo>
                      <a:pt x="0" y="0"/>
                    </a:moveTo>
                    <a:lnTo>
                      <a:pt x="1647825" y="0"/>
                    </a:lnTo>
                    <a:lnTo>
                      <a:pt x="1647825" y="915458"/>
                    </a:lnTo>
                    <a:lnTo>
                      <a:pt x="0" y="91545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7160" tIns="137160" rIns="137160" bIns="137160" numCol="1" spcCol="1270" anchor="ctr" anchorCtr="0">
                <a:noAutofit/>
              </a:bodyPr>
              <a:lstStyle/>
              <a:p>
                <a:pPr marL="0" marR="0" lvl="0" indent="0" algn="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C1C6216-A41B-47B4-ACA3-04A310C53240}"/>
                  </a:ext>
                </a:extLst>
              </p:cNvPr>
              <p:cNvSpPr/>
              <p:nvPr/>
            </p:nvSpPr>
            <p:spPr>
              <a:xfrm>
                <a:off x="6475914" y="2027935"/>
                <a:ext cx="1327415" cy="1525764"/>
              </a:xfrm>
              <a:custGeom>
                <a:avLst/>
                <a:gdLst>
                  <a:gd name="connsiteX0" fmla="*/ 0 w 1525763"/>
                  <a:gd name="connsiteY0" fmla="*/ 663707 h 1327414"/>
                  <a:gd name="connsiteX1" fmla="*/ 331854 w 1525763"/>
                  <a:gd name="connsiteY1" fmla="*/ 0 h 1327414"/>
                  <a:gd name="connsiteX2" fmla="*/ 1193910 w 1525763"/>
                  <a:gd name="connsiteY2" fmla="*/ 0 h 1327414"/>
                  <a:gd name="connsiteX3" fmla="*/ 1525763 w 1525763"/>
                  <a:gd name="connsiteY3" fmla="*/ 663707 h 1327414"/>
                  <a:gd name="connsiteX4" fmla="*/ 1193910 w 1525763"/>
                  <a:gd name="connsiteY4" fmla="*/ 1327414 h 1327414"/>
                  <a:gd name="connsiteX5" fmla="*/ 331854 w 1525763"/>
                  <a:gd name="connsiteY5" fmla="*/ 1327414 h 1327414"/>
                  <a:gd name="connsiteX6" fmla="*/ 0 w 1525763"/>
                  <a:gd name="connsiteY6" fmla="*/ 663707 h 132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5763" h="1327414">
                    <a:moveTo>
                      <a:pt x="762882" y="0"/>
                    </a:moveTo>
                    <a:lnTo>
                      <a:pt x="1525762" y="288713"/>
                    </a:lnTo>
                    <a:lnTo>
                      <a:pt x="1525762" y="1038702"/>
                    </a:lnTo>
                    <a:lnTo>
                      <a:pt x="762882" y="1327414"/>
                    </a:lnTo>
                    <a:lnTo>
                      <a:pt x="1" y="1038702"/>
                    </a:lnTo>
                    <a:lnTo>
                      <a:pt x="1" y="288713"/>
                    </a:lnTo>
                    <a:lnTo>
                      <a:pt x="762882" y="0"/>
                    </a:lnTo>
                    <a:close/>
                  </a:path>
                </a:pathLst>
              </a:custGeom>
              <a:ln w="28575">
                <a:solidFill>
                  <a:srgbClr val="3399FF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6855" tIns="237766" rIns="206856" bIns="237765" numCol="1" spcCol="1270" anchor="ctr" anchorCtr="0">
                <a:noAutofit/>
              </a:bodyPr>
              <a:lstStyle/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missing links</a:t>
                </a:r>
              </a:p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14</a:t>
                </a:r>
                <a:r>
                  <a:rPr kumimoji="0" lang="en-GB" sz="1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Dec 2022</a:t>
                </a: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1BF347A-A31B-4641-8A67-685278A40571}"/>
                  </a:ext>
                </a:extLst>
              </p:cNvPr>
              <p:cNvSpPr/>
              <p:nvPr/>
            </p:nvSpPr>
            <p:spPr>
              <a:xfrm>
                <a:off x="5792830" y="3305050"/>
                <a:ext cx="1327415" cy="1525764"/>
              </a:xfrm>
              <a:custGeom>
                <a:avLst/>
                <a:gdLst>
                  <a:gd name="connsiteX0" fmla="*/ 0 w 1525763"/>
                  <a:gd name="connsiteY0" fmla="*/ 663707 h 1327414"/>
                  <a:gd name="connsiteX1" fmla="*/ 331854 w 1525763"/>
                  <a:gd name="connsiteY1" fmla="*/ 0 h 1327414"/>
                  <a:gd name="connsiteX2" fmla="*/ 1193910 w 1525763"/>
                  <a:gd name="connsiteY2" fmla="*/ 0 h 1327414"/>
                  <a:gd name="connsiteX3" fmla="*/ 1525763 w 1525763"/>
                  <a:gd name="connsiteY3" fmla="*/ 663707 h 1327414"/>
                  <a:gd name="connsiteX4" fmla="*/ 1193910 w 1525763"/>
                  <a:gd name="connsiteY4" fmla="*/ 1327414 h 1327414"/>
                  <a:gd name="connsiteX5" fmla="*/ 331854 w 1525763"/>
                  <a:gd name="connsiteY5" fmla="*/ 1327414 h 1327414"/>
                  <a:gd name="connsiteX6" fmla="*/ 0 w 1525763"/>
                  <a:gd name="connsiteY6" fmla="*/ 663707 h 132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5763" h="1327414">
                    <a:moveTo>
                      <a:pt x="762882" y="0"/>
                    </a:moveTo>
                    <a:lnTo>
                      <a:pt x="1525762" y="288713"/>
                    </a:lnTo>
                    <a:lnTo>
                      <a:pt x="1525762" y="1038702"/>
                    </a:lnTo>
                    <a:lnTo>
                      <a:pt x="762882" y="1327414"/>
                    </a:lnTo>
                    <a:lnTo>
                      <a:pt x="1" y="1038702"/>
                    </a:lnTo>
                    <a:lnTo>
                      <a:pt x="1" y="288713"/>
                    </a:lnTo>
                    <a:lnTo>
                      <a:pt x="762882" y="0"/>
                    </a:lnTo>
                    <a:close/>
                  </a:path>
                </a:pathLst>
              </a:custGeom>
              <a:ln w="28575">
                <a:solidFill>
                  <a:srgbClr val="FFC0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2105" tIns="333016" rIns="302106" bIns="333015" numCol="1" spcCol="1270" anchor="ctr" anchorCtr="0">
                <a:noAutofit/>
              </a:bodyPr>
              <a:lstStyle/>
              <a:p>
                <a:pPr marL="0" marR="0" lvl="0" indent="0" algn="ctr" defTabSz="1111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Back to school</a:t>
                </a:r>
              </a:p>
              <a:p>
                <a:pPr marL="0" marR="0" lvl="0" indent="0" algn="ctr" defTabSz="1111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Jan 2023</a:t>
                </a:r>
              </a:p>
              <a:p>
                <a:pPr marL="0" marR="0" lvl="0" indent="0" algn="ctr" defTabSz="1111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DB58336-C05D-44A3-9583-C7EA6ADCC608}"/>
                  </a:ext>
                </a:extLst>
              </p:cNvPr>
              <p:cNvSpPr/>
              <p:nvPr/>
            </p:nvSpPr>
            <p:spPr>
              <a:xfrm>
                <a:off x="7139622" y="3618804"/>
                <a:ext cx="1702752" cy="915458"/>
              </a:xfrm>
              <a:custGeom>
                <a:avLst/>
                <a:gdLst>
                  <a:gd name="connsiteX0" fmla="*/ 0 w 1702752"/>
                  <a:gd name="connsiteY0" fmla="*/ 0 h 915458"/>
                  <a:gd name="connsiteX1" fmla="*/ 1702752 w 1702752"/>
                  <a:gd name="connsiteY1" fmla="*/ 0 h 915458"/>
                  <a:gd name="connsiteX2" fmla="*/ 1702752 w 1702752"/>
                  <a:gd name="connsiteY2" fmla="*/ 915458 h 915458"/>
                  <a:gd name="connsiteX3" fmla="*/ 0 w 1702752"/>
                  <a:gd name="connsiteY3" fmla="*/ 915458 h 915458"/>
                  <a:gd name="connsiteX4" fmla="*/ 0 w 1702752"/>
                  <a:gd name="connsiteY4" fmla="*/ 0 h 91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752" h="915458">
                    <a:moveTo>
                      <a:pt x="0" y="0"/>
                    </a:moveTo>
                    <a:lnTo>
                      <a:pt x="1702752" y="0"/>
                    </a:lnTo>
                    <a:lnTo>
                      <a:pt x="1702752" y="915458"/>
                    </a:lnTo>
                    <a:lnTo>
                      <a:pt x="0" y="91545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7160" tIns="137160" rIns="137160" bIns="137160" numCol="1" spcCol="1270" anchor="ctr" anchorCtr="0">
                <a:noAutofit/>
              </a:bodyPr>
              <a:lstStyle/>
              <a:p>
                <a:pPr marL="0" marR="0" lvl="0" indent="0" algn="l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7EA4B9F-E127-41EB-91B7-7F21ACEF9EB0}"/>
                  </a:ext>
                </a:extLst>
              </p:cNvPr>
              <p:cNvSpPr/>
              <p:nvPr/>
            </p:nvSpPr>
            <p:spPr>
              <a:xfrm>
                <a:off x="7224063" y="3313651"/>
                <a:ext cx="1327415" cy="1525764"/>
              </a:xfrm>
              <a:custGeom>
                <a:avLst/>
                <a:gdLst>
                  <a:gd name="connsiteX0" fmla="*/ 0 w 1525763"/>
                  <a:gd name="connsiteY0" fmla="*/ 663707 h 1327414"/>
                  <a:gd name="connsiteX1" fmla="*/ 331854 w 1525763"/>
                  <a:gd name="connsiteY1" fmla="*/ 0 h 1327414"/>
                  <a:gd name="connsiteX2" fmla="*/ 1193910 w 1525763"/>
                  <a:gd name="connsiteY2" fmla="*/ 0 h 1327414"/>
                  <a:gd name="connsiteX3" fmla="*/ 1525763 w 1525763"/>
                  <a:gd name="connsiteY3" fmla="*/ 663707 h 1327414"/>
                  <a:gd name="connsiteX4" fmla="*/ 1193910 w 1525763"/>
                  <a:gd name="connsiteY4" fmla="*/ 1327414 h 1327414"/>
                  <a:gd name="connsiteX5" fmla="*/ 331854 w 1525763"/>
                  <a:gd name="connsiteY5" fmla="*/ 1327414 h 1327414"/>
                  <a:gd name="connsiteX6" fmla="*/ 0 w 1525763"/>
                  <a:gd name="connsiteY6" fmla="*/ 663707 h 132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5763" h="1327414">
                    <a:moveTo>
                      <a:pt x="762882" y="0"/>
                    </a:moveTo>
                    <a:lnTo>
                      <a:pt x="1525762" y="288713"/>
                    </a:lnTo>
                    <a:lnTo>
                      <a:pt x="1525762" y="1038702"/>
                    </a:lnTo>
                    <a:lnTo>
                      <a:pt x="762882" y="1327414"/>
                    </a:lnTo>
                    <a:lnTo>
                      <a:pt x="1" y="1038702"/>
                    </a:lnTo>
                    <a:lnTo>
                      <a:pt x="1" y="288713"/>
                    </a:lnTo>
                    <a:lnTo>
                      <a:pt x="762882" y="0"/>
                    </a:lnTo>
                    <a:close/>
                  </a:path>
                </a:pathLst>
              </a:custGeom>
              <a:ln w="28575">
                <a:solidFill>
                  <a:srgbClr val="7030A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2105" tIns="333016" rIns="302106" bIns="333015" numCol="1" spcCol="1270" anchor="ctr" anchorCtr="0">
                <a:noAutofit/>
              </a:bodyPr>
              <a:lstStyle/>
              <a:p>
                <a:pPr marL="0" marR="0" lvl="0" indent="0" algn="ctr" defTabSz="1111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Thinking outside the box</a:t>
                </a:r>
              </a:p>
              <a:p>
                <a:pPr marL="0" marR="0" lvl="0" indent="0" algn="ctr" defTabSz="1111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Feb 2023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9880BC1-5571-4A3C-A623-AFF538154855}"/>
                  </a:ext>
                </a:extLst>
              </p:cNvPr>
              <p:cNvSpPr/>
              <p:nvPr/>
            </p:nvSpPr>
            <p:spPr>
              <a:xfrm>
                <a:off x="3349625" y="4913872"/>
                <a:ext cx="1647825" cy="91545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19C8E6E-4B66-48C1-AF4D-F797821C607B}"/>
                  </a:ext>
                </a:extLst>
              </p:cNvPr>
              <p:cNvSpPr/>
              <p:nvPr/>
            </p:nvSpPr>
            <p:spPr>
              <a:xfrm>
                <a:off x="6485984" y="4608719"/>
                <a:ext cx="1327415" cy="1525764"/>
              </a:xfrm>
              <a:custGeom>
                <a:avLst/>
                <a:gdLst>
                  <a:gd name="connsiteX0" fmla="*/ 0 w 1525763"/>
                  <a:gd name="connsiteY0" fmla="*/ 663707 h 1327414"/>
                  <a:gd name="connsiteX1" fmla="*/ 331854 w 1525763"/>
                  <a:gd name="connsiteY1" fmla="*/ 0 h 1327414"/>
                  <a:gd name="connsiteX2" fmla="*/ 1193910 w 1525763"/>
                  <a:gd name="connsiteY2" fmla="*/ 0 h 1327414"/>
                  <a:gd name="connsiteX3" fmla="*/ 1525763 w 1525763"/>
                  <a:gd name="connsiteY3" fmla="*/ 663707 h 1327414"/>
                  <a:gd name="connsiteX4" fmla="*/ 1193910 w 1525763"/>
                  <a:gd name="connsiteY4" fmla="*/ 1327414 h 1327414"/>
                  <a:gd name="connsiteX5" fmla="*/ 331854 w 1525763"/>
                  <a:gd name="connsiteY5" fmla="*/ 1327414 h 1327414"/>
                  <a:gd name="connsiteX6" fmla="*/ 0 w 1525763"/>
                  <a:gd name="connsiteY6" fmla="*/ 663707 h 132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5763" h="1327414">
                    <a:moveTo>
                      <a:pt x="762882" y="0"/>
                    </a:moveTo>
                    <a:lnTo>
                      <a:pt x="1525762" y="288713"/>
                    </a:lnTo>
                    <a:lnTo>
                      <a:pt x="1525762" y="1038702"/>
                    </a:lnTo>
                    <a:lnTo>
                      <a:pt x="762882" y="1327414"/>
                    </a:lnTo>
                    <a:lnTo>
                      <a:pt x="1" y="1038702"/>
                    </a:lnTo>
                    <a:lnTo>
                      <a:pt x="1" y="288713"/>
                    </a:lnTo>
                    <a:lnTo>
                      <a:pt x="762882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6855" tIns="237766" rIns="206856" bIns="237765" numCol="1" spcCol="1270" anchor="ctr" anchorCtr="0">
                <a:noAutofit/>
              </a:bodyPr>
              <a:lstStyle/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Pulling it all together</a:t>
                </a:r>
              </a:p>
              <a:p>
                <a:pPr marL="0" marR="0" lvl="0" indent="0" algn="ctr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March 2023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ABEBE3-4827-4374-8AD9-B1E3F14269DF}"/>
                </a:ext>
              </a:extLst>
            </p:cNvPr>
            <p:cNvSpPr txBox="1"/>
            <p:nvPr/>
          </p:nvSpPr>
          <p:spPr>
            <a:xfrm>
              <a:off x="510099" y="1182404"/>
              <a:ext cx="3025311" cy="1350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Tissue Pathways:</a:t>
              </a:r>
            </a:p>
            <a:p>
              <a:pPr marL="9525" marR="0" lvl="4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Introduction to phase 2</a:t>
              </a:r>
            </a:p>
            <a:p>
              <a:pPr marL="9525" marR="0" lvl="4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Setting the baseline</a:t>
              </a:r>
            </a:p>
            <a:p>
              <a:pPr marL="9525" marR="0" lvl="4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Genomic friendly pathways</a:t>
              </a:r>
            </a:p>
            <a:p>
              <a:pPr marL="9525" marR="0" lvl="4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Tissue handling; establishing best practice</a:t>
              </a:r>
            </a:p>
            <a:p>
              <a:pPr marL="9525" marR="0" lvl="4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Pathway choices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5C7547-EC2B-4C3D-B895-1BD11BAA612E}"/>
                </a:ext>
              </a:extLst>
            </p:cNvPr>
            <p:cNvSpPr txBox="1"/>
            <p:nvPr/>
          </p:nvSpPr>
          <p:spPr>
            <a:xfrm>
              <a:off x="7151799" y="1182404"/>
              <a:ext cx="3356064" cy="1146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Test requests and sample logistics: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Request mechanism electronic V paper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Metadata and minimum datasets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Routing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Roles and responsibilities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8D0198-70AC-4B5B-A97D-EAAEB9046AE0}"/>
                </a:ext>
              </a:extLst>
            </p:cNvPr>
            <p:cNvSpPr txBox="1"/>
            <p:nvPr/>
          </p:nvSpPr>
          <p:spPr>
            <a:xfrm>
              <a:off x="631431" y="2625305"/>
              <a:ext cx="3818926" cy="1350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Interpretation and integrated reporting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Overviews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PreTABs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GTABs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Integrated reporting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Access to clinical trials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539C7E-E3EF-4307-A0C0-C2445A3F0F04}"/>
                </a:ext>
              </a:extLst>
            </p:cNvPr>
            <p:cNvSpPr txBox="1"/>
            <p:nvPr/>
          </p:nvSpPr>
          <p:spPr>
            <a:xfrm>
              <a:off x="8013796" y="2713116"/>
              <a:ext cx="335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IT, reporting and interoperability: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737FCAA-E56F-4137-97F3-BCC11CB40F00}"/>
                </a:ext>
              </a:extLst>
            </p:cNvPr>
            <p:cNvSpPr txBox="1"/>
            <p:nvPr/>
          </p:nvSpPr>
          <p:spPr>
            <a:xfrm>
              <a:off x="973340" y="4060510"/>
              <a:ext cx="4429271" cy="115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Training and education: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dirty="0">
                  <a:solidFill>
                    <a:prstClr val="black"/>
                  </a:solidFill>
                  <a:latin typeface="Calibri" panose="020F0502020204030204"/>
                </a:rPr>
                <a:t>Overview of training and education</a:t>
              </a:r>
            </a:p>
            <a:p>
              <a:pPr lvl="0" algn="r" defTabSz="914400">
                <a:defRPr/>
              </a:pPr>
              <a:r>
                <a:rPr lang="en-GB" sz="1100" dirty="0">
                  <a:solidFill>
                    <a:prstClr val="black"/>
                  </a:solidFill>
                </a:rPr>
                <a:t>Workforce planning and strategy/ Recruitment and retention </a:t>
              </a:r>
            </a:p>
            <a:p>
              <a:pPr lvl="0" algn="r" defTabSz="914400">
                <a:defRPr/>
              </a:pPr>
              <a:r>
                <a:rPr lang="en-GB" sz="1100" dirty="0">
                  <a:solidFill>
                    <a:prstClr val="black"/>
                  </a:solidFill>
                </a:rPr>
                <a:t>Update from National Programmes</a:t>
              </a:r>
            </a:p>
            <a:p>
              <a:pPr lvl="0" algn="r" defTabSz="914400">
                <a:defRPr/>
              </a:pPr>
              <a:r>
                <a:rPr lang="en-GB" sz="1100" dirty="0">
                  <a:solidFill>
                    <a:prstClr val="black"/>
                  </a:solidFill>
                  <a:latin typeface="Calibri" panose="020F0502020204030204"/>
                </a:rPr>
                <a:t>Discussion and next steps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401FA3-DEF4-41AA-8595-412C0FD6CBC5}"/>
                </a:ext>
              </a:extLst>
            </p:cNvPr>
            <p:cNvSpPr txBox="1"/>
            <p:nvPr/>
          </p:nvSpPr>
          <p:spPr>
            <a:xfrm>
              <a:off x="8972384" y="3975871"/>
              <a:ext cx="33560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Research and Development: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Overview of current R&amp;D within the GMSAs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dirty="0">
                  <a:solidFill>
                    <a:prstClr val="black"/>
                  </a:solidFill>
                  <a:latin typeface="Calibri" panose="020F0502020204030204"/>
                </a:rPr>
                <a:t>Novel fixatives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Alternative approaches to sample acquisition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Tumour </a:t>
              </a:r>
              <a:r>
                <a:rPr lang="en-GB" sz="1100" dirty="0">
                  <a:solidFill>
                    <a:prstClr val="black"/>
                  </a:solidFill>
                  <a:latin typeface="Calibri" panose="020F0502020204030204"/>
                </a:rPr>
                <a:t>cellularity assessment AI/IA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Collaborative R&amp;D between Cellular Pathology and Genomics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298FB3A-C967-413F-9E0D-EF8BDE5C5B78}"/>
                </a:ext>
              </a:extLst>
            </p:cNvPr>
            <p:cNvSpPr txBox="1"/>
            <p:nvPr/>
          </p:nvSpPr>
          <p:spPr>
            <a:xfrm>
              <a:off x="2682912" y="5576274"/>
              <a:ext cx="3593814" cy="1350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 have we achieved?: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Summary and reflection form each GMSA on the workshop </a:t>
              </a:r>
              <a:r>
                <a:rPr lang="en-GB" sz="1100" dirty="0">
                  <a:solidFill>
                    <a:prstClr val="black"/>
                  </a:solidFill>
                  <a:latin typeface="Calibri" panose="020F0502020204030204"/>
                </a:rPr>
                <a:t>they hosted.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Summary from each GMSA on pr</a:t>
              </a:r>
              <a:r>
                <a:rPr lang="en-GB" sz="1100" dirty="0">
                  <a:solidFill>
                    <a:prstClr val="black"/>
                  </a:solidFill>
                  <a:latin typeface="Calibri" panose="020F0502020204030204"/>
                </a:rPr>
                <a:t>ogress made during the project.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dirty="0">
                  <a:solidFill>
                    <a:prstClr val="black"/>
                  </a:solidFill>
                  <a:latin typeface="Calibri" panose="020F0502020204030204"/>
                </a:rPr>
                <a:t>Next steps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4994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509F4-7F88-4F93-9584-C0ADE7C6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88"/>
          </a:xfrm>
        </p:spPr>
        <p:txBody>
          <a:bodyPr>
            <a:normAutofit/>
          </a:bodyPr>
          <a:lstStyle/>
          <a:p>
            <a:r>
              <a:rPr lang="en-GB" b="1" dirty="0"/>
              <a:t>Cancer Pathology &amp; Genomics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DF7E81-596E-4EA4-8B65-2BF4FC84DC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B3FDD4-279D-41CC-BCC7-07962987C0E7}"/>
              </a:ext>
            </a:extLst>
          </p:cNvPr>
          <p:cNvSpPr/>
          <p:nvPr/>
        </p:nvSpPr>
        <p:spPr>
          <a:xfrm>
            <a:off x="838200" y="5604669"/>
            <a:ext cx="5257800" cy="7364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Pathology Policy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CA72FD-7AEA-4C87-A794-227056D6BB64}"/>
              </a:ext>
            </a:extLst>
          </p:cNvPr>
          <p:cNvSpPr/>
          <p:nvPr/>
        </p:nvSpPr>
        <p:spPr>
          <a:xfrm>
            <a:off x="6096001" y="5604669"/>
            <a:ext cx="5257800" cy="736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Cancer Policy</a:t>
            </a:r>
          </a:p>
        </p:txBody>
      </p:sp>
    </p:spTree>
    <p:extLst>
      <p:ext uri="{BB962C8B-B14F-4D97-AF65-F5344CB8AC3E}">
        <p14:creationId xmlns:p14="http://schemas.microsoft.com/office/powerpoint/2010/main" val="3229179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1132</TotalTime>
  <Words>1270</Words>
  <Application>Microsoft Office PowerPoint</Application>
  <PresentationFormat>Widescreen</PresentationFormat>
  <Paragraphs>202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Genomic Medicine Update</vt:lpstr>
      <vt:lpstr>New National Genomic Strategy</vt:lpstr>
      <vt:lpstr>PowerPoint Presentation</vt:lpstr>
      <vt:lpstr>PowerPoint Presentation</vt:lpstr>
      <vt:lpstr>PowerPoint Presentation</vt:lpstr>
      <vt:lpstr>PowerPoint Presentation</vt:lpstr>
      <vt:lpstr>Gloucestershire Hospitals Genomic Pathology Project</vt:lpstr>
      <vt:lpstr>National Genomic Pathology Accelerator Programme</vt:lpstr>
      <vt:lpstr>Cancer Pathology &amp; Genomics</vt:lpstr>
      <vt:lpstr>PowerPoint Presentation</vt:lpstr>
      <vt:lpstr>PowerPoint Presentation</vt:lpstr>
      <vt:lpstr>National ctDNA Project</vt:lpstr>
      <vt:lpstr>PowerPoint Presentation</vt:lpstr>
      <vt:lpstr>PowerPoint Presentation</vt:lpstr>
      <vt:lpstr>PowerPoint Presentation</vt:lpstr>
      <vt:lpstr>Inherited Breast and Ovarian Cancer Key Achievements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Miller</dc:creator>
  <cp:lastModifiedBy>Helen Dunderdale</cp:lastModifiedBy>
  <cp:revision>65</cp:revision>
  <dcterms:created xsi:type="dcterms:W3CDTF">2021-11-04T10:53:50Z</dcterms:created>
  <dcterms:modified xsi:type="dcterms:W3CDTF">2022-11-29T11:26:13Z</dcterms:modified>
</cp:coreProperties>
</file>