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4" r:id="rId6"/>
    <p:sldId id="265" r:id="rId7"/>
    <p:sldId id="266" r:id="rId8"/>
    <p:sldId id="267" r:id="rId9"/>
    <p:sldId id="268" r:id="rId10"/>
    <p:sldId id="259" r:id="rId11"/>
    <p:sldId id="261" r:id="rId12"/>
    <p:sldId id="263" r:id="rId13"/>
    <p:sldId id="260" r:id="rId14"/>
    <p:sldId id="4017" r:id="rId15"/>
    <p:sldId id="4021" r:id="rId16"/>
    <p:sldId id="4018" r:id="rId17"/>
    <p:sldId id="4022" r:id="rId18"/>
    <p:sldId id="40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80" d="100"/>
          <a:sy n="80" d="100"/>
        </p:scale>
        <p:origin x="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32:00.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105 52,'2198'0,"-2024"12,-16 1,-130-11,1 2,-1 1,0 1,32 12,-25-8,-1-1,42 5,361 16,590-32,-562 3,-321 12,-16-1,591-9,-368-5,-326 1,1 1,-1 2,1 1,-1 1,41 11,-40-7,1-2,0 0,1-2,31 1,114-6,-74-1,1092 2,-1186 0,0 0,0 0,-1 1,1 0,0 0,-1 1,1-1,0 1,-1 0,0 0,8 5,-11-6,0-1,0 2,0-1,0 0,0 0,0 0,0 0,0 0,0 1,0-1,-1 0,1 1,0-1,-1 1,0-1,1 1,-1-1,0 1,1-1,-1 1,0-1,0 1,0-1,-1 1,1-1,0 1,-1-1,1 1,0-1,-1 1,0-1,1 0,-1 1,0-1,0 0,0 1,1-1,-1 0,-1 0,-1 2,0 0,1-1,-1 1,0-1,0 0,-1 0,1 0,0-1,-1 1,1-1,-1 1,1-1,-1 0,1 0,-7 0,-56 1,47-2,-107 0,-318-9,358 1,-134-31,-77-40,42 5,147 55,-5-1,66 10,-1 2,1 2,-57 1,63 4,6-3,1-1,-39-10,-2-2,3 4,0 4,-101-2,-106 35,262-20,-1 1,1 0,0 1,0 1,1 1,0 0,0 1,-22 16,-6 4,29-21,0-1,-1-1,1 0,-1-1,0 0,0-2,-1 0,-21 2,-21-3,-59-4,49 0,-1263-2,734 6,590-2,0 0,1 0,-1 1,0 0,0 0,0 1,1 0,-1 0,1 1,0 0,-1 0,1 1,1 0,-1 0,0 1,1 0,0 0,0 0,1 1,-1-1,1 1,-7 12,-10 23,20-35,0 0,-1 0,0-1,0 1,0-1,-1 1,0-1,0 0,0-1,-1 1,0-1,1 1,-1-1,-10 5,2-4,-1-1,1 0,-1-1,0-1,-25 2,-75-4,69-2,-450-3,482 5,0-1,0-1,1 0,-1 0,0-2,-12-4,-70-35,77 33,-1 0,0 2,0 0,-1 1,0 1,-1 1,-23-3,-16 5,36 3,0-1,0-2,-45-9,-33-13,-2 5,0 5,-136-4,174 17,12 1,-69-11,84 6,-1 2,1 2,-62 4,99-2,-1 0,0 1,1-1,-1 0,1 1,-1 0,0-1,1 1,0 0,-1 0,1 1,0-1,-1 0,1 1,0 0,0-1,0 1,0 0,0 0,1 0,-1 0,1 0,-1 0,1 1,0-1,-1 0,1 1,1-1,-1 1,0-1,0 1,1 0,0-1,-1 1,1-1,0 1,1 4,-1-2,1 0,0 0,0 0,0 0,1-1,0 1,0 0,0-1,0 1,1-1,-1 0,1 1,0-1,1-1,-1 1,1 0,-1-1,1 0,5 4,-2-4,0 1,1-1,-1-1,1 1,0-1,0-1,-1 1,17 0,69-5,-40 0,515 1,-304 3,-229 1,0 1,67 17,-60-11,52 6,-45-9,79 20,-40-6,-29-10,0-3,110 0,-150-8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23.8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0 127,'9957'0,"-9451"-38,-358 22,476-7,-543 19,102-16,55-4,558 23,-378 3,507-2,-892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36.3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0 297,'248'2,"290"-5,-187-37,-126 9,-15 4,133-13,4 31,-160 7,-128-3,-1-2,66-16,10-2,382-36,192 36,519 25,-1163 4,0 2,105 25,-11-2,1-4,238 27,-362-47,58 13,-10-1,96 4,55 11,-163-18,0-4,78 1,143-12,-124-1,1846 2,-1987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41.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53,'429'-24,"-90"1,741 18,-600 7,1366-2,-1398 37,-231-12,155 26,-196-23,-37-5,-69-9,1-4,112 3,1444-18,-898 7,9869-2,-10568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32:00.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32:41.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1,'3084'0,"-3060"0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50:16.3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50:18.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0,'1198'0,"-1160"3,0 1,0 2,67 19,-64-14,0-2,83 8,164-16,-127-3,-128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02.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0,'1470'0,"-1016"36,-116-4,-95-24,162 12,380 8,-598-17,-36 0,905-6,-593-8,6499 3,-5393 0,-1274 22,-107-5,568-5,-518-13,111 26,-343-24,47 7,58 17,-61-13,68 9,42-12,-86-6,79 13,-46-1,130 1,108-16,-148-3,1433 3,-1605 0,1-2,-2-2,1 0,39-11,91-42,-110 39,-16 7,1 1,0 2,1 1,40-4,-50 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06.1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0,'2607'0,"-2159"26,-34-1,964-23,-646-5,7353 3,-8064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15.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77,'2376'0,"22540"0,-24798-5,155-28,67-4,288 35,-311 5,1420-4,-1691 4,0 1,83 19,-97-14,31 12,-39-12,0-1,1-1,30 5,48-8,-79-4,1 0,-1 2,1 0,30 8,16 9,0-4,109 10,-153-24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8T11:43:20.7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1 201,'0'-1,"1"0,-1 0,1 0,-1 0,1 0,-1 0,1 0,0 0,0 0,-1 0,1 1,0-1,0 0,0 0,0 1,0-1,0 1,0-1,0 1,0-1,0 1,0 0,0-1,1 1,-1 0,0 0,1 0,40-5,-35 5,399-5,-220 7,20121-2,-19967-24,-42-1,132 25,22 0,-243-12,55-1,809 12,-512 3,-348-14,-29 0,222-4,-43 8,-129 6,-28-22,-27 2,364 16,-299 9,2428-3,-2630 2,-1 3,0 1,60 17,-49-10,75 9,30 3,-100-14,72 5,-68-15,-38-1,-1 0,1 2,-1 0,0 1,31 9,-26-3,1-2,1-1,-1-2,37 2,118-6,-74-3,-78 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E6E2-DAC8-47F3-9B86-2898C1D38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863D2F-F081-4DB7-BBB9-CA7648F82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56A779-5C18-4478-9E8E-6641DBC40812}"/>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20ABFA2E-8CA7-4C5B-971A-4B9C5EF83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83191-159B-4713-8F35-E29412FF72E1}"/>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59498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5B81-D609-4D20-9370-6C5B3B60AB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3778F5-C6AD-41B4-B1BB-0F183D531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33C604-B9B1-41D1-8935-2D5950E193E3}"/>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63963AA3-95DD-4469-AB1C-758EB5E1F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2A0F2-1BC5-49A1-B249-84757BC084DF}"/>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287541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17598-23D9-4E70-993C-5AEBD080A6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9CA15A-FA72-4323-923A-AE9F0B04A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A6750D-9B34-46ED-A9CD-347724C3605D}"/>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9F6E060D-BCBE-43F8-B009-93352EF77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736F2-1385-4FF0-8C3D-52C23AA10C57}"/>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285319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6" descr="A picture containing knife&#10;&#10;Description automatically generated">
            <a:extLst>
              <a:ext uri="{FF2B5EF4-FFF2-40B4-BE49-F238E27FC236}">
                <a16:creationId xmlns:a16="http://schemas.microsoft.com/office/drawing/2014/main" id="{76E4527E-063B-4D6C-B547-A723E606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995054" y="2720586"/>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B00FB84A-0F5E-4CA1-9075-6D1E419E9760}"/>
              </a:ext>
            </a:extLst>
          </p:cNvPr>
          <p:cNvSpPr>
            <a:spLocks noGrp="1"/>
          </p:cNvSpPr>
          <p:nvPr>
            <p:ph type="body" sz="quarter" idx="10"/>
          </p:nvPr>
        </p:nvSpPr>
        <p:spPr>
          <a:xfrm>
            <a:off x="1995055" y="3607725"/>
            <a:ext cx="8201026"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4261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5FAD-5605-4DB4-91B6-AE53F32DC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11FF17-7CFD-44C8-977D-AFDD53DE4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2C3C2-1A36-446D-A616-21B20EDB0C18}"/>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1354C810-7612-4EF0-A195-9C530A01A2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E7802-FC88-490E-BC7C-B583F5DC9C94}"/>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37476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5B6-4199-4D75-A0BE-2E0D76879E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AC5FEF-78E9-4DD9-9C48-68B3BE83E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7459D-48EE-43CF-82C3-B4624A323CC1}"/>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D3074AE0-C08A-4D65-A518-7B95E7A72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7BA70-1625-43BA-99FD-9260B7394EA9}"/>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28472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A602-32E5-4282-809B-2E9CA1E576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B0C8AD-22AF-4853-89C5-0AE5CBD48B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5DDCFA-2582-45E1-B327-FFC21EB997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565381-992F-4FB5-B53F-9990880F5420}"/>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6" name="Footer Placeholder 5">
            <a:extLst>
              <a:ext uri="{FF2B5EF4-FFF2-40B4-BE49-F238E27FC236}">
                <a16:creationId xmlns:a16="http://schemas.microsoft.com/office/drawing/2014/main" id="{2DE769F9-BDA0-42FB-BC5D-7FC4B806A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4210EE-B6F9-46AD-83E7-C35B83D30D4B}"/>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27899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613C-E0E0-4B39-9519-47F20A47A1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718996-24BF-4EAF-B3B5-B7CDA8978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D4002-6AF0-4CA6-B25C-5AFD037BC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BE60BC-6219-4FE4-A3B5-07977B8C3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5D8EB-34EE-4C3A-AD0B-C01AD1C77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3A120E-A14B-46BF-87C9-923F06EC4C1B}"/>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8" name="Footer Placeholder 7">
            <a:extLst>
              <a:ext uri="{FF2B5EF4-FFF2-40B4-BE49-F238E27FC236}">
                <a16:creationId xmlns:a16="http://schemas.microsoft.com/office/drawing/2014/main" id="{B9A6C451-529D-4240-BD78-E324563D30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E9E7D-A4AB-4ACA-AD99-2734AD097C1B}"/>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254869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1DC9-E3CC-4B4A-97AF-1621A3F68B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F4BB03-ABE3-4553-BD94-B755D159B6C6}"/>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4" name="Footer Placeholder 3">
            <a:extLst>
              <a:ext uri="{FF2B5EF4-FFF2-40B4-BE49-F238E27FC236}">
                <a16:creationId xmlns:a16="http://schemas.microsoft.com/office/drawing/2014/main" id="{7906B6FD-2D9B-427C-8EB4-F1127C8C10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87496F-D4ED-4E97-9C92-D0B16675D339}"/>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321328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7C78C-3B47-46B1-9EE3-8127FE336468}"/>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3" name="Footer Placeholder 2">
            <a:extLst>
              <a:ext uri="{FF2B5EF4-FFF2-40B4-BE49-F238E27FC236}">
                <a16:creationId xmlns:a16="http://schemas.microsoft.com/office/drawing/2014/main" id="{88911B68-1D5E-4C78-96FE-20524D2315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312106-47FD-4321-B40B-443B9DFAFAA6}"/>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103848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D373-E9E1-4DD4-99BF-7AB169D27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432BA7-57ED-4A76-BD07-860DDE2E7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A39F24-81F2-4E73-87FC-1D74DCB6B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2265F-5C5A-4EE8-BD9E-F27E921053A0}"/>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6" name="Footer Placeholder 5">
            <a:extLst>
              <a:ext uri="{FF2B5EF4-FFF2-40B4-BE49-F238E27FC236}">
                <a16:creationId xmlns:a16="http://schemas.microsoft.com/office/drawing/2014/main" id="{D5125DEF-E994-4DF0-BDCB-BA765307D8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27A8F-15B4-48DA-93F3-6AD3B3D499E6}"/>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305536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3DD9-15B7-4985-87AC-D4C3455EB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4EFC6F-D339-4769-B4BF-FFC30F1C6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D2EAF9-5193-4ABC-AF04-EF4959139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15411-F5CD-4121-AD47-9F36B59E87D4}"/>
              </a:ext>
            </a:extLst>
          </p:cNvPr>
          <p:cNvSpPr>
            <a:spLocks noGrp="1"/>
          </p:cNvSpPr>
          <p:nvPr>
            <p:ph type="dt" sz="half" idx="10"/>
          </p:nvPr>
        </p:nvSpPr>
        <p:spPr/>
        <p:txBody>
          <a:bodyPr/>
          <a:lstStyle/>
          <a:p>
            <a:fld id="{517092A2-E130-4A8D-9C14-32E620795B0A}" type="datetimeFigureOut">
              <a:rPr lang="en-GB" smtClean="0"/>
              <a:t>29/11/2022</a:t>
            </a:fld>
            <a:endParaRPr lang="en-GB"/>
          </a:p>
        </p:txBody>
      </p:sp>
      <p:sp>
        <p:nvSpPr>
          <p:cNvPr id="6" name="Footer Placeholder 5">
            <a:extLst>
              <a:ext uri="{FF2B5EF4-FFF2-40B4-BE49-F238E27FC236}">
                <a16:creationId xmlns:a16="http://schemas.microsoft.com/office/drawing/2014/main" id="{165D1DD4-08CB-4500-9459-8C3E7BD142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1C1083-8FFD-49DC-8CAE-291750E1F210}"/>
              </a:ext>
            </a:extLst>
          </p:cNvPr>
          <p:cNvSpPr>
            <a:spLocks noGrp="1"/>
          </p:cNvSpPr>
          <p:nvPr>
            <p:ph type="sldNum" sz="quarter" idx="12"/>
          </p:nvPr>
        </p:nvSpPr>
        <p:spPr/>
        <p:txBody>
          <a:bodyPr/>
          <a:lstStyle/>
          <a:p>
            <a:fld id="{4C8609C6-0225-4F9A-918A-E0DA67EE39EA}" type="slidenum">
              <a:rPr lang="en-GB" smtClean="0"/>
              <a:t>‹#›</a:t>
            </a:fld>
            <a:endParaRPr lang="en-GB"/>
          </a:p>
        </p:txBody>
      </p:sp>
    </p:spTree>
    <p:extLst>
      <p:ext uri="{BB962C8B-B14F-4D97-AF65-F5344CB8AC3E}">
        <p14:creationId xmlns:p14="http://schemas.microsoft.com/office/powerpoint/2010/main" val="379201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F1678B-21AF-44C2-9D5D-FF8970449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E16430-C788-466E-BCE8-D5CAEF796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E889A-9892-46E2-866D-7561853C1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092A2-E130-4A8D-9C14-32E620795B0A}" type="datetimeFigureOut">
              <a:rPr lang="en-GB" smtClean="0"/>
              <a:t>29/11/2022</a:t>
            </a:fld>
            <a:endParaRPr lang="en-GB"/>
          </a:p>
        </p:txBody>
      </p:sp>
      <p:sp>
        <p:nvSpPr>
          <p:cNvPr id="5" name="Footer Placeholder 4">
            <a:extLst>
              <a:ext uri="{FF2B5EF4-FFF2-40B4-BE49-F238E27FC236}">
                <a16:creationId xmlns:a16="http://schemas.microsoft.com/office/drawing/2014/main" id="{5D36D492-9303-438D-BA09-0A7F43D50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23EAAB-5E15-4F98-8D42-A07698C4D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609C6-0225-4F9A-918A-E0DA67EE39EA}" type="slidenum">
              <a:rPr lang="en-GB" smtClean="0"/>
              <a:t>‹#›</a:t>
            </a:fld>
            <a:endParaRPr lang="en-GB"/>
          </a:p>
        </p:txBody>
      </p:sp>
    </p:spTree>
    <p:extLst>
      <p:ext uri="{BB962C8B-B14F-4D97-AF65-F5344CB8AC3E}">
        <p14:creationId xmlns:p14="http://schemas.microsoft.com/office/powerpoint/2010/main" val="294642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6.png"/><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11.xml"/><Relationship Id="rId2" Type="http://schemas.openxmlformats.org/officeDocument/2006/relationships/customXml" Target="../ink/ink6.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3.png"/><Relationship Id="rId14" Type="http://schemas.openxmlformats.org/officeDocument/2006/relationships/customXml" Target="../ink/ink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632D-8147-4483-BE74-8066B3E04BEF}"/>
              </a:ext>
            </a:extLst>
          </p:cNvPr>
          <p:cNvSpPr>
            <a:spLocks noGrp="1"/>
          </p:cNvSpPr>
          <p:nvPr>
            <p:ph type="ctrTitle"/>
          </p:nvPr>
        </p:nvSpPr>
        <p:spPr/>
        <p:txBody>
          <a:bodyPr/>
          <a:lstStyle/>
          <a:p>
            <a:r>
              <a:rPr lang="en-GB" dirty="0"/>
              <a:t>GIRFT update </a:t>
            </a:r>
          </a:p>
        </p:txBody>
      </p:sp>
      <p:sp>
        <p:nvSpPr>
          <p:cNvPr id="3" name="Subtitle 2">
            <a:extLst>
              <a:ext uri="{FF2B5EF4-FFF2-40B4-BE49-F238E27FC236}">
                <a16:creationId xmlns:a16="http://schemas.microsoft.com/office/drawing/2014/main" id="{7FAA31A3-4E7F-40A8-95A4-6C89A7FEE333}"/>
              </a:ext>
            </a:extLst>
          </p:cNvPr>
          <p:cNvSpPr>
            <a:spLocks noGrp="1"/>
          </p:cNvSpPr>
          <p:nvPr>
            <p:ph type="subTitle" idx="1"/>
          </p:nvPr>
        </p:nvSpPr>
        <p:spPr>
          <a:xfrm>
            <a:off x="1524000" y="3795622"/>
            <a:ext cx="9144000" cy="1462177"/>
          </a:xfrm>
        </p:spPr>
        <p:txBody>
          <a:bodyPr/>
          <a:lstStyle/>
          <a:p>
            <a:endParaRPr lang="en-GB" dirty="0"/>
          </a:p>
        </p:txBody>
      </p:sp>
    </p:spTree>
    <p:extLst>
      <p:ext uri="{BB962C8B-B14F-4D97-AF65-F5344CB8AC3E}">
        <p14:creationId xmlns:p14="http://schemas.microsoft.com/office/powerpoint/2010/main" val="349776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9C26-8F7A-4EA9-8110-A9FE8A879F19}"/>
              </a:ext>
            </a:extLst>
          </p:cNvPr>
          <p:cNvSpPr>
            <a:spLocks noGrp="1"/>
          </p:cNvSpPr>
          <p:nvPr>
            <p:ph type="title"/>
          </p:nvPr>
        </p:nvSpPr>
        <p:spPr/>
        <p:txBody>
          <a:bodyPr/>
          <a:lstStyle/>
          <a:p>
            <a:r>
              <a:rPr lang="en-GB" dirty="0"/>
              <a:t>Treatment Variation Group recommendations</a:t>
            </a:r>
          </a:p>
        </p:txBody>
      </p:sp>
      <p:sp>
        <p:nvSpPr>
          <p:cNvPr id="6" name="Content Placeholder 5">
            <a:extLst>
              <a:ext uri="{FF2B5EF4-FFF2-40B4-BE49-F238E27FC236}">
                <a16:creationId xmlns:a16="http://schemas.microsoft.com/office/drawing/2014/main" id="{458A9033-E184-47CF-9C3B-3A8AB30E24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7492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531930-A863-4711-BBDB-E4EF355C6187}"/>
              </a:ext>
            </a:extLst>
          </p:cNvPr>
          <p:cNvGraphicFramePr>
            <a:graphicFrameLocks noGrp="1"/>
          </p:cNvGraphicFramePr>
          <p:nvPr>
            <p:ph idx="1"/>
            <p:extLst>
              <p:ext uri="{D42A27DB-BD31-4B8C-83A1-F6EECF244321}">
                <p14:modId xmlns:p14="http://schemas.microsoft.com/office/powerpoint/2010/main" val="885241632"/>
              </p:ext>
            </p:extLst>
          </p:nvPr>
        </p:nvGraphicFramePr>
        <p:xfrm>
          <a:off x="232914" y="172528"/>
          <a:ext cx="11792310" cy="7272272"/>
        </p:xfrm>
        <a:graphic>
          <a:graphicData uri="http://schemas.openxmlformats.org/drawingml/2006/table">
            <a:tbl>
              <a:tblPr/>
              <a:tblGrid>
                <a:gridCol w="578320">
                  <a:extLst>
                    <a:ext uri="{9D8B030D-6E8A-4147-A177-3AD203B41FA5}">
                      <a16:colId xmlns:a16="http://schemas.microsoft.com/office/drawing/2014/main" val="3041313284"/>
                    </a:ext>
                  </a:extLst>
                </a:gridCol>
                <a:gridCol w="4217966">
                  <a:extLst>
                    <a:ext uri="{9D8B030D-6E8A-4147-A177-3AD203B41FA5}">
                      <a16:colId xmlns:a16="http://schemas.microsoft.com/office/drawing/2014/main" val="1885589077"/>
                    </a:ext>
                  </a:extLst>
                </a:gridCol>
                <a:gridCol w="1656272">
                  <a:extLst>
                    <a:ext uri="{9D8B030D-6E8A-4147-A177-3AD203B41FA5}">
                      <a16:colId xmlns:a16="http://schemas.microsoft.com/office/drawing/2014/main" val="2350354279"/>
                    </a:ext>
                  </a:extLst>
                </a:gridCol>
                <a:gridCol w="1155939">
                  <a:extLst>
                    <a:ext uri="{9D8B030D-6E8A-4147-A177-3AD203B41FA5}">
                      <a16:colId xmlns:a16="http://schemas.microsoft.com/office/drawing/2014/main" val="3645020812"/>
                    </a:ext>
                  </a:extLst>
                </a:gridCol>
                <a:gridCol w="1708031">
                  <a:extLst>
                    <a:ext uri="{9D8B030D-6E8A-4147-A177-3AD203B41FA5}">
                      <a16:colId xmlns:a16="http://schemas.microsoft.com/office/drawing/2014/main" val="950552804"/>
                    </a:ext>
                  </a:extLst>
                </a:gridCol>
                <a:gridCol w="1364322">
                  <a:extLst>
                    <a:ext uri="{9D8B030D-6E8A-4147-A177-3AD203B41FA5}">
                      <a16:colId xmlns:a16="http://schemas.microsoft.com/office/drawing/2014/main" val="942837233"/>
                    </a:ext>
                  </a:extLst>
                </a:gridCol>
                <a:gridCol w="1111460">
                  <a:extLst>
                    <a:ext uri="{9D8B030D-6E8A-4147-A177-3AD203B41FA5}">
                      <a16:colId xmlns:a16="http://schemas.microsoft.com/office/drawing/2014/main" val="1667961205"/>
                    </a:ext>
                  </a:extLst>
                </a:gridCol>
              </a:tblGrid>
              <a:tr h="274512">
                <a:tc gridSpan="2">
                  <a:txBody>
                    <a:bodyPr/>
                    <a:lstStyle/>
                    <a:p>
                      <a:pPr algn="ctr" fontAlgn="b"/>
                      <a:r>
                        <a:rPr lang="en-GB" sz="1100" b="1" i="0" u="sng" strike="noStrike">
                          <a:solidFill>
                            <a:srgbClr val="000000"/>
                          </a:solidFill>
                          <a:effectLst/>
                          <a:latin typeface="Calibri" panose="020F0502020204030204" pitchFamily="34" charset="0"/>
                        </a:rPr>
                        <a:t>Recommendation</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1100" b="1" i="0" u="sng" strike="noStrike">
                          <a:solidFill>
                            <a:srgbClr val="000000"/>
                          </a:solidFill>
                          <a:effectLst/>
                          <a:latin typeface="Calibri" panose="020F0502020204030204" pitchFamily="34" charset="0"/>
                        </a:rPr>
                        <a:t>Royal United Hospitals Bath</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Gloucestershire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University Hospital Bristol and Weston</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sng" strike="noStrike">
                          <a:solidFill>
                            <a:srgbClr val="000000"/>
                          </a:solidFill>
                          <a:effectLst/>
                          <a:latin typeface="Calibri" panose="020F0502020204030204" pitchFamily="34" charset="0"/>
                        </a:rPr>
                        <a:t>Salisbury</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sng" strike="noStrike">
                          <a:solidFill>
                            <a:srgbClr val="000000"/>
                          </a:solidFill>
                          <a:effectLst/>
                          <a:latin typeface="Calibri" panose="020F0502020204030204" pitchFamily="34" charset="0"/>
                        </a:rPr>
                        <a:t>North Bristol Trust</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70409"/>
                  </a:ext>
                </a:extLst>
              </a:tr>
              <a:tr h="815846">
                <a:tc>
                  <a:txBody>
                    <a:bodyPr/>
                    <a:lstStyle/>
                    <a:p>
                      <a:pPr algn="ctr" fontAlgn="ctr"/>
                      <a:r>
                        <a:rPr lang="en-GB" sz="1100" b="1" i="0" u="none" strike="noStrike">
                          <a:solidFill>
                            <a:srgbClr val="000000"/>
                          </a:solidFill>
                          <a:effectLst/>
                          <a:latin typeface="Calibri" panose="020F0502020204030204" pitchFamily="34" charset="0"/>
                        </a:rPr>
                        <a:t>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GB" sz="1100" b="1" i="0" u="none" strike="noStrike" dirty="0">
                          <a:solidFill>
                            <a:srgbClr val="000000"/>
                          </a:solidFill>
                          <a:effectLst/>
                          <a:latin typeface="Calibri" panose="020F0502020204030204" pitchFamily="34" charset="0"/>
                        </a:rPr>
                        <a:t>All trusts should have an overall radical treatment rate of 85% or more in those patients with NSCLC stages I-II and of performance status 0-2. This includes all treatment modalities (surgery, radiotherapy including SABR, multimodality treatment and </a:t>
                      </a:r>
                      <a:r>
                        <a:rPr lang="en-GB" sz="1100" b="1" i="0" u="none" strike="noStrike" dirty="0" err="1">
                          <a:solidFill>
                            <a:srgbClr val="000000"/>
                          </a:solidFill>
                          <a:effectLst/>
                          <a:latin typeface="Calibri" panose="020F0502020204030204" pitchFamily="34" charset="0"/>
                        </a:rPr>
                        <a:t>thermoablative</a:t>
                      </a:r>
                      <a:r>
                        <a:rPr lang="en-GB" sz="1100" b="1" i="0" u="none" strike="noStrike" dirty="0">
                          <a:solidFill>
                            <a:srgbClr val="000000"/>
                          </a:solidFill>
                          <a:effectLst/>
                          <a:latin typeface="Calibri" panose="020F0502020204030204" pitchFamily="34" charset="0"/>
                        </a:rPr>
                        <a:t> techniques).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82475286"/>
                  </a:ext>
                </a:extLst>
              </a:tr>
              <a:tr h="274512">
                <a:tc>
                  <a:txBody>
                    <a:bodyPr/>
                    <a:lstStyle/>
                    <a:p>
                      <a:pPr algn="ctr" fontAlgn="ctr"/>
                      <a:r>
                        <a:rPr lang="en-GB" sz="1100" b="1" i="0" u="none" strike="noStrike">
                          <a:solidFill>
                            <a:srgbClr val="000000"/>
                          </a:solidFill>
                          <a:effectLst/>
                          <a:latin typeface="Calibri" panose="020F0502020204030204" pitchFamily="34" charset="0"/>
                        </a:rPr>
                        <a:t>10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should have an overall surgical resection rate for NSCLC of over 20%.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 </a:t>
                      </a:r>
                    </a:p>
                  </a:txBody>
                  <a:tcPr marL="31175"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788890"/>
                  </a:ext>
                </a:extLst>
              </a:tr>
              <a:tr h="416226">
                <a:tc>
                  <a:txBody>
                    <a:bodyPr/>
                    <a:lstStyle/>
                    <a:p>
                      <a:pPr algn="ctr" fontAlgn="ctr"/>
                      <a:r>
                        <a:rPr lang="en-GB" sz="1100" b="1" i="0" u="none" strike="noStrike">
                          <a:solidFill>
                            <a:srgbClr val="000000"/>
                          </a:solidFill>
                          <a:effectLst/>
                          <a:latin typeface="Calibri" panose="020F0502020204030204" pitchFamily="34" charset="0"/>
                        </a:rPr>
                        <a:t>11</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All trusts that treat lung cancer with radiotherapy should be able to deliver SABR in line with the clinical commissioning policy.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03077"/>
                  </a:ext>
                </a:extLst>
              </a:tr>
              <a:tr h="312169">
                <a:tc>
                  <a:txBody>
                    <a:bodyPr/>
                    <a:lstStyle/>
                    <a:p>
                      <a:pPr algn="ctr" fontAlgn="ctr"/>
                      <a:r>
                        <a:rPr lang="en-GB" sz="1100" b="1" i="0" u="none" strike="noStrike">
                          <a:solidFill>
                            <a:srgbClr val="000000"/>
                          </a:solidFill>
                          <a:effectLst/>
                          <a:latin typeface="Calibri" panose="020F0502020204030204" pitchFamily="34" charset="0"/>
                        </a:rPr>
                        <a:t>12</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All trusts should deliver radiotherapy in line with the Royal College of Radiologists consensus statements.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875316"/>
                  </a:ext>
                </a:extLst>
              </a:tr>
              <a:tr h="624339">
                <a:tc>
                  <a:txBody>
                    <a:bodyPr/>
                    <a:lstStyle/>
                    <a:p>
                      <a:pPr algn="ctr" fontAlgn="ctr"/>
                      <a:r>
                        <a:rPr lang="en-GB" sz="1100" b="1" i="0" u="none" strike="noStrike">
                          <a:solidFill>
                            <a:srgbClr val="000000"/>
                          </a:solidFill>
                          <a:effectLst/>
                          <a:latin typeface="Calibri" panose="020F0502020204030204" pitchFamily="34" charset="0"/>
                        </a:rPr>
                        <a:t>13</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Where a patient has early stage disease but is declined for radical treatment, or does not have access to the full range of radical treatment options, more effective mechanisms should exist for a second opinion.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408589"/>
                  </a:ext>
                </a:extLst>
              </a:tr>
              <a:tr h="416226">
                <a:tc>
                  <a:txBody>
                    <a:bodyPr/>
                    <a:lstStyle/>
                    <a:p>
                      <a:pPr algn="ctr" fontAlgn="ctr"/>
                      <a:r>
                        <a:rPr lang="en-GB" sz="1100" b="1" i="0" u="none" strike="noStrike">
                          <a:solidFill>
                            <a:srgbClr val="000000"/>
                          </a:solidFill>
                          <a:effectLst/>
                          <a:latin typeface="Calibri" panose="020F0502020204030204" pitchFamily="34" charset="0"/>
                        </a:rPr>
                        <a:t>14</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Trusts should monitor rates of post-surgical adjuvant and neoadjuvant treatments and this data should be available for national benchmarking.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95163"/>
                  </a:ext>
                </a:extLst>
              </a:tr>
              <a:tr h="416226">
                <a:tc>
                  <a:txBody>
                    <a:bodyPr/>
                    <a:lstStyle/>
                    <a:p>
                      <a:pPr algn="ctr" fontAlgn="ctr"/>
                      <a:r>
                        <a:rPr lang="en-GB" sz="1100" b="1" i="0" u="none" strike="noStrike">
                          <a:solidFill>
                            <a:srgbClr val="000000"/>
                          </a:solidFill>
                          <a:effectLst/>
                          <a:latin typeface="Calibri" panose="020F0502020204030204" pitchFamily="34" charset="0"/>
                        </a:rPr>
                        <a:t>15</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en-GB" sz="1100" b="1" i="0" u="none" strike="noStrike" dirty="0">
                          <a:solidFill>
                            <a:srgbClr val="000000"/>
                          </a:solidFill>
                          <a:effectLst/>
                          <a:latin typeface="Calibri" panose="020F0502020204030204" pitchFamily="34" charset="0"/>
                        </a:rPr>
                        <a:t>Trusts should record and monitor multimodality treatment in stage IIIA disease and offer radical intent treatment as standard in fit patients.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Calibri" panose="020F0502020204030204" pitchFamily="34" charset="0"/>
                        </a:rPr>
                        <a:t>yes</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22180090"/>
                  </a:ext>
                </a:extLst>
              </a:tr>
              <a:tr h="680512">
                <a:tc>
                  <a:txBody>
                    <a:bodyPr/>
                    <a:lstStyle/>
                    <a:p>
                      <a:pPr algn="ctr" fontAlgn="ctr"/>
                      <a:r>
                        <a:rPr lang="en-GB" sz="1100" b="0" i="0" u="none" strike="noStrike" dirty="0">
                          <a:solidFill>
                            <a:schemeClr val="tx1"/>
                          </a:solidFill>
                          <a:effectLst/>
                          <a:latin typeface="Calibri" panose="020F0502020204030204" pitchFamily="34" charset="0"/>
                        </a:rPr>
                        <a:t>16</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GB" sz="1100" b="0" i="0" u="none" strike="noStrike" dirty="0">
                          <a:solidFill>
                            <a:schemeClr val="tx1"/>
                          </a:solidFill>
                          <a:effectLst/>
                          <a:latin typeface="Calibri" panose="020F0502020204030204" pitchFamily="34" charset="0"/>
                        </a:rPr>
                        <a:t>Radical intent treatment should commence by day 49 of the overall NOLCP pathway. Furthermore, for surgery, </a:t>
                      </a:r>
                      <a:r>
                        <a:rPr lang="en-GB" sz="1100" b="0" i="0" u="none" strike="noStrike" dirty="0" err="1">
                          <a:solidFill>
                            <a:schemeClr val="tx1"/>
                          </a:solidFill>
                          <a:effectLst/>
                          <a:latin typeface="Calibri" panose="020F0502020204030204" pitchFamily="34" charset="0"/>
                        </a:rPr>
                        <a:t>thermoablation</a:t>
                      </a:r>
                      <a:r>
                        <a:rPr lang="en-GB" sz="1100" b="0" i="0" u="none" strike="noStrike" dirty="0">
                          <a:solidFill>
                            <a:schemeClr val="tx1"/>
                          </a:solidFill>
                          <a:effectLst/>
                          <a:latin typeface="Calibri" panose="020F0502020204030204" pitchFamily="34" charset="0"/>
                        </a:rPr>
                        <a:t> or radiotherapy, treatment should commence by day 16 after the decision to treat in line with NOLCP.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60105342"/>
                  </a:ext>
                </a:extLst>
              </a:tr>
              <a:tr h="545179">
                <a:tc>
                  <a:txBody>
                    <a:bodyPr/>
                    <a:lstStyle/>
                    <a:p>
                      <a:pPr algn="ctr" fontAlgn="ctr"/>
                      <a:r>
                        <a:rPr lang="en-GB" sz="1100" b="1" i="0" u="none" strike="noStrike">
                          <a:solidFill>
                            <a:srgbClr val="000000"/>
                          </a:solidFill>
                          <a:effectLst/>
                          <a:latin typeface="Calibri" panose="020F0502020204030204" pitchFamily="34" charset="0"/>
                        </a:rPr>
                        <a:t>17</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All trusts should improve their treatment rates with SACT to achieve greater than 70% treatment for fit patients with advanced NSCLC, and greater than 70% chemotherapy rates in small cell lung cancer.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193587"/>
                  </a:ext>
                </a:extLst>
              </a:tr>
              <a:tr h="545179">
                <a:tc>
                  <a:txBody>
                    <a:bodyPr/>
                    <a:lstStyle/>
                    <a:p>
                      <a:pPr algn="ctr" fontAlgn="ctr"/>
                      <a:r>
                        <a:rPr lang="en-GB" sz="1100" b="1" i="0" u="none" strike="noStrike">
                          <a:solidFill>
                            <a:srgbClr val="000000"/>
                          </a:solidFill>
                          <a:effectLst/>
                          <a:latin typeface="Calibri" panose="020F0502020204030204" pitchFamily="34" charset="0"/>
                        </a:rPr>
                        <a:t>18</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Ensure that all patients lung cancer have access to enhanced supportive care and/or specialist palliative care. Inpatient specialist palliative care provision should be available seven days per week.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Agree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491250"/>
                  </a:ext>
                </a:extLst>
              </a:tr>
              <a:tr h="274512">
                <a:tc>
                  <a:txBody>
                    <a:bodyPr/>
                    <a:lstStyle/>
                    <a:p>
                      <a:pPr algn="ctr" fontAlgn="ctr"/>
                      <a:r>
                        <a:rPr lang="en-GB" sz="1100" b="0" i="0" u="none" strike="noStrike">
                          <a:solidFill>
                            <a:schemeClr val="tx1"/>
                          </a:solidFill>
                          <a:effectLst/>
                          <a:latin typeface="Calibri" panose="020F0502020204030204" pitchFamily="34" charset="0"/>
                        </a:rPr>
                        <a:t>19</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tx1"/>
                          </a:solidFill>
                          <a:effectLst/>
                          <a:latin typeface="Calibri" panose="020F0502020204030204" pitchFamily="34" charset="0"/>
                        </a:rPr>
                        <a:t>Produce and implement protocols for follow-up pathways following radical therapies.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6100"/>
                          </a:solidFill>
                          <a:effectLst/>
                          <a:latin typeface="Calibri" panose="020F0502020204030204" pitchFamily="34" charset="0"/>
                        </a:rPr>
                        <a:t>yes</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Agree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GB" sz="1100" b="0" i="0" u="none" strike="noStrike">
                          <a:solidFill>
                            <a:srgbClr val="0061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882813"/>
                  </a:ext>
                </a:extLst>
              </a:tr>
              <a:tr h="416226">
                <a:tc>
                  <a:txBody>
                    <a:bodyPr/>
                    <a:lstStyle/>
                    <a:p>
                      <a:pPr algn="ctr" fontAlgn="ctr"/>
                      <a:r>
                        <a:rPr lang="en-GB" sz="1100" b="1" i="0" u="none" strike="noStrike">
                          <a:solidFill>
                            <a:srgbClr val="000000"/>
                          </a:solidFill>
                          <a:effectLst/>
                          <a:latin typeface="Calibri" panose="020F0502020204030204" pitchFamily="34" charset="0"/>
                        </a:rPr>
                        <a:t>20</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Clinical trial recruitment should be considered a focus for prioritisation, with MDTs collaborating to offer a wider regional portfolio.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546351"/>
                  </a:ext>
                </a:extLst>
              </a:tr>
              <a:tr h="951179">
                <a:tc>
                  <a:txBody>
                    <a:bodyPr/>
                    <a:lstStyle/>
                    <a:p>
                      <a:pPr algn="l" fontAlgn="b"/>
                      <a:endParaRPr lang="en-GB" sz="1100" b="0" i="0" u="none" strike="noStrike" dirty="0">
                        <a:solidFill>
                          <a:srgbClr val="000000"/>
                        </a:solidFill>
                        <a:effectLst/>
                        <a:latin typeface="Calibri" panose="020F0502020204030204" pitchFamily="34" charset="0"/>
                      </a:endParaRP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dirty="0">
                        <a:solidFill>
                          <a:srgbClr val="000000"/>
                        </a:solidFill>
                        <a:effectLst/>
                        <a:latin typeface="Calibri" panose="020F0502020204030204" pitchFamily="34" charset="0"/>
                      </a:endParaRPr>
                    </a:p>
                  </a:txBody>
                  <a:tcPr marL="3464" marR="3464" marT="34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3464" marR="3464" marT="3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3464" marR="3464" marT="3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569325"/>
                  </a:ext>
                </a:extLst>
              </a:tr>
            </a:tbl>
          </a:graphicData>
        </a:graphic>
      </p:graphicFrame>
    </p:spTree>
    <p:extLst>
      <p:ext uri="{BB962C8B-B14F-4D97-AF65-F5344CB8AC3E}">
        <p14:creationId xmlns:p14="http://schemas.microsoft.com/office/powerpoint/2010/main" val="31375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E2C45-112E-41E1-A507-1AD0FC4F9F7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4D98295-3891-4F62-9975-53008706E22F}"/>
              </a:ext>
            </a:extLst>
          </p:cNvPr>
          <p:cNvPicPr>
            <a:picLocks noChangeAspect="1"/>
          </p:cNvPicPr>
          <p:nvPr/>
        </p:nvPicPr>
        <p:blipFill rotWithShape="1">
          <a:blip r:embed="rId2"/>
          <a:srcRect l="54197" t="29774" r="18081" b="19641"/>
          <a:stretch/>
        </p:blipFill>
        <p:spPr>
          <a:xfrm>
            <a:off x="189780" y="454384"/>
            <a:ext cx="11766431" cy="6038491"/>
          </a:xfrm>
          <a:prstGeom prst="rect">
            <a:avLst/>
          </a:prstGeom>
        </p:spPr>
      </p:pic>
      <p:sp>
        <p:nvSpPr>
          <p:cNvPr id="6" name="Star: 5 Points 5">
            <a:extLst>
              <a:ext uri="{FF2B5EF4-FFF2-40B4-BE49-F238E27FC236}">
                <a16:creationId xmlns:a16="http://schemas.microsoft.com/office/drawing/2014/main" id="{9F257703-8509-4B21-BCD8-CC8CDDA32BBB}"/>
              </a:ext>
            </a:extLst>
          </p:cNvPr>
          <p:cNvSpPr/>
          <p:nvPr/>
        </p:nvSpPr>
        <p:spPr>
          <a:xfrm>
            <a:off x="84826" y="2182482"/>
            <a:ext cx="30192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11EFF96E-5249-4BC6-9F2F-ED13EAEE7223}"/>
              </a:ext>
            </a:extLst>
          </p:cNvPr>
          <p:cNvSpPr/>
          <p:nvPr/>
        </p:nvSpPr>
        <p:spPr>
          <a:xfrm>
            <a:off x="0" y="4001294"/>
            <a:ext cx="30192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2BA5E59C-D40F-4FCB-9F07-E296347526C9}"/>
              </a:ext>
            </a:extLst>
          </p:cNvPr>
          <p:cNvSpPr/>
          <p:nvPr/>
        </p:nvSpPr>
        <p:spPr>
          <a:xfrm>
            <a:off x="-1" y="4337678"/>
            <a:ext cx="301925" cy="3191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62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21CF-96B0-46F1-B4BF-B83A797A02B5}"/>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12F02959-86C0-417B-91C6-849927912B7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4295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A4EBB-0B3A-49E5-921D-FAF2582C3A0C}"/>
              </a:ext>
            </a:extLst>
          </p:cNvPr>
          <p:cNvSpPr>
            <a:spLocks noGrp="1"/>
          </p:cNvSpPr>
          <p:nvPr>
            <p:ph type="ctrTitle"/>
          </p:nvPr>
        </p:nvSpPr>
        <p:spPr/>
        <p:txBody>
          <a:bodyPr/>
          <a:lstStyle/>
          <a:p>
            <a:r>
              <a:rPr lang="en-GB" dirty="0"/>
              <a:t>SWAG Cancer Alliance Funding </a:t>
            </a:r>
          </a:p>
        </p:txBody>
      </p:sp>
      <p:sp>
        <p:nvSpPr>
          <p:cNvPr id="5" name="Text Placeholder 4">
            <a:extLst>
              <a:ext uri="{FF2B5EF4-FFF2-40B4-BE49-F238E27FC236}">
                <a16:creationId xmlns:a16="http://schemas.microsoft.com/office/drawing/2014/main" id="{02C22EAB-F6B8-4F7F-93BC-105CE9614E6B}"/>
              </a:ext>
            </a:extLst>
          </p:cNvPr>
          <p:cNvSpPr>
            <a:spLocks noGrp="1"/>
          </p:cNvSpPr>
          <p:nvPr>
            <p:ph type="body" sz="quarter" idx="10"/>
          </p:nvPr>
        </p:nvSpPr>
        <p:spPr/>
        <p:txBody>
          <a:bodyPr/>
          <a:lstStyle/>
          <a:p>
            <a:r>
              <a:rPr lang="en-GB" dirty="0"/>
              <a:t>Patricia McLarnon</a:t>
            </a:r>
          </a:p>
        </p:txBody>
      </p:sp>
    </p:spTree>
    <p:extLst>
      <p:ext uri="{BB962C8B-B14F-4D97-AF65-F5344CB8AC3E}">
        <p14:creationId xmlns:p14="http://schemas.microsoft.com/office/powerpoint/2010/main" val="104639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3177-10AE-432C-9E62-53E2D42243DF}"/>
              </a:ext>
            </a:extLst>
          </p:cNvPr>
          <p:cNvSpPr>
            <a:spLocks noGrp="1"/>
          </p:cNvSpPr>
          <p:nvPr>
            <p:ph type="ctrTitle"/>
          </p:nvPr>
        </p:nvSpPr>
        <p:spPr>
          <a:xfrm>
            <a:off x="127461" y="136525"/>
            <a:ext cx="9989128" cy="405013"/>
          </a:xfrm>
        </p:spPr>
        <p:txBody>
          <a:bodyPr/>
          <a:lstStyle/>
          <a:p>
            <a:r>
              <a:rPr lang="en-GB" sz="1800" dirty="0"/>
              <a:t>Cancer Alliance Funding </a:t>
            </a:r>
          </a:p>
        </p:txBody>
      </p:sp>
      <p:sp>
        <p:nvSpPr>
          <p:cNvPr id="3" name="Subtitle 2">
            <a:extLst>
              <a:ext uri="{FF2B5EF4-FFF2-40B4-BE49-F238E27FC236}">
                <a16:creationId xmlns:a16="http://schemas.microsoft.com/office/drawing/2014/main" id="{9804E163-A016-4497-9D36-A6FD03613665}"/>
              </a:ext>
            </a:extLst>
          </p:cNvPr>
          <p:cNvSpPr>
            <a:spLocks noGrp="1"/>
          </p:cNvSpPr>
          <p:nvPr>
            <p:ph type="subTitle" idx="1"/>
          </p:nvPr>
        </p:nvSpPr>
        <p:spPr>
          <a:xfrm>
            <a:off x="127461" y="844941"/>
            <a:ext cx="11972803" cy="5733412"/>
          </a:xfrm>
        </p:spPr>
        <p:txBody>
          <a:bodyPr/>
          <a:lstStyle/>
          <a:p>
            <a:pPr marL="0" indent="0">
              <a:buNone/>
            </a:pPr>
            <a:r>
              <a:rPr lang="en-GB" sz="1400" dirty="0"/>
              <a:t>Service Development Funding is available to support Cancer Alliances deliver the priorities set out in the </a:t>
            </a:r>
            <a:r>
              <a:rPr lang="en-GB" sz="1400" dirty="0">
                <a:ea typeface="+mn-lt"/>
                <a:cs typeface="+mn-lt"/>
              </a:rPr>
              <a:t>Planning Guidance. </a:t>
            </a:r>
            <a:r>
              <a:rPr lang="en-GB" sz="1400" dirty="0">
                <a:cs typeface="Arial"/>
              </a:rPr>
              <a:t> .</a:t>
            </a:r>
            <a:r>
              <a:rPr lang="en-GB" sz="1400" dirty="0">
                <a:ea typeface="+mn-lt"/>
                <a:cs typeface="+mn-lt"/>
              </a:rPr>
              <a:t> Funding is on a fair shares basis, based on overall weighted population of ICSs within the boundary of each Cancer Alliance. </a:t>
            </a:r>
          </a:p>
          <a:p>
            <a:pPr marL="0" indent="0">
              <a:buNone/>
            </a:pPr>
            <a:r>
              <a:rPr lang="en-GB" sz="1400" dirty="0">
                <a:ea typeface="+mn-lt"/>
                <a:cs typeface="+mn-lt"/>
              </a:rPr>
              <a:t>Funding is comprised of two allocations: place-based </a:t>
            </a:r>
            <a:r>
              <a:rPr lang="en-GB" sz="1400" dirty="0"/>
              <a:t>(provided to all alliances on a fair shares basis);</a:t>
            </a:r>
            <a:r>
              <a:rPr lang="en-GB" sz="1400" dirty="0">
                <a:ea typeface="+mn-lt"/>
                <a:cs typeface="+mn-lt"/>
              </a:rPr>
              <a:t> and, targeted </a:t>
            </a:r>
            <a:r>
              <a:rPr lang="en-GB" sz="1400" dirty="0"/>
              <a:t>(provided to a selection of alliances for agreed targeted projects)</a:t>
            </a:r>
            <a:r>
              <a:rPr lang="en-GB" sz="1400" dirty="0">
                <a:ea typeface="+mn-lt"/>
                <a:cs typeface="+mn-lt"/>
              </a:rPr>
              <a:t>. </a:t>
            </a:r>
            <a:endParaRPr lang="en-GB" sz="1400" dirty="0"/>
          </a:p>
          <a:p>
            <a:pPr marL="0" indent="0">
              <a:buNone/>
            </a:pPr>
            <a:r>
              <a:rPr lang="en-GB" sz="1400" dirty="0">
                <a:cs typeface="Arial"/>
              </a:rPr>
              <a:t>Service Development Funding from the national cancer team is for revenue expenditure only and cannot be used for capital purchases. </a:t>
            </a:r>
          </a:p>
          <a:p>
            <a:pPr marL="0" indent="0">
              <a:buNone/>
            </a:pPr>
            <a:endParaRPr lang="en-GB" sz="1400" dirty="0"/>
          </a:p>
          <a:p>
            <a:endParaRPr lang="en-GB" dirty="0"/>
          </a:p>
        </p:txBody>
      </p:sp>
      <p:pic>
        <p:nvPicPr>
          <p:cNvPr id="5" name="Picture 4">
            <a:extLst>
              <a:ext uri="{FF2B5EF4-FFF2-40B4-BE49-F238E27FC236}">
                <a16:creationId xmlns:a16="http://schemas.microsoft.com/office/drawing/2014/main" id="{B86A99C3-3663-452B-BB35-1DEF9698F308}"/>
              </a:ext>
            </a:extLst>
          </p:cNvPr>
          <p:cNvPicPr>
            <a:picLocks noChangeAspect="1"/>
          </p:cNvPicPr>
          <p:nvPr/>
        </p:nvPicPr>
        <p:blipFill>
          <a:blip r:embed="rId2"/>
          <a:stretch>
            <a:fillRect/>
          </a:stretch>
        </p:blipFill>
        <p:spPr>
          <a:xfrm>
            <a:off x="3311371" y="2583402"/>
            <a:ext cx="6880194" cy="399717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18F05AF-0ADD-4973-83C1-C6C595693556}"/>
                  </a:ext>
                </a:extLst>
              </p14:cNvPr>
              <p14:cNvContentPartPr/>
              <p14:nvPr/>
            </p14:nvContentPartPr>
            <p14:xfrm>
              <a:off x="3433233" y="3150748"/>
              <a:ext cx="2925000" cy="161280"/>
            </p14:xfrm>
          </p:contentPart>
        </mc:Choice>
        <mc:Fallback xmlns="">
          <p:pic>
            <p:nvPicPr>
              <p:cNvPr id="7" name="Ink 6">
                <a:extLst>
                  <a:ext uri="{FF2B5EF4-FFF2-40B4-BE49-F238E27FC236}">
                    <a16:creationId xmlns:a16="http://schemas.microsoft.com/office/drawing/2014/main" id="{718F05AF-0ADD-4973-83C1-C6C595693556}"/>
                  </a:ext>
                </a:extLst>
              </p:cNvPr>
              <p:cNvPicPr/>
              <p:nvPr/>
            </p:nvPicPr>
            <p:blipFill>
              <a:blip r:embed="rId4"/>
              <a:stretch>
                <a:fillRect/>
              </a:stretch>
            </p:blipFill>
            <p:spPr>
              <a:xfrm>
                <a:off x="3379233" y="3042748"/>
                <a:ext cx="30326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BA73BA2-779E-4F52-B2F1-728ED9BE3747}"/>
                  </a:ext>
                </a:extLst>
              </p14:cNvPr>
              <p14:cNvContentPartPr/>
              <p14:nvPr/>
            </p14:nvContentPartPr>
            <p14:xfrm>
              <a:off x="4154313" y="3310948"/>
              <a:ext cx="360" cy="360"/>
            </p14:xfrm>
          </p:contentPart>
        </mc:Choice>
        <mc:Fallback xmlns="">
          <p:pic>
            <p:nvPicPr>
              <p:cNvPr id="8" name="Ink 7">
                <a:extLst>
                  <a:ext uri="{FF2B5EF4-FFF2-40B4-BE49-F238E27FC236}">
                    <a16:creationId xmlns:a16="http://schemas.microsoft.com/office/drawing/2014/main" id="{9BA73BA2-779E-4F52-B2F1-728ED9BE3747}"/>
                  </a:ext>
                </a:extLst>
              </p:cNvPr>
              <p:cNvPicPr/>
              <p:nvPr/>
            </p:nvPicPr>
            <p:blipFill>
              <a:blip r:embed="rId6"/>
              <a:stretch>
                <a:fillRect/>
              </a:stretch>
            </p:blipFill>
            <p:spPr>
              <a:xfrm>
                <a:off x="4100673" y="320294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9F7F4A4C-E0C7-48DE-99D9-236CB16DB7B9}"/>
                  </a:ext>
                </a:extLst>
              </p14:cNvPr>
              <p14:cNvContentPartPr/>
              <p14:nvPr/>
            </p14:nvContentPartPr>
            <p14:xfrm>
              <a:off x="3479673" y="5583628"/>
              <a:ext cx="1119240" cy="360"/>
            </p14:xfrm>
          </p:contentPart>
        </mc:Choice>
        <mc:Fallback xmlns="">
          <p:pic>
            <p:nvPicPr>
              <p:cNvPr id="9" name="Ink 8">
                <a:extLst>
                  <a:ext uri="{FF2B5EF4-FFF2-40B4-BE49-F238E27FC236}">
                    <a16:creationId xmlns:a16="http://schemas.microsoft.com/office/drawing/2014/main" id="{9F7F4A4C-E0C7-48DE-99D9-236CB16DB7B9}"/>
                  </a:ext>
                </a:extLst>
              </p:cNvPr>
              <p:cNvPicPr/>
              <p:nvPr/>
            </p:nvPicPr>
            <p:blipFill>
              <a:blip r:embed="rId8"/>
              <a:stretch>
                <a:fillRect/>
              </a:stretch>
            </p:blipFill>
            <p:spPr>
              <a:xfrm>
                <a:off x="3425673" y="5475988"/>
                <a:ext cx="1226880" cy="216000"/>
              </a:xfrm>
              <a:prstGeom prst="rect">
                <a:avLst/>
              </a:prstGeom>
            </p:spPr>
          </p:pic>
        </mc:Fallback>
      </mc:AlternateContent>
      <p:sp>
        <p:nvSpPr>
          <p:cNvPr id="11" name="TextBox 10">
            <a:extLst>
              <a:ext uri="{FF2B5EF4-FFF2-40B4-BE49-F238E27FC236}">
                <a16:creationId xmlns:a16="http://schemas.microsoft.com/office/drawing/2014/main" id="{C1284925-9C3B-48F6-B958-D7EE3CAE5F41}"/>
              </a:ext>
            </a:extLst>
          </p:cNvPr>
          <p:cNvSpPr txBox="1"/>
          <p:nvPr/>
        </p:nvSpPr>
        <p:spPr>
          <a:xfrm>
            <a:off x="127461" y="2823099"/>
            <a:ext cx="2882069" cy="3693319"/>
          </a:xfrm>
          <a:prstGeom prst="rect">
            <a:avLst/>
          </a:prstGeom>
          <a:noFill/>
        </p:spPr>
        <p:txBody>
          <a:bodyPr wrap="square" rtlCol="0">
            <a:spAutoFit/>
          </a:bodyPr>
          <a:lstStyle/>
          <a:p>
            <a:r>
              <a:rPr lang="en-GB" dirty="0"/>
              <a:t>Opportunities for Lung Cancer Services:</a:t>
            </a:r>
          </a:p>
          <a:p>
            <a:pPr marL="457200" indent="-457200">
              <a:buFont typeface="+mj-lt"/>
              <a:buAutoNum type="arabicPeriod"/>
            </a:pPr>
            <a:r>
              <a:rPr lang="en-GB" dirty="0"/>
              <a:t>Faster Diagnosis and Operational Improvement -  implementation of BPTPs/NOLCP</a:t>
            </a:r>
          </a:p>
          <a:p>
            <a:pPr marL="457200" indent="-457200">
              <a:buFont typeface="+mj-lt"/>
              <a:buAutoNum type="arabicPeriod"/>
            </a:pPr>
            <a:r>
              <a:rPr lang="en-GB" dirty="0"/>
              <a:t>Treatment Variation – support reduction of variation across the lung cancer treatment pathway.  </a:t>
            </a:r>
          </a:p>
          <a:p>
            <a:r>
              <a:rPr lang="en-GB" dirty="0"/>
              <a:t> </a:t>
            </a:r>
          </a:p>
        </p:txBody>
      </p:sp>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25131E1-38E2-4129-A7D9-1E227E199A40}"/>
                  </a:ext>
                </a:extLst>
              </p14:cNvPr>
              <p14:cNvContentPartPr/>
              <p14:nvPr/>
            </p14:nvContentPartPr>
            <p14:xfrm>
              <a:off x="4971153" y="5565988"/>
              <a:ext cx="360" cy="360"/>
            </p14:xfrm>
          </p:contentPart>
        </mc:Choice>
        <mc:Fallback xmlns="">
          <p:pic>
            <p:nvPicPr>
              <p:cNvPr id="12" name="Ink 11">
                <a:extLst>
                  <a:ext uri="{FF2B5EF4-FFF2-40B4-BE49-F238E27FC236}">
                    <a16:creationId xmlns:a16="http://schemas.microsoft.com/office/drawing/2014/main" id="{325131E1-38E2-4129-A7D9-1E227E199A40}"/>
                  </a:ext>
                </a:extLst>
              </p:cNvPr>
              <p:cNvPicPr/>
              <p:nvPr/>
            </p:nvPicPr>
            <p:blipFill>
              <a:blip r:embed="rId6"/>
              <a:stretch>
                <a:fillRect/>
              </a:stretch>
            </p:blipFill>
            <p:spPr>
              <a:xfrm>
                <a:off x="4917153" y="545834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5D145BCE-64A4-4F7F-86EB-8A11FA898EAC}"/>
                  </a:ext>
                </a:extLst>
              </p14:cNvPr>
              <p14:cNvContentPartPr/>
              <p14:nvPr/>
            </p14:nvContentPartPr>
            <p14:xfrm>
              <a:off x="5060073" y="5574988"/>
              <a:ext cx="758160" cy="27360"/>
            </p14:xfrm>
          </p:contentPart>
        </mc:Choice>
        <mc:Fallback xmlns="">
          <p:pic>
            <p:nvPicPr>
              <p:cNvPr id="13" name="Ink 12">
                <a:extLst>
                  <a:ext uri="{FF2B5EF4-FFF2-40B4-BE49-F238E27FC236}">
                    <a16:creationId xmlns:a16="http://schemas.microsoft.com/office/drawing/2014/main" id="{5D145BCE-64A4-4F7F-86EB-8A11FA898EAC}"/>
                  </a:ext>
                </a:extLst>
              </p:cNvPr>
              <p:cNvPicPr/>
              <p:nvPr/>
            </p:nvPicPr>
            <p:blipFill>
              <a:blip r:embed="rId11"/>
              <a:stretch>
                <a:fillRect/>
              </a:stretch>
            </p:blipFill>
            <p:spPr>
              <a:xfrm>
                <a:off x="5006073" y="5466988"/>
                <a:ext cx="865800" cy="243000"/>
              </a:xfrm>
              <a:prstGeom prst="rect">
                <a:avLst/>
              </a:prstGeom>
            </p:spPr>
          </p:pic>
        </mc:Fallback>
      </mc:AlternateContent>
    </p:spTree>
    <p:extLst>
      <p:ext uri="{BB962C8B-B14F-4D97-AF65-F5344CB8AC3E}">
        <p14:creationId xmlns:p14="http://schemas.microsoft.com/office/powerpoint/2010/main" val="51091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A486-2621-4113-9423-CB990FFD8916}"/>
              </a:ext>
            </a:extLst>
          </p:cNvPr>
          <p:cNvSpPr>
            <a:spLocks noGrp="1"/>
          </p:cNvSpPr>
          <p:nvPr>
            <p:ph type="ctrTitle"/>
          </p:nvPr>
        </p:nvSpPr>
        <p:spPr>
          <a:xfrm>
            <a:off x="0" y="136526"/>
            <a:ext cx="10116589" cy="333991"/>
          </a:xfrm>
        </p:spPr>
        <p:txBody>
          <a:bodyPr>
            <a:normAutofit fontScale="90000"/>
          </a:bodyPr>
          <a:lstStyle/>
          <a:p>
            <a:r>
              <a:rPr lang="en-GB" sz="2000" dirty="0"/>
              <a:t>System Allocations 22/23 </a:t>
            </a:r>
          </a:p>
        </p:txBody>
      </p:sp>
      <p:graphicFrame>
        <p:nvGraphicFramePr>
          <p:cNvPr id="4" name="Table 3">
            <a:extLst>
              <a:ext uri="{FF2B5EF4-FFF2-40B4-BE49-F238E27FC236}">
                <a16:creationId xmlns:a16="http://schemas.microsoft.com/office/drawing/2014/main" id="{56864F6C-EDA7-410E-A667-4FFEEE54C4CC}"/>
              </a:ext>
            </a:extLst>
          </p:cNvPr>
          <p:cNvGraphicFramePr>
            <a:graphicFrameLocks noGrp="1"/>
          </p:cNvGraphicFramePr>
          <p:nvPr/>
        </p:nvGraphicFramePr>
        <p:xfrm>
          <a:off x="275208" y="1695635"/>
          <a:ext cx="5471605" cy="2128223"/>
        </p:xfrm>
        <a:graphic>
          <a:graphicData uri="http://schemas.openxmlformats.org/drawingml/2006/table">
            <a:tbl>
              <a:tblPr firstRow="1" firstCol="1" bandRow="1">
                <a:tableStyleId>{5C22544A-7EE6-4342-B048-85BDC9FD1C3A}</a:tableStyleId>
              </a:tblPr>
              <a:tblGrid>
                <a:gridCol w="3529226">
                  <a:extLst>
                    <a:ext uri="{9D8B030D-6E8A-4147-A177-3AD203B41FA5}">
                      <a16:colId xmlns:a16="http://schemas.microsoft.com/office/drawing/2014/main" val="264172370"/>
                    </a:ext>
                  </a:extLst>
                </a:gridCol>
                <a:gridCol w="693085">
                  <a:extLst>
                    <a:ext uri="{9D8B030D-6E8A-4147-A177-3AD203B41FA5}">
                      <a16:colId xmlns:a16="http://schemas.microsoft.com/office/drawing/2014/main" val="680388855"/>
                    </a:ext>
                  </a:extLst>
                </a:gridCol>
                <a:gridCol w="1249294">
                  <a:extLst>
                    <a:ext uri="{9D8B030D-6E8A-4147-A177-3AD203B41FA5}">
                      <a16:colId xmlns:a16="http://schemas.microsoft.com/office/drawing/2014/main" val="4238456707"/>
                    </a:ext>
                  </a:extLst>
                </a:gridCol>
              </a:tblGrid>
              <a:tr h="488911">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BNSSG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Allocation</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2858479"/>
                  </a:ext>
                </a:extLst>
              </a:tr>
              <a:tr h="488911">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Faster diagnosis* and operational improvement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893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7834869"/>
                  </a:ext>
                </a:extLst>
              </a:tr>
              <a:tr h="323772">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Early diagnosis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29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551</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48256900"/>
                  </a:ext>
                </a:extLst>
              </a:tr>
              <a:tr h="488911">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Treatments and Personalised Care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13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247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9826361"/>
                  </a:ext>
                </a:extLst>
              </a:tr>
              <a:tr h="323772">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Total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1.9</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662611"/>
                  </a:ext>
                </a:extLst>
              </a:tr>
            </a:tbl>
          </a:graphicData>
        </a:graphic>
      </p:graphicFrame>
      <p:graphicFrame>
        <p:nvGraphicFramePr>
          <p:cNvPr id="5" name="Table 4">
            <a:extLst>
              <a:ext uri="{FF2B5EF4-FFF2-40B4-BE49-F238E27FC236}">
                <a16:creationId xmlns:a16="http://schemas.microsoft.com/office/drawing/2014/main" id="{2C3318A5-E8A9-4855-BDC2-A048A2229081}"/>
              </a:ext>
            </a:extLst>
          </p:cNvPr>
          <p:cNvGraphicFramePr>
            <a:graphicFrameLocks noGrp="1"/>
          </p:cNvGraphicFramePr>
          <p:nvPr/>
        </p:nvGraphicFramePr>
        <p:xfrm>
          <a:off x="6223247" y="1713390"/>
          <a:ext cx="5832629" cy="2250143"/>
        </p:xfrm>
        <a:graphic>
          <a:graphicData uri="http://schemas.openxmlformats.org/drawingml/2006/table">
            <a:tbl>
              <a:tblPr firstRow="1" firstCol="1" bandRow="1">
                <a:tableStyleId>{5C22544A-7EE6-4342-B048-85BDC9FD1C3A}</a:tableStyleId>
              </a:tblPr>
              <a:tblGrid>
                <a:gridCol w="3762089">
                  <a:extLst>
                    <a:ext uri="{9D8B030D-6E8A-4147-A177-3AD203B41FA5}">
                      <a16:colId xmlns:a16="http://schemas.microsoft.com/office/drawing/2014/main" val="3248170447"/>
                    </a:ext>
                  </a:extLst>
                </a:gridCol>
                <a:gridCol w="738816">
                  <a:extLst>
                    <a:ext uri="{9D8B030D-6E8A-4147-A177-3AD203B41FA5}">
                      <a16:colId xmlns:a16="http://schemas.microsoft.com/office/drawing/2014/main" val="1491911191"/>
                    </a:ext>
                  </a:extLst>
                </a:gridCol>
                <a:gridCol w="1331724">
                  <a:extLst>
                    <a:ext uri="{9D8B030D-6E8A-4147-A177-3AD203B41FA5}">
                      <a16:colId xmlns:a16="http://schemas.microsoft.com/office/drawing/2014/main" val="9838470"/>
                    </a:ext>
                  </a:extLst>
                </a:gridCol>
              </a:tblGrid>
              <a:tr h="326598">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BSW</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Allocation</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291246"/>
                  </a:ext>
                </a:extLst>
              </a:tr>
              <a:tr h="6682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Faster diagnosis* and operational improvement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611</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0587173"/>
                  </a:ext>
                </a:extLst>
              </a:tr>
              <a:tr h="326598">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Early diagnosis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29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377</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3644182"/>
                  </a:ext>
                </a:extLst>
              </a:tr>
              <a:tr h="602076">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Treatments and Personalised Care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13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169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8702017"/>
                  </a:ext>
                </a:extLst>
              </a:tr>
              <a:tr h="326598">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Total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1.3</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695054"/>
                  </a:ext>
                </a:extLst>
              </a:tr>
            </a:tbl>
          </a:graphicData>
        </a:graphic>
      </p:graphicFrame>
      <p:graphicFrame>
        <p:nvGraphicFramePr>
          <p:cNvPr id="6" name="Table 5">
            <a:extLst>
              <a:ext uri="{FF2B5EF4-FFF2-40B4-BE49-F238E27FC236}">
                <a16:creationId xmlns:a16="http://schemas.microsoft.com/office/drawing/2014/main" id="{5244DFF6-EDF8-441C-9555-97A3B4B262A0}"/>
              </a:ext>
            </a:extLst>
          </p:cNvPr>
          <p:cNvGraphicFramePr>
            <a:graphicFrameLocks noGrp="1"/>
          </p:cNvGraphicFramePr>
          <p:nvPr/>
        </p:nvGraphicFramePr>
        <p:xfrm>
          <a:off x="156839" y="4279037"/>
          <a:ext cx="5589974" cy="2317177"/>
        </p:xfrm>
        <a:graphic>
          <a:graphicData uri="http://schemas.openxmlformats.org/drawingml/2006/table">
            <a:tbl>
              <a:tblPr firstRow="1" firstCol="1" bandRow="1">
                <a:tableStyleId>{5C22544A-7EE6-4342-B048-85BDC9FD1C3A}</a:tableStyleId>
              </a:tblPr>
              <a:tblGrid>
                <a:gridCol w="3605575">
                  <a:extLst>
                    <a:ext uri="{9D8B030D-6E8A-4147-A177-3AD203B41FA5}">
                      <a16:colId xmlns:a16="http://schemas.microsoft.com/office/drawing/2014/main" val="1365507113"/>
                    </a:ext>
                  </a:extLst>
                </a:gridCol>
                <a:gridCol w="708079">
                  <a:extLst>
                    <a:ext uri="{9D8B030D-6E8A-4147-A177-3AD203B41FA5}">
                      <a16:colId xmlns:a16="http://schemas.microsoft.com/office/drawing/2014/main" val="1204768933"/>
                    </a:ext>
                  </a:extLst>
                </a:gridCol>
                <a:gridCol w="1276320">
                  <a:extLst>
                    <a:ext uri="{9D8B030D-6E8A-4147-A177-3AD203B41FA5}">
                      <a16:colId xmlns:a16="http://schemas.microsoft.com/office/drawing/2014/main" val="527674143"/>
                    </a:ext>
                  </a:extLst>
                </a:gridCol>
              </a:tblGrid>
              <a:tr h="453580">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GCIS</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Allocation</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20482420"/>
                  </a:ext>
                </a:extLst>
              </a:tr>
              <a:tr h="453580">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Faster diagnosis* and operational improvement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564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0181672"/>
                  </a:ext>
                </a:extLst>
              </a:tr>
              <a:tr h="453580">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Early diagnosis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29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348</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1952642"/>
                  </a:ext>
                </a:extLst>
              </a:tr>
              <a:tr h="453580">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Treatments and Personalised Care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13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156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3614125"/>
                  </a:ext>
                </a:extLst>
              </a:tr>
              <a:tr h="453580">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Total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1.2</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8629040"/>
                  </a:ext>
                </a:extLst>
              </a:tr>
            </a:tbl>
          </a:graphicData>
        </a:graphic>
      </p:graphicFrame>
      <p:graphicFrame>
        <p:nvGraphicFramePr>
          <p:cNvPr id="7" name="Table 6">
            <a:extLst>
              <a:ext uri="{FF2B5EF4-FFF2-40B4-BE49-F238E27FC236}">
                <a16:creationId xmlns:a16="http://schemas.microsoft.com/office/drawing/2014/main" id="{BD1B6B56-BC5F-47C3-BFD5-79D4AAB4A0FA}"/>
              </a:ext>
            </a:extLst>
          </p:cNvPr>
          <p:cNvGraphicFramePr>
            <a:graphicFrameLocks noGrp="1"/>
          </p:cNvGraphicFramePr>
          <p:nvPr/>
        </p:nvGraphicFramePr>
        <p:xfrm>
          <a:off x="6096000" y="4279037"/>
          <a:ext cx="5990590" cy="2442440"/>
        </p:xfrm>
        <a:graphic>
          <a:graphicData uri="http://schemas.openxmlformats.org/drawingml/2006/table">
            <a:tbl>
              <a:tblPr firstRow="1" firstCol="1" bandRow="1">
                <a:tableStyleId>{5C22544A-7EE6-4342-B048-85BDC9FD1C3A}</a:tableStyleId>
              </a:tblPr>
              <a:tblGrid>
                <a:gridCol w="3863975">
                  <a:extLst>
                    <a:ext uri="{9D8B030D-6E8A-4147-A177-3AD203B41FA5}">
                      <a16:colId xmlns:a16="http://schemas.microsoft.com/office/drawing/2014/main" val="2942744724"/>
                    </a:ext>
                  </a:extLst>
                </a:gridCol>
                <a:gridCol w="758825">
                  <a:extLst>
                    <a:ext uri="{9D8B030D-6E8A-4147-A177-3AD203B41FA5}">
                      <a16:colId xmlns:a16="http://schemas.microsoft.com/office/drawing/2014/main" val="3911970528"/>
                    </a:ext>
                  </a:extLst>
                </a:gridCol>
                <a:gridCol w="1367790">
                  <a:extLst>
                    <a:ext uri="{9D8B030D-6E8A-4147-A177-3AD203B41FA5}">
                      <a16:colId xmlns:a16="http://schemas.microsoft.com/office/drawing/2014/main" val="4214756870"/>
                    </a:ext>
                  </a:extLst>
                </a:gridCol>
              </a:tblGrid>
              <a:tr h="459432">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Somerset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Allocation</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341198"/>
                  </a:ext>
                </a:extLst>
              </a:tr>
              <a:tr h="532072">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Faster diagnosis* and operational improvement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517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9405019"/>
                  </a:ext>
                </a:extLst>
              </a:tr>
              <a:tr h="459432">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Early diagnosis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29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319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5443986"/>
                  </a:ext>
                </a:extLst>
              </a:tr>
              <a:tr h="532072">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Treatments and Personalised Care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13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a:effectLst/>
                          <a:latin typeface="Arial" panose="020B0604020202020204" pitchFamily="34" charset="0"/>
                          <a:cs typeface="Arial" panose="020B0604020202020204" pitchFamily="34" charset="0"/>
                        </a:rPr>
                        <a:t>143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6630502"/>
                  </a:ext>
                </a:extLst>
              </a:tr>
              <a:tr h="459432">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Total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1.1</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8536888"/>
                  </a:ext>
                </a:extLst>
              </a:tr>
            </a:tbl>
          </a:graphicData>
        </a:graphic>
      </p:graphicFrame>
      <p:sp>
        <p:nvSpPr>
          <p:cNvPr id="3" name="TextBox 2">
            <a:extLst>
              <a:ext uri="{FF2B5EF4-FFF2-40B4-BE49-F238E27FC236}">
                <a16:creationId xmlns:a16="http://schemas.microsoft.com/office/drawing/2014/main" id="{52E40BE6-3EE9-45A7-B03B-A98694665846}"/>
              </a:ext>
            </a:extLst>
          </p:cNvPr>
          <p:cNvSpPr txBox="1"/>
          <p:nvPr/>
        </p:nvSpPr>
        <p:spPr>
          <a:xfrm>
            <a:off x="136124" y="470518"/>
            <a:ext cx="10588102"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Plans worked up at system level </a:t>
            </a:r>
            <a:r>
              <a:rPr lang="en-GB" b="1" dirty="0">
                <a:ea typeface="+mn-lt"/>
                <a:cs typeface="+mn-lt"/>
              </a:rPr>
              <a:t>enabling systems to allocate across workstreams to reflect local circumstances and delivery arrangements. </a:t>
            </a:r>
            <a:r>
              <a:rPr lang="en-GB" b="1" dirty="0">
                <a:latin typeface="Arial" panose="020B0604020202020204" pitchFamily="34" charset="0"/>
                <a:cs typeface="Arial" panose="020B0604020202020204" pitchFamily="34" charset="0"/>
              </a:rPr>
              <a:t>and submitted to CA team for approval. </a:t>
            </a:r>
            <a:r>
              <a:rPr lang="en-GB" b="1" dirty="0">
                <a:ea typeface="+mn-lt"/>
                <a:cs typeface="+mn-lt"/>
              </a:rPr>
              <a:t>Place based allocations are released and reported against quarterly.</a:t>
            </a:r>
            <a:endParaRPr lang="en-GB" b="1" dirty="0"/>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49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47BE-21C7-476A-900F-74EAF7B82463}"/>
              </a:ext>
            </a:extLst>
          </p:cNvPr>
          <p:cNvSpPr>
            <a:spLocks noGrp="1"/>
          </p:cNvSpPr>
          <p:nvPr>
            <p:ph type="ctrTitle"/>
          </p:nvPr>
        </p:nvSpPr>
        <p:spPr>
          <a:xfrm>
            <a:off x="127461" y="136525"/>
            <a:ext cx="9989128" cy="570057"/>
          </a:xfrm>
        </p:spPr>
        <p:txBody>
          <a:bodyPr/>
          <a:lstStyle/>
          <a:p>
            <a:r>
              <a:rPr lang="en-GB" sz="1600" dirty="0"/>
              <a:t>National Treatment Variation Workstream priority for 22/23  Lung cancer- GIRFT recommendations implementation - SWAG request July 2022</a:t>
            </a:r>
          </a:p>
        </p:txBody>
      </p:sp>
      <p:sp>
        <p:nvSpPr>
          <p:cNvPr id="3" name="Subtitle 2">
            <a:extLst>
              <a:ext uri="{FF2B5EF4-FFF2-40B4-BE49-F238E27FC236}">
                <a16:creationId xmlns:a16="http://schemas.microsoft.com/office/drawing/2014/main" id="{87CCA109-A083-42AC-A34F-BB21512B8699}"/>
              </a:ext>
            </a:extLst>
          </p:cNvPr>
          <p:cNvSpPr>
            <a:spLocks noGrp="1"/>
          </p:cNvSpPr>
          <p:nvPr>
            <p:ph type="subTitle" idx="1"/>
          </p:nvPr>
        </p:nvSpPr>
        <p:spPr>
          <a:xfrm>
            <a:off x="127461" y="844939"/>
            <a:ext cx="11937078" cy="5876535"/>
          </a:xfrm>
        </p:spPr>
        <p:txBody>
          <a:bodyPr/>
          <a:lstStyle/>
          <a:p>
            <a:pPr marL="0" indent="0">
              <a:buNone/>
            </a:pPr>
            <a:r>
              <a:rPr lang="en-GB" sz="1400" dirty="0"/>
              <a:t>Dear SWAG System Cancer Leads </a:t>
            </a:r>
          </a:p>
          <a:p>
            <a:pPr marL="0" indent="0">
              <a:buNone/>
            </a:pPr>
            <a:r>
              <a:rPr lang="en-GB" sz="1400" dirty="0"/>
              <a:t>We have discussed this at one of the commissioners meetings before but I am giving you an update and a reminder of the national team expectations this year. With regards lung cancer pathways there are two priority deliverables.</a:t>
            </a:r>
          </a:p>
          <a:p>
            <a:pPr marL="0" indent="0">
              <a:buNone/>
            </a:pPr>
            <a:r>
              <a:rPr lang="en-GB" sz="1400" dirty="0"/>
              <a:t>The NHS Cancer Programme has this year set up a Cancer Alliance Treatment Variation Working Group. The purpose of this group is to prioritise, facilitate and track the implementation of recommendations from audits / GIRFT reports that will make the biggest impact in terms of improving survival outcomes. They have agreed Lung GIRFT as the priority for 22/23. </a:t>
            </a:r>
          </a:p>
          <a:p>
            <a:pPr marL="0" indent="0">
              <a:buNone/>
            </a:pPr>
            <a:r>
              <a:rPr lang="en-GB" sz="1400" dirty="0"/>
              <a:t>The first ask of this national working group was for SWAG lung clinicians to agree three priority recommendations for implementation and that SWAG reports against this at the national meetings and in our quarterly assurance process. The lung clinicians have agreed the below as the 3 priority recommendations – I acknowledge these have only been agreed (after the planning round).</a:t>
            </a:r>
          </a:p>
          <a:p>
            <a:pPr marL="0" indent="0">
              <a:buNone/>
            </a:pPr>
            <a:r>
              <a:rPr lang="en-GB" sz="1400" dirty="0"/>
              <a:t>However linked to this of course is also the delivery of the lung best practice timed pathway (focus on achieving timed milestones for FDS) which as you know is also one of the priority deliverables for 22/23. the expectation was that lung cancer services were actively engaged in this year’s planning round and considered within the SWAG allocations to systems. </a:t>
            </a:r>
          </a:p>
          <a:p>
            <a:pPr marL="0" indent="0">
              <a:buNone/>
            </a:pPr>
            <a:r>
              <a:rPr lang="en-GB" sz="1400" dirty="0"/>
              <a:t>In view of the SWAG GIRFT recommendations’ can I ask that you revisit this with your lung teams and discuss opportunities for the use of SWAG systems funding 22/23 to optimise the pathway and let me know the outcome please? I will need to give assurance to Peter Johnson who is the national clinical lead that SWAG is doing all it can to support this. </a:t>
            </a:r>
          </a:p>
          <a:p>
            <a:pPr marL="0" indent="0">
              <a:buNone/>
            </a:pPr>
            <a:r>
              <a:rPr lang="en-GB" sz="1400" dirty="0"/>
              <a:t>Please note:</a:t>
            </a:r>
          </a:p>
          <a:p>
            <a:r>
              <a:rPr lang="en-GB" sz="1400" dirty="0"/>
              <a:t>I am aware that some system plans have been approved however there is some unallocated funds and likely to be slippage also, but let’s just start with understanding what is needed by our teams to optimise the pathway initially and if any of the system funding can be used to support.  </a:t>
            </a:r>
          </a:p>
          <a:p>
            <a:r>
              <a:rPr lang="en-GB" sz="1400" dirty="0"/>
              <a:t>I am also aware that funds are limited and there are competing priorities, but as I said I would like assurance that there has been active clinical engagement and lung services needs considered as part of this year’s planning round. </a:t>
            </a:r>
          </a:p>
          <a:p>
            <a:pPr marL="0" indent="0">
              <a:buNone/>
            </a:pPr>
            <a:r>
              <a:rPr lang="en-GB" sz="1400" dirty="0"/>
              <a:t>I will work with Henry and Des to understand what else needs to be done at a SWAG level and explore further funding opportunities. </a:t>
            </a:r>
          </a:p>
          <a:p>
            <a:pPr marL="0" indent="0">
              <a:buNone/>
            </a:pPr>
            <a:r>
              <a:rPr lang="en-GB" sz="1400" dirty="0">
                <a:solidFill>
                  <a:schemeClr val="accent1"/>
                </a:solidFill>
              </a:rPr>
              <a:t>Best Wishes, Patricia McLarnon, Manager, Somerset, Wiltshire, Avon &amp; Gloucestershire Cancer Alliance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B60A031-0CCE-4E26-9735-39FE3AA9DEC3}"/>
                  </a:ext>
                </a:extLst>
              </p14:cNvPr>
              <p14:cNvContentPartPr/>
              <p14:nvPr/>
            </p14:nvContentPartPr>
            <p14:xfrm>
              <a:off x="4784673" y="3364228"/>
              <a:ext cx="7101720" cy="126000"/>
            </p14:xfrm>
          </p:contentPart>
        </mc:Choice>
        <mc:Fallback xmlns="">
          <p:pic>
            <p:nvPicPr>
              <p:cNvPr id="6" name="Ink 5">
                <a:extLst>
                  <a:ext uri="{FF2B5EF4-FFF2-40B4-BE49-F238E27FC236}">
                    <a16:creationId xmlns:a16="http://schemas.microsoft.com/office/drawing/2014/main" id="{8B60A031-0CCE-4E26-9735-39FE3AA9DEC3}"/>
                  </a:ext>
                </a:extLst>
              </p:cNvPr>
              <p:cNvPicPr/>
              <p:nvPr/>
            </p:nvPicPr>
            <p:blipFill>
              <a:blip r:embed="rId3"/>
              <a:stretch>
                <a:fillRect/>
              </a:stretch>
            </p:blipFill>
            <p:spPr>
              <a:xfrm>
                <a:off x="4731033" y="3256228"/>
                <a:ext cx="72093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C248F0D-38A5-457E-9A80-3E0CCBCCC40D}"/>
                  </a:ext>
                </a:extLst>
              </p14:cNvPr>
              <p14:cNvContentPartPr/>
              <p14:nvPr/>
            </p14:nvContentPartPr>
            <p14:xfrm>
              <a:off x="212673" y="3577348"/>
              <a:ext cx="4927320" cy="19440"/>
            </p14:xfrm>
          </p:contentPart>
        </mc:Choice>
        <mc:Fallback xmlns="">
          <p:pic>
            <p:nvPicPr>
              <p:cNvPr id="7" name="Ink 6">
                <a:extLst>
                  <a:ext uri="{FF2B5EF4-FFF2-40B4-BE49-F238E27FC236}">
                    <a16:creationId xmlns:a16="http://schemas.microsoft.com/office/drawing/2014/main" id="{EC248F0D-38A5-457E-9A80-3E0CCBCCC40D}"/>
                  </a:ext>
                </a:extLst>
              </p:cNvPr>
              <p:cNvPicPr/>
              <p:nvPr/>
            </p:nvPicPr>
            <p:blipFill>
              <a:blip r:embed="rId5"/>
              <a:stretch>
                <a:fillRect/>
              </a:stretch>
            </p:blipFill>
            <p:spPr>
              <a:xfrm>
                <a:off x="159033" y="3469348"/>
                <a:ext cx="5034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6AE36FE-2C31-4BBB-A64E-81AAB88BBEC5}"/>
                  </a:ext>
                </a:extLst>
              </p14:cNvPr>
              <p14:cNvContentPartPr/>
              <p14:nvPr/>
            </p14:nvContentPartPr>
            <p14:xfrm>
              <a:off x="159393" y="3851668"/>
              <a:ext cx="11431800" cy="63720"/>
            </p14:xfrm>
          </p:contentPart>
        </mc:Choice>
        <mc:Fallback xmlns="">
          <p:pic>
            <p:nvPicPr>
              <p:cNvPr id="8" name="Ink 7">
                <a:extLst>
                  <a:ext uri="{FF2B5EF4-FFF2-40B4-BE49-F238E27FC236}">
                    <a16:creationId xmlns:a16="http://schemas.microsoft.com/office/drawing/2014/main" id="{46AE36FE-2C31-4BBB-A64E-81AAB88BBEC5}"/>
                  </a:ext>
                </a:extLst>
              </p:cNvPr>
              <p:cNvPicPr/>
              <p:nvPr/>
            </p:nvPicPr>
            <p:blipFill>
              <a:blip r:embed="rId7"/>
              <a:stretch>
                <a:fillRect/>
              </a:stretch>
            </p:blipFill>
            <p:spPr>
              <a:xfrm>
                <a:off x="105753" y="3743668"/>
                <a:ext cx="11539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7601514-37B5-4B2B-B11D-3A74C7BCE2B7}"/>
                  </a:ext>
                </a:extLst>
              </p14:cNvPr>
              <p14:cNvContentPartPr/>
              <p14:nvPr/>
            </p14:nvContentPartPr>
            <p14:xfrm>
              <a:off x="177033" y="4055788"/>
              <a:ext cx="11274840" cy="72360"/>
            </p14:xfrm>
          </p:contentPart>
        </mc:Choice>
        <mc:Fallback xmlns="">
          <p:pic>
            <p:nvPicPr>
              <p:cNvPr id="9" name="Ink 8">
                <a:extLst>
                  <a:ext uri="{FF2B5EF4-FFF2-40B4-BE49-F238E27FC236}">
                    <a16:creationId xmlns:a16="http://schemas.microsoft.com/office/drawing/2014/main" id="{67601514-37B5-4B2B-B11D-3A74C7BCE2B7}"/>
                  </a:ext>
                </a:extLst>
              </p:cNvPr>
              <p:cNvPicPr/>
              <p:nvPr/>
            </p:nvPicPr>
            <p:blipFill>
              <a:blip r:embed="rId9"/>
              <a:stretch>
                <a:fillRect/>
              </a:stretch>
            </p:blipFill>
            <p:spPr>
              <a:xfrm>
                <a:off x="123393" y="3947788"/>
                <a:ext cx="11382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731F6EF-6260-464B-BD59-5E7857AF4AEE}"/>
                  </a:ext>
                </a:extLst>
              </p14:cNvPr>
              <p14:cNvContentPartPr/>
              <p14:nvPr/>
            </p14:nvContentPartPr>
            <p14:xfrm>
              <a:off x="257313" y="4259908"/>
              <a:ext cx="5007600" cy="45720"/>
            </p14:xfrm>
          </p:contentPart>
        </mc:Choice>
        <mc:Fallback xmlns="">
          <p:pic>
            <p:nvPicPr>
              <p:cNvPr id="10" name="Ink 9">
                <a:extLst>
                  <a:ext uri="{FF2B5EF4-FFF2-40B4-BE49-F238E27FC236}">
                    <a16:creationId xmlns:a16="http://schemas.microsoft.com/office/drawing/2014/main" id="{1731F6EF-6260-464B-BD59-5E7857AF4AEE}"/>
                  </a:ext>
                </a:extLst>
              </p:cNvPr>
              <p:cNvPicPr/>
              <p:nvPr/>
            </p:nvPicPr>
            <p:blipFill>
              <a:blip r:embed="rId11"/>
              <a:stretch>
                <a:fillRect/>
              </a:stretch>
            </p:blipFill>
            <p:spPr>
              <a:xfrm>
                <a:off x="203313" y="4152268"/>
                <a:ext cx="51152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8EC0F76-BAF3-4E90-AC66-45F1C9197879}"/>
                  </a:ext>
                </a:extLst>
              </p14:cNvPr>
              <p14:cNvContentPartPr/>
              <p14:nvPr/>
            </p14:nvContentPartPr>
            <p14:xfrm>
              <a:off x="8193873" y="5361508"/>
              <a:ext cx="3492720" cy="107640"/>
            </p14:xfrm>
          </p:contentPart>
        </mc:Choice>
        <mc:Fallback xmlns="">
          <p:pic>
            <p:nvPicPr>
              <p:cNvPr id="11" name="Ink 10">
                <a:extLst>
                  <a:ext uri="{FF2B5EF4-FFF2-40B4-BE49-F238E27FC236}">
                    <a16:creationId xmlns:a16="http://schemas.microsoft.com/office/drawing/2014/main" id="{C8EC0F76-BAF3-4E90-AC66-45F1C9197879}"/>
                  </a:ext>
                </a:extLst>
              </p:cNvPr>
              <p:cNvPicPr/>
              <p:nvPr/>
            </p:nvPicPr>
            <p:blipFill>
              <a:blip r:embed="rId13"/>
              <a:stretch>
                <a:fillRect/>
              </a:stretch>
            </p:blipFill>
            <p:spPr>
              <a:xfrm>
                <a:off x="8139873" y="5253868"/>
                <a:ext cx="3600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51AD343-ECD3-41CD-A099-6DAD79286DFC}"/>
                  </a:ext>
                </a:extLst>
              </p14:cNvPr>
              <p14:cNvContentPartPr/>
              <p14:nvPr/>
            </p14:nvContentPartPr>
            <p14:xfrm>
              <a:off x="549993" y="5609188"/>
              <a:ext cx="6780600" cy="73440"/>
            </p14:xfrm>
          </p:contentPart>
        </mc:Choice>
        <mc:Fallback xmlns="">
          <p:pic>
            <p:nvPicPr>
              <p:cNvPr id="12" name="Ink 11">
                <a:extLst>
                  <a:ext uri="{FF2B5EF4-FFF2-40B4-BE49-F238E27FC236}">
                    <a16:creationId xmlns:a16="http://schemas.microsoft.com/office/drawing/2014/main" id="{051AD343-ECD3-41CD-A099-6DAD79286DFC}"/>
                  </a:ext>
                </a:extLst>
              </p:cNvPr>
              <p:cNvPicPr/>
              <p:nvPr/>
            </p:nvPicPr>
            <p:blipFill>
              <a:blip r:embed="rId15"/>
              <a:stretch>
                <a:fillRect/>
              </a:stretch>
            </p:blipFill>
            <p:spPr>
              <a:xfrm>
                <a:off x="495993" y="5501548"/>
                <a:ext cx="6888240" cy="289080"/>
              </a:xfrm>
              <a:prstGeom prst="rect">
                <a:avLst/>
              </a:prstGeom>
            </p:spPr>
          </p:pic>
        </mc:Fallback>
      </mc:AlternateContent>
    </p:spTree>
    <p:extLst>
      <p:ext uri="{BB962C8B-B14F-4D97-AF65-F5344CB8AC3E}">
        <p14:creationId xmlns:p14="http://schemas.microsoft.com/office/powerpoint/2010/main" val="130877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934D-D6C1-401C-B17F-CBCB60C6C19D}"/>
              </a:ext>
            </a:extLst>
          </p:cNvPr>
          <p:cNvSpPr>
            <a:spLocks noGrp="1"/>
          </p:cNvSpPr>
          <p:nvPr>
            <p:ph type="ctrTitle"/>
          </p:nvPr>
        </p:nvSpPr>
        <p:spPr>
          <a:xfrm>
            <a:off x="1524000" y="1122363"/>
            <a:ext cx="9144000" cy="1672595"/>
          </a:xfrm>
        </p:spPr>
        <p:txBody>
          <a:bodyPr/>
          <a:lstStyle/>
          <a:p>
            <a:r>
              <a:rPr lang="en-GB" dirty="0"/>
              <a:t>Funding 23/24 </a:t>
            </a:r>
          </a:p>
        </p:txBody>
      </p:sp>
      <p:sp>
        <p:nvSpPr>
          <p:cNvPr id="3" name="Subtitle 2">
            <a:extLst>
              <a:ext uri="{FF2B5EF4-FFF2-40B4-BE49-F238E27FC236}">
                <a16:creationId xmlns:a16="http://schemas.microsoft.com/office/drawing/2014/main" id="{0838850B-7333-4385-AA6F-87701256D37F}"/>
              </a:ext>
            </a:extLst>
          </p:cNvPr>
          <p:cNvSpPr>
            <a:spLocks noGrp="1"/>
          </p:cNvSpPr>
          <p:nvPr>
            <p:ph type="subTitle" idx="1"/>
          </p:nvPr>
        </p:nvSpPr>
        <p:spPr>
          <a:xfrm>
            <a:off x="1524000" y="3602037"/>
            <a:ext cx="9144000" cy="2695245"/>
          </a:xfrm>
        </p:spPr>
        <p:txBody>
          <a:bodyPr>
            <a:normAutofit fontScale="92500" lnSpcReduction="20000"/>
          </a:bodyPr>
          <a:lstStyle/>
          <a:p>
            <a:r>
              <a:rPr lang="en-GB" dirty="0"/>
              <a:t>Similar funding allocations for SWAG </a:t>
            </a:r>
          </a:p>
          <a:p>
            <a:r>
              <a:rPr lang="en-GB" dirty="0"/>
              <a:t>Expectation BPTPs/NOLCP still a priority </a:t>
            </a:r>
          </a:p>
          <a:p>
            <a:r>
              <a:rPr lang="en-GB" dirty="0"/>
              <a:t>Expectation treatment variation still a priority – completion of lung GIRFT  </a:t>
            </a:r>
          </a:p>
          <a:p>
            <a:r>
              <a:rPr lang="en-GB" dirty="0"/>
              <a:t>Expectation similar cut of £ to systems </a:t>
            </a:r>
          </a:p>
          <a:p>
            <a:r>
              <a:rPr lang="en-GB" dirty="0"/>
              <a:t>However lots of priorities!</a:t>
            </a:r>
          </a:p>
          <a:p>
            <a:endParaRPr lang="en-GB" dirty="0"/>
          </a:p>
          <a:p>
            <a:pPr marL="0" indent="0" algn="ctr">
              <a:buNone/>
            </a:pPr>
            <a:r>
              <a:rPr lang="en-GB" dirty="0"/>
              <a:t>Start planning now!!!!!  </a:t>
            </a:r>
          </a:p>
        </p:txBody>
      </p:sp>
    </p:spTree>
    <p:extLst>
      <p:ext uri="{BB962C8B-B14F-4D97-AF65-F5344CB8AC3E}">
        <p14:creationId xmlns:p14="http://schemas.microsoft.com/office/powerpoint/2010/main" val="128757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53AD-97D6-47D8-8153-286A95AC0418}"/>
              </a:ext>
            </a:extLst>
          </p:cNvPr>
          <p:cNvSpPr>
            <a:spLocks noGrp="1"/>
          </p:cNvSpPr>
          <p:nvPr>
            <p:ph type="title"/>
          </p:nvPr>
        </p:nvSpPr>
        <p:spPr/>
        <p:txBody>
          <a:bodyPr/>
          <a:lstStyle/>
          <a:p>
            <a:r>
              <a:rPr lang="en-GB" dirty="0"/>
              <a:t>GIRFT process</a:t>
            </a:r>
          </a:p>
        </p:txBody>
      </p:sp>
      <p:sp>
        <p:nvSpPr>
          <p:cNvPr id="3" name="Content Placeholder 2">
            <a:extLst>
              <a:ext uri="{FF2B5EF4-FFF2-40B4-BE49-F238E27FC236}">
                <a16:creationId xmlns:a16="http://schemas.microsoft.com/office/drawing/2014/main" id="{8719F95A-09B1-47AE-A11F-588812188B97}"/>
              </a:ext>
            </a:extLst>
          </p:cNvPr>
          <p:cNvSpPr>
            <a:spLocks noGrp="1"/>
          </p:cNvSpPr>
          <p:nvPr>
            <p:ph idx="1"/>
          </p:nvPr>
        </p:nvSpPr>
        <p:spPr/>
        <p:txBody>
          <a:bodyPr/>
          <a:lstStyle/>
          <a:p>
            <a:r>
              <a:rPr lang="en-GB" dirty="0"/>
              <a:t>Started late 2019</a:t>
            </a:r>
          </a:p>
          <a:p>
            <a:r>
              <a:rPr lang="en-GB" dirty="0"/>
              <a:t>Originally planned to be completed in 6 months, but then…</a:t>
            </a:r>
          </a:p>
          <a:p>
            <a:endParaRPr lang="en-GB" dirty="0"/>
          </a:p>
          <a:p>
            <a:endParaRPr lang="en-GB" dirty="0"/>
          </a:p>
          <a:p>
            <a:r>
              <a:rPr lang="en-GB" dirty="0"/>
              <a:t>SWAG visits occurred between 2020-22</a:t>
            </a:r>
          </a:p>
          <a:p>
            <a:r>
              <a:rPr lang="en-GB" dirty="0"/>
              <a:t>To date completed around 130 of 170 trusts nationally</a:t>
            </a:r>
          </a:p>
          <a:p>
            <a:endParaRPr lang="en-GB" dirty="0"/>
          </a:p>
        </p:txBody>
      </p:sp>
    </p:spTree>
    <p:extLst>
      <p:ext uri="{BB962C8B-B14F-4D97-AF65-F5344CB8AC3E}">
        <p14:creationId xmlns:p14="http://schemas.microsoft.com/office/powerpoint/2010/main" val="349282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68238-A273-495E-8946-BD9055AF65D2}"/>
              </a:ext>
            </a:extLst>
          </p:cNvPr>
          <p:cNvSpPr>
            <a:spLocks noGrp="1"/>
          </p:cNvSpPr>
          <p:nvPr>
            <p:ph idx="1"/>
          </p:nvPr>
        </p:nvSpPr>
        <p:spPr>
          <a:xfrm>
            <a:off x="838200" y="413468"/>
            <a:ext cx="10515600" cy="5763495"/>
          </a:xfrm>
        </p:spPr>
        <p:txBody>
          <a:bodyPr/>
          <a:lstStyle/>
          <a:p>
            <a:r>
              <a:rPr lang="en-GB" dirty="0"/>
              <a:t>Dataset returned to GIRFT by cancer managers in 2019</a:t>
            </a:r>
          </a:p>
          <a:p>
            <a:r>
              <a:rPr lang="en-GB" dirty="0"/>
              <a:t>Data summary sent to trusts prior to visit</a:t>
            </a:r>
          </a:p>
          <a:p>
            <a:r>
              <a:rPr lang="en-GB" dirty="0"/>
              <a:t>Opportunity to comment on data, reflect on challenges and areas of good practice</a:t>
            </a:r>
          </a:p>
          <a:p>
            <a:r>
              <a:rPr lang="en-GB" dirty="0"/>
              <a:t>2 hour virtual meeting</a:t>
            </a:r>
          </a:p>
          <a:p>
            <a:r>
              <a:rPr lang="en-GB" dirty="0"/>
              <a:t>Report followed a few weeks later</a:t>
            </a:r>
          </a:p>
          <a:p>
            <a:pPr lvl="1"/>
            <a:r>
              <a:rPr lang="en-GB" dirty="0"/>
              <a:t>Areas of good practice</a:t>
            </a:r>
          </a:p>
          <a:p>
            <a:pPr lvl="1"/>
            <a:r>
              <a:rPr lang="en-GB" dirty="0"/>
              <a:t>Actions</a:t>
            </a:r>
          </a:p>
          <a:p>
            <a:pPr lvl="1"/>
            <a:r>
              <a:rPr lang="en-GB" dirty="0"/>
              <a:t>Opportunities</a:t>
            </a:r>
          </a:p>
        </p:txBody>
      </p:sp>
    </p:spTree>
    <p:extLst>
      <p:ext uri="{BB962C8B-B14F-4D97-AF65-F5344CB8AC3E}">
        <p14:creationId xmlns:p14="http://schemas.microsoft.com/office/powerpoint/2010/main" val="125191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86FE6F-16EE-4C6A-99F4-4C4493E6E78A}"/>
              </a:ext>
            </a:extLst>
          </p:cNvPr>
          <p:cNvGraphicFramePr>
            <a:graphicFrameLocks noGrp="1"/>
          </p:cNvGraphicFramePr>
          <p:nvPr>
            <p:extLst>
              <p:ext uri="{D42A27DB-BD31-4B8C-83A1-F6EECF244321}">
                <p14:modId xmlns:p14="http://schemas.microsoft.com/office/powerpoint/2010/main" val="471458103"/>
              </p:ext>
            </p:extLst>
          </p:nvPr>
        </p:nvGraphicFramePr>
        <p:xfrm>
          <a:off x="103517" y="25884"/>
          <a:ext cx="12007970" cy="6793497"/>
        </p:xfrm>
        <a:graphic>
          <a:graphicData uri="http://schemas.openxmlformats.org/drawingml/2006/table">
            <a:tbl>
              <a:tblPr/>
              <a:tblGrid>
                <a:gridCol w="1042512">
                  <a:extLst>
                    <a:ext uri="{9D8B030D-6E8A-4147-A177-3AD203B41FA5}">
                      <a16:colId xmlns:a16="http://schemas.microsoft.com/office/drawing/2014/main" val="3640295048"/>
                    </a:ext>
                  </a:extLst>
                </a:gridCol>
                <a:gridCol w="7246736">
                  <a:extLst>
                    <a:ext uri="{9D8B030D-6E8A-4147-A177-3AD203B41FA5}">
                      <a16:colId xmlns:a16="http://schemas.microsoft.com/office/drawing/2014/main" val="2182781762"/>
                    </a:ext>
                  </a:extLst>
                </a:gridCol>
                <a:gridCol w="610252">
                  <a:extLst>
                    <a:ext uri="{9D8B030D-6E8A-4147-A177-3AD203B41FA5}">
                      <a16:colId xmlns:a16="http://schemas.microsoft.com/office/drawing/2014/main" val="2545180643"/>
                    </a:ext>
                  </a:extLst>
                </a:gridCol>
                <a:gridCol w="610252">
                  <a:extLst>
                    <a:ext uri="{9D8B030D-6E8A-4147-A177-3AD203B41FA5}">
                      <a16:colId xmlns:a16="http://schemas.microsoft.com/office/drawing/2014/main" val="3133656846"/>
                    </a:ext>
                  </a:extLst>
                </a:gridCol>
                <a:gridCol w="610252">
                  <a:extLst>
                    <a:ext uri="{9D8B030D-6E8A-4147-A177-3AD203B41FA5}">
                      <a16:colId xmlns:a16="http://schemas.microsoft.com/office/drawing/2014/main" val="1899992494"/>
                    </a:ext>
                  </a:extLst>
                </a:gridCol>
                <a:gridCol w="610252">
                  <a:extLst>
                    <a:ext uri="{9D8B030D-6E8A-4147-A177-3AD203B41FA5}">
                      <a16:colId xmlns:a16="http://schemas.microsoft.com/office/drawing/2014/main" val="1290735871"/>
                    </a:ext>
                  </a:extLst>
                </a:gridCol>
                <a:gridCol w="638857">
                  <a:extLst>
                    <a:ext uri="{9D8B030D-6E8A-4147-A177-3AD203B41FA5}">
                      <a16:colId xmlns:a16="http://schemas.microsoft.com/office/drawing/2014/main" val="864272717"/>
                    </a:ext>
                  </a:extLst>
                </a:gridCol>
                <a:gridCol w="638857">
                  <a:extLst>
                    <a:ext uri="{9D8B030D-6E8A-4147-A177-3AD203B41FA5}">
                      <a16:colId xmlns:a16="http://schemas.microsoft.com/office/drawing/2014/main" val="2569469759"/>
                    </a:ext>
                  </a:extLst>
                </a:gridCol>
              </a:tblGrid>
              <a:tr h="600194">
                <a:tc>
                  <a:txBody>
                    <a:bodyPr/>
                    <a:lstStyle/>
                    <a:p>
                      <a:pPr algn="ctr" fontAlgn="ctr"/>
                      <a:r>
                        <a:rPr lang="en-GB" sz="1000" b="0" i="0" u="none" strike="noStrike">
                          <a:solidFill>
                            <a:srgbClr val="000000"/>
                          </a:solidFill>
                          <a:effectLst/>
                          <a:latin typeface="Calibri" panose="020F0502020204030204" pitchFamily="34" charset="0"/>
                        </a:rPr>
                        <a:t>OPA/early pathway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Audit the delays from CT to OPA. Book same day OPA and testing appointments. Consider daily 2 week wait slots to help ease the dalay. </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037265"/>
                  </a:ext>
                </a:extLst>
              </a:tr>
              <a:tr h="367466">
                <a:tc>
                  <a:txBody>
                    <a:bodyPr/>
                    <a:lstStyle/>
                    <a:p>
                      <a:pPr algn="ctr" fontAlgn="ctr"/>
                      <a:r>
                        <a:rPr lang="en-GB" sz="1000" b="0" i="0" u="none" strike="noStrike">
                          <a:solidFill>
                            <a:srgbClr val="000000"/>
                          </a:solidFill>
                          <a:effectLst/>
                          <a:latin typeface="Calibri" panose="020F0502020204030204" pitchFamily="34" charset="0"/>
                        </a:rPr>
                        <a:t>CT</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Audit and review timings for CT scanning, reporting and pathway bottlenecks, to achieve 3 day CT turnaround. Work with CCGs to address the problems with the straight to CT pathway. Trust’s to inhouse CT services and reporting where possible, before using private providers. </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769042"/>
                  </a:ext>
                </a:extLst>
              </a:tr>
              <a:tr h="502203">
                <a:tc>
                  <a:txBody>
                    <a:bodyPr/>
                    <a:lstStyle/>
                    <a:p>
                      <a:pPr algn="ctr" fontAlgn="ctr"/>
                      <a:r>
                        <a:rPr lang="en-GB" sz="1000" b="0" i="0" u="none" strike="noStrike">
                          <a:solidFill>
                            <a:srgbClr val="000000"/>
                          </a:solidFill>
                          <a:effectLst/>
                          <a:latin typeface="Calibri" panose="020F0502020204030204" pitchFamily="34" charset="0"/>
                        </a:rPr>
                        <a:t>CT/US biopsy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a:t>
                      </a:r>
                      <a:r>
                        <a:rPr lang="en-GB" sz="1000" b="0" i="0" u="none" strike="noStrike">
                          <a:solidFill>
                            <a:srgbClr val="000000"/>
                          </a:solidFill>
                          <a:effectLst/>
                          <a:latin typeface="Calibri" panose="020F0502020204030204" pitchFamily="34" charset="0"/>
                        </a:rPr>
                        <a:t> Reduce wait times for CT / US  guided biopsies. Demand and capacity analysis</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54176"/>
                  </a:ext>
                </a:extLst>
              </a:tr>
              <a:tr h="269474">
                <a:tc>
                  <a:txBody>
                    <a:bodyPr/>
                    <a:lstStyle/>
                    <a:p>
                      <a:pPr algn="ctr" fontAlgn="ctr"/>
                      <a:r>
                        <a:rPr lang="en-GB" sz="1000" b="0" i="0" u="none" strike="noStrike">
                          <a:solidFill>
                            <a:srgbClr val="000000"/>
                          </a:solidFill>
                          <a:effectLst/>
                          <a:latin typeface="Calibri" panose="020F0502020204030204" pitchFamily="34" charset="0"/>
                        </a:rPr>
                        <a:t>EBUS</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Demand and capacity assessment to scope,  increase EBUS capacity</a:t>
                      </a:r>
                      <a:r>
                        <a:rPr lang="en-GB" sz="1000" b="1" i="0" u="none" strike="noStrike">
                          <a:solidFill>
                            <a:srgbClr val="000000"/>
                          </a:solidFill>
                          <a:effectLst/>
                          <a:latin typeface="Calibri" panose="020F0502020204030204" pitchFamily="34" charset="0"/>
                        </a:rPr>
                        <a:t>. </a:t>
                      </a:r>
                      <a:r>
                        <a:rPr lang="en-GB" sz="1000" b="0" i="0" u="none" strike="noStrike">
                          <a:solidFill>
                            <a:srgbClr val="000000"/>
                          </a:solidFill>
                          <a:effectLst/>
                          <a:latin typeface="Calibri" panose="020F0502020204030204" pitchFamily="34" charset="0"/>
                        </a:rPr>
                        <a:t>Compliance with national spec.</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633906"/>
                  </a:ext>
                </a:extLst>
              </a:tr>
              <a:tr h="347030">
                <a:tc>
                  <a:txBody>
                    <a:bodyPr/>
                    <a:lstStyle/>
                    <a:p>
                      <a:pPr algn="ctr" fontAlgn="ctr"/>
                      <a:r>
                        <a:rPr lang="en-GB" sz="1000" b="0" i="0" u="none" strike="noStrike">
                          <a:solidFill>
                            <a:srgbClr val="000000"/>
                          </a:solidFill>
                          <a:effectLst/>
                          <a:latin typeface="Calibri" panose="020F0502020204030204" pitchFamily="34" charset="0"/>
                        </a:rPr>
                        <a:t>PET</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 Demand and capacity assessments to inform strategies for reduce wait times and increasing access. Consider ringfencing slots to help reduce the delays. Pathway should allow for PET scans to be completed before EBUS.</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934118"/>
                  </a:ext>
                </a:extLst>
              </a:tr>
              <a:tr h="244978">
                <a:tc>
                  <a:txBody>
                    <a:bodyPr/>
                    <a:lstStyle/>
                    <a:p>
                      <a:pPr algn="ctr" fontAlgn="ctr"/>
                      <a:r>
                        <a:rPr lang="en-GB" sz="1000" b="0" i="0" u="none" strike="noStrike">
                          <a:solidFill>
                            <a:srgbClr val="000000"/>
                          </a:solidFill>
                          <a:effectLst/>
                          <a:latin typeface="Calibri" panose="020F0502020204030204" pitchFamily="34" charset="0"/>
                        </a:rPr>
                        <a:t>Pathology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 Audit to be completed for NSCLC NoS</a:t>
                      </a:r>
                      <a:r>
                        <a:rPr lang="en-GB" sz="1000" b="1" i="0" u="none" strike="noStrike">
                          <a:solidFill>
                            <a:srgbClr val="000000"/>
                          </a:solidFill>
                          <a:effectLst/>
                          <a:latin typeface="Calibri" panose="020F0502020204030204" pitchFamily="34" charset="0"/>
                        </a:rPr>
                        <a:t>.</a:t>
                      </a:r>
                      <a:r>
                        <a:rPr lang="en-GB" sz="1000" b="0" i="0" u="none" strike="noStrike">
                          <a:solidFill>
                            <a:srgbClr val="000000"/>
                          </a:solidFill>
                          <a:effectLst/>
                          <a:latin typeface="Calibri" panose="020F0502020204030204" pitchFamily="34" charset="0"/>
                        </a:rPr>
                        <a:t> Shortage of histopathology</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64112"/>
                  </a:ext>
                </a:extLst>
              </a:tr>
              <a:tr h="367466">
                <a:tc>
                  <a:txBody>
                    <a:bodyPr/>
                    <a:lstStyle/>
                    <a:p>
                      <a:pPr algn="ctr" fontAlgn="ctr"/>
                      <a:r>
                        <a:rPr lang="en-GB" sz="1000" b="0" i="0" u="none" strike="noStrike">
                          <a:solidFill>
                            <a:srgbClr val="000000"/>
                          </a:solidFill>
                          <a:effectLst/>
                          <a:latin typeface="Calibri" panose="020F0502020204030204" pitchFamily="34" charset="0"/>
                        </a:rPr>
                        <a:t>Molecular </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Align molecular testing services across the alliance, to improve wait times for results. Using the salvage pathway when needed.</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942821"/>
                  </a:ext>
                </a:extLst>
              </a:tr>
              <a:tr h="232728">
                <a:tc>
                  <a:txBody>
                    <a:bodyPr/>
                    <a:lstStyle/>
                    <a:p>
                      <a:pPr algn="ctr" fontAlgn="ctr"/>
                      <a:r>
                        <a:rPr lang="en-GB" sz="1000" b="0" i="0" u="none" strike="noStrike">
                          <a:solidFill>
                            <a:srgbClr val="000000"/>
                          </a:solidFill>
                          <a:effectLst/>
                          <a:latin typeface="Calibri" panose="020F0502020204030204" pitchFamily="34" charset="0"/>
                        </a:rPr>
                        <a:t>MDT</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MDT discussions needed to be streamlined.  Reduce multiple discussions</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78240"/>
                  </a:ext>
                </a:extLst>
              </a:tr>
              <a:tr h="238852">
                <a:tc>
                  <a:txBody>
                    <a:bodyPr/>
                    <a:lstStyle/>
                    <a:p>
                      <a:pPr algn="ctr" fontAlgn="ctr"/>
                      <a:r>
                        <a:rPr lang="en-GB" sz="1000" b="0" i="0" u="none" strike="noStrike">
                          <a:solidFill>
                            <a:srgbClr val="000000"/>
                          </a:solidFill>
                          <a:effectLst/>
                          <a:latin typeface="Calibri" panose="020F0502020204030204" pitchFamily="34" charset="0"/>
                        </a:rPr>
                        <a:t>Small cell Pathway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Reduce time to treatment for SCLC. Flagging alert for SCLC.</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094478"/>
                  </a:ext>
                </a:extLst>
              </a:tr>
              <a:tr h="251102">
                <a:tc>
                  <a:txBody>
                    <a:bodyPr/>
                    <a:lstStyle/>
                    <a:p>
                      <a:pPr algn="ctr" fontAlgn="ctr"/>
                      <a:r>
                        <a:rPr lang="en-GB" sz="1000" b="0" i="0" u="none" strike="noStrike">
                          <a:solidFill>
                            <a:srgbClr val="000000"/>
                          </a:solidFill>
                          <a:effectLst/>
                          <a:latin typeface="Calibri" panose="020F0502020204030204" pitchFamily="34" charset="0"/>
                        </a:rPr>
                        <a:t>Radical RX pathway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Ensure patients on a delayed pathway are reimaged before commencing therapy. Radical RT and surgery timeframes. </a:t>
                      </a:r>
                      <a:r>
                        <a:rPr lang="en-GB" sz="1000" b="0" i="0" u="none" strike="noStrike">
                          <a:solidFill>
                            <a:srgbClr val="FF0000"/>
                          </a:solidFill>
                          <a:effectLst/>
                          <a:latin typeface="Calibri" panose="020F0502020204030204" pitchFamily="34" charset="0"/>
                        </a:rPr>
                        <a:t>Microwave ablation pathway</a:t>
                      </a:r>
                      <a:r>
                        <a:rPr lang="en-GB" sz="1000" b="0" i="0" u="none" strike="noStrike">
                          <a:solidFill>
                            <a:srgbClr val="000000"/>
                          </a:solidFill>
                          <a:effectLst/>
                          <a:latin typeface="Calibri" panose="020F0502020204030204" pitchFamily="34" charset="0"/>
                        </a:rPr>
                        <a:t>.  Audit of radical treatment rates and time to treatment</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584842"/>
                  </a:ext>
                </a:extLst>
              </a:tr>
              <a:tr h="367466">
                <a:tc>
                  <a:txBody>
                    <a:bodyPr/>
                    <a:lstStyle/>
                    <a:p>
                      <a:pPr algn="ctr" fontAlgn="ctr"/>
                      <a:r>
                        <a:rPr lang="en-GB" sz="1000" b="0" i="0" u="none" strike="noStrike">
                          <a:solidFill>
                            <a:srgbClr val="000000"/>
                          </a:solidFill>
                          <a:effectLst/>
                          <a:latin typeface="Calibri" panose="020F0502020204030204" pitchFamily="34" charset="0"/>
                        </a:rPr>
                        <a:t>Lung Nodule </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Trusts to deploy a flagging system and centralised database for new and detected nodules. Nodule pathways to be formalised, operating with virtual clinics where possible and an MDT in place. </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20292"/>
                  </a:ext>
                </a:extLst>
              </a:tr>
              <a:tr h="497712">
                <a:tc>
                  <a:txBody>
                    <a:bodyPr/>
                    <a:lstStyle/>
                    <a:p>
                      <a:pPr algn="ctr" fontAlgn="ctr"/>
                      <a:r>
                        <a:rPr lang="en-GB" sz="1000" b="0" i="0" u="none" strike="noStrike">
                          <a:solidFill>
                            <a:srgbClr val="000000"/>
                          </a:solidFill>
                          <a:effectLst/>
                          <a:latin typeface="Calibri" panose="020F0502020204030204" pitchFamily="34" charset="0"/>
                        </a:rPr>
                        <a:t>Oncology</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Reintroduce Virtual consultations for thoracic surgery and radiation oncology. Improve clinical trial recruitment. Demand and capacity analysis. Non medical workforce</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852433"/>
                  </a:ext>
                </a:extLst>
              </a:tr>
              <a:tr h="244978">
                <a:tc>
                  <a:txBody>
                    <a:bodyPr/>
                    <a:lstStyle/>
                    <a:p>
                      <a:pPr algn="ctr" fontAlgn="ctr"/>
                      <a:r>
                        <a:rPr lang="en-GB" sz="1000" b="0" i="0" u="none" strike="noStrike">
                          <a:solidFill>
                            <a:srgbClr val="000000"/>
                          </a:solidFill>
                          <a:effectLst/>
                          <a:latin typeface="Calibri" panose="020F0502020204030204" pitchFamily="34" charset="0"/>
                        </a:rPr>
                        <a:t>Outcomes</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a:t>
                      </a:r>
                      <a:r>
                        <a:rPr lang="en-GB" sz="1000" b="0" i="0" u="none" strike="noStrike">
                          <a:solidFill>
                            <a:srgbClr val="000000"/>
                          </a:solidFill>
                          <a:effectLst/>
                          <a:latin typeface="Calibri" panose="020F0502020204030204" pitchFamily="34" charset="0"/>
                        </a:rPr>
                        <a:t> Measue 1 year survival rates.</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286635"/>
                  </a:ext>
                </a:extLst>
              </a:tr>
              <a:tr h="122488">
                <a:tc>
                  <a:txBody>
                    <a:bodyPr/>
                    <a:lstStyle/>
                    <a:p>
                      <a:pPr algn="ctr" fontAlgn="ctr"/>
                      <a:r>
                        <a:rPr lang="en-GB" sz="1000" b="0" i="0" u="none" strike="noStrike">
                          <a:solidFill>
                            <a:srgbClr val="000000"/>
                          </a:solidFill>
                          <a:effectLst/>
                          <a:latin typeface="Calibri" panose="020F0502020204030204" pitchFamily="34" charset="0"/>
                        </a:rPr>
                        <a:t>Prehab</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Develop prehab service.</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959695"/>
                  </a:ext>
                </a:extLst>
              </a:tr>
              <a:tr h="489954">
                <a:tc>
                  <a:txBody>
                    <a:bodyPr/>
                    <a:lstStyle/>
                    <a:p>
                      <a:pPr algn="ctr" fontAlgn="ctr"/>
                      <a:r>
                        <a:rPr lang="en-GB" sz="1000" b="0" i="0" u="none" strike="noStrike">
                          <a:solidFill>
                            <a:srgbClr val="000000"/>
                          </a:solidFill>
                          <a:effectLst/>
                          <a:latin typeface="Calibri" panose="020F0502020204030204" pitchFamily="34" charset="0"/>
                        </a:rPr>
                        <a:t>Smoking cessation</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Increase funding for services and training, in order to increase access.</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230588"/>
                  </a:ext>
                </a:extLst>
              </a:tr>
              <a:tr h="214356">
                <a:tc>
                  <a:txBody>
                    <a:bodyPr/>
                    <a:lstStyle/>
                    <a:p>
                      <a:pPr algn="ctr" fontAlgn="ctr"/>
                      <a:r>
                        <a:rPr lang="en-GB" sz="1000" b="0" i="0" u="none" strike="noStrike">
                          <a:solidFill>
                            <a:srgbClr val="000000"/>
                          </a:solidFill>
                          <a:effectLst/>
                          <a:latin typeface="Calibri" panose="020F0502020204030204" pitchFamily="34" charset="0"/>
                        </a:rPr>
                        <a:t>Palliative care</a:t>
                      </a:r>
                    </a:p>
                  </a:txBody>
                  <a:tcPr marL="4107" marR="4107" marT="4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Delay to CHC discharges, Enhanced Supportive care programme.</a:t>
                      </a:r>
                      <a:endParaRPr lang="en-GB" sz="1000" b="1" i="0" u="none" strike="noStrike">
                        <a:solidFill>
                          <a:srgbClr val="000000"/>
                        </a:solidFill>
                        <a:effectLst/>
                        <a:latin typeface="Calibri" panose="020F0502020204030204" pitchFamily="34" charset="0"/>
                      </a:endParaRPr>
                    </a:p>
                  </a:txBody>
                  <a:tcPr marL="4107" marR="4107" marT="410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153555"/>
                  </a:ext>
                </a:extLst>
              </a:tr>
              <a:tr h="636941">
                <a:tc>
                  <a:txBody>
                    <a:bodyPr/>
                    <a:lstStyle/>
                    <a:p>
                      <a:pPr algn="ctr" fontAlgn="ctr"/>
                      <a:r>
                        <a:rPr lang="en-GB" sz="1000" b="0" i="0" u="none" strike="noStrike">
                          <a:solidFill>
                            <a:srgbClr val="000000"/>
                          </a:solidFill>
                          <a:effectLst/>
                          <a:latin typeface="Calibri" panose="020F0502020204030204" pitchFamily="34" charset="0"/>
                        </a:rPr>
                        <a:t>Job Planning / workforce</a:t>
                      </a: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CNS teams to work across sites to ensure uninterrupted access. Allocated time for research and trial management. Additional admin and clinical support for lead clinicians, to allow time for auditing and service developments. More respirartroy consultants.  Capacity and demand assessments to be completed for jobs plans, to help address the workforce shortages. Upskill  and develop nurses, to increase nurse led services. Assign data management and validation task.</a:t>
                      </a:r>
                      <a:endParaRPr lang="en-GB" sz="1000" b="1" i="0" u="none" strike="noStrike">
                        <a:solidFill>
                          <a:srgbClr val="000000"/>
                        </a:solidFill>
                        <a:effectLst/>
                        <a:latin typeface="Calibri" panose="020F0502020204030204" pitchFamily="34" charset="0"/>
                      </a:endParaRPr>
                    </a:p>
                  </a:txBody>
                  <a:tcPr marL="4107" marR="4107" marT="4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094285"/>
                  </a:ext>
                </a:extLst>
              </a:tr>
              <a:tr h="202106">
                <a:tc>
                  <a:txBody>
                    <a:bodyPr/>
                    <a:lstStyle/>
                    <a:p>
                      <a:pPr algn="ctr" fontAlgn="ctr"/>
                      <a:r>
                        <a:rPr lang="en-GB" sz="1000" b="0" i="0" u="none" strike="noStrike">
                          <a:solidFill>
                            <a:srgbClr val="000000"/>
                          </a:solidFill>
                          <a:effectLst/>
                          <a:latin typeface="Calibri" panose="020F0502020204030204" pitchFamily="34" charset="0"/>
                        </a:rPr>
                        <a:t>Data/Admin</a:t>
                      </a:r>
                    </a:p>
                  </a:txBody>
                  <a:tcPr marL="4107" marR="4107" marT="4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Data validation. More admin support.</a:t>
                      </a: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a:solidFill>
                            <a:srgbClr val="000000"/>
                          </a:solidFill>
                          <a:effectLst/>
                          <a:latin typeface="Calibri" panose="020F0502020204030204" pitchFamily="34" charset="0"/>
                        </a:rPr>
                        <a:t>4</a:t>
                      </a: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a:solidFill>
                            <a:srgbClr val="000000"/>
                          </a:solidFill>
                          <a:effectLst/>
                          <a:latin typeface="Calibri" panose="020F0502020204030204" pitchFamily="34" charset="0"/>
                        </a:rPr>
                        <a:t>5</a:t>
                      </a: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a:solidFill>
                            <a:srgbClr val="000000"/>
                          </a:solidFill>
                          <a:effectLst/>
                          <a:latin typeface="Calibri" panose="020F0502020204030204" pitchFamily="34" charset="0"/>
                        </a:rPr>
                        <a:t>6</a:t>
                      </a:r>
                    </a:p>
                  </a:txBody>
                  <a:tcPr marL="4107" marR="4107" marT="41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7321763"/>
                  </a:ext>
                </a:extLst>
              </a:tr>
              <a:tr h="410338">
                <a:tc>
                  <a:txBody>
                    <a:bodyPr/>
                    <a:lstStyle/>
                    <a:p>
                      <a:pPr algn="ctr" fontAlgn="ctr"/>
                      <a:r>
                        <a:rPr lang="en-GB" sz="1000" b="0" i="0" u="none" strike="noStrike">
                          <a:solidFill>
                            <a:srgbClr val="000000"/>
                          </a:solidFill>
                          <a:effectLst/>
                          <a:latin typeface="Calibri" panose="020F0502020204030204" pitchFamily="34" charset="0"/>
                        </a:rPr>
                        <a:t>Patient experience, communication</a:t>
                      </a:r>
                    </a:p>
                  </a:txBody>
                  <a:tcPr marL="4107" marR="4107" marT="4107" marB="0" anchor="ctr">
                    <a:lnL>
                      <a:noFill/>
                    </a:lnL>
                    <a:lnR>
                      <a:noFill/>
                    </a:lnR>
                    <a:lnT>
                      <a:noFill/>
                    </a:lnT>
                    <a:lnB>
                      <a:noFill/>
                    </a:lnB>
                  </a:tcPr>
                </a:tc>
                <a:tc>
                  <a:txBody>
                    <a:bodyPr/>
                    <a:lstStyle/>
                    <a:p>
                      <a:pPr algn="l" fontAlgn="b"/>
                      <a:r>
                        <a:rPr lang="en-GB" sz="1000" b="1" i="0" u="none" strike="noStrike">
                          <a:solidFill>
                            <a:srgbClr val="000000"/>
                          </a:solidFill>
                          <a:effectLst/>
                          <a:latin typeface="Calibri" panose="020F0502020204030204" pitchFamily="34" charset="0"/>
                        </a:rPr>
                        <a:t>Actions to be completed: </a:t>
                      </a:r>
                      <a:r>
                        <a:rPr lang="en-GB" sz="1000" b="0" i="0" u="none" strike="noStrike">
                          <a:solidFill>
                            <a:srgbClr val="000000"/>
                          </a:solidFill>
                          <a:effectLst/>
                          <a:latin typeface="Calibri" panose="020F0502020204030204" pitchFamily="34" charset="0"/>
                        </a:rPr>
                        <a:t>Local patient experience survey. End of treatment summaries and HNA</a:t>
                      </a:r>
                      <a:endParaRPr lang="en-GB" sz="1000" b="1" i="0" u="none" strike="noStrike">
                        <a:solidFill>
                          <a:srgbClr val="000000"/>
                        </a:solidFill>
                        <a:effectLst/>
                        <a:latin typeface="Calibri" panose="020F0502020204030204" pitchFamily="34" charset="0"/>
                      </a:endParaRPr>
                    </a:p>
                  </a:txBody>
                  <a:tcPr marL="4107" marR="4107" marT="4107" marB="0" anchor="b">
                    <a:lnL>
                      <a:noFill/>
                    </a:lnL>
                    <a:lnR>
                      <a:noFill/>
                    </a:lnR>
                    <a:lnT>
                      <a:noFill/>
                    </a:lnT>
                    <a:lnB>
                      <a:noFill/>
                    </a:lnB>
                  </a:tcPr>
                </a:tc>
                <a:tc>
                  <a:txBody>
                    <a:bodyPr/>
                    <a:lstStyle/>
                    <a:p>
                      <a:pPr algn="r" fontAlgn="b"/>
                      <a:r>
                        <a:rPr lang="en-GB" sz="1000" b="0" i="0" u="none" strike="noStrike">
                          <a:solidFill>
                            <a:srgbClr val="000000"/>
                          </a:solidFill>
                          <a:effectLst/>
                          <a:latin typeface="Calibri" panose="020F0502020204030204" pitchFamily="34" charset="0"/>
                        </a:rPr>
                        <a:t>1</a:t>
                      </a:r>
                    </a:p>
                  </a:txBody>
                  <a:tcPr marL="4107" marR="4107" marT="410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a:noFill/>
                    </a:lnT>
                    <a:lnB>
                      <a:noFill/>
                    </a:lnB>
                  </a:tcPr>
                </a:tc>
                <a:tc>
                  <a:txBody>
                    <a:bodyPr/>
                    <a:lstStyle/>
                    <a:p>
                      <a:pPr algn="r" fontAlgn="b"/>
                      <a:r>
                        <a:rPr lang="en-GB" sz="1000" b="0" i="0" u="none" strike="noStrike">
                          <a:solidFill>
                            <a:srgbClr val="000000"/>
                          </a:solidFill>
                          <a:effectLst/>
                          <a:latin typeface="Calibri" panose="020F0502020204030204" pitchFamily="34" charset="0"/>
                        </a:rPr>
                        <a:t>3</a:t>
                      </a:r>
                    </a:p>
                  </a:txBody>
                  <a:tcPr marL="4107" marR="4107" marT="410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4107" marR="4107" marT="4107"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a:t>
                      </a:r>
                    </a:p>
                  </a:txBody>
                  <a:tcPr marL="4107" marR="4107" marT="4107" marB="0" anchor="b">
                    <a:lnL>
                      <a:noFill/>
                    </a:lnL>
                    <a:lnR>
                      <a:noFill/>
                    </a:lnR>
                    <a:lnT>
                      <a:noFill/>
                    </a:lnT>
                    <a:lnB>
                      <a:noFill/>
                    </a:lnB>
                  </a:tcPr>
                </a:tc>
                <a:extLst>
                  <a:ext uri="{0D108BD9-81ED-4DB2-BD59-A6C34878D82A}">
                    <a16:rowId xmlns:a16="http://schemas.microsoft.com/office/drawing/2014/main" val="219722016"/>
                  </a:ext>
                </a:extLst>
              </a:tr>
            </a:tbl>
          </a:graphicData>
        </a:graphic>
      </p:graphicFrame>
    </p:spTree>
    <p:extLst>
      <p:ext uri="{BB962C8B-B14F-4D97-AF65-F5344CB8AC3E}">
        <p14:creationId xmlns:p14="http://schemas.microsoft.com/office/powerpoint/2010/main" val="177154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0D2B-1A40-4957-A172-5ADFB62E8B3A}"/>
              </a:ext>
            </a:extLst>
          </p:cNvPr>
          <p:cNvSpPr>
            <a:spLocks noGrp="1"/>
          </p:cNvSpPr>
          <p:nvPr>
            <p:ph type="title"/>
          </p:nvPr>
        </p:nvSpPr>
        <p:spPr>
          <a:xfrm>
            <a:off x="588034" y="382378"/>
            <a:ext cx="10515600" cy="1325563"/>
          </a:xfrm>
        </p:spPr>
        <p:txBody>
          <a:bodyPr/>
          <a:lstStyle/>
          <a:p>
            <a:r>
              <a:rPr lang="en-GB" dirty="0"/>
              <a:t>National report - Universal priorities</a:t>
            </a:r>
          </a:p>
        </p:txBody>
      </p:sp>
      <p:sp>
        <p:nvSpPr>
          <p:cNvPr id="7" name="TextBox 6">
            <a:extLst>
              <a:ext uri="{FF2B5EF4-FFF2-40B4-BE49-F238E27FC236}">
                <a16:creationId xmlns:a16="http://schemas.microsoft.com/office/drawing/2014/main" id="{2F393C9D-3C89-4401-88ED-E764FE388287}"/>
              </a:ext>
            </a:extLst>
          </p:cNvPr>
          <p:cNvSpPr txBox="1"/>
          <p:nvPr/>
        </p:nvSpPr>
        <p:spPr>
          <a:xfrm>
            <a:off x="483079" y="1903264"/>
            <a:ext cx="10870721" cy="4708981"/>
          </a:xfrm>
          <a:prstGeom prst="rect">
            <a:avLst/>
          </a:prstGeom>
          <a:noFill/>
        </p:spPr>
        <p:txBody>
          <a:bodyPr wrap="square">
            <a:spAutoFit/>
          </a:bodyPr>
          <a:lstStyle/>
          <a:p>
            <a:pPr marL="171450" indent="-171450">
              <a:buFont typeface="Arial" panose="020B0604020202020204" pitchFamily="34" charset="0"/>
              <a:buChar char="•"/>
            </a:pPr>
            <a:r>
              <a:rPr lang="en-GB" sz="2000" b="0" i="0" u="none" strike="noStrike" baseline="0" dirty="0">
                <a:solidFill>
                  <a:srgbClr val="000000"/>
                </a:solidFill>
                <a:latin typeface="CBCGOG+Lato"/>
              </a:rPr>
              <a:t>Rapid national roll-out of risk-based lung cancer screening to detect early stage disease and, in time, lead to a reduction in late and emergency presentations. This would require an accompanying increase in access to CT scanners and radiologists to report the scans to facilitate its implementation. </a:t>
            </a:r>
          </a:p>
          <a:p>
            <a:pPr marL="171450" indent="-171450">
              <a:buFont typeface="Arial" panose="020B0604020202020204" pitchFamily="34" charset="0"/>
              <a:buChar char="•"/>
            </a:pPr>
            <a:r>
              <a:rPr lang="en-GB" sz="2000" b="0" i="0" u="none" strike="noStrike" baseline="0" dirty="0">
                <a:solidFill>
                  <a:srgbClr val="000000"/>
                </a:solidFill>
                <a:latin typeface="CBCGOG+Lato"/>
              </a:rPr>
              <a:t>Improving access to treatment and increasing overall radical treatment rates with all treatment modalities (surgery, radiotherapy including SABR, multimodality treatment for stage III disease and </a:t>
            </a:r>
            <a:r>
              <a:rPr lang="en-GB" sz="2000" b="0" i="0" u="none" strike="noStrike" baseline="0" dirty="0" err="1">
                <a:solidFill>
                  <a:srgbClr val="000000"/>
                </a:solidFill>
                <a:latin typeface="CBCGOG+Lato"/>
              </a:rPr>
              <a:t>thermoablative</a:t>
            </a:r>
            <a:r>
              <a:rPr lang="en-GB" sz="2000" b="0" i="0" u="none" strike="noStrike" baseline="0" dirty="0">
                <a:solidFill>
                  <a:srgbClr val="000000"/>
                </a:solidFill>
                <a:latin typeface="CBCGOG+Lato"/>
              </a:rPr>
              <a:t> techniques). </a:t>
            </a:r>
          </a:p>
          <a:p>
            <a:pPr marL="171450" indent="-171450">
              <a:buFont typeface="Arial" panose="020B0604020202020204" pitchFamily="34" charset="0"/>
              <a:buChar char="•"/>
            </a:pPr>
            <a:r>
              <a:rPr lang="en-GB" sz="2000" b="0" i="0" u="none" strike="noStrike" baseline="0" dirty="0">
                <a:solidFill>
                  <a:srgbClr val="000000"/>
                </a:solidFill>
                <a:latin typeface="CBCGOG+Lato"/>
              </a:rPr>
              <a:t>Uniform access to </a:t>
            </a:r>
            <a:r>
              <a:rPr lang="en-GB" sz="2000" b="0" i="0" u="none" strike="noStrike" baseline="0" dirty="0" err="1">
                <a:solidFill>
                  <a:srgbClr val="000000"/>
                </a:solidFill>
                <a:latin typeface="CBCGOG+Lato"/>
              </a:rPr>
              <a:t>prehabilitation</a:t>
            </a:r>
            <a:r>
              <a:rPr lang="en-GB" sz="2000" b="0" i="0" u="none" strike="noStrike" baseline="0" dirty="0">
                <a:solidFill>
                  <a:srgbClr val="000000"/>
                </a:solidFill>
                <a:latin typeface="CBCGOG+Lato"/>
              </a:rPr>
              <a:t> (including smoking cessation support), rehabilitation and specialist palliative care from the point of referral to end of life. </a:t>
            </a:r>
          </a:p>
          <a:p>
            <a:pPr marL="171450" indent="-171450">
              <a:buFont typeface="Arial" panose="020B0604020202020204" pitchFamily="34" charset="0"/>
              <a:buChar char="•"/>
            </a:pPr>
            <a:r>
              <a:rPr lang="en-GB" sz="2000" b="0" i="0" u="none" strike="noStrike" baseline="0" dirty="0">
                <a:solidFill>
                  <a:srgbClr val="000000"/>
                </a:solidFill>
                <a:latin typeface="CBCGOG+Lato"/>
              </a:rPr>
              <a:t>Respiratory teams moving to a system of proactive management of patients from the point of first abnormal radiology report, and rapid implementation of daily triage to drive forward the diagnostic pathway. </a:t>
            </a:r>
          </a:p>
          <a:p>
            <a:pPr marL="171450" indent="-171450">
              <a:buFont typeface="Arial" panose="020B0604020202020204" pitchFamily="34" charset="0"/>
              <a:buChar char="•"/>
            </a:pPr>
            <a:r>
              <a:rPr lang="en-GB" sz="2000" b="0" i="0" u="none" strike="noStrike" baseline="0" dirty="0">
                <a:solidFill>
                  <a:srgbClr val="000000"/>
                </a:solidFill>
                <a:latin typeface="CBCGOG+Lato"/>
              </a:rPr>
              <a:t>A standard of seven calendar day positron emission tomography (PET) turnaround (with measures taken to address services not adherent) moving to five calendar day turnaround as soon as national contracts can be renegotiated, given the need for early, upfront PET and the subsequent impact of delays on the remaining diagnostic pathway. </a:t>
            </a:r>
            <a:endParaRPr lang="en-GB" sz="4400" dirty="0"/>
          </a:p>
        </p:txBody>
      </p:sp>
    </p:spTree>
    <p:extLst>
      <p:ext uri="{BB962C8B-B14F-4D97-AF65-F5344CB8AC3E}">
        <p14:creationId xmlns:p14="http://schemas.microsoft.com/office/powerpoint/2010/main" val="369702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C8A312-3ACC-4DA0-8947-D37DA42A42D0}"/>
              </a:ext>
            </a:extLst>
          </p:cNvPr>
          <p:cNvSpPr txBox="1"/>
          <p:nvPr/>
        </p:nvSpPr>
        <p:spPr>
          <a:xfrm>
            <a:off x="506233" y="717805"/>
            <a:ext cx="11290852" cy="5909310"/>
          </a:xfrm>
          <a:prstGeom prst="rect">
            <a:avLst/>
          </a:prstGeom>
          <a:noFill/>
        </p:spPr>
        <p:txBody>
          <a:bodyPr wrap="square">
            <a:spAutoFit/>
          </a:bodyPr>
          <a:lstStyle/>
          <a:p>
            <a:r>
              <a:rPr lang="en-GB" sz="3600" b="1" i="0" u="none" strike="noStrike" baseline="0" dirty="0">
                <a:solidFill>
                  <a:srgbClr val="000000"/>
                </a:solidFill>
                <a:latin typeface="CBCGOA+Lato"/>
              </a:rPr>
              <a:t>Making a rapid and precise diagnosis </a:t>
            </a:r>
            <a:endParaRPr lang="en-GB" sz="3600" b="0" i="0" u="none" strike="noStrike" baseline="0" dirty="0">
              <a:solidFill>
                <a:srgbClr val="000000"/>
              </a:solidFill>
              <a:latin typeface="CBCGOA+Lato"/>
            </a:endParaRPr>
          </a:p>
          <a:p>
            <a:endParaRPr lang="en-GB" sz="1800" b="0" i="0" u="none" strike="noStrike" baseline="0" dirty="0">
              <a:solidFill>
                <a:srgbClr val="000000"/>
              </a:solidFill>
              <a:latin typeface="CBCGOG+Lato"/>
            </a:endParaRPr>
          </a:p>
          <a:p>
            <a:r>
              <a:rPr lang="en-GB" sz="1800" b="0" i="0" u="none" strike="noStrike" baseline="0" dirty="0">
                <a:solidFill>
                  <a:srgbClr val="000000"/>
                </a:solidFill>
                <a:latin typeface="CBCGOG+Lato"/>
              </a:rPr>
              <a:t>1.  Respiratory teams to immediately move to providing proactive management of unexpected abnormal chest radiology and work with radiology departments to implement pathways that deliver a </a:t>
            </a:r>
            <a:r>
              <a:rPr lang="en-GB" sz="1800" b="0" i="0" u="sng" strike="noStrike" baseline="0" dirty="0">
                <a:solidFill>
                  <a:srgbClr val="000000"/>
                </a:solidFill>
                <a:latin typeface="CBCGOG+Lato"/>
              </a:rPr>
              <a:t>three working day turnaround from abnormal chest X-ray or referral to CT scan report. </a:t>
            </a:r>
          </a:p>
          <a:p>
            <a:r>
              <a:rPr lang="en-GB" sz="1800" b="0" i="0" u="none" strike="noStrike" baseline="0" dirty="0">
                <a:solidFill>
                  <a:srgbClr val="000000"/>
                </a:solidFill>
                <a:latin typeface="CBCGOG+Lato"/>
              </a:rPr>
              <a:t>2.  </a:t>
            </a:r>
            <a:r>
              <a:rPr lang="en-GB" sz="1800" b="0" i="0" u="sng" strike="noStrike" baseline="0" dirty="0">
                <a:solidFill>
                  <a:srgbClr val="000000"/>
                </a:solidFill>
                <a:latin typeface="CBCGOG+Lato"/>
              </a:rPr>
              <a:t>Key diagnostic investigations should be completed within 21 calendar days </a:t>
            </a:r>
            <a:r>
              <a:rPr lang="en-GB" sz="1800" b="0" i="0" u="none" strike="noStrike" baseline="0" dirty="0">
                <a:solidFill>
                  <a:srgbClr val="000000"/>
                </a:solidFill>
                <a:latin typeface="CBCGOG+Lato"/>
              </a:rPr>
              <a:t>of the start of the pathway by adopting best practice recommendations on service configuration and pathway planning. </a:t>
            </a:r>
          </a:p>
          <a:p>
            <a:r>
              <a:rPr lang="en-GB" sz="1800" b="0" i="0" u="none" strike="noStrike" baseline="0" dirty="0">
                <a:solidFill>
                  <a:srgbClr val="000000"/>
                </a:solidFill>
                <a:latin typeface="CBCGOG+Lato"/>
              </a:rPr>
              <a:t>3.  Renegotiate the national </a:t>
            </a:r>
            <a:r>
              <a:rPr lang="en-GB" sz="1800" b="0" i="0" u="sng" strike="noStrike" baseline="0" dirty="0">
                <a:latin typeface="CBCGOG+Lato"/>
              </a:rPr>
              <a:t>PET-CT</a:t>
            </a:r>
            <a:r>
              <a:rPr lang="en-GB" sz="1800" b="0" i="0" u="none" strike="noStrike" baseline="0" dirty="0">
                <a:solidFill>
                  <a:srgbClr val="000000"/>
                </a:solidFill>
                <a:latin typeface="CBCGOG+Lato"/>
              </a:rPr>
              <a:t> contract to include a </a:t>
            </a:r>
            <a:r>
              <a:rPr lang="en-GB" sz="1800" b="0" i="0" u="none" strike="noStrike" baseline="0" dirty="0">
                <a:solidFill>
                  <a:srgbClr val="FF0000"/>
                </a:solidFill>
                <a:latin typeface="CBCGOG+Lato"/>
              </a:rPr>
              <a:t>five</a:t>
            </a:r>
            <a:r>
              <a:rPr lang="en-GB" sz="1800" b="0" i="0" u="none" strike="noStrike" baseline="0" dirty="0">
                <a:solidFill>
                  <a:srgbClr val="000000"/>
                </a:solidFill>
                <a:latin typeface="CBCGOG+Lato"/>
              </a:rPr>
              <a:t> calendar day turnaround from request to report and available imaging for initial investigations of new diagnoses of lung cancer. </a:t>
            </a:r>
          </a:p>
          <a:p>
            <a:r>
              <a:rPr lang="en-GB" sz="1800" b="0" i="0" u="none" strike="noStrike" baseline="0" dirty="0">
                <a:solidFill>
                  <a:srgbClr val="000000"/>
                </a:solidFill>
                <a:latin typeface="CBCGOG+Lato"/>
              </a:rPr>
              <a:t>4.  An image-guided </a:t>
            </a:r>
            <a:r>
              <a:rPr lang="en-GB" sz="1800" b="0" i="0" u="sng" strike="noStrike" baseline="0" dirty="0">
                <a:latin typeface="CBCGOG+Lato"/>
              </a:rPr>
              <a:t>biopsy service </a:t>
            </a:r>
            <a:r>
              <a:rPr lang="en-GB" sz="1800" b="0" i="0" u="none" strike="noStrike" baseline="0" dirty="0">
                <a:solidFill>
                  <a:srgbClr val="000000"/>
                </a:solidFill>
                <a:latin typeface="CBCGOG+Lato"/>
              </a:rPr>
              <a:t>should be available for all patients 52 weeks of the year, with appointments for the procedure being available (notwithstanding issues such as anti-coagulation or anti-platelet therapy) within </a:t>
            </a:r>
            <a:r>
              <a:rPr lang="en-GB" sz="1800" b="0" i="0" u="none" strike="noStrike" baseline="0" dirty="0">
                <a:solidFill>
                  <a:srgbClr val="FF0000"/>
                </a:solidFill>
                <a:latin typeface="CBCGOG+Lato"/>
              </a:rPr>
              <a:t>five</a:t>
            </a:r>
            <a:r>
              <a:rPr lang="en-GB" sz="1800" b="0" i="0" u="none" strike="noStrike" baseline="0" dirty="0">
                <a:solidFill>
                  <a:srgbClr val="000000"/>
                </a:solidFill>
                <a:latin typeface="CBCGOG+Lato"/>
              </a:rPr>
              <a:t> working days of the request. </a:t>
            </a:r>
          </a:p>
          <a:p>
            <a:r>
              <a:rPr lang="en-GB" sz="1800" b="0" i="0" u="none" strike="noStrike" baseline="0" dirty="0">
                <a:solidFill>
                  <a:srgbClr val="000000"/>
                </a:solidFill>
                <a:latin typeface="CBCGOG+Lato"/>
              </a:rPr>
              <a:t>5.  </a:t>
            </a:r>
            <a:r>
              <a:rPr lang="en-GB" sz="1800" b="0" i="0" u="sng" strike="noStrike" baseline="0" dirty="0">
                <a:latin typeface="CBCGOG+Lato"/>
              </a:rPr>
              <a:t>EBUS</a:t>
            </a:r>
            <a:r>
              <a:rPr lang="en-GB" sz="1800" b="0" i="0" u="none" strike="noStrike" baseline="0" dirty="0">
                <a:solidFill>
                  <a:srgbClr val="000000"/>
                </a:solidFill>
                <a:latin typeface="CBCGOG+Lato"/>
              </a:rPr>
              <a:t> for lung cancer should be available within </a:t>
            </a:r>
            <a:r>
              <a:rPr lang="en-GB" sz="1800" b="0" i="0" u="none" strike="noStrike" baseline="0" dirty="0">
                <a:solidFill>
                  <a:srgbClr val="FF0000"/>
                </a:solidFill>
                <a:latin typeface="CBCGOG+Lato"/>
              </a:rPr>
              <a:t>five</a:t>
            </a:r>
            <a:r>
              <a:rPr lang="en-GB" sz="1800" b="0" i="0" u="none" strike="noStrike" baseline="0" dirty="0">
                <a:solidFill>
                  <a:srgbClr val="000000"/>
                </a:solidFill>
                <a:latin typeface="CBCGOG+Lato"/>
              </a:rPr>
              <a:t> calendar days of request and must comply with the national service specifications, with regular monitoring of performance by local commissioners. </a:t>
            </a:r>
          </a:p>
          <a:p>
            <a:r>
              <a:rPr lang="en-GB" sz="1800" b="0" i="0" u="none" strike="noStrike" baseline="0" dirty="0">
                <a:solidFill>
                  <a:srgbClr val="000000"/>
                </a:solidFill>
                <a:latin typeface="CBCGOG+Lato"/>
              </a:rPr>
              <a:t>6.  Ensure a diagnostic and therapeutic </a:t>
            </a:r>
            <a:r>
              <a:rPr lang="en-GB" sz="1800" b="0" i="0" u="sng" strike="noStrike" baseline="0" dirty="0">
                <a:latin typeface="CBCGOG+Lato"/>
              </a:rPr>
              <a:t>ambulatory pleural service</a:t>
            </a:r>
            <a:r>
              <a:rPr lang="en-GB" sz="1800" b="0" i="0" u="none" strike="noStrike" baseline="0" dirty="0">
                <a:solidFill>
                  <a:srgbClr val="FF0000"/>
                </a:solidFill>
                <a:latin typeface="CBCGOG+Lato"/>
              </a:rPr>
              <a:t> </a:t>
            </a:r>
            <a:r>
              <a:rPr lang="en-GB" sz="1800" b="0" i="0" u="none" strike="noStrike" baseline="0" dirty="0">
                <a:solidFill>
                  <a:srgbClr val="000000"/>
                </a:solidFill>
                <a:latin typeface="CBCGOG+Lato"/>
              </a:rPr>
              <a:t>is available for all lung cancer patients, accessible within </a:t>
            </a:r>
            <a:r>
              <a:rPr lang="en-GB" sz="1800" b="0" i="0" u="none" strike="noStrike" baseline="0" dirty="0">
                <a:solidFill>
                  <a:srgbClr val="FF0000"/>
                </a:solidFill>
                <a:latin typeface="CBCGOG+Lato"/>
              </a:rPr>
              <a:t>five working days</a:t>
            </a:r>
            <a:r>
              <a:rPr lang="en-GB" sz="1800" b="0" i="0" u="none" strike="noStrike" baseline="0" dirty="0">
                <a:solidFill>
                  <a:srgbClr val="000000"/>
                </a:solidFill>
                <a:latin typeface="CBCGOG+Lato"/>
              </a:rPr>
              <a:t>, 52 weeks of the year. </a:t>
            </a:r>
          </a:p>
          <a:p>
            <a:r>
              <a:rPr lang="en-GB" sz="1800" b="0" i="0" u="none" strike="noStrike" baseline="0" dirty="0">
                <a:solidFill>
                  <a:srgbClr val="000000"/>
                </a:solidFill>
                <a:latin typeface="CBCGOG+Lato"/>
              </a:rPr>
              <a:t>7.  Pathological services should provide a maximum </a:t>
            </a:r>
            <a:r>
              <a:rPr lang="en-GB" sz="1800" b="0" i="0" u="sng" strike="noStrike" baseline="0" dirty="0">
                <a:latin typeface="CBCGOG+Lato"/>
              </a:rPr>
              <a:t>ten calendar day turnaround time for molecular </a:t>
            </a:r>
            <a:r>
              <a:rPr lang="en-GB" sz="1800" b="0" i="0" u="none" strike="noStrike" baseline="0" dirty="0">
                <a:solidFill>
                  <a:srgbClr val="000000"/>
                </a:solidFill>
                <a:latin typeface="CBCGOG+Lato"/>
              </a:rPr>
              <a:t>profiling according to the national test directory of lung cancers to meet </a:t>
            </a:r>
            <a:r>
              <a:rPr lang="en-GB" sz="1800" b="0" i="0" strike="noStrike" baseline="0" dirty="0">
                <a:solidFill>
                  <a:srgbClr val="000000"/>
                </a:solidFill>
                <a:latin typeface="CBCGOG+Lato"/>
              </a:rPr>
              <a:t>the requirements of the NOLCP. </a:t>
            </a:r>
          </a:p>
          <a:p>
            <a:r>
              <a:rPr lang="en-GB" sz="1800" b="0" i="0" strike="noStrike" baseline="0" dirty="0">
                <a:solidFill>
                  <a:srgbClr val="000000"/>
                </a:solidFill>
                <a:latin typeface="CBCGOG+Lato"/>
              </a:rPr>
              <a:t>8.  Commission a specific, robust and predominantly </a:t>
            </a:r>
            <a:r>
              <a:rPr lang="en-GB" sz="1800" b="0" i="0" u="sng" strike="noStrike" baseline="0" dirty="0">
                <a:latin typeface="CBCGOG+Lato"/>
              </a:rPr>
              <a:t>virtual nodule pathway</a:t>
            </a:r>
            <a:r>
              <a:rPr lang="en-GB" sz="1800" b="0" i="0" u="sng" strike="noStrike" baseline="0" dirty="0">
                <a:solidFill>
                  <a:srgbClr val="00B050"/>
                </a:solidFill>
                <a:latin typeface="CBCGOG+Lato"/>
              </a:rPr>
              <a:t> </a:t>
            </a:r>
            <a:r>
              <a:rPr lang="en-GB" sz="1800" b="0" i="0" u="none" strike="noStrike" baseline="0" dirty="0">
                <a:solidFill>
                  <a:srgbClr val="000000"/>
                </a:solidFill>
                <a:latin typeface="CBCGOG+Lato"/>
              </a:rPr>
              <a:t>which is separate from the lung cancer MDT/MDM. </a:t>
            </a:r>
            <a:endParaRPr lang="en-GB" dirty="0"/>
          </a:p>
        </p:txBody>
      </p:sp>
    </p:spTree>
    <p:extLst>
      <p:ext uri="{BB962C8B-B14F-4D97-AF65-F5344CB8AC3E}">
        <p14:creationId xmlns:p14="http://schemas.microsoft.com/office/powerpoint/2010/main" val="55048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2429AF-ABA5-4F06-BC31-735CDADF290B}"/>
              </a:ext>
            </a:extLst>
          </p:cNvPr>
          <p:cNvSpPr txBox="1"/>
          <p:nvPr/>
        </p:nvSpPr>
        <p:spPr>
          <a:xfrm>
            <a:off x="343231" y="743878"/>
            <a:ext cx="11219290" cy="5970865"/>
          </a:xfrm>
          <a:prstGeom prst="rect">
            <a:avLst/>
          </a:prstGeom>
          <a:noFill/>
        </p:spPr>
        <p:txBody>
          <a:bodyPr wrap="square">
            <a:spAutoFit/>
          </a:bodyPr>
          <a:lstStyle/>
          <a:p>
            <a:r>
              <a:rPr lang="en-GB" sz="3200" b="1" i="0" u="none" strike="noStrike" baseline="0" dirty="0">
                <a:solidFill>
                  <a:srgbClr val="000000"/>
                </a:solidFill>
                <a:latin typeface="CBCGOA+Lato"/>
              </a:rPr>
              <a:t>Delivering effective treatment </a:t>
            </a:r>
            <a:endParaRPr lang="en-GB" sz="3200" b="0" i="0" u="none" strike="noStrike" baseline="0" dirty="0">
              <a:solidFill>
                <a:srgbClr val="000000"/>
              </a:solidFill>
              <a:latin typeface="CBCGOA+Lato"/>
            </a:endParaRPr>
          </a:p>
          <a:p>
            <a:endParaRPr lang="en-GB" sz="1600" b="0" i="0" u="none" strike="noStrike" baseline="0" dirty="0">
              <a:solidFill>
                <a:srgbClr val="000000"/>
              </a:solidFill>
              <a:latin typeface="CBCGOG+Lato"/>
            </a:endParaRPr>
          </a:p>
          <a:p>
            <a:r>
              <a:rPr lang="en-GB" sz="1600" b="0" i="0" u="none" strike="noStrike" baseline="0" dirty="0">
                <a:solidFill>
                  <a:srgbClr val="000000"/>
                </a:solidFill>
                <a:latin typeface="CBCGOG+Lato"/>
              </a:rPr>
              <a:t>9.  All trusts should have an overall radical treatment rate of 85% or more in those patients with NSCLC stages I-II and of performance status 0-2. This includes all treatment modalities (surgery, radiotherapy including SABR, multimodality treatment and </a:t>
            </a:r>
            <a:r>
              <a:rPr lang="en-GB" sz="1600" b="0" i="0" u="none" strike="noStrike" baseline="0" dirty="0" err="1">
                <a:solidFill>
                  <a:srgbClr val="000000"/>
                </a:solidFill>
                <a:latin typeface="CBCGOG+Lato"/>
              </a:rPr>
              <a:t>thermoablative</a:t>
            </a:r>
            <a:r>
              <a:rPr lang="en-GB" sz="1600" b="0" i="0" u="none" strike="noStrike" baseline="0" dirty="0">
                <a:solidFill>
                  <a:srgbClr val="000000"/>
                </a:solidFill>
                <a:latin typeface="CBCGOG+Lato"/>
              </a:rPr>
              <a:t> techniques). </a:t>
            </a:r>
          </a:p>
          <a:p>
            <a:r>
              <a:rPr lang="en-GB" sz="1600" b="0" i="0" u="none" strike="noStrike" baseline="0" dirty="0">
                <a:solidFill>
                  <a:srgbClr val="000000"/>
                </a:solidFill>
                <a:latin typeface="CBCGOG+Lato"/>
              </a:rPr>
              <a:t>10.  All trusts should have an overall surgical resection rate for NSCLC of over 20%. </a:t>
            </a:r>
          </a:p>
          <a:p>
            <a:r>
              <a:rPr lang="en-GB" sz="1600" b="0" i="0" u="none" strike="noStrike" baseline="0" dirty="0">
                <a:solidFill>
                  <a:srgbClr val="000000"/>
                </a:solidFill>
                <a:latin typeface="CBCGOG+Lato"/>
              </a:rPr>
              <a:t>11.  All trusts that treat lung cancer with radiotherapy should be able to deliver SABR in line with the clinical commissioning policy. </a:t>
            </a:r>
          </a:p>
          <a:p>
            <a:r>
              <a:rPr lang="en-GB" sz="1600" b="0" i="0" u="none" strike="noStrike" baseline="0" dirty="0">
                <a:solidFill>
                  <a:srgbClr val="000000"/>
                </a:solidFill>
                <a:latin typeface="CBCGOG+Lato"/>
              </a:rPr>
              <a:t>12.  All trusts should deliver radiotherapy in line with the Royal College of Radiologists consensus statements. </a:t>
            </a:r>
          </a:p>
          <a:p>
            <a:r>
              <a:rPr lang="en-GB" sz="1600" b="0" i="0" u="none" strike="noStrike" baseline="0" dirty="0">
                <a:solidFill>
                  <a:srgbClr val="000000"/>
                </a:solidFill>
                <a:latin typeface="CBCGOG+Lato"/>
              </a:rPr>
              <a:t>13.  Where a patient has early stage disease but is declined for radical treatment, or does not have access to the full range of radical treatment options, more effective mechanisms should exist for a second opinion. </a:t>
            </a:r>
          </a:p>
          <a:p>
            <a:r>
              <a:rPr lang="en-GB" sz="1600" b="0" i="0" u="none" strike="noStrike" baseline="0" dirty="0">
                <a:solidFill>
                  <a:srgbClr val="000000"/>
                </a:solidFill>
                <a:latin typeface="CBCGOG+Lato"/>
              </a:rPr>
              <a:t>14.  Trusts should monitor rates of post-surgical adjuvant and neoadjuvant treatments and this data should be available for national benchmarking. </a:t>
            </a:r>
          </a:p>
          <a:p>
            <a:r>
              <a:rPr lang="en-GB" sz="1600" b="0" i="0" u="none" strike="noStrike" baseline="0" dirty="0">
                <a:solidFill>
                  <a:srgbClr val="000000"/>
                </a:solidFill>
                <a:latin typeface="CBCGOG+Lato"/>
              </a:rPr>
              <a:t>15.  Trusts should record and monitor multimodality treatment in stage IIIA disease and offer radical intent treatment as standard in fit patients. </a:t>
            </a:r>
          </a:p>
          <a:p>
            <a:r>
              <a:rPr lang="en-GB" sz="1600" b="0" i="0" u="none" strike="noStrike" baseline="0" dirty="0">
                <a:solidFill>
                  <a:srgbClr val="000000"/>
                </a:solidFill>
                <a:latin typeface="CBCGOG+Lato"/>
              </a:rPr>
              <a:t>16.  Radical intent treatment should commence by day 49 of the overall NOLCP pathway. Furthermore, for surgery, </a:t>
            </a:r>
            <a:r>
              <a:rPr lang="en-GB" sz="1600" b="0" i="0" u="none" strike="noStrike" baseline="0" dirty="0" err="1">
                <a:solidFill>
                  <a:srgbClr val="000000"/>
                </a:solidFill>
                <a:latin typeface="CBCGOG+Lato"/>
              </a:rPr>
              <a:t>thermoablation</a:t>
            </a:r>
            <a:r>
              <a:rPr lang="en-GB" sz="1600" b="0" i="0" u="none" strike="noStrike" baseline="0" dirty="0">
                <a:solidFill>
                  <a:srgbClr val="000000"/>
                </a:solidFill>
                <a:latin typeface="CBCGOG+Lato"/>
              </a:rPr>
              <a:t> or radiotherapy, treatment should commence by day 16 after the decision to treat in line with NOLCP. </a:t>
            </a:r>
          </a:p>
          <a:p>
            <a:r>
              <a:rPr lang="en-GB" sz="1600" b="0" i="0" u="none" strike="noStrike" baseline="0" dirty="0">
                <a:solidFill>
                  <a:srgbClr val="000000"/>
                </a:solidFill>
                <a:latin typeface="CBCGOG+Lato"/>
              </a:rPr>
              <a:t>17.  All trusts should improve their treatment rates with SACT to achieve greater than 70% treatment for fit patients with advanced NSCLC, and greater than 70% chemotherapy rates in small cell lung cancer. </a:t>
            </a:r>
          </a:p>
          <a:p>
            <a:r>
              <a:rPr lang="en-GB" sz="1600" b="0" i="0" u="none" strike="noStrike" baseline="0" dirty="0">
                <a:solidFill>
                  <a:srgbClr val="000000"/>
                </a:solidFill>
                <a:latin typeface="CBCGOG+Lato"/>
              </a:rPr>
              <a:t>18.  Ensure that all patients with lung cancer have access to enhanced supportive care and/or specialist palliative care. Inpatient specialist palliative care provision should be available seven days per week. </a:t>
            </a:r>
          </a:p>
          <a:p>
            <a:r>
              <a:rPr lang="en-GB" sz="1600" b="0" i="0" u="none" strike="noStrike" baseline="0" dirty="0">
                <a:solidFill>
                  <a:srgbClr val="000000"/>
                </a:solidFill>
                <a:latin typeface="CBCGOG+Lato"/>
              </a:rPr>
              <a:t>19.  Produce and implement protocols for follow-up pathways following radical therapies. </a:t>
            </a:r>
          </a:p>
          <a:p>
            <a:r>
              <a:rPr lang="en-GB" sz="1600" b="0" i="0" u="none" strike="noStrike" baseline="0" dirty="0">
                <a:solidFill>
                  <a:srgbClr val="000000"/>
                </a:solidFill>
                <a:latin typeface="CBCGOG+Lato"/>
              </a:rPr>
              <a:t>20.  Clinical trial recruitment should be considered a focus for prioritisation, with MDTs collaborating to offer a wider regional portfolio. </a:t>
            </a:r>
          </a:p>
        </p:txBody>
      </p:sp>
    </p:spTree>
    <p:extLst>
      <p:ext uri="{BB962C8B-B14F-4D97-AF65-F5344CB8AC3E}">
        <p14:creationId xmlns:p14="http://schemas.microsoft.com/office/powerpoint/2010/main" val="78302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F7D02A-1ADC-448B-BB21-730D8959BEFF}"/>
              </a:ext>
            </a:extLst>
          </p:cNvPr>
          <p:cNvSpPr txBox="1"/>
          <p:nvPr/>
        </p:nvSpPr>
        <p:spPr>
          <a:xfrm>
            <a:off x="723569" y="502132"/>
            <a:ext cx="10328744" cy="5355312"/>
          </a:xfrm>
          <a:prstGeom prst="rect">
            <a:avLst/>
          </a:prstGeom>
          <a:noFill/>
        </p:spPr>
        <p:txBody>
          <a:bodyPr wrap="square">
            <a:spAutoFit/>
          </a:bodyPr>
          <a:lstStyle/>
          <a:p>
            <a:r>
              <a:rPr lang="en-GB" sz="3600" b="1" i="0" u="none" strike="noStrike" baseline="0" dirty="0">
                <a:solidFill>
                  <a:srgbClr val="000000"/>
                </a:solidFill>
                <a:latin typeface="CBCGOA+Lato"/>
              </a:rPr>
              <a:t>Effective multidisciplinary working </a:t>
            </a:r>
            <a:endParaRPr lang="en-GB" sz="3600" b="0" i="0" u="none" strike="noStrike" baseline="0" dirty="0">
              <a:solidFill>
                <a:srgbClr val="000000"/>
              </a:solidFill>
              <a:latin typeface="CBCGOA+Lato"/>
            </a:endParaRPr>
          </a:p>
          <a:p>
            <a:endParaRPr lang="en-GB" sz="1800" b="0" i="0" u="none" strike="noStrike" baseline="0" dirty="0">
              <a:solidFill>
                <a:srgbClr val="000000"/>
              </a:solidFill>
              <a:latin typeface="CBCGOG+Lato"/>
            </a:endParaRPr>
          </a:p>
          <a:p>
            <a:r>
              <a:rPr lang="en-GB" sz="1800" b="0" i="0" u="none" strike="noStrike" baseline="0" dirty="0">
                <a:solidFill>
                  <a:srgbClr val="000000"/>
                </a:solidFill>
                <a:latin typeface="CBCGOG+Lato"/>
              </a:rPr>
              <a:t>21.Review operational arrangements for multidisciplinary working to ensure it is as timely, efficient, and effective as possible and meeting the needs of patients. </a:t>
            </a:r>
          </a:p>
          <a:p>
            <a:r>
              <a:rPr lang="en-GB" sz="1800" b="0" i="0" u="none" strike="noStrike" baseline="0" dirty="0">
                <a:solidFill>
                  <a:srgbClr val="000000"/>
                </a:solidFill>
                <a:latin typeface="CBCGOG+Lato"/>
              </a:rPr>
              <a:t>22.Improve timeliness and effectiveness of communication from the MDT to lung cancer patients and primary care. </a:t>
            </a:r>
          </a:p>
          <a:p>
            <a:endParaRPr lang="en-GB" sz="1800" b="0" i="0" u="none" strike="noStrike" baseline="0" dirty="0">
              <a:solidFill>
                <a:srgbClr val="000000"/>
              </a:solidFill>
              <a:latin typeface="CBCGOG+Lato"/>
            </a:endParaRPr>
          </a:p>
          <a:p>
            <a:r>
              <a:rPr lang="en-GB" sz="3600" b="1" i="0" u="none" strike="noStrike" baseline="0" dirty="0">
                <a:solidFill>
                  <a:srgbClr val="000000"/>
                </a:solidFill>
                <a:latin typeface="CBCGOA+Lato"/>
              </a:rPr>
              <a:t>Improving data and information </a:t>
            </a:r>
            <a:endParaRPr lang="en-GB" sz="3600" b="0" i="0" u="none" strike="noStrike" baseline="0" dirty="0">
              <a:solidFill>
                <a:srgbClr val="000000"/>
              </a:solidFill>
              <a:latin typeface="CBCGOA+Lato"/>
            </a:endParaRPr>
          </a:p>
          <a:p>
            <a:endParaRPr lang="en-GB" sz="1800" b="0" i="0" u="none" strike="noStrike" baseline="0" dirty="0">
              <a:solidFill>
                <a:srgbClr val="000000"/>
              </a:solidFill>
              <a:latin typeface="CBCGOG+Lato"/>
            </a:endParaRPr>
          </a:p>
          <a:p>
            <a:r>
              <a:rPr lang="en-GB" sz="1800" b="0" i="0" u="none" strike="noStrike" baseline="0" dirty="0">
                <a:solidFill>
                  <a:srgbClr val="000000"/>
                </a:solidFill>
                <a:latin typeface="CBCGOG+Lato"/>
              </a:rPr>
              <a:t>23.Continue the NLCA in the long-term in order to quality assure and improve services and bring the clinical community together with a shared purpose. </a:t>
            </a:r>
          </a:p>
          <a:p>
            <a:r>
              <a:rPr lang="en-GB" sz="1800" b="0" i="0" u="none" strike="noStrike" baseline="0" dirty="0">
                <a:solidFill>
                  <a:srgbClr val="000000"/>
                </a:solidFill>
                <a:latin typeface="CBCGOG+Lato"/>
              </a:rPr>
              <a:t>24.Monitor and performance manage trusts according to the key time points within the NOLCP. </a:t>
            </a:r>
          </a:p>
          <a:p>
            <a:r>
              <a:rPr lang="en-GB" sz="1800" b="0" i="0" u="none" strike="noStrike" baseline="0" dirty="0">
                <a:solidFill>
                  <a:srgbClr val="000000"/>
                </a:solidFill>
                <a:latin typeface="CBCGOG+Lato"/>
              </a:rPr>
              <a:t>25.</a:t>
            </a:r>
            <a:r>
              <a:rPr lang="en-GB" sz="1800" b="0" i="0" u="sng" strike="noStrike" baseline="0" dirty="0">
                <a:solidFill>
                  <a:srgbClr val="000000"/>
                </a:solidFill>
                <a:latin typeface="CBCGOG+Lato"/>
              </a:rPr>
              <a:t>Collect, analyse and publish an agreed EBUS dataset aligned to agreed performance metrics and standards. </a:t>
            </a:r>
          </a:p>
          <a:p>
            <a:r>
              <a:rPr lang="en-GB" sz="1800" b="0" i="0" u="none" strike="noStrike" baseline="0" dirty="0">
                <a:solidFill>
                  <a:srgbClr val="000000"/>
                </a:solidFill>
                <a:latin typeface="CBCGOG+Lato"/>
              </a:rPr>
              <a:t>26.Improve the annual review of data within lung cancer services. </a:t>
            </a:r>
          </a:p>
          <a:p>
            <a:r>
              <a:rPr lang="en-GB" sz="1800" b="0" i="0" u="none" strike="noStrike" baseline="0" dirty="0">
                <a:solidFill>
                  <a:srgbClr val="000000"/>
                </a:solidFill>
                <a:latin typeface="CBCGOG+Lato"/>
              </a:rPr>
              <a:t>27.Develop more relevant and generalisable methods of collecting data on patient-reported experience and outcomes. </a:t>
            </a:r>
            <a:endParaRPr lang="en-GB" dirty="0"/>
          </a:p>
        </p:txBody>
      </p:sp>
    </p:spTree>
    <p:extLst>
      <p:ext uri="{BB962C8B-B14F-4D97-AF65-F5344CB8AC3E}">
        <p14:creationId xmlns:p14="http://schemas.microsoft.com/office/powerpoint/2010/main" val="287803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BD5219-E49B-462C-9E99-EFF34CF296DF}"/>
              </a:ext>
            </a:extLst>
          </p:cNvPr>
          <p:cNvSpPr txBox="1"/>
          <p:nvPr/>
        </p:nvSpPr>
        <p:spPr>
          <a:xfrm>
            <a:off x="715617" y="887856"/>
            <a:ext cx="10638183" cy="3416320"/>
          </a:xfrm>
          <a:prstGeom prst="rect">
            <a:avLst/>
          </a:prstGeom>
          <a:noFill/>
        </p:spPr>
        <p:txBody>
          <a:bodyPr wrap="square">
            <a:spAutoFit/>
          </a:bodyPr>
          <a:lstStyle/>
          <a:p>
            <a:r>
              <a:rPr lang="en-GB" sz="3600" b="1" i="0" u="none" strike="noStrike" baseline="0" dirty="0">
                <a:solidFill>
                  <a:srgbClr val="000000"/>
                </a:solidFill>
                <a:latin typeface="CBCGOA+Lato"/>
              </a:rPr>
              <a:t>Resources, organisation and accountability </a:t>
            </a:r>
            <a:endParaRPr lang="en-GB" sz="3600" b="0" i="0" u="none" strike="noStrike" baseline="0" dirty="0">
              <a:solidFill>
                <a:srgbClr val="000000"/>
              </a:solidFill>
              <a:latin typeface="CBCGOA+Lato"/>
            </a:endParaRPr>
          </a:p>
          <a:p>
            <a:endParaRPr lang="en-GB" sz="1800" b="0" i="0" u="none" strike="noStrike" baseline="0" dirty="0">
              <a:solidFill>
                <a:srgbClr val="000000"/>
              </a:solidFill>
              <a:latin typeface="CBCGOG+Lato"/>
            </a:endParaRPr>
          </a:p>
          <a:p>
            <a:r>
              <a:rPr lang="en-GB" sz="1800" b="0" i="0" u="none" strike="noStrike" baseline="0" dirty="0">
                <a:solidFill>
                  <a:srgbClr val="000000"/>
                </a:solidFill>
                <a:latin typeface="CBCGOG+Lato"/>
              </a:rPr>
              <a:t>28.  Ensure all lung cancer MDTs have a named clinical lead for the service, with job planned time for the role to allow for service development and management. </a:t>
            </a:r>
          </a:p>
          <a:p>
            <a:r>
              <a:rPr lang="en-GB" sz="1800" b="0" i="0" u="none" strike="noStrike" baseline="0" dirty="0">
                <a:solidFill>
                  <a:srgbClr val="000000"/>
                </a:solidFill>
                <a:latin typeface="CBCGOG+Lato"/>
              </a:rPr>
              <a:t>29.  Ensure all lung cancer MDTs have appropriately skilled practitioners across the whole range of medical, nursing and allied health professions and healthcare scientists, able to give the same levels of high-quality care to all patients in all areas of the country 52 weeks of the year. </a:t>
            </a:r>
          </a:p>
          <a:p>
            <a:r>
              <a:rPr lang="en-GB" sz="1800" b="0" i="0" u="none" strike="noStrike" baseline="0" dirty="0">
                <a:solidFill>
                  <a:srgbClr val="000000"/>
                </a:solidFill>
                <a:latin typeface="CBCGOG+Lato"/>
              </a:rPr>
              <a:t>30.  Review the process for funding allocations to ensure that transformation funding is used as effectively as possible. </a:t>
            </a:r>
          </a:p>
          <a:p>
            <a:r>
              <a:rPr lang="en-GB" sz="1800" b="0" i="0" u="none" strike="noStrike" baseline="0" dirty="0">
                <a:solidFill>
                  <a:srgbClr val="000000"/>
                </a:solidFill>
                <a:latin typeface="CBCGOG+Lato"/>
              </a:rPr>
              <a:t>31.  Roll out national implementation of risk-based CT screening for lung cancer. </a:t>
            </a:r>
          </a:p>
          <a:p>
            <a:r>
              <a:rPr lang="en-GB" sz="1800" b="0" i="0" u="none" strike="noStrike" baseline="0" dirty="0">
                <a:solidFill>
                  <a:srgbClr val="000000"/>
                </a:solidFill>
                <a:latin typeface="CBCGOG+Lato"/>
              </a:rPr>
              <a:t>32.  Ensure that a clinical reference group continues to be available to provide strategic and clinical advice. </a:t>
            </a:r>
            <a:endParaRPr lang="en-GB" dirty="0"/>
          </a:p>
        </p:txBody>
      </p:sp>
    </p:spTree>
    <p:extLst>
      <p:ext uri="{BB962C8B-B14F-4D97-AF65-F5344CB8AC3E}">
        <p14:creationId xmlns:p14="http://schemas.microsoft.com/office/powerpoint/2010/main" val="3958592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3024</Words>
  <Application>Microsoft Office PowerPoint</Application>
  <PresentationFormat>Widescreen</PresentationFormat>
  <Paragraphs>392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CBCGOA+Lato</vt:lpstr>
      <vt:lpstr>CBCGOG+Lato</vt:lpstr>
      <vt:lpstr>Office Theme</vt:lpstr>
      <vt:lpstr>GIRFT update </vt:lpstr>
      <vt:lpstr>GIRFT process</vt:lpstr>
      <vt:lpstr>PowerPoint Presentation</vt:lpstr>
      <vt:lpstr>PowerPoint Presentation</vt:lpstr>
      <vt:lpstr>National report - Universal priorities</vt:lpstr>
      <vt:lpstr>PowerPoint Presentation</vt:lpstr>
      <vt:lpstr>PowerPoint Presentation</vt:lpstr>
      <vt:lpstr>PowerPoint Presentation</vt:lpstr>
      <vt:lpstr>PowerPoint Presentation</vt:lpstr>
      <vt:lpstr>Treatment Variation Group recommendations</vt:lpstr>
      <vt:lpstr>PowerPoint Presentation</vt:lpstr>
      <vt:lpstr>PowerPoint Presentation</vt:lpstr>
      <vt:lpstr>Next steps</vt:lpstr>
      <vt:lpstr>SWAG Cancer Alliance Funding </vt:lpstr>
      <vt:lpstr>Cancer Alliance Funding </vt:lpstr>
      <vt:lpstr>System Allocations 22/23 </vt:lpstr>
      <vt:lpstr>National Treatment Variation Workstream priority for 22/23  Lung cancer- GIRFT recommendations implementation - SWAG request July 2022</vt:lpstr>
      <vt:lpstr>Funding 23/24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GIRFT </dc:title>
  <dc:creator>Steer Henry</dc:creator>
  <cp:lastModifiedBy>Helen Dunderdale</cp:lastModifiedBy>
  <cp:revision>12</cp:revision>
  <dcterms:created xsi:type="dcterms:W3CDTF">2022-11-21T12:16:15Z</dcterms:created>
  <dcterms:modified xsi:type="dcterms:W3CDTF">2022-11-29T15:43:21Z</dcterms:modified>
</cp:coreProperties>
</file>