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72" r:id="rId4"/>
    <p:sldId id="273" r:id="rId5"/>
    <p:sldId id="274" r:id="rId6"/>
    <p:sldId id="275" r:id="rId7"/>
    <p:sldId id="257" r:id="rId8"/>
    <p:sldId id="280" r:id="rId9"/>
    <p:sldId id="346" r:id="rId10"/>
    <p:sldId id="348" r:id="rId11"/>
    <p:sldId id="354" r:id="rId12"/>
    <p:sldId id="356" r:id="rId13"/>
    <p:sldId id="355" r:id="rId14"/>
    <p:sldId id="358" r:id="rId15"/>
    <p:sldId id="359" r:id="rId16"/>
    <p:sldId id="361" r:id="rId17"/>
    <p:sldId id="362" r:id="rId18"/>
    <p:sldId id="260" r:id="rId19"/>
    <p:sldId id="264" r:id="rId20"/>
    <p:sldId id="279" r:id="rId21"/>
    <p:sldId id="277" r:id="rId22"/>
    <p:sldId id="265" r:id="rId23"/>
    <p:sldId id="269" r:id="rId24"/>
    <p:sldId id="270" r:id="rId25"/>
    <p:sldId id="271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9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[Lung Prehab Data.xlsm]Prehab Contact!PivotTable38</c:name>
    <c:fmtId val="35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4.5938993017273062E-2"/>
              <c:y val="-1.147446930579460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4913634693127527E-2"/>
              <c:y val="-2.868617326448651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3.8588754134509372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6751194413818448E-3"/>
              <c:y val="-4.58978772231784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0"/>
              <c:y val="-5.1635111876075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7E-3"/>
              <c:y val="-0.1376936316695353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5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9614112458654908E-2"/>
              <c:y val="-2.58175559380378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4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0426313855200312E-2"/>
              <c:y val="5.7372346528973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3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1E-2"/>
              <c:y val="0.2983362019506596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4913634693127527E-2"/>
              <c:y val="-2.868617326448651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4.5938993017273062E-2"/>
              <c:y val="-1.147446930579460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1E-2"/>
              <c:y val="0.2983362019506596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0426313855200312E-2"/>
              <c:y val="5.7372346528973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9614112458654908E-2"/>
              <c:y val="-2.58175559380378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7E-3"/>
              <c:y val="-0.1376936316695353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0"/>
              <c:y val="-5.1635111876075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6751194413818448E-3"/>
              <c:y val="-4.58978772231784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3.8588754134509372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4913634693127527E-2"/>
              <c:y val="-2.8686173264486519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4.5938993017273062E-2"/>
              <c:y val="-1.147446930579460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1E-2"/>
              <c:y val="0.2983362019506596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0426313855200312E-2"/>
              <c:y val="5.7372346528973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4.9614112458654908E-2"/>
              <c:y val="-2.581755593803786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7.3502388827636897E-3"/>
              <c:y val="-0.1376936316695353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0"/>
              <c:y val="-5.16351118760757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6751194413818448E-3"/>
              <c:y val="-4.589787722317845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3.8588754134509372E-2"/>
              <c:y val="0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388167851675648E-2"/>
          <c:y val="0.18955145667032586"/>
          <c:w val="0.83457390317941238"/>
          <c:h val="0.6906318186130348"/>
        </c:manualLayout>
      </c:layout>
      <c:pie3DChart>
        <c:varyColors val="1"/>
        <c:ser>
          <c:idx val="0"/>
          <c:order val="0"/>
          <c:tx>
            <c:strRef>
              <c:f>'Prehab Contact'!$B$3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19-418B-AA24-A5283A7B79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19-418B-AA24-A5283A7B79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219-418B-AA24-A5283A7B79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219-418B-AA24-A5283A7B79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219-418B-AA24-A5283A7B79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219-418B-AA24-A5283A7B79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219-418B-AA24-A5283A7B79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219-418B-AA24-A5283A7B79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E219-418B-AA24-A5283A7B7930}"/>
              </c:ext>
            </c:extLst>
          </c:dPt>
          <c:dLbls>
            <c:dLbl>
              <c:idx val="0"/>
              <c:layout>
                <c:manualLayout>
                  <c:x val="-2.2567998444638866E-2"/>
                  <c:y val="-6.5189001109336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9-418B-AA24-A5283A7B7930}"/>
                </c:ext>
              </c:extLst>
            </c:dLbl>
            <c:dLbl>
              <c:idx val="1"/>
              <c:layout>
                <c:manualLayout>
                  <c:x val="4.5938993017273062E-2"/>
                  <c:y val="-1.1474469305794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19-418B-AA24-A5283A7B7930}"/>
                </c:ext>
              </c:extLst>
            </c:dLbl>
            <c:dLbl>
              <c:idx val="2"/>
              <c:layout>
                <c:manualLayout>
                  <c:x val="-7.3502388827636891E-2"/>
                  <c:y val="0.298336201950659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19-418B-AA24-A5283A7B7930}"/>
                </c:ext>
              </c:extLst>
            </c:dLbl>
            <c:dLbl>
              <c:idx val="3"/>
              <c:layout>
                <c:manualLayout>
                  <c:x val="-5.030280937105084E-2"/>
                  <c:y val="-2.87083045857732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19-418B-AA24-A5283A7B7930}"/>
                </c:ext>
              </c:extLst>
            </c:dLbl>
            <c:dLbl>
              <c:idx val="4"/>
              <c:layout>
                <c:manualLayout>
                  <c:x val="-4.9614112458654908E-2"/>
                  <c:y val="-2.58175559380378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19-418B-AA24-A5283A7B7930}"/>
                </c:ext>
              </c:extLst>
            </c:dLbl>
            <c:dLbl>
              <c:idx val="5"/>
              <c:layout>
                <c:manualLayout>
                  <c:x val="-7.3502388827636897E-3"/>
                  <c:y val="-0.137693631669535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19-418B-AA24-A5283A7B7930}"/>
                </c:ext>
              </c:extLst>
            </c:dLbl>
            <c:dLbl>
              <c:idx val="6"/>
              <c:layout>
                <c:manualLayout>
                  <c:x val="-1.8518518518518517E-2"/>
                  <c:y val="-5.1635036988256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219-418B-AA24-A5283A7B7930}"/>
                </c:ext>
              </c:extLst>
            </c:dLbl>
            <c:dLbl>
              <c:idx val="7"/>
              <c:layout>
                <c:manualLayout>
                  <c:x val="-3.6751194413818448E-3"/>
                  <c:y val="-4.5897877223178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19-418B-AA24-A5283A7B7930}"/>
                </c:ext>
              </c:extLst>
            </c:dLbl>
            <c:dLbl>
              <c:idx val="8"/>
              <c:layout>
                <c:manualLayout>
                  <c:x val="3.858875413450937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19-418B-AA24-A5283A7B79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'Prehab Contact'!$A$4:$A$13</c:f>
              <c:strCache>
                <c:ptCount val="9"/>
                <c:pt idx="0">
                  <c:v>Advice given </c:v>
                </c:pt>
                <c:pt idx="1">
                  <c:v>DNA</c:v>
                </c:pt>
                <c:pt idx="2">
                  <c:v>Face to Face attendance</c:v>
                </c:pt>
                <c:pt idx="3">
                  <c:v>Literature sent</c:v>
                </c:pt>
                <c:pt idx="4">
                  <c:v>Palliative</c:v>
                </c:pt>
                <c:pt idx="5">
                  <c:v>Patient Declined</c:v>
                </c:pt>
                <c:pt idx="6">
                  <c:v>Unable to see prior to Tx</c:v>
                </c:pt>
                <c:pt idx="7">
                  <c:v>UTC</c:v>
                </c:pt>
                <c:pt idx="8">
                  <c:v>Virtual attendance</c:v>
                </c:pt>
              </c:strCache>
            </c:strRef>
          </c:cat>
          <c:val>
            <c:numRef>
              <c:f>'Prehab Contact'!$B$4:$B$13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33</c:v>
                </c:pt>
                <c:pt idx="3">
                  <c:v>8</c:v>
                </c:pt>
                <c:pt idx="4">
                  <c:v>3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219-418B-AA24-A5283A7B79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AEB77-EC88-4672-96C3-0DA24897D57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146722-1376-4D8D-ACD3-2529B8910B7F}">
      <dgm:prSet phldrT="[Text]"/>
      <dgm:spPr/>
      <dgm:t>
        <a:bodyPr/>
        <a:lstStyle/>
        <a:p>
          <a:r>
            <a:rPr lang="en-GB" dirty="0"/>
            <a:t>Universal Session</a:t>
          </a:r>
        </a:p>
      </dgm:t>
    </dgm:pt>
    <dgm:pt modelId="{1C85993D-6AFE-4D4B-8222-DE4DFCF301FD}" type="parTrans" cxnId="{5A0F34BB-7BC7-4D49-BA9A-717B1B8744AE}">
      <dgm:prSet/>
      <dgm:spPr/>
      <dgm:t>
        <a:bodyPr/>
        <a:lstStyle/>
        <a:p>
          <a:endParaRPr lang="en-GB"/>
        </a:p>
      </dgm:t>
    </dgm:pt>
    <dgm:pt modelId="{29C4D7B8-A296-42A5-BA4C-CA115A626D88}" type="sibTrans" cxnId="{5A0F34BB-7BC7-4D49-BA9A-717B1B8744AE}">
      <dgm:prSet/>
      <dgm:spPr/>
      <dgm:t>
        <a:bodyPr/>
        <a:lstStyle/>
        <a:p>
          <a:endParaRPr lang="en-GB"/>
        </a:p>
      </dgm:t>
    </dgm:pt>
    <dgm:pt modelId="{D61C7E76-4675-46AB-9DF9-D3FAB3CA61EA}">
      <dgm:prSet phldrT="[Text]"/>
      <dgm:spPr/>
      <dgm:t>
        <a:bodyPr/>
        <a:lstStyle/>
        <a:p>
          <a:r>
            <a:rPr lang="en-GB" dirty="0"/>
            <a:t>covering topics such as: </a:t>
          </a:r>
          <a:r>
            <a: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Optimising nutrition prior to treatment, optimising physical activity, promoting oral hygiene, fatigue management strategies, and improving emotional resilience.</a:t>
          </a:r>
          <a:endParaRPr lang="en-GB" dirty="0"/>
        </a:p>
      </dgm:t>
    </dgm:pt>
    <dgm:pt modelId="{379B3715-5532-4694-A386-B65F2A6D2778}" type="parTrans" cxnId="{B9FED889-627B-456F-BACC-C0C95AE99691}">
      <dgm:prSet/>
      <dgm:spPr/>
      <dgm:t>
        <a:bodyPr/>
        <a:lstStyle/>
        <a:p>
          <a:endParaRPr lang="en-GB"/>
        </a:p>
      </dgm:t>
    </dgm:pt>
    <dgm:pt modelId="{1DA716C9-4DDF-4AE3-B245-2C23F4162AF3}" type="sibTrans" cxnId="{B9FED889-627B-456F-BACC-C0C95AE99691}">
      <dgm:prSet/>
      <dgm:spPr/>
      <dgm:t>
        <a:bodyPr/>
        <a:lstStyle/>
        <a:p>
          <a:endParaRPr lang="en-GB"/>
        </a:p>
      </dgm:t>
    </dgm:pt>
    <dgm:pt modelId="{86F2F22A-D875-4F5C-9B84-2BC91046A91D}">
      <dgm:prSet phldrT="[Text]" phldr="1"/>
      <dgm:spPr/>
      <dgm:t>
        <a:bodyPr/>
        <a:lstStyle/>
        <a:p>
          <a:endParaRPr lang="en-GB"/>
        </a:p>
      </dgm:t>
    </dgm:pt>
    <dgm:pt modelId="{2387EA5F-DBC3-4226-86CF-033DFDA3D9B6}" type="parTrans" cxnId="{2FE49A09-88F7-42CC-9A00-D9C9E7CD7A0E}">
      <dgm:prSet/>
      <dgm:spPr/>
      <dgm:t>
        <a:bodyPr/>
        <a:lstStyle/>
        <a:p>
          <a:endParaRPr lang="en-GB"/>
        </a:p>
      </dgm:t>
    </dgm:pt>
    <dgm:pt modelId="{1A96E368-F88C-4CE9-92FE-DD267C14EB33}" type="sibTrans" cxnId="{2FE49A09-88F7-42CC-9A00-D9C9E7CD7A0E}">
      <dgm:prSet/>
      <dgm:spPr/>
      <dgm:t>
        <a:bodyPr/>
        <a:lstStyle/>
        <a:p>
          <a:endParaRPr lang="en-GB"/>
        </a:p>
      </dgm:t>
    </dgm:pt>
    <dgm:pt modelId="{C5F8BCE9-A907-4E25-984D-0B9D3C5A592A}">
      <dgm:prSet phldrT="[Text]"/>
      <dgm:spPr/>
      <dgm:t>
        <a:bodyPr/>
        <a:lstStyle/>
        <a:p>
          <a:r>
            <a:rPr lang="en-GB" dirty="0"/>
            <a:t>Specialist Dietitian</a:t>
          </a:r>
        </a:p>
      </dgm:t>
    </dgm:pt>
    <dgm:pt modelId="{7F4F334C-3E00-47F6-88AB-5511BD1061BF}" type="parTrans" cxnId="{4A7EC507-637B-47E9-973F-7DA174976AD3}">
      <dgm:prSet/>
      <dgm:spPr/>
      <dgm:t>
        <a:bodyPr/>
        <a:lstStyle/>
        <a:p>
          <a:endParaRPr lang="en-GB"/>
        </a:p>
      </dgm:t>
    </dgm:pt>
    <dgm:pt modelId="{01E0D2F2-D964-4E47-AF13-349DE556F096}" type="sibTrans" cxnId="{4A7EC507-637B-47E9-973F-7DA174976AD3}">
      <dgm:prSet/>
      <dgm:spPr/>
      <dgm:t>
        <a:bodyPr/>
        <a:lstStyle/>
        <a:p>
          <a:endParaRPr lang="en-GB"/>
        </a:p>
      </dgm:t>
    </dgm:pt>
    <dgm:pt modelId="{C1577552-79CA-4581-B1DA-8989B45FB9DB}">
      <dgm:prSet phldrT="[Text]"/>
      <dgm:spPr/>
      <dgm:t>
        <a:bodyPr/>
        <a:lstStyle/>
        <a:p>
          <a:r>
            <a:rPr lang="en-GB" dirty="0"/>
            <a:t>Tailored 1:1 Dietetics providing individualised support in order to optimise nutritional status and minimise further weight loss prior to treatment beginning</a:t>
          </a:r>
        </a:p>
      </dgm:t>
    </dgm:pt>
    <dgm:pt modelId="{44F79D5D-7295-4722-A1A3-858B33447337}" type="parTrans" cxnId="{BD2E6B7C-885D-4F01-BBA3-A16414045D22}">
      <dgm:prSet/>
      <dgm:spPr/>
      <dgm:t>
        <a:bodyPr/>
        <a:lstStyle/>
        <a:p>
          <a:endParaRPr lang="en-GB"/>
        </a:p>
      </dgm:t>
    </dgm:pt>
    <dgm:pt modelId="{B46C9EB8-CB32-445A-9744-14CC26B018CE}" type="sibTrans" cxnId="{BD2E6B7C-885D-4F01-BBA3-A16414045D22}">
      <dgm:prSet/>
      <dgm:spPr/>
      <dgm:t>
        <a:bodyPr/>
        <a:lstStyle/>
        <a:p>
          <a:endParaRPr lang="en-GB"/>
        </a:p>
      </dgm:t>
    </dgm:pt>
    <dgm:pt modelId="{E6E1FE40-3044-4CE3-B8CF-4BB347836B85}">
      <dgm:prSet phldrT="[Text]"/>
      <dgm:spPr/>
      <dgm:t>
        <a:bodyPr/>
        <a:lstStyle/>
        <a:p>
          <a:r>
            <a:rPr lang="en-GB" dirty="0"/>
            <a:t>High Percentage weight loss, at high risk of cachexia, poor appetite</a:t>
          </a:r>
        </a:p>
      </dgm:t>
    </dgm:pt>
    <dgm:pt modelId="{D64646B2-9EE9-44C4-B7B0-1002ACADFE43}" type="parTrans" cxnId="{0C48C75E-D6BC-4CD3-B545-12C13AC74702}">
      <dgm:prSet/>
      <dgm:spPr/>
      <dgm:t>
        <a:bodyPr/>
        <a:lstStyle/>
        <a:p>
          <a:endParaRPr lang="en-GB"/>
        </a:p>
      </dgm:t>
    </dgm:pt>
    <dgm:pt modelId="{F8B5C1C6-4E24-487A-9FE0-A0D7CDD1F6E4}" type="sibTrans" cxnId="{0C48C75E-D6BC-4CD3-B545-12C13AC74702}">
      <dgm:prSet/>
      <dgm:spPr/>
      <dgm:t>
        <a:bodyPr/>
        <a:lstStyle/>
        <a:p>
          <a:endParaRPr lang="en-GB"/>
        </a:p>
      </dgm:t>
    </dgm:pt>
    <dgm:pt modelId="{D091153C-CFA7-4EC2-8EEA-1776F8FDD8B9}">
      <dgm:prSet phldrT="[Text]"/>
      <dgm:spPr/>
      <dgm:t>
        <a:bodyPr/>
        <a:lstStyle/>
        <a:p>
          <a:r>
            <a:rPr lang="en-GB" dirty="0"/>
            <a:t>Specialist Physiotherapy</a:t>
          </a:r>
        </a:p>
      </dgm:t>
    </dgm:pt>
    <dgm:pt modelId="{720D6803-3331-433E-8CB9-53276ACCDC1C}" type="parTrans" cxnId="{307B26C1-CF78-4135-A6C5-833B4DE7BC24}">
      <dgm:prSet/>
      <dgm:spPr/>
      <dgm:t>
        <a:bodyPr/>
        <a:lstStyle/>
        <a:p>
          <a:endParaRPr lang="en-GB"/>
        </a:p>
      </dgm:t>
    </dgm:pt>
    <dgm:pt modelId="{C60C5B2B-7B35-4B56-BA99-D78350BFCB2B}" type="sibTrans" cxnId="{307B26C1-CF78-4135-A6C5-833B4DE7BC24}">
      <dgm:prSet/>
      <dgm:spPr/>
      <dgm:t>
        <a:bodyPr/>
        <a:lstStyle/>
        <a:p>
          <a:endParaRPr lang="en-GB"/>
        </a:p>
      </dgm:t>
    </dgm:pt>
    <dgm:pt modelId="{8BECBBCB-AA8F-4CB6-9D80-C0FE2C30820D}">
      <dgm:prSet phldrT="[Text]"/>
      <dgm:spPr/>
      <dgm:t>
        <a:bodyPr/>
        <a:lstStyle/>
        <a:p>
          <a:r>
            <a:rPr lang="en-GB" dirty="0"/>
            <a:t>Group exercise classes weekly</a:t>
          </a:r>
        </a:p>
      </dgm:t>
    </dgm:pt>
    <dgm:pt modelId="{3839D953-2528-4DBD-9D6A-0D27CA19FA05}" type="parTrans" cxnId="{2EFEA8B9-5A23-4471-AEA8-F7B21D0C1658}">
      <dgm:prSet/>
      <dgm:spPr/>
      <dgm:t>
        <a:bodyPr/>
        <a:lstStyle/>
        <a:p>
          <a:endParaRPr lang="en-GB"/>
        </a:p>
      </dgm:t>
    </dgm:pt>
    <dgm:pt modelId="{6FEF0B00-4D8F-4F79-A215-3090F1A58D5D}" type="sibTrans" cxnId="{2EFEA8B9-5A23-4471-AEA8-F7B21D0C1658}">
      <dgm:prSet/>
      <dgm:spPr/>
      <dgm:t>
        <a:bodyPr/>
        <a:lstStyle/>
        <a:p>
          <a:endParaRPr lang="en-GB"/>
        </a:p>
      </dgm:t>
    </dgm:pt>
    <dgm:pt modelId="{E547CCBA-C579-4BF0-AFE7-9673906AF442}">
      <dgm:prSet phldrT="[Text]"/>
      <dgm:spPr/>
      <dgm:t>
        <a:bodyPr/>
        <a:lstStyle/>
        <a:p>
          <a:r>
            <a:rPr lang="en-GB" dirty="0"/>
            <a:t>Personalised home exercise programme</a:t>
          </a:r>
        </a:p>
      </dgm:t>
    </dgm:pt>
    <dgm:pt modelId="{EBE34A49-C957-4644-A3CD-40D327A9E754}" type="parTrans" cxnId="{25A70227-57D7-40FD-99A1-A545BDE4C7F6}">
      <dgm:prSet/>
      <dgm:spPr/>
      <dgm:t>
        <a:bodyPr/>
        <a:lstStyle/>
        <a:p>
          <a:endParaRPr lang="en-GB"/>
        </a:p>
      </dgm:t>
    </dgm:pt>
    <dgm:pt modelId="{7F9CF648-98BA-433B-A7CF-A89B8ACD8ADE}" type="sibTrans" cxnId="{25A70227-57D7-40FD-99A1-A545BDE4C7F6}">
      <dgm:prSet/>
      <dgm:spPr/>
      <dgm:t>
        <a:bodyPr/>
        <a:lstStyle/>
        <a:p>
          <a:endParaRPr lang="en-GB"/>
        </a:p>
      </dgm:t>
    </dgm:pt>
    <dgm:pt modelId="{348055B3-E32A-4E5D-B510-58509D53E357}">
      <dgm:prSet phldrT="[Text]"/>
      <dgm:spPr/>
      <dgm:t>
        <a:bodyPr/>
        <a:lstStyle/>
        <a:p>
          <a:r>
            <a:rPr lang="en-GB" dirty="0"/>
            <a:t>Tailored goal setting support</a:t>
          </a:r>
        </a:p>
      </dgm:t>
    </dgm:pt>
    <dgm:pt modelId="{7114F31A-1440-4689-B055-30ECB7A9EEAE}" type="parTrans" cxnId="{636C5F4F-842E-435F-89EC-CF29362D351C}">
      <dgm:prSet/>
      <dgm:spPr/>
      <dgm:t>
        <a:bodyPr/>
        <a:lstStyle/>
        <a:p>
          <a:endParaRPr lang="en-GB"/>
        </a:p>
      </dgm:t>
    </dgm:pt>
    <dgm:pt modelId="{D8EFC461-910B-4086-859D-BD82892591DF}" type="sibTrans" cxnId="{636C5F4F-842E-435F-89EC-CF29362D351C}">
      <dgm:prSet/>
      <dgm:spPr/>
      <dgm:t>
        <a:bodyPr/>
        <a:lstStyle/>
        <a:p>
          <a:endParaRPr lang="en-GB"/>
        </a:p>
      </dgm:t>
    </dgm:pt>
    <dgm:pt modelId="{82015BE6-C14E-47CD-B1FA-1EE5F05E6748}" type="pres">
      <dgm:prSet presAssocID="{BF4AEB77-EC88-4672-96C3-0DA24897D570}" presName="linearFlow" presStyleCnt="0">
        <dgm:presLayoutVars>
          <dgm:dir/>
          <dgm:animLvl val="lvl"/>
          <dgm:resizeHandles val="exact"/>
        </dgm:presLayoutVars>
      </dgm:prSet>
      <dgm:spPr/>
    </dgm:pt>
    <dgm:pt modelId="{EE04380F-C6EA-4020-9B92-1D27D3D56EB4}" type="pres">
      <dgm:prSet presAssocID="{B9146722-1376-4D8D-ACD3-2529B8910B7F}" presName="composite" presStyleCnt="0"/>
      <dgm:spPr/>
    </dgm:pt>
    <dgm:pt modelId="{EF1EACC3-2B50-4BFE-AAA6-94A37B747CFC}" type="pres">
      <dgm:prSet presAssocID="{B9146722-1376-4D8D-ACD3-2529B8910B7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AFC68DA-4037-4AAF-8BB6-A0D35C5D7303}" type="pres">
      <dgm:prSet presAssocID="{B9146722-1376-4D8D-ACD3-2529B8910B7F}" presName="descendantText" presStyleLbl="alignAcc1" presStyleIdx="0" presStyleCnt="3" custLinFactNeighborX="0" custLinFactNeighborY="-122">
        <dgm:presLayoutVars>
          <dgm:bulletEnabled val="1"/>
        </dgm:presLayoutVars>
      </dgm:prSet>
      <dgm:spPr/>
    </dgm:pt>
    <dgm:pt modelId="{940974BA-DEEA-42F3-87B8-5098D43CD48E}" type="pres">
      <dgm:prSet presAssocID="{29C4D7B8-A296-42A5-BA4C-CA115A626D88}" presName="sp" presStyleCnt="0"/>
      <dgm:spPr/>
    </dgm:pt>
    <dgm:pt modelId="{B680252D-8D39-4AA0-821F-7B1D13CDBBDA}" type="pres">
      <dgm:prSet presAssocID="{C5F8BCE9-A907-4E25-984D-0B9D3C5A592A}" presName="composite" presStyleCnt="0"/>
      <dgm:spPr/>
    </dgm:pt>
    <dgm:pt modelId="{C8606E64-FB1C-4115-93BC-29B3C8FF4EC9}" type="pres">
      <dgm:prSet presAssocID="{C5F8BCE9-A907-4E25-984D-0B9D3C5A592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7FD9ACD-9B27-433C-83B9-4FAC05898F76}" type="pres">
      <dgm:prSet presAssocID="{C5F8BCE9-A907-4E25-984D-0B9D3C5A592A}" presName="descendantText" presStyleLbl="alignAcc1" presStyleIdx="1" presStyleCnt="3">
        <dgm:presLayoutVars>
          <dgm:bulletEnabled val="1"/>
        </dgm:presLayoutVars>
      </dgm:prSet>
      <dgm:spPr/>
    </dgm:pt>
    <dgm:pt modelId="{0C8F63A1-8895-46FE-8384-E4569CC7F067}" type="pres">
      <dgm:prSet presAssocID="{01E0D2F2-D964-4E47-AF13-349DE556F096}" presName="sp" presStyleCnt="0"/>
      <dgm:spPr/>
    </dgm:pt>
    <dgm:pt modelId="{4EBC0BE8-C9E4-4D67-8324-365A98757E1C}" type="pres">
      <dgm:prSet presAssocID="{D091153C-CFA7-4EC2-8EEA-1776F8FDD8B9}" presName="composite" presStyleCnt="0"/>
      <dgm:spPr/>
    </dgm:pt>
    <dgm:pt modelId="{8C5699AC-5397-4B5C-B59B-6D6ED3B391DA}" type="pres">
      <dgm:prSet presAssocID="{D091153C-CFA7-4EC2-8EEA-1776F8FDD8B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A4E3A15-87B9-418B-9C40-E81D683A3442}" type="pres">
      <dgm:prSet presAssocID="{D091153C-CFA7-4EC2-8EEA-1776F8FDD8B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A7EC507-637B-47E9-973F-7DA174976AD3}" srcId="{BF4AEB77-EC88-4672-96C3-0DA24897D570}" destId="{C5F8BCE9-A907-4E25-984D-0B9D3C5A592A}" srcOrd="1" destOrd="0" parTransId="{7F4F334C-3E00-47F6-88AB-5511BD1061BF}" sibTransId="{01E0D2F2-D964-4E47-AF13-349DE556F096}"/>
    <dgm:cxn modelId="{2FE49A09-88F7-42CC-9A00-D9C9E7CD7A0E}" srcId="{B9146722-1376-4D8D-ACD3-2529B8910B7F}" destId="{86F2F22A-D875-4F5C-9B84-2BC91046A91D}" srcOrd="1" destOrd="0" parTransId="{2387EA5F-DBC3-4226-86CF-033DFDA3D9B6}" sibTransId="{1A96E368-F88C-4CE9-92FE-DD267C14EB33}"/>
    <dgm:cxn modelId="{755A9D13-C906-4AB8-94DC-EBECCE38BB71}" type="presOf" srcId="{BF4AEB77-EC88-4672-96C3-0DA24897D570}" destId="{82015BE6-C14E-47CD-B1FA-1EE5F05E6748}" srcOrd="0" destOrd="0" presId="urn:microsoft.com/office/officeart/2005/8/layout/chevron2"/>
    <dgm:cxn modelId="{25A70227-57D7-40FD-99A1-A545BDE4C7F6}" srcId="{D091153C-CFA7-4EC2-8EEA-1776F8FDD8B9}" destId="{E547CCBA-C579-4BF0-AFE7-9673906AF442}" srcOrd="1" destOrd="0" parTransId="{EBE34A49-C957-4644-A3CD-40D327A9E754}" sibTransId="{7F9CF648-98BA-433B-A7CF-A89B8ACD8ADE}"/>
    <dgm:cxn modelId="{83C8553D-5306-434D-B7E5-D8D07492887E}" type="presOf" srcId="{E547CCBA-C579-4BF0-AFE7-9673906AF442}" destId="{EA4E3A15-87B9-418B-9C40-E81D683A3442}" srcOrd="0" destOrd="1" presId="urn:microsoft.com/office/officeart/2005/8/layout/chevron2"/>
    <dgm:cxn modelId="{0C48C75E-D6BC-4CD3-B545-12C13AC74702}" srcId="{C5F8BCE9-A907-4E25-984D-0B9D3C5A592A}" destId="{E6E1FE40-3044-4CE3-B8CF-4BB347836B85}" srcOrd="1" destOrd="0" parTransId="{D64646B2-9EE9-44C4-B7B0-1002ACADFE43}" sibTransId="{F8B5C1C6-4E24-487A-9FE0-A0D7CDD1F6E4}"/>
    <dgm:cxn modelId="{C937C85E-E992-4295-9C49-7D848D6FE67A}" type="presOf" srcId="{E6E1FE40-3044-4CE3-B8CF-4BB347836B85}" destId="{C7FD9ACD-9B27-433C-83B9-4FAC05898F76}" srcOrd="0" destOrd="1" presId="urn:microsoft.com/office/officeart/2005/8/layout/chevron2"/>
    <dgm:cxn modelId="{636C5F4F-842E-435F-89EC-CF29362D351C}" srcId="{D091153C-CFA7-4EC2-8EEA-1776F8FDD8B9}" destId="{348055B3-E32A-4E5D-B510-58509D53E357}" srcOrd="2" destOrd="0" parTransId="{7114F31A-1440-4689-B055-30ECB7A9EEAE}" sibTransId="{D8EFC461-910B-4086-859D-BD82892591DF}"/>
    <dgm:cxn modelId="{BD2E6B7C-885D-4F01-BBA3-A16414045D22}" srcId="{C5F8BCE9-A907-4E25-984D-0B9D3C5A592A}" destId="{C1577552-79CA-4581-B1DA-8989B45FB9DB}" srcOrd="0" destOrd="0" parTransId="{44F79D5D-7295-4722-A1A3-858B33447337}" sibTransId="{B46C9EB8-CB32-445A-9744-14CC26B018CE}"/>
    <dgm:cxn modelId="{2693CF7C-1072-4FA3-AA93-3DEFC1D7FCB1}" type="presOf" srcId="{8BECBBCB-AA8F-4CB6-9D80-C0FE2C30820D}" destId="{EA4E3A15-87B9-418B-9C40-E81D683A3442}" srcOrd="0" destOrd="0" presId="urn:microsoft.com/office/officeart/2005/8/layout/chevron2"/>
    <dgm:cxn modelId="{B9FED889-627B-456F-BACC-C0C95AE99691}" srcId="{B9146722-1376-4D8D-ACD3-2529B8910B7F}" destId="{D61C7E76-4675-46AB-9DF9-D3FAB3CA61EA}" srcOrd="0" destOrd="0" parTransId="{379B3715-5532-4694-A386-B65F2A6D2778}" sibTransId="{1DA716C9-4DDF-4AE3-B245-2C23F4162AF3}"/>
    <dgm:cxn modelId="{3B28B58D-841C-4A2B-A3B0-6EAB2FB5006F}" type="presOf" srcId="{C1577552-79CA-4581-B1DA-8989B45FB9DB}" destId="{C7FD9ACD-9B27-433C-83B9-4FAC05898F76}" srcOrd="0" destOrd="0" presId="urn:microsoft.com/office/officeart/2005/8/layout/chevron2"/>
    <dgm:cxn modelId="{55A6CDB2-DA08-414B-8309-3CA9250C474B}" type="presOf" srcId="{D091153C-CFA7-4EC2-8EEA-1776F8FDD8B9}" destId="{8C5699AC-5397-4B5C-B59B-6D6ED3B391DA}" srcOrd="0" destOrd="0" presId="urn:microsoft.com/office/officeart/2005/8/layout/chevron2"/>
    <dgm:cxn modelId="{2EFEA8B9-5A23-4471-AEA8-F7B21D0C1658}" srcId="{D091153C-CFA7-4EC2-8EEA-1776F8FDD8B9}" destId="{8BECBBCB-AA8F-4CB6-9D80-C0FE2C30820D}" srcOrd="0" destOrd="0" parTransId="{3839D953-2528-4DBD-9D6A-0D27CA19FA05}" sibTransId="{6FEF0B00-4D8F-4F79-A215-3090F1A58D5D}"/>
    <dgm:cxn modelId="{5A0F34BB-7BC7-4D49-BA9A-717B1B8744AE}" srcId="{BF4AEB77-EC88-4672-96C3-0DA24897D570}" destId="{B9146722-1376-4D8D-ACD3-2529B8910B7F}" srcOrd="0" destOrd="0" parTransId="{1C85993D-6AFE-4D4B-8222-DE4DFCF301FD}" sibTransId="{29C4D7B8-A296-42A5-BA4C-CA115A626D88}"/>
    <dgm:cxn modelId="{2473BBBB-1151-4500-8276-067E4DBD1041}" type="presOf" srcId="{C5F8BCE9-A907-4E25-984D-0B9D3C5A592A}" destId="{C8606E64-FB1C-4115-93BC-29B3C8FF4EC9}" srcOrd="0" destOrd="0" presId="urn:microsoft.com/office/officeart/2005/8/layout/chevron2"/>
    <dgm:cxn modelId="{307B26C1-CF78-4135-A6C5-833B4DE7BC24}" srcId="{BF4AEB77-EC88-4672-96C3-0DA24897D570}" destId="{D091153C-CFA7-4EC2-8EEA-1776F8FDD8B9}" srcOrd="2" destOrd="0" parTransId="{720D6803-3331-433E-8CB9-53276ACCDC1C}" sibTransId="{C60C5B2B-7B35-4B56-BA99-D78350BFCB2B}"/>
    <dgm:cxn modelId="{112662C7-2E39-4DC9-86FE-0760F61C19E4}" type="presOf" srcId="{B9146722-1376-4D8D-ACD3-2529B8910B7F}" destId="{EF1EACC3-2B50-4BFE-AAA6-94A37B747CFC}" srcOrd="0" destOrd="0" presId="urn:microsoft.com/office/officeart/2005/8/layout/chevron2"/>
    <dgm:cxn modelId="{3EFC96D0-9152-4B64-B900-B28A566131E7}" type="presOf" srcId="{D61C7E76-4675-46AB-9DF9-D3FAB3CA61EA}" destId="{8AFC68DA-4037-4AAF-8BB6-A0D35C5D7303}" srcOrd="0" destOrd="0" presId="urn:microsoft.com/office/officeart/2005/8/layout/chevron2"/>
    <dgm:cxn modelId="{5C6B56DA-0B49-4F17-9A12-CE326DC5B312}" type="presOf" srcId="{348055B3-E32A-4E5D-B510-58509D53E357}" destId="{EA4E3A15-87B9-418B-9C40-E81D683A3442}" srcOrd="0" destOrd="2" presId="urn:microsoft.com/office/officeart/2005/8/layout/chevron2"/>
    <dgm:cxn modelId="{B528DEDB-0B3D-4D77-B95F-43849DD8C9B1}" type="presOf" srcId="{86F2F22A-D875-4F5C-9B84-2BC91046A91D}" destId="{8AFC68DA-4037-4AAF-8BB6-A0D35C5D7303}" srcOrd="0" destOrd="1" presId="urn:microsoft.com/office/officeart/2005/8/layout/chevron2"/>
    <dgm:cxn modelId="{C22C8B36-5955-488E-9680-1BDE48022D98}" type="presParOf" srcId="{82015BE6-C14E-47CD-B1FA-1EE5F05E6748}" destId="{EE04380F-C6EA-4020-9B92-1D27D3D56EB4}" srcOrd="0" destOrd="0" presId="urn:microsoft.com/office/officeart/2005/8/layout/chevron2"/>
    <dgm:cxn modelId="{F3B10C6A-D6E3-4A39-BBDB-6C1723C8FB6D}" type="presParOf" srcId="{EE04380F-C6EA-4020-9B92-1D27D3D56EB4}" destId="{EF1EACC3-2B50-4BFE-AAA6-94A37B747CFC}" srcOrd="0" destOrd="0" presId="urn:microsoft.com/office/officeart/2005/8/layout/chevron2"/>
    <dgm:cxn modelId="{F5D5217A-1335-480B-9D6D-E5507A06354D}" type="presParOf" srcId="{EE04380F-C6EA-4020-9B92-1D27D3D56EB4}" destId="{8AFC68DA-4037-4AAF-8BB6-A0D35C5D7303}" srcOrd="1" destOrd="0" presId="urn:microsoft.com/office/officeart/2005/8/layout/chevron2"/>
    <dgm:cxn modelId="{106E7A95-84AC-4F39-92C0-7DCBD2F2EE44}" type="presParOf" srcId="{82015BE6-C14E-47CD-B1FA-1EE5F05E6748}" destId="{940974BA-DEEA-42F3-87B8-5098D43CD48E}" srcOrd="1" destOrd="0" presId="urn:microsoft.com/office/officeart/2005/8/layout/chevron2"/>
    <dgm:cxn modelId="{F80778EE-A52C-42C0-947A-540C7711507F}" type="presParOf" srcId="{82015BE6-C14E-47CD-B1FA-1EE5F05E6748}" destId="{B680252D-8D39-4AA0-821F-7B1D13CDBBDA}" srcOrd="2" destOrd="0" presId="urn:microsoft.com/office/officeart/2005/8/layout/chevron2"/>
    <dgm:cxn modelId="{BC7E072E-69C1-4A22-A215-6C60C6F3886A}" type="presParOf" srcId="{B680252D-8D39-4AA0-821F-7B1D13CDBBDA}" destId="{C8606E64-FB1C-4115-93BC-29B3C8FF4EC9}" srcOrd="0" destOrd="0" presId="urn:microsoft.com/office/officeart/2005/8/layout/chevron2"/>
    <dgm:cxn modelId="{952D459D-EB7F-4B66-9801-D730BBAEB2E6}" type="presParOf" srcId="{B680252D-8D39-4AA0-821F-7B1D13CDBBDA}" destId="{C7FD9ACD-9B27-433C-83B9-4FAC05898F76}" srcOrd="1" destOrd="0" presId="urn:microsoft.com/office/officeart/2005/8/layout/chevron2"/>
    <dgm:cxn modelId="{6DE418B9-BFF7-40AF-BEBD-71EFDC32DF67}" type="presParOf" srcId="{82015BE6-C14E-47CD-B1FA-1EE5F05E6748}" destId="{0C8F63A1-8895-46FE-8384-E4569CC7F067}" srcOrd="3" destOrd="0" presId="urn:microsoft.com/office/officeart/2005/8/layout/chevron2"/>
    <dgm:cxn modelId="{B40665AA-7785-4B33-B096-CC499C1A133F}" type="presParOf" srcId="{82015BE6-C14E-47CD-B1FA-1EE5F05E6748}" destId="{4EBC0BE8-C9E4-4D67-8324-365A98757E1C}" srcOrd="4" destOrd="0" presId="urn:microsoft.com/office/officeart/2005/8/layout/chevron2"/>
    <dgm:cxn modelId="{EC99C2F1-E211-4D71-AA2A-80FCADCF1B24}" type="presParOf" srcId="{4EBC0BE8-C9E4-4D67-8324-365A98757E1C}" destId="{8C5699AC-5397-4B5C-B59B-6D6ED3B391DA}" srcOrd="0" destOrd="0" presId="urn:microsoft.com/office/officeart/2005/8/layout/chevron2"/>
    <dgm:cxn modelId="{D04251BA-F1A5-4C76-8907-3077B7BA5DED}" type="presParOf" srcId="{4EBC0BE8-C9E4-4D67-8324-365A98757E1C}" destId="{EA4E3A15-87B9-418B-9C40-E81D683A34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EACC3-2B50-4BFE-AAA6-94A37B747CFC}">
      <dsp:nvSpPr>
        <dsp:cNvPr id="0" name=""/>
        <dsp:cNvSpPr/>
      </dsp:nvSpPr>
      <dsp:spPr>
        <a:xfrm rot="5400000">
          <a:off x="-211939" y="213229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Universal Session</a:t>
          </a:r>
        </a:p>
      </dsp:txBody>
      <dsp:txXfrm rot="-5400000">
        <a:off x="0" y="495815"/>
        <a:ext cx="989050" cy="423878"/>
      </dsp:txXfrm>
    </dsp:sp>
    <dsp:sp modelId="{8AFC68DA-4037-4AAF-8BB6-A0D35C5D7303}">
      <dsp:nvSpPr>
        <dsp:cNvPr id="0" name=""/>
        <dsp:cNvSpPr/>
      </dsp:nvSpPr>
      <dsp:spPr>
        <a:xfrm rot="5400000">
          <a:off x="3887751" y="-2898531"/>
          <a:ext cx="918403" cy="671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covering topics such as: </a:t>
          </a:r>
          <a:r>
            <a:rPr lang="en-GB" sz="140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Optimising nutrition prior to treatment, optimising physical activity, promoting oral hygiene, fatigue management strategies, and improving emotional resilience.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 rot="-5400000">
        <a:off x="989051" y="45002"/>
        <a:ext cx="6670972" cy="828737"/>
      </dsp:txXfrm>
    </dsp:sp>
    <dsp:sp modelId="{C8606E64-FB1C-4115-93BC-29B3C8FF4EC9}">
      <dsp:nvSpPr>
        <dsp:cNvPr id="0" name=""/>
        <dsp:cNvSpPr/>
      </dsp:nvSpPr>
      <dsp:spPr>
        <a:xfrm rot="5400000">
          <a:off x="-211939" y="1429462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Specialist Dietitian</a:t>
          </a:r>
        </a:p>
      </dsp:txBody>
      <dsp:txXfrm rot="-5400000">
        <a:off x="0" y="1712048"/>
        <a:ext cx="989050" cy="423878"/>
      </dsp:txXfrm>
    </dsp:sp>
    <dsp:sp modelId="{C7FD9ACD-9B27-433C-83B9-4FAC05898F76}">
      <dsp:nvSpPr>
        <dsp:cNvPr id="0" name=""/>
        <dsp:cNvSpPr/>
      </dsp:nvSpPr>
      <dsp:spPr>
        <a:xfrm rot="5400000">
          <a:off x="3887751" y="-1681177"/>
          <a:ext cx="918403" cy="671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Tailored 1:1 Dietetics providing individualised support in order to optimise nutritional status and minimise further weight loss prior to treatment beginning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High Percentage weight loss, at high risk of cachexia, poor appetite</a:t>
          </a:r>
        </a:p>
      </dsp:txBody>
      <dsp:txXfrm rot="-5400000">
        <a:off x="989051" y="1262356"/>
        <a:ext cx="6670972" cy="828737"/>
      </dsp:txXfrm>
    </dsp:sp>
    <dsp:sp modelId="{8C5699AC-5397-4B5C-B59B-6D6ED3B391DA}">
      <dsp:nvSpPr>
        <dsp:cNvPr id="0" name=""/>
        <dsp:cNvSpPr/>
      </dsp:nvSpPr>
      <dsp:spPr>
        <a:xfrm rot="5400000">
          <a:off x="-211939" y="2645696"/>
          <a:ext cx="1412928" cy="9890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Specialist Physiotherapy</a:t>
          </a:r>
        </a:p>
      </dsp:txBody>
      <dsp:txXfrm rot="-5400000">
        <a:off x="0" y="2928282"/>
        <a:ext cx="989050" cy="423878"/>
      </dsp:txXfrm>
    </dsp:sp>
    <dsp:sp modelId="{EA4E3A15-87B9-418B-9C40-E81D683A3442}">
      <dsp:nvSpPr>
        <dsp:cNvPr id="0" name=""/>
        <dsp:cNvSpPr/>
      </dsp:nvSpPr>
      <dsp:spPr>
        <a:xfrm rot="5400000">
          <a:off x="3887751" y="-464943"/>
          <a:ext cx="918403" cy="671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Group exercise classes weekly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Personalised home exercise programme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Tailored goal setting support</a:t>
          </a:r>
        </a:p>
      </dsp:txBody>
      <dsp:txXfrm rot="-5400000">
        <a:off x="989051" y="2478590"/>
        <a:ext cx="6670972" cy="82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822321-41A0-4718-9D7E-3335E085EBC7}" type="datetimeFigureOut">
              <a:rPr lang="en-US"/>
              <a:pPr>
                <a:defRPr/>
              </a:pPr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ACB701-1532-4F75-83FB-64D47ECF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55E65-1BD1-4668-ACF8-B37BE1E94D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442E6-DAAC-4F90-90D5-F48C16EE360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0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notes/breakdown of WHO Performance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442E6-DAAC-4F90-90D5-F48C16EE360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53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442E6-DAAC-4F90-90D5-F48C16EE360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75606"/>
            <a:ext cx="8280920" cy="648072"/>
          </a:xfrm>
        </p:spPr>
        <p:txBody>
          <a:bodyPr lIns="0" anchor="t">
            <a:normAutofit/>
          </a:bodyPr>
          <a:lstStyle>
            <a:lvl1pPr algn="l">
              <a:defRPr sz="3600" b="1">
                <a:solidFill>
                  <a:srgbClr val="005EB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611560" y="1923678"/>
            <a:ext cx="82809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5EB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</a:rPr>
              <a:t>Sub-title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11560" y="2580506"/>
            <a:ext cx="828092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5EB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6246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5" y="1113588"/>
            <a:ext cx="8320409" cy="5357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5" y="1653648"/>
            <a:ext cx="8320409" cy="3024336"/>
          </a:xfrm>
        </p:spPr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defRPr sz="2800"/>
            </a:lvl2pPr>
            <a:lvl3pPr>
              <a:defRPr sz="2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67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6603"/>
            <a:ext cx="4038600" cy="3148021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6603"/>
            <a:ext cx="4038600" cy="3148021"/>
          </a:xfrm>
        </p:spPr>
        <p:txBody>
          <a:bodyPr/>
          <a:lstStyle>
            <a:lvl1pP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179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2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1113588"/>
            <a:ext cx="8229600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0063" y="1653649"/>
            <a:ext cx="8229600" cy="286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loshospitals.nhs.uk/your-visit/patient-information-leaflets/referral-to-the-prehabilitation-servic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6D163-F96F-483C-8818-DF5388BA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93" y="1406010"/>
            <a:ext cx="8320409" cy="1458162"/>
          </a:xfrm>
        </p:spPr>
        <p:txBody>
          <a:bodyPr/>
          <a:lstStyle/>
          <a:p>
            <a:pPr algn="ctr"/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GAPS: Gloucestershire Allied Health Professional (AHP)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Prehabilitation</a:t>
            </a:r>
            <a: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Service</a:t>
            </a:r>
            <a:br>
              <a:rPr lang="en-US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dirty="0"/>
              <a:t>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A9CED-89DC-4DB6-8034-06F56422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51" y="2931790"/>
            <a:ext cx="7312295" cy="86409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May - October 2022</a:t>
            </a:r>
          </a:p>
        </p:txBody>
      </p:sp>
      <p:pic>
        <p:nvPicPr>
          <p:cNvPr id="1026" name="Picture 2" descr="Home - MSD UK">
            <a:extLst>
              <a:ext uri="{FF2B5EF4-FFF2-40B4-BE49-F238E27FC236}">
                <a16:creationId xmlns:a16="http://schemas.microsoft.com/office/drawing/2014/main" id="{FF5E6318-7611-48EB-970E-EACAC643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5"/>
            <a:ext cx="2664296" cy="9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37185"/>
            <a:ext cx="7676674" cy="920115"/>
          </a:xfrm>
        </p:spPr>
        <p:txBody>
          <a:bodyPr/>
          <a:lstStyle/>
          <a:p>
            <a:pPr algn="ctr"/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Performance Status: Treatment</a:t>
            </a: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2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Collated at the request of Lung Clinical Team to help guide future </a:t>
            </a:r>
            <a:br>
              <a:rPr lang="en-GB" sz="12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2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management of patients with a performance status of 2 </a:t>
            </a:r>
            <a:br>
              <a:rPr lang="en-GB" sz="9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br>
              <a:rPr lang="en-GB" sz="9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br>
              <a:rPr lang="en-GB" sz="9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endParaRPr lang="en-GB" sz="900" b="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1C0A1A-0E00-4797-AA36-B995C89BD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330222"/>
            <a:ext cx="5886450" cy="3476093"/>
          </a:xfrm>
          <a:prstGeom prst="rect">
            <a:avLst/>
          </a:prstGeom>
        </p:spPr>
      </p:pic>
      <p:pic>
        <p:nvPicPr>
          <p:cNvPr id="4" name="Picture 3" descr="Home - MSD UK">
            <a:extLst>
              <a:ext uri="{FF2B5EF4-FFF2-40B4-BE49-F238E27FC236}">
                <a16:creationId xmlns:a16="http://schemas.microsoft.com/office/drawing/2014/main" id="{C7FB6E6A-52D5-465A-A670-429C598EE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0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BBB5-113C-462C-8A77-33D1217D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1800" dirty="0">
                <a:solidFill>
                  <a:srgbClr val="0070C0"/>
                </a:solidFill>
              </a:rPr>
              <a:t>Treatment by Age Group of patients seen by Prehab Team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5CC340-43FE-4BD5-9806-E31F954B2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1291948"/>
            <a:ext cx="6400800" cy="3449321"/>
          </a:xfrm>
        </p:spPr>
      </p:pic>
      <p:pic>
        <p:nvPicPr>
          <p:cNvPr id="4" name="Picture 3" descr="Home - MSD UK">
            <a:extLst>
              <a:ext uri="{FF2B5EF4-FFF2-40B4-BE49-F238E27FC236}">
                <a16:creationId xmlns:a16="http://schemas.microsoft.com/office/drawing/2014/main" id="{A6DA554B-52DB-4EDC-9F1A-1F31106A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793C-AACE-48E2-B3C8-70AA212F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Impact of Prehab in maintaining and reducing Performance Status: </a:t>
            </a: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8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All Lung Patients with input from Prehab Team</a:t>
            </a:r>
            <a:endParaRPr lang="en-GB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7EAC7-CFB7-45FC-A32B-19C7D1591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391" y="2000250"/>
            <a:ext cx="5179219" cy="2693194"/>
          </a:xfrm>
          <a:prstGeom prst="rect">
            <a:avLst/>
          </a:prstGeom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BB9E0434-03B3-49FD-9ECA-ABE927BD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0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20B9-C190-4A3E-938B-C39D391A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Impact of Prehab in maintaining and reducing Performance Status:</a:t>
            </a:r>
            <a:br>
              <a:rPr lang="en-GB" sz="36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20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Radiotherapy Breakdown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E6AE-7293-4AE3-A773-35CF6FA2D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81" y="3542882"/>
            <a:ext cx="7209790" cy="237681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Chart 2">
            <a:extLst>
              <a:ext uri="{FF2B5EF4-FFF2-40B4-BE49-F238E27FC236}">
                <a16:creationId xmlns:a16="http://schemas.microsoft.com/office/drawing/2014/main" id="{E946DB74-7AE0-48DE-B724-2881302A8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82572"/>
            <a:ext cx="5141987" cy="2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E81630C1-D2BF-46E1-81DC-C47E330B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44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E534-2AAB-42BF-B91A-70EF5694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71550"/>
            <a:ext cx="8320409" cy="535781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Impact of Prehab in maintaining and reducing Performance Status:  </a:t>
            </a: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5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Lung Patients seen in face-to-face Prehab Team sessions</a:t>
            </a:r>
            <a:endParaRPr lang="en-GB" sz="15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7CA8DE-738D-436C-AC6B-60FE740A5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4531" y="1350363"/>
            <a:ext cx="5636419" cy="3157939"/>
          </a:xfrm>
          <a:prstGeom prst="rect">
            <a:avLst/>
          </a:prstGeom>
        </p:spPr>
      </p:pic>
      <p:pic>
        <p:nvPicPr>
          <p:cNvPr id="7" name="Picture 6" descr="Home - MSD UK">
            <a:extLst>
              <a:ext uri="{FF2B5EF4-FFF2-40B4-BE49-F238E27FC236}">
                <a16:creationId xmlns:a16="http://schemas.microsoft.com/office/drawing/2014/main" id="{7F8A854C-FB37-4305-9464-585B8147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728-5575-4B6C-8D12-80187360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Patient satisfaction is higher in face to face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C780-7C09-4CDD-A312-FED840FF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9065C-AF9E-40A5-A584-5A87CA6E6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6170"/>
            <a:ext cx="5556133" cy="2974280"/>
          </a:xfrm>
          <a:prstGeom prst="rect">
            <a:avLst/>
          </a:prstGeom>
          <a:noFill/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C199B15C-3B09-435B-9323-D9920675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1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6008-29E0-458A-9798-26171D02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15566"/>
            <a:ext cx="8320409" cy="535781"/>
          </a:xfrm>
        </p:spPr>
        <p:txBody>
          <a:bodyPr/>
          <a:lstStyle/>
          <a:p>
            <a:pPr algn="ctr"/>
            <a: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Impact of Prehab in maintaining and reducing Performance Status:</a:t>
            </a:r>
            <a:br>
              <a:rPr lang="en-GB" sz="18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</a:br>
            <a:r>
              <a:rPr lang="en-GB" sz="1500" b="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Lung Patients with input from Prehab Team: face-to-face/virtual/advice </a:t>
            </a:r>
            <a:endParaRPr lang="en-GB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560B14-AFC2-496F-8A8E-59C217416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43050"/>
            <a:ext cx="6000750" cy="3304467"/>
          </a:xfrm>
          <a:prstGeom prst="rect">
            <a:avLst/>
          </a:prstGeom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8EB0AE31-FF8F-406D-99F4-3326B94D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2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29DF1-0CC7-42DF-819B-62710ADA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000" dirty="0"/>
              <a:t>Qualitative Survey Results </a:t>
            </a:r>
            <a:br>
              <a:rPr lang="en-GB" sz="2000" dirty="0"/>
            </a:br>
            <a:r>
              <a:rPr lang="en-GB" sz="2000" dirty="0"/>
              <a:t>Service satisfaction		Maintained behaviour change post 				intervention</a:t>
            </a:r>
          </a:p>
        </p:txBody>
      </p:sp>
      <p:pic>
        <p:nvPicPr>
          <p:cNvPr id="8" name="img7.png">
            <a:extLst>
              <a:ext uri="{FF2B5EF4-FFF2-40B4-BE49-F238E27FC236}">
                <a16:creationId xmlns:a16="http://schemas.microsoft.com/office/drawing/2014/main" id="{E0281C04-1DB6-4674-877A-56690F11A9D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9662"/>
            <a:ext cx="2681864" cy="2382515"/>
          </a:xfrm>
          <a:prstGeom prst="rect">
            <a:avLst/>
          </a:prstGeom>
        </p:spPr>
      </p:pic>
      <p:pic>
        <p:nvPicPr>
          <p:cNvPr id="9" name="img12.png">
            <a:extLst>
              <a:ext uri="{FF2B5EF4-FFF2-40B4-BE49-F238E27FC236}">
                <a16:creationId xmlns:a16="http://schemas.microsoft.com/office/drawing/2014/main" id="{2992548D-B2EA-4501-8A1A-37AAB94A4CC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067694"/>
            <a:ext cx="2681864" cy="209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5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5337-799A-4B60-8A45-14E311B3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04" y="616422"/>
            <a:ext cx="8229600" cy="535781"/>
          </a:xfrm>
        </p:spPr>
        <p:txBody>
          <a:bodyPr/>
          <a:lstStyle/>
          <a:p>
            <a:pPr algn="ctr"/>
            <a:r>
              <a:rPr lang="en-GB" dirty="0"/>
              <a:t>Patient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85209-EDF3-43FA-B48D-929325438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163315"/>
            <a:ext cx="4038600" cy="314802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Out of 190 referrals:</a:t>
            </a:r>
          </a:p>
          <a:p>
            <a:r>
              <a:rPr lang="en-GB" dirty="0"/>
              <a:t> 158 participated</a:t>
            </a:r>
          </a:p>
          <a:p>
            <a:r>
              <a:rPr lang="en-GB" dirty="0"/>
              <a:t>32 declined/ incomplete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= 83% participation rate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9C85F-F94B-4704-8FD8-B2AA74C27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7904" y="1163315"/>
            <a:ext cx="4923523" cy="3712691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dirty="0"/>
              <a:t>Reasons for non-engagement</a:t>
            </a:r>
          </a:p>
          <a:p>
            <a:pPr algn="ctr"/>
            <a:r>
              <a:rPr lang="en-GB" sz="1600" dirty="0"/>
              <a:t>Felt ‘fit enough’</a:t>
            </a:r>
          </a:p>
          <a:p>
            <a:pPr algn="ctr"/>
            <a:r>
              <a:rPr lang="en-GB" sz="1600" dirty="0"/>
              <a:t>Felt ‘too much going on’</a:t>
            </a:r>
          </a:p>
          <a:p>
            <a:pPr algn="ctr"/>
            <a:r>
              <a:rPr lang="en-GB" sz="1600" dirty="0"/>
              <a:t>Wanted to wait for results and then treatment started</a:t>
            </a:r>
          </a:p>
          <a:p>
            <a:pPr algn="ctr"/>
            <a:endParaRPr lang="en-GB" sz="1600" dirty="0"/>
          </a:p>
          <a:p>
            <a:pPr marL="0" indent="0" algn="ctr">
              <a:buNone/>
            </a:pPr>
            <a:r>
              <a:rPr lang="en-GB" sz="1600" b="1" dirty="0"/>
              <a:t>Reasons for incomplete</a:t>
            </a:r>
          </a:p>
          <a:p>
            <a:pPr algn="ctr"/>
            <a:r>
              <a:rPr lang="en-GB" sz="1600" dirty="0"/>
              <a:t>Rapid deterioration</a:t>
            </a:r>
          </a:p>
          <a:p>
            <a:pPr algn="ctr"/>
            <a:r>
              <a:rPr lang="en-GB" sz="1600" dirty="0"/>
              <a:t>Surveillance and not for treatment</a:t>
            </a:r>
          </a:p>
          <a:p>
            <a:pPr algn="ctr"/>
            <a:r>
              <a:rPr lang="en-GB" sz="1600" dirty="0"/>
              <a:t>Non-cancerous</a:t>
            </a:r>
          </a:p>
          <a:p>
            <a:pPr algn="ctr"/>
            <a:r>
              <a:rPr lang="en-GB" sz="1600" dirty="0"/>
              <a:t>Alternate primary</a:t>
            </a:r>
          </a:p>
          <a:p>
            <a:pPr algn="ctr"/>
            <a:r>
              <a:rPr lang="en-GB" sz="1600" dirty="0"/>
              <a:t>OOA</a:t>
            </a:r>
          </a:p>
          <a:p>
            <a:pPr algn="ctr"/>
            <a:endParaRPr lang="en-GB" dirty="0"/>
          </a:p>
        </p:txBody>
      </p:sp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C6CD87A7-007E-4A10-A1AD-10CDDE7A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800955" cy="67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9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6870-44DE-40A2-97CD-946C3186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28108"/>
            <a:ext cx="5760640" cy="535781"/>
          </a:xfrm>
        </p:spPr>
        <p:txBody>
          <a:bodyPr/>
          <a:lstStyle/>
          <a:p>
            <a:pPr algn="ctr"/>
            <a:r>
              <a:rPr lang="en-GB" dirty="0"/>
              <a:t>Strategies to improve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45B4-BA52-4781-BF87-F52830F1C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423" y="1059582"/>
            <a:ext cx="403860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Prehabilitation Team</a:t>
            </a:r>
          </a:p>
          <a:p>
            <a:pPr algn="ctr"/>
            <a:r>
              <a:rPr lang="en-GB" dirty="0"/>
              <a:t>Reviewing pathway to offer more targeted and specialist support to non-engagers</a:t>
            </a:r>
          </a:p>
          <a:p>
            <a:pPr algn="ctr"/>
            <a:r>
              <a:rPr lang="en-GB" dirty="0"/>
              <a:t>Improving links in community to refer to other services (</a:t>
            </a:r>
            <a:r>
              <a:rPr lang="en-GB" dirty="0" err="1"/>
              <a:t>ie</a:t>
            </a:r>
            <a:r>
              <a:rPr lang="en-GB" dirty="0"/>
              <a:t> Sue Ryder, Maggie’s, </a:t>
            </a:r>
            <a:r>
              <a:rPr lang="en-GB" dirty="0" err="1"/>
              <a:t>Glos</a:t>
            </a:r>
            <a:r>
              <a:rPr lang="en-GB" dirty="0"/>
              <a:t> Can </a:t>
            </a:r>
            <a:r>
              <a:rPr lang="en-GB" dirty="0" err="1"/>
              <a:t>Exs</a:t>
            </a:r>
            <a:r>
              <a:rPr lang="en-GB" dirty="0"/>
              <a:t>) etc</a:t>
            </a:r>
          </a:p>
          <a:p>
            <a:pPr algn="ctr"/>
            <a:r>
              <a:rPr lang="en-GB" dirty="0"/>
              <a:t>New psychology post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FC18F-8B2D-46C1-A338-6F8BD7A6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48" y="987574"/>
            <a:ext cx="40386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Lung Team</a:t>
            </a:r>
          </a:p>
          <a:p>
            <a:pPr algn="ctr"/>
            <a:r>
              <a:rPr lang="en-GB" dirty="0"/>
              <a:t>Referral at point of first contact to optimise Prehab time</a:t>
            </a:r>
          </a:p>
          <a:p>
            <a:pPr algn="ctr"/>
            <a:r>
              <a:rPr lang="en-GB" dirty="0"/>
              <a:t>Referral criteria- all patients</a:t>
            </a:r>
          </a:p>
          <a:p>
            <a:pPr algn="ctr"/>
            <a:r>
              <a:rPr lang="en-GB" dirty="0"/>
              <a:t>Cc’ing onto clinic letters working well</a:t>
            </a:r>
          </a:p>
          <a:p>
            <a:pPr algn="ctr"/>
            <a:r>
              <a:rPr lang="en-GB" dirty="0"/>
              <a:t>Highlight importance of Prehab at consult</a:t>
            </a:r>
          </a:p>
          <a:p>
            <a:pPr algn="ctr"/>
            <a:r>
              <a:rPr lang="en-GB" dirty="0"/>
              <a:t>‘Referral to Prehab Leaflet’ available to distribute to patients on </a:t>
            </a:r>
            <a:r>
              <a:rPr lang="en-GB" dirty="0">
                <a:hlinkClick r:id="rId2"/>
              </a:rPr>
              <a:t>intranet + internet</a:t>
            </a:r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6F41CC40-BEB8-48F4-B125-6C5C1344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A902-A43E-435C-844C-5B60FCE5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service			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A881B-C9B9-491B-B38A-FB187E62D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120" y="2009522"/>
            <a:ext cx="4038600" cy="3148021"/>
          </a:xfrm>
        </p:spPr>
        <p:txBody>
          <a:bodyPr/>
          <a:lstStyle/>
          <a:p>
            <a:r>
              <a:rPr lang="en-GB" dirty="0"/>
              <a:t>Prescription of exercise, nutrition and psychological interventions.</a:t>
            </a:r>
          </a:p>
          <a:p>
            <a:r>
              <a:rPr lang="en-GB" dirty="0"/>
              <a:t>Proactive activities of daily life(ADL) management based on frailty status.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E2715-6D1A-4473-98C9-32E14AD48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991" y="1779662"/>
            <a:ext cx="4038600" cy="3148021"/>
          </a:xfrm>
        </p:spPr>
        <p:txBody>
          <a:bodyPr/>
          <a:lstStyle/>
          <a:p>
            <a:r>
              <a:rPr lang="en-GB" dirty="0"/>
              <a:t>Physiotherapy</a:t>
            </a:r>
          </a:p>
          <a:p>
            <a:r>
              <a:rPr lang="en-GB" dirty="0"/>
              <a:t>Occupational therapy</a:t>
            </a:r>
          </a:p>
          <a:p>
            <a:r>
              <a:rPr lang="en-GB" dirty="0"/>
              <a:t>Psychology</a:t>
            </a:r>
          </a:p>
          <a:p>
            <a:r>
              <a:rPr lang="en-GB" dirty="0"/>
              <a:t>Dietitian</a:t>
            </a:r>
          </a:p>
        </p:txBody>
      </p:sp>
      <p:pic>
        <p:nvPicPr>
          <p:cNvPr id="5" name="Picture 2" descr="Home - MSD UK">
            <a:extLst>
              <a:ext uri="{FF2B5EF4-FFF2-40B4-BE49-F238E27FC236}">
                <a16:creationId xmlns:a16="http://schemas.microsoft.com/office/drawing/2014/main" id="{2D9AE2E1-C044-4D72-BDA6-748CC40B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5"/>
            <a:ext cx="2232248" cy="8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EDCA-F18A-4A29-98E2-64CAB747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A043-CC6D-44FE-AC8B-9AC9707E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5" y="1653648"/>
            <a:ext cx="6232175" cy="3024336"/>
          </a:xfrm>
        </p:spPr>
        <p:txBody>
          <a:bodyPr/>
          <a:lstStyle/>
          <a:p>
            <a:r>
              <a:rPr lang="en-GB" sz="2000" dirty="0"/>
              <a:t>Patients are most likely to engage when advised to do so by the clinical team (Medics &amp; nurses).</a:t>
            </a:r>
          </a:p>
          <a:p>
            <a:r>
              <a:rPr lang="en-GB" sz="2000" dirty="0"/>
              <a:t>Interventions are most effective and more likely to affect change in treatment with patients with a performance status of 2, but all PS patients benefit from general messaging, increasing physical activity and proactive management.</a:t>
            </a:r>
          </a:p>
          <a:p>
            <a:r>
              <a:rPr lang="en-GB" sz="2000" dirty="0"/>
              <a:t>Need Physio rather than a personal trainer to deliver exercise to this complex clinical group to prevent delays.</a:t>
            </a:r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4" name="Picture 4" descr="As long as I'm still learning, I'll continue teaching. - Dr. Shelly Arneson  Author and Consultant">
            <a:extLst>
              <a:ext uri="{FF2B5EF4-FFF2-40B4-BE49-F238E27FC236}">
                <a16:creationId xmlns:a16="http://schemas.microsoft.com/office/drawing/2014/main" id="{8CA4BA4A-4FC3-4430-BAB1-07A53F6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59" y="1923678"/>
            <a:ext cx="2455841" cy="2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720B2AE5-8E53-4C62-879A-66C9A777D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5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EDCA-F18A-4A29-98E2-64CAB747C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A043-CC6D-44FE-AC8B-9AC9707E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5" y="1653648"/>
            <a:ext cx="6232175" cy="3024336"/>
          </a:xfrm>
        </p:spPr>
        <p:txBody>
          <a:bodyPr/>
          <a:lstStyle/>
          <a:p>
            <a:r>
              <a:rPr lang="en-GB" sz="2000" dirty="0"/>
              <a:t>Completing outcomes measures at the end of treatment is difficult and does not necessarily indicate positive change.</a:t>
            </a:r>
          </a:p>
          <a:p>
            <a:r>
              <a:rPr lang="en-GB" sz="2000" dirty="0"/>
              <a:t>All patients regardless of PS benefit from general messaging, increasing physical activity and proactive management.</a:t>
            </a:r>
          </a:p>
          <a:p>
            <a:r>
              <a:rPr lang="en-GB" sz="2000" dirty="0"/>
              <a:t>Need more emphasis on long term smoking cessation and continuing exercise.</a:t>
            </a:r>
          </a:p>
          <a:p>
            <a:r>
              <a:rPr lang="en-GB" sz="2000" dirty="0"/>
              <a:t>Need smooth transition to rehab services.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4" name="Picture 4" descr="As long as I'm still learning, I'll continue teaching. - Dr. Shelly Arneson  Author and Consultant">
            <a:extLst>
              <a:ext uri="{FF2B5EF4-FFF2-40B4-BE49-F238E27FC236}">
                <a16:creationId xmlns:a16="http://schemas.microsoft.com/office/drawing/2014/main" id="{8CA4BA4A-4FC3-4430-BAB1-07A53F6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59" y="1923678"/>
            <a:ext cx="2455841" cy="24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4C324750-C497-4F5F-80BB-35A57C9B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985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E8572-BEBF-4DD2-847D-06CD9F45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9502"/>
            <a:ext cx="4896544" cy="535781"/>
          </a:xfrm>
        </p:spPr>
        <p:txBody>
          <a:bodyPr/>
          <a:lstStyle/>
          <a:p>
            <a:pPr algn="ctr"/>
            <a:r>
              <a:rPr lang="en-GB" dirty="0"/>
              <a:t>Prehab AHP’s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62B1C-B309-4BBD-815C-0BE85577E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5" y="1160507"/>
            <a:ext cx="2703783" cy="3528392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Dietitian</a:t>
            </a:r>
          </a:p>
          <a:p>
            <a:r>
              <a:rPr lang="en-GB" sz="2000" dirty="0"/>
              <a:t>Role Challenges</a:t>
            </a:r>
          </a:p>
          <a:p>
            <a:pPr marL="0" indent="0">
              <a:buNone/>
            </a:pPr>
            <a:r>
              <a:rPr lang="en-GB" sz="2000" dirty="0"/>
              <a:t>(patient’s already been provided with nutrition advice prior to dietetic consult)</a:t>
            </a:r>
          </a:p>
          <a:p>
            <a:pPr marL="0" indent="0" algn="ctr">
              <a:buNone/>
            </a:pPr>
            <a:r>
              <a:rPr lang="en-GB" u="sng" dirty="0"/>
              <a:t>OT</a:t>
            </a:r>
          </a:p>
          <a:p>
            <a:pPr algn="ctr"/>
            <a:r>
              <a:rPr lang="en-GB" sz="2000" dirty="0"/>
              <a:t>Role Challenges</a:t>
            </a:r>
          </a:p>
          <a:p>
            <a:pPr algn="ctr"/>
            <a:r>
              <a:rPr lang="en-GB" sz="2000" dirty="0"/>
              <a:t>Proactive frailty identification and palliation</a:t>
            </a:r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endParaRPr lang="en-GB" u="sng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919D51-537B-4AB5-B39A-38DCF0A86CF2}"/>
              </a:ext>
            </a:extLst>
          </p:cNvPr>
          <p:cNvSpPr txBox="1">
            <a:spLocks/>
          </p:cNvSpPr>
          <p:nvPr/>
        </p:nvSpPr>
        <p:spPr bwMode="auto">
          <a:xfrm>
            <a:off x="6084168" y="1142916"/>
            <a:ext cx="28477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u="sng" dirty="0"/>
              <a:t>Psychologist</a:t>
            </a:r>
          </a:p>
          <a:p>
            <a:pPr algn="ctr"/>
            <a:r>
              <a:rPr lang="en-GB" sz="2000" dirty="0"/>
              <a:t>Role Challenges</a:t>
            </a:r>
          </a:p>
          <a:p>
            <a:pPr algn="ctr"/>
            <a:r>
              <a:rPr lang="en-GB" sz="2000" dirty="0"/>
              <a:t>AP role difficult in a new evolving service </a:t>
            </a:r>
          </a:p>
          <a:p>
            <a:pPr algn="ctr"/>
            <a:r>
              <a:rPr lang="en-GB" sz="2000" dirty="0"/>
              <a:t>New post to be advertised for Psychologist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18733-D1D4-40EC-B18D-C3DCEB52CD45}"/>
              </a:ext>
            </a:extLst>
          </p:cNvPr>
          <p:cNvSpPr txBox="1">
            <a:spLocks/>
          </p:cNvSpPr>
          <p:nvPr/>
        </p:nvSpPr>
        <p:spPr bwMode="auto">
          <a:xfrm>
            <a:off x="3203848" y="1142916"/>
            <a:ext cx="273630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u="sng" dirty="0"/>
              <a:t>Physiotherapist</a:t>
            </a:r>
          </a:p>
          <a:p>
            <a:pPr algn="ctr"/>
            <a:r>
              <a:rPr lang="en-GB" sz="2000" dirty="0"/>
              <a:t>Role Challenges</a:t>
            </a:r>
          </a:p>
          <a:p>
            <a:pPr marL="0" indent="0" algn="ctr">
              <a:buNone/>
            </a:pPr>
            <a:r>
              <a:rPr lang="en-GB" sz="2000" dirty="0"/>
              <a:t>Need for more targeted interventions </a:t>
            </a:r>
          </a:p>
          <a:p>
            <a:pPr marL="0" indent="0" algn="ctr">
              <a:buNone/>
            </a:pPr>
            <a:r>
              <a:rPr lang="en-GB" sz="2000" dirty="0"/>
              <a:t>(managing breathlessness, DBE’s)</a:t>
            </a:r>
          </a:p>
          <a:p>
            <a:pPr algn="ctr"/>
            <a:r>
              <a:rPr lang="en-GB" sz="2000" dirty="0"/>
              <a:t>Offer more than weekly exercise</a:t>
            </a:r>
          </a:p>
        </p:txBody>
      </p:sp>
      <p:pic>
        <p:nvPicPr>
          <p:cNvPr id="6" name="Picture 5" descr="Home - MSD UK">
            <a:extLst>
              <a:ext uri="{FF2B5EF4-FFF2-40B4-BE49-F238E27FC236}">
                <a16:creationId xmlns:a16="http://schemas.microsoft.com/office/drawing/2014/main" id="{F071011C-75CF-41DC-B11A-849473AE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41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EFC3-A6D5-4094-95F1-0D92C53E9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8114"/>
            <a:ext cx="8229600" cy="535781"/>
          </a:xfrm>
        </p:spPr>
        <p:txBody>
          <a:bodyPr/>
          <a:lstStyle/>
          <a:p>
            <a:pPr algn="ctr"/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3BAD1-C120-46F5-A095-7BE1261D7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46603"/>
            <a:ext cx="3682752" cy="2853339"/>
          </a:xfrm>
        </p:spPr>
        <p:txBody>
          <a:bodyPr/>
          <a:lstStyle/>
          <a:p>
            <a:pPr marL="0" indent="0" algn="ctr">
              <a:buNone/>
            </a:pPr>
            <a:r>
              <a:rPr lang="en-GB" sz="1200" b="1" dirty="0"/>
              <a:t>Overview</a:t>
            </a:r>
          </a:p>
          <a:p>
            <a:r>
              <a:rPr lang="en-GB" sz="1200" dirty="0"/>
              <a:t>79yr old female</a:t>
            </a:r>
          </a:p>
          <a:p>
            <a:r>
              <a:rPr lang="en-GB" sz="1200" dirty="0"/>
              <a:t>T3 M2 N0</a:t>
            </a:r>
          </a:p>
          <a:p>
            <a:r>
              <a:rPr lang="en-GB" sz="1200" dirty="0"/>
              <a:t>PS =1</a:t>
            </a:r>
          </a:p>
          <a:p>
            <a:r>
              <a:rPr lang="en-GB" sz="1200" dirty="0"/>
              <a:t>PG-SGA =8</a:t>
            </a:r>
          </a:p>
          <a:p>
            <a:r>
              <a:rPr lang="en-GB" sz="1200" dirty="0"/>
              <a:t>IPAQ- no activity</a:t>
            </a:r>
          </a:p>
          <a:p>
            <a:r>
              <a:rPr lang="en-GB" sz="1200" dirty="0"/>
              <a:t>PHQ4= 0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Treatment Plan- Palliative chemotherapy</a:t>
            </a: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4" name="Picture 3" descr="Home - MSD UK">
            <a:extLst>
              <a:ext uri="{FF2B5EF4-FFF2-40B4-BE49-F238E27FC236}">
                <a16:creationId xmlns:a16="http://schemas.microsoft.com/office/drawing/2014/main" id="{EFF1CE27-82FE-417F-A239-7383C5D9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1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25E8-14DF-4633-9890-A3DB6F2A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" y="123478"/>
            <a:ext cx="8229600" cy="535781"/>
          </a:xfrm>
        </p:spPr>
        <p:txBody>
          <a:bodyPr/>
          <a:lstStyle/>
          <a:p>
            <a:pPr algn="ctr"/>
            <a:r>
              <a:rPr lang="en-GB" dirty="0"/>
              <a:t>Prehab Intervention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233DC33-E1D3-4A6F-8169-9BA1BAD36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787090"/>
              </p:ext>
            </p:extLst>
          </p:nvPr>
        </p:nvGraphicFramePr>
        <p:xfrm>
          <a:off x="579107" y="956022"/>
          <a:ext cx="770485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ome - MSD UK">
            <a:extLst>
              <a:ext uri="{FF2B5EF4-FFF2-40B4-BE49-F238E27FC236}">
                <a16:creationId xmlns:a16="http://schemas.microsoft.com/office/drawing/2014/main" id="{97C2003C-BD19-48F2-AAC2-977BB84F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088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B87B-8B74-48BB-9D81-3D1E0436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11510"/>
            <a:ext cx="8320409" cy="535781"/>
          </a:xfrm>
        </p:spPr>
        <p:txBody>
          <a:bodyPr/>
          <a:lstStyle/>
          <a:p>
            <a:r>
              <a:rPr lang="en-GB" dirty="0"/>
              <a:t>Prehabilitation Outcomes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2D36321-1FFD-458F-9E4D-7D3172E1D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225238"/>
              </p:ext>
            </p:extLst>
          </p:nvPr>
        </p:nvGraphicFramePr>
        <p:xfrm>
          <a:off x="1765899" y="1275606"/>
          <a:ext cx="4752528" cy="111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457">
                  <a:extLst>
                    <a:ext uri="{9D8B030D-6E8A-4147-A177-3AD203B41FA5}">
                      <a16:colId xmlns:a16="http://schemas.microsoft.com/office/drawing/2014/main" val="4168478573"/>
                    </a:ext>
                  </a:extLst>
                </a:gridCol>
                <a:gridCol w="1526544">
                  <a:extLst>
                    <a:ext uri="{9D8B030D-6E8A-4147-A177-3AD203B41FA5}">
                      <a16:colId xmlns:a16="http://schemas.microsoft.com/office/drawing/2014/main" val="3779237078"/>
                    </a:ext>
                  </a:extLst>
                </a:gridCol>
                <a:gridCol w="1584527">
                  <a:extLst>
                    <a:ext uri="{9D8B030D-6E8A-4147-A177-3AD203B41FA5}">
                      <a16:colId xmlns:a16="http://schemas.microsoft.com/office/drawing/2014/main" val="178459408"/>
                    </a:ext>
                  </a:extLst>
                </a:gridCol>
              </a:tblGrid>
              <a:tr h="278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</a:rPr>
                        <a:t> 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</a:rPr>
                        <a:t>Initial 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Discharge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extLst>
                  <a:ext uri="{0D108BD9-81ED-4DB2-BD59-A6C34878D82A}">
                    <a16:rowId xmlns:a16="http://schemas.microsoft.com/office/drawing/2014/main" val="2951414160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Pre test RPE (Borg Scale)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1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1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extLst>
                  <a:ext uri="{0D108BD9-81ED-4DB2-BD59-A6C34878D82A}">
                    <a16:rowId xmlns:a16="http://schemas.microsoft.com/office/drawing/2014/main" val="504898601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Number of Repetitions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7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8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extLst>
                  <a:ext uri="{0D108BD9-81ED-4DB2-BD59-A6C34878D82A}">
                    <a16:rowId xmlns:a16="http://schemas.microsoft.com/office/drawing/2014/main" val="3839875426"/>
                  </a:ext>
                </a:extLst>
              </a:tr>
              <a:tr h="278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</a:rPr>
                        <a:t>Post test RPE (Borg Scale)</a:t>
                      </a:r>
                      <a:endParaRPr lang="en-GB" sz="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</a:rPr>
                        <a:t>7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</a:rPr>
                        <a:t>2</a:t>
                      </a:r>
                      <a:endParaRPr lang="en-GB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77" marR="48377" marT="0" marB="0"/>
                </a:tc>
                <a:extLst>
                  <a:ext uri="{0D108BD9-81ED-4DB2-BD59-A6C34878D82A}">
                    <a16:rowId xmlns:a16="http://schemas.microsoft.com/office/drawing/2014/main" val="295870976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51C104-8B4A-4916-A12A-3B9FE8CAE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82568"/>
              </p:ext>
            </p:extLst>
          </p:nvPr>
        </p:nvGraphicFramePr>
        <p:xfrm>
          <a:off x="1331640" y="2716941"/>
          <a:ext cx="5725160" cy="678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615592394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416724297"/>
                    </a:ext>
                  </a:extLst>
                </a:gridCol>
              </a:tblGrid>
              <a:tr h="33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Initial Weight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Discharge Weight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078216"/>
                  </a:ext>
                </a:extLst>
              </a:tr>
              <a:tr h="339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72kg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72kg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743478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5D482F3-11D7-4524-A7BF-96B76276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944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AE145-C4FF-4F88-831D-AD3DF4287EB7}"/>
              </a:ext>
            </a:extLst>
          </p:cNvPr>
          <p:cNvSpPr txBox="1"/>
          <p:nvPr/>
        </p:nvSpPr>
        <p:spPr>
          <a:xfrm>
            <a:off x="827584" y="3579862"/>
            <a:ext cx="7200800" cy="146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Utilising a person-centred approach, the Prehabilitation intervention supported Mrs P to optimise her pre-treatment baseline to reduce the severity and onset of treatment related side effects. Mrs P was able to tolerate all of her scheduled cycles of chemotherapy.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Picture 7" descr="Home - MSD UK">
            <a:extLst>
              <a:ext uri="{FF2B5EF4-FFF2-40B4-BE49-F238E27FC236}">
                <a16:creationId xmlns:a16="http://schemas.microsoft.com/office/drawing/2014/main" id="{4B464808-F1E9-4486-93F3-1611645A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4" y="-51850"/>
            <a:ext cx="1439179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8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84E2CB-BF9C-4AF4-A38C-6BE980BC9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113589"/>
            <a:ext cx="8229600" cy="234026"/>
          </a:xfrm>
        </p:spPr>
        <p:txBody>
          <a:bodyPr/>
          <a:lstStyle/>
          <a:p>
            <a:r>
              <a:rPr lang="en-GB" sz="2000" dirty="0"/>
              <a:t>The Project Aims to increase resilience and ability to manage treatments with reduced effects</a:t>
            </a:r>
            <a:r>
              <a:rPr lang="en-GB" sz="2400" dirty="0"/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7F8138-C92B-42DD-934E-B3ED4FF75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"/>
          <a:stretch/>
        </p:blipFill>
        <p:spPr bwMode="auto">
          <a:xfrm>
            <a:off x="35497" y="1556792"/>
            <a:ext cx="91300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ome - MSD UK">
            <a:extLst>
              <a:ext uri="{FF2B5EF4-FFF2-40B4-BE49-F238E27FC236}">
                <a16:creationId xmlns:a16="http://schemas.microsoft.com/office/drawing/2014/main" id="{4AF382DF-68C1-4F92-BD36-00538C04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944216" cy="7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5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0EDA1-EA28-4ECF-9AC9-7C4743D2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113589"/>
            <a:ext cx="8229600" cy="306034"/>
          </a:xfrm>
        </p:spPr>
        <p:txBody>
          <a:bodyPr/>
          <a:lstStyle/>
          <a:p>
            <a:r>
              <a:rPr lang="en-GB" sz="1600" dirty="0"/>
              <a:t>Our Pathway</a:t>
            </a:r>
          </a:p>
        </p:txBody>
      </p:sp>
      <p:pic>
        <p:nvPicPr>
          <p:cNvPr id="3" name="Picture 2" descr="Home - MSD UK">
            <a:extLst>
              <a:ext uri="{FF2B5EF4-FFF2-40B4-BE49-F238E27FC236}">
                <a16:creationId xmlns:a16="http://schemas.microsoft.com/office/drawing/2014/main" id="{56AE7C74-B8D0-469D-A539-114314AC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2160240" cy="8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 - MSD UK">
            <a:extLst>
              <a:ext uri="{FF2B5EF4-FFF2-40B4-BE49-F238E27FC236}">
                <a16:creationId xmlns:a16="http://schemas.microsoft.com/office/drawing/2014/main" id="{2026E935-2533-4433-9E7E-AAB775E06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5"/>
            <a:ext cx="2664296" cy="99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025CE8F-BE10-46F4-AD3D-590E7223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15388" r="28013" b="4789"/>
          <a:stretch/>
        </p:blipFill>
        <p:spPr bwMode="auto">
          <a:xfrm>
            <a:off x="1043608" y="1443081"/>
            <a:ext cx="7488832" cy="30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8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EDD3-1D58-4EF2-81DA-D86E8AF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46" y="912859"/>
            <a:ext cx="8229600" cy="535781"/>
          </a:xfrm>
        </p:spPr>
        <p:txBody>
          <a:bodyPr/>
          <a:lstStyle/>
          <a:p>
            <a:r>
              <a:rPr lang="en-GB" dirty="0"/>
              <a:t>The service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6A1AF-4D2C-4899-AC34-C1BE9267A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b="1" dirty="0"/>
              <a:t>SCREENING</a:t>
            </a:r>
            <a:endParaRPr lang="en-GB" dirty="0"/>
          </a:p>
          <a:p>
            <a:pPr lvl="1"/>
            <a:r>
              <a:rPr lang="en-GB" dirty="0"/>
              <a:t>Dietetic –</a:t>
            </a:r>
            <a:r>
              <a:rPr lang="en-GB" sz="1400" dirty="0"/>
              <a:t> Scored Patient generated subjective global assessment (PG-SGA)</a:t>
            </a:r>
          </a:p>
          <a:p>
            <a:pPr lvl="1"/>
            <a:r>
              <a:rPr lang="en-GB" dirty="0"/>
              <a:t>Psychology – </a:t>
            </a:r>
            <a:r>
              <a:rPr lang="en-GB" sz="1400" dirty="0"/>
              <a:t>PHQ-4</a:t>
            </a:r>
          </a:p>
          <a:p>
            <a:pPr lvl="1"/>
            <a:r>
              <a:rPr lang="en-GB" dirty="0"/>
              <a:t>OT – </a:t>
            </a:r>
            <a:r>
              <a:rPr lang="en-GB" sz="1400" dirty="0"/>
              <a:t>Rockwood clinical frailty Score</a:t>
            </a:r>
          </a:p>
          <a:p>
            <a:pPr lvl="1"/>
            <a:r>
              <a:rPr lang="en-GB" dirty="0"/>
              <a:t>Physio </a:t>
            </a:r>
            <a:r>
              <a:rPr lang="en-GB" sz="1400" dirty="0"/>
              <a:t>– International Physical Activity Questionnaire (IPAQ)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48332C-F67C-462B-B2FE-EF7C7F7D3D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GB" b="1" dirty="0"/>
              <a:t>INTERVENTIONS</a:t>
            </a:r>
          </a:p>
          <a:p>
            <a:r>
              <a:rPr lang="en-GB" b="1" dirty="0"/>
              <a:t>Universal Talk </a:t>
            </a:r>
            <a:r>
              <a:rPr lang="en-GB" dirty="0"/>
              <a:t>(one off) </a:t>
            </a:r>
          </a:p>
          <a:p>
            <a:pPr lvl="1"/>
            <a:r>
              <a:rPr lang="en-GB" sz="1400" dirty="0"/>
              <a:t>Why participate in prehab</a:t>
            </a:r>
          </a:p>
          <a:p>
            <a:pPr lvl="1"/>
            <a:r>
              <a:rPr lang="en-GB" sz="1400" dirty="0"/>
              <a:t>Myth busting</a:t>
            </a:r>
            <a:endParaRPr lang="en-GB" dirty="0"/>
          </a:p>
          <a:p>
            <a:r>
              <a:rPr lang="en-GB" b="1" dirty="0"/>
              <a:t>Universal Weekly Group exercise classes  </a:t>
            </a:r>
          </a:p>
          <a:p>
            <a:r>
              <a:rPr lang="en-GB" b="1" dirty="0"/>
              <a:t>Targeted First Line advice</a:t>
            </a:r>
          </a:p>
          <a:p>
            <a:pPr lvl="1"/>
            <a:r>
              <a:rPr lang="en-GB" sz="1400" dirty="0"/>
              <a:t>Nutrition, physical or psychological </a:t>
            </a:r>
            <a:endParaRPr lang="en-GB" dirty="0"/>
          </a:p>
          <a:p>
            <a:r>
              <a:rPr lang="en-GB" b="1" dirty="0"/>
              <a:t>Specialist 1:1 interventions</a:t>
            </a:r>
          </a:p>
          <a:p>
            <a:pPr lvl="1"/>
            <a:r>
              <a:rPr lang="en-GB" sz="1400" dirty="0"/>
              <a:t>As screening identifies</a:t>
            </a:r>
          </a:p>
        </p:txBody>
      </p:sp>
      <p:pic>
        <p:nvPicPr>
          <p:cNvPr id="3" name="Picture 2" descr="Home - MSD UK">
            <a:extLst>
              <a:ext uri="{FF2B5EF4-FFF2-40B4-BE49-F238E27FC236}">
                <a16:creationId xmlns:a16="http://schemas.microsoft.com/office/drawing/2014/main" id="{C42CFC13-27A4-42D7-85BB-17338F89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2088232" cy="7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6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4B92BA-E438-4F4C-9752-DC6ADD3FC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 Resource Outline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B4C384-32B5-4759-BC05-5E6C494DF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9" t="51671" r="35028" b="10232"/>
          <a:stretch/>
        </p:blipFill>
        <p:spPr bwMode="auto">
          <a:xfrm>
            <a:off x="2294781" y="1779662"/>
            <a:ext cx="45544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me - MSD UK">
            <a:extLst>
              <a:ext uri="{FF2B5EF4-FFF2-40B4-BE49-F238E27FC236}">
                <a16:creationId xmlns:a16="http://schemas.microsoft.com/office/drawing/2014/main" id="{8413E0E4-06FF-43E2-831C-7881092D3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2088232" cy="7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71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367" y="829564"/>
            <a:ext cx="5999727" cy="45719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Referral Rates into Prehab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A7B3B7E-418A-44C5-B57E-1FF7D598A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779662"/>
            <a:ext cx="4311707" cy="2592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9F092D-45F5-41C0-8262-2CD30F16D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293" y="1203598"/>
            <a:ext cx="4311707" cy="3511188"/>
          </a:xfrm>
          <a:prstGeom prst="rect">
            <a:avLst/>
          </a:prstGeom>
        </p:spPr>
      </p:pic>
      <p:pic>
        <p:nvPicPr>
          <p:cNvPr id="5" name="Picture 4" descr="Home - MSD UK">
            <a:extLst>
              <a:ext uri="{FF2B5EF4-FFF2-40B4-BE49-F238E27FC236}">
                <a16:creationId xmlns:a16="http://schemas.microsoft.com/office/drawing/2014/main" id="{5E361A88-5668-4E89-A81C-0F9AF0AF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8FFB-9F03-4F8E-A87F-A8464610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70C0"/>
                </a:solidFill>
              </a:rPr>
              <a:t>% of Lung patients referred and seen, referrals by staging</a:t>
            </a:r>
            <a:endParaRPr lang="en-GB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3EE4F8-945D-4D0B-A7B0-67C9E6606D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112" t="15423" r="76100" b="43907"/>
          <a:stretch/>
        </p:blipFill>
        <p:spPr>
          <a:xfrm>
            <a:off x="4648202" y="1563638"/>
            <a:ext cx="4227571" cy="2880320"/>
          </a:xfr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5CC37B0-922A-4EDC-8F61-20F98304E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1250" y="2211710"/>
            <a:ext cx="3895194" cy="1955884"/>
          </a:xfrm>
        </p:spPr>
      </p:pic>
      <p:pic>
        <p:nvPicPr>
          <p:cNvPr id="12" name="Picture 11" descr="Home - MSD UK">
            <a:extLst>
              <a:ext uri="{FF2B5EF4-FFF2-40B4-BE49-F238E27FC236}">
                <a16:creationId xmlns:a16="http://schemas.microsoft.com/office/drawing/2014/main" id="{9CB47D2C-DF41-4BD4-B83F-799286A1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975" y="4564254"/>
            <a:ext cx="548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70C0"/>
                </a:solidFill>
              </a:rPr>
              <a:t>Outcomes of Lung patients referred to Prehab Service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F9AD6F-2E79-49C8-B81E-DB4D4F8E6F92}"/>
              </a:ext>
            </a:extLst>
          </p:cNvPr>
          <p:cNvGraphicFramePr>
            <a:graphicFrameLocks/>
          </p:cNvGraphicFramePr>
          <p:nvPr/>
        </p:nvGraphicFramePr>
        <p:xfrm>
          <a:off x="971550" y="279164"/>
          <a:ext cx="7715250" cy="458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Home - MSD UK">
            <a:extLst>
              <a:ext uri="{FF2B5EF4-FFF2-40B4-BE49-F238E27FC236}">
                <a16:creationId xmlns:a16="http://schemas.microsoft.com/office/drawing/2014/main" id="{0DDABF23-4C66-496A-8F93-0B55EC22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86"/>
            <a:ext cx="1296144" cy="48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54857"/>
      </p:ext>
    </p:extLst>
  </p:cSld>
  <p:clrMapOvr>
    <a:masterClrMapping/>
  </p:clrMapOvr>
</p:sld>
</file>

<file path=ppt/theme/theme1.xml><?xml version="1.0" encoding="utf-8"?>
<a:theme xmlns:a="http://schemas.openxmlformats.org/drawingml/2006/main" name="BCFE_Presentation_Externa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BCFE_Presentation_External_Template</Template>
  <TotalTime>525</TotalTime>
  <Words>872</Words>
  <Application>Microsoft Office PowerPoint</Application>
  <PresentationFormat>On-screen Show (16:9)</PresentationFormat>
  <Paragraphs>146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BCFE_Presentation_External_Template</vt:lpstr>
      <vt:lpstr>GAPS: Gloucestershire Allied Health Professional (AHP) Prehabilitation Service GAPS</vt:lpstr>
      <vt:lpstr>The service   The Team</vt:lpstr>
      <vt:lpstr>The Project Aims to increase resilience and ability to manage treatments with reduced effects.</vt:lpstr>
      <vt:lpstr>Our Pathway</vt:lpstr>
      <vt:lpstr>The service</vt:lpstr>
      <vt:lpstr>Staffing Resource Outline</vt:lpstr>
      <vt:lpstr>Referral Rates into Prehab</vt:lpstr>
      <vt:lpstr>% of Lung patients referred and seen, referrals by staging</vt:lpstr>
      <vt:lpstr>PowerPoint Presentation</vt:lpstr>
      <vt:lpstr> Performance Status: Treatment  Collated at the request of Lung Clinical Team to help guide future  management of patients with a performance status of 2    </vt:lpstr>
      <vt:lpstr>Treatment by Age Group of patients seen by Prehab Team</vt:lpstr>
      <vt:lpstr> Impact of Prehab in maintaining and reducing Performance Status:   All Lung Patients with input from Prehab Team</vt:lpstr>
      <vt:lpstr>Impact of Prehab in maintaining and reducing Performance Status: Radiotherapy Breakdown</vt:lpstr>
      <vt:lpstr>Impact of Prehab in maintaining and reducing Performance Status:   Lung Patients seen in face-to-face Prehab Team sessions</vt:lpstr>
      <vt:lpstr>Patient satisfaction is higher in face to face sessions</vt:lpstr>
      <vt:lpstr>Impact of Prehab in maintaining and reducing Performance Status: Lung Patients with input from Prehab Team: face-to-face/virtual/advice </vt:lpstr>
      <vt:lpstr>Qualitative Survey Results  Service satisfaction  Maintained behaviour change post     intervention</vt:lpstr>
      <vt:lpstr>Patient Engagement</vt:lpstr>
      <vt:lpstr>Strategies to improve</vt:lpstr>
      <vt:lpstr>What we have learnt</vt:lpstr>
      <vt:lpstr>What we have learnt, continued</vt:lpstr>
      <vt:lpstr>Prehab AHP’s</vt:lpstr>
      <vt:lpstr>Case Study</vt:lpstr>
      <vt:lpstr>Prehab Intervention</vt:lpstr>
      <vt:lpstr>Prehabilitation Outcomes</vt:lpstr>
    </vt:vector>
  </TitlesOfParts>
  <Company>Gloucestershire NHS Trusts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Duncan Stevenson (Graphic Designer)</dc:creator>
  <cp:lastModifiedBy>Helen Dunderdale</cp:lastModifiedBy>
  <cp:revision>20</cp:revision>
  <dcterms:created xsi:type="dcterms:W3CDTF">2016-01-06T16:30:26Z</dcterms:created>
  <dcterms:modified xsi:type="dcterms:W3CDTF">2022-11-29T14:44:40Z</dcterms:modified>
</cp:coreProperties>
</file>