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EAA1D6-349A-4581-B420-092C8A3B566B}">
  <a:tblStyle styleId="{AAEAA1D6-349A-4581-B420-092C8A3B566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ra.nhs.uk/covid-19-research/covid-19-guidance-sponsors-sites-and-researcher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nihr.ac.uk/news/nihr-issues-guidance-to-ensure-research-protected-in-a-second-wave/25858" TargetMode="External"/><Relationship Id="rId4" Type="http://schemas.openxmlformats.org/officeDocument/2006/relationships/hyperlink" Target="https://www.gov.uk/guidance/managing-clinical-trials-during-coronavirus-covid-1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5b448471f9_0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15b448471f9_0_1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5b448471f9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15b448471f9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52a504e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52a504e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1252a504e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252a504ea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252a504eaa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1252a504eaa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5adc10d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5adc10dff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199" name="Google Shape;199;gf5adc10dff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5b448471f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5b448471f9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15b448471f9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5b448471f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5b448471f9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In March, on behalf of the Department of Health and Social Care, the NIHR set up a mechanism (UK-wide portal) for applying for funding and/or prioritised support for urgent public health research into COVID-19.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goal was to gather the necessary clinical and epidemiological evidence to inform national policy and enable new diagnostics, treatments and vaccines to be developed and tested.</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 set-up and delivery of UPH studies is expedited by all necessary organisations across the research, health and social care systems including the HRA.</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a:latin typeface="Arial"/>
                <a:ea typeface="Arial"/>
                <a:cs typeface="Arial"/>
                <a:sym typeface="Arial"/>
              </a:rPr>
              <a:t>There is a commitment to ensure that research findings and data relevant to COVID-19 from UPH research are shared rapidly and openly.</a:t>
            </a:r>
            <a:endParaRPr sz="1100">
              <a:latin typeface="Arial"/>
              <a:ea typeface="Arial"/>
              <a:cs typeface="Arial"/>
              <a:sym typeface="Arial"/>
            </a:endParaRPr>
          </a:p>
          <a:p>
            <a:pPr marL="457200" marR="304800" lvl="0" indent="-298450" algn="l" rtl="0">
              <a:lnSpc>
                <a:spcPct val="130000"/>
              </a:lnSpc>
              <a:spcBef>
                <a:spcPts val="0"/>
              </a:spcBef>
              <a:spcAft>
                <a:spcPts val="0"/>
              </a:spcAft>
              <a:buClr>
                <a:schemeClr val="dk1"/>
              </a:buClr>
              <a:buSzPts val="1100"/>
              <a:buChar char="●"/>
            </a:pPr>
            <a:r>
              <a:rPr lang="en-GB" sz="1100" b="1">
                <a:latin typeface="Arial"/>
                <a:ea typeface="Arial"/>
                <a:cs typeface="Arial"/>
                <a:sym typeface="Arial"/>
              </a:rPr>
              <a:t>Currently there are 67 UPH studies, 47 of which are running in CRN WE.</a:t>
            </a:r>
            <a:endParaRPr sz="1100" b="1">
              <a:latin typeface="Arial"/>
              <a:ea typeface="Arial"/>
              <a:cs typeface="Arial"/>
              <a:sym typeface="Arial"/>
            </a:endParaRPr>
          </a:p>
          <a:p>
            <a:pPr marL="0" marR="304800" lvl="0" indent="0" algn="l" rtl="0">
              <a:lnSpc>
                <a:spcPct val="130000"/>
              </a:lnSpc>
              <a:spcBef>
                <a:spcPts val="0"/>
              </a:spcBef>
              <a:spcAft>
                <a:spcPts val="0"/>
              </a:spcAft>
              <a:buNone/>
            </a:pPr>
            <a:endParaRPr sz="1100" b="1">
              <a:latin typeface="Arial"/>
              <a:ea typeface="Arial"/>
              <a:cs typeface="Arial"/>
              <a:sym typeface="Arial"/>
            </a:endParaRPr>
          </a:p>
          <a:p>
            <a:pPr marL="0" marR="304800" lvl="0" indent="0" algn="l" rtl="0">
              <a:lnSpc>
                <a:spcPct val="130000"/>
              </a:lnSpc>
              <a:spcBef>
                <a:spcPts val="0"/>
              </a:spcBef>
              <a:spcAft>
                <a:spcPts val="0"/>
              </a:spcAft>
              <a:buNone/>
            </a:pPr>
            <a:r>
              <a:rPr lang="en-GB" sz="1100">
                <a:latin typeface="Arial"/>
                <a:ea typeface="Arial"/>
                <a:cs typeface="Arial"/>
                <a:sym typeface="Arial"/>
              </a:rPr>
              <a:t>Restart framework was introduced in May with the aim of </a:t>
            </a:r>
            <a:endParaRPr sz="1100">
              <a:latin typeface="Arial"/>
              <a:ea typeface="Arial"/>
              <a:cs typeface="Arial"/>
              <a:sym typeface="Arial"/>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Restoring a fully active portfolio of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Continuing to support COVID-19 NIHR research</a:t>
            </a:r>
            <a:endParaRPr sz="1100">
              <a:latin typeface="Lato"/>
              <a:ea typeface="Lato"/>
              <a:cs typeface="Lato"/>
              <a:sym typeface="Lato"/>
            </a:endParaRPr>
          </a:p>
          <a:p>
            <a:pPr marL="457200" marR="304800" lvl="0" indent="-311150" algn="l" rtl="0">
              <a:lnSpc>
                <a:spcPct val="130000"/>
              </a:lnSpc>
              <a:spcBef>
                <a:spcPts val="0"/>
              </a:spcBef>
              <a:spcAft>
                <a:spcPts val="0"/>
              </a:spcAft>
              <a:buSzPts val="1300"/>
              <a:buFont typeface="Lato"/>
              <a:buChar char="●"/>
            </a:pPr>
            <a:r>
              <a:rPr lang="en-GB" sz="1100">
                <a:latin typeface="Lato"/>
                <a:ea typeface="Lato"/>
                <a:cs typeface="Lato"/>
                <a:sym typeface="Lato"/>
              </a:rPr>
              <a:t>Providing a structure to guide the restarting of a full range of NIHR research</a:t>
            </a:r>
            <a:endParaRPr sz="1100">
              <a:latin typeface="Lato"/>
              <a:ea typeface="Lato"/>
              <a:cs typeface="Lato"/>
              <a:sym typeface="Lato"/>
            </a:endParaRPr>
          </a:p>
          <a:p>
            <a:pPr marL="457200" marR="304800" lvl="0" indent="-298450" algn="l" rtl="0">
              <a:lnSpc>
                <a:spcPct val="130000"/>
              </a:lnSpc>
              <a:spcBef>
                <a:spcPts val="0"/>
              </a:spcBef>
              <a:spcAft>
                <a:spcPts val="0"/>
              </a:spcAft>
              <a:buSzPts val="1100"/>
              <a:buFont typeface="Lato"/>
              <a:buChar char="●"/>
            </a:pPr>
            <a:r>
              <a:rPr lang="en-GB" sz="1100">
                <a:latin typeface="Lato"/>
                <a:ea typeface="Lato"/>
                <a:cs typeface="Lato"/>
                <a:sym typeface="Lato"/>
              </a:rPr>
              <a:t>Work in close collaboration with key stakeholders, regulators, </a:t>
            </a:r>
            <a:r>
              <a:rPr lang="en-GB" sz="1100">
                <a:solidFill>
                  <a:schemeClr val="hlink"/>
                </a:solidFill>
                <a:uFill>
                  <a:noFill/>
                </a:uFill>
                <a:latin typeface="Lato"/>
                <a:ea typeface="Lato"/>
                <a:cs typeface="Lato"/>
                <a:sym typeface="Lato"/>
                <a:hlinkClick r:id="rId3"/>
              </a:rPr>
              <a:t>HRA</a:t>
            </a:r>
            <a:r>
              <a:rPr lang="en-GB" sz="1100">
                <a:latin typeface="Lato"/>
                <a:ea typeface="Lato"/>
                <a:cs typeface="Lato"/>
                <a:sym typeface="Lato"/>
              </a:rPr>
              <a:t>, </a:t>
            </a:r>
            <a:r>
              <a:rPr lang="en-GB" sz="1100">
                <a:solidFill>
                  <a:schemeClr val="hlink"/>
                </a:solidFill>
                <a:uFill>
                  <a:noFill/>
                </a:uFill>
                <a:latin typeface="Lato"/>
                <a:ea typeface="Lato"/>
                <a:cs typeface="Lato"/>
                <a:sym typeface="Lato"/>
                <a:hlinkClick r:id="rId4"/>
              </a:rPr>
              <a:t>MHRA</a:t>
            </a:r>
            <a:r>
              <a:rPr lang="en-GB" sz="1100">
                <a:latin typeface="Lato"/>
                <a:ea typeface="Lato"/>
                <a:cs typeface="Lato"/>
                <a:sym typeface="Lato"/>
              </a:rPr>
              <a:t>, patients and the public, and health and care research organisations to support the pace and coordination of this Restart and to ensure coordinated UK-wide working</a:t>
            </a:r>
            <a:endParaRPr sz="1100">
              <a:latin typeface="Lato"/>
              <a:ea typeface="Lato"/>
              <a:cs typeface="Lato"/>
              <a:sym typeface="Lato"/>
            </a:endParaRPr>
          </a:p>
          <a:p>
            <a:pPr marL="457200" marR="304800" lvl="0" indent="0" algn="l" rtl="0">
              <a:lnSpc>
                <a:spcPct val="130000"/>
              </a:lnSpc>
              <a:spcBef>
                <a:spcPts val="0"/>
              </a:spcBef>
              <a:spcAft>
                <a:spcPts val="0"/>
              </a:spcAft>
              <a:buNone/>
            </a:pPr>
            <a:endParaRPr sz="1100">
              <a:latin typeface="Lato"/>
              <a:ea typeface="Lato"/>
              <a:cs typeface="Lato"/>
              <a:sym typeface="Lato"/>
            </a:endParaRPr>
          </a:p>
          <a:p>
            <a:pPr marL="0" marR="304800" lvl="0" indent="0" algn="l" rtl="0">
              <a:lnSpc>
                <a:spcPct val="100000"/>
              </a:lnSpc>
              <a:spcBef>
                <a:spcPts val="0"/>
              </a:spcBef>
              <a:spcAft>
                <a:spcPts val="0"/>
              </a:spcAft>
              <a:buNone/>
            </a:pPr>
            <a:r>
              <a:rPr lang="en-GB" sz="1100">
                <a:latin typeface="Arial"/>
                <a:ea typeface="Arial"/>
                <a:cs typeface="Arial"/>
                <a:sym typeface="Arial"/>
              </a:rPr>
              <a:t>2nd wave guidance: </a:t>
            </a:r>
            <a:endParaRPr sz="1100">
              <a:latin typeface="Arial"/>
              <a:ea typeface="Arial"/>
              <a:cs typeface="Arial"/>
              <a:sym typeface="Arial"/>
            </a:endParaRPr>
          </a:p>
          <a:p>
            <a:pPr marL="0" marR="304800" lvl="0" indent="0" algn="l" rtl="0">
              <a:lnSpc>
                <a:spcPct val="100000"/>
              </a:lnSpc>
              <a:spcBef>
                <a:spcPts val="0"/>
              </a:spcBef>
              <a:spcAft>
                <a:spcPts val="0"/>
              </a:spcAft>
              <a:buNone/>
            </a:pPr>
            <a:r>
              <a:rPr lang="en-GB" sz="1100">
                <a:latin typeface="Arial"/>
                <a:ea typeface="Arial"/>
                <a:cs typeface="Arial"/>
                <a:sym typeface="Arial"/>
              </a:rPr>
              <a:t>The NIHR issued </a:t>
            </a:r>
            <a:r>
              <a:rPr lang="en-GB" sz="1100">
                <a:solidFill>
                  <a:srgbClr val="1155CC"/>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guidance</a:t>
            </a:r>
            <a:r>
              <a:rPr lang="en-GB" sz="1100">
                <a:latin typeface="Arial"/>
                <a:ea typeface="Arial"/>
                <a:cs typeface="Arial"/>
                <a:sym typeface="Arial"/>
              </a:rPr>
              <a:t> to protect both COVID-19 and non-COVID-19 research during a ‘second wave’ of high COVID-19 activity.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The guidance makes very clear that research staff funded by NIHR should not be deployed to front line duties except in exceptional circumstances. This is in contrast to the ‘first wave’ when numerous staff were deployed to the clinical front line. </a:t>
            </a:r>
            <a:endParaRPr sz="1100">
              <a:latin typeface="Arial"/>
              <a:ea typeface="Arial"/>
              <a:cs typeface="Arial"/>
              <a:sym typeface="Arial"/>
            </a:endParaRPr>
          </a:p>
          <a:p>
            <a:pPr marL="0" lvl="0" indent="0" algn="l" rtl="0">
              <a:lnSpc>
                <a:spcPct val="100000"/>
              </a:lnSpc>
              <a:spcBef>
                <a:spcPts val="1200"/>
              </a:spcBef>
              <a:spcAft>
                <a:spcPts val="0"/>
              </a:spcAft>
              <a:buNone/>
            </a:pPr>
            <a:r>
              <a:rPr lang="en-GB" sz="1100">
                <a:latin typeface="Arial"/>
                <a:ea typeface="Arial"/>
                <a:cs typeface="Arial"/>
                <a:sym typeface="Arial"/>
              </a:rPr>
              <a:t>Dr William van't Hoff, CEO of the NIHR Clinical Research Network (CRN) and Senior Responsible Officer for the Restart Programme, said: “</a:t>
            </a:r>
            <a:r>
              <a:rPr lang="en-GB" sz="1100" i="1">
                <a:latin typeface="Arial"/>
                <a:ea typeface="Arial"/>
                <a:cs typeface="Arial"/>
                <a:sym typeface="Arial"/>
              </a:rPr>
              <a:t>As the number of people with COVID-19 starts to rise again, it is imperative that our research staff focus on priority COVID-19 studies including vaccine studies. But we also need our teams to continue to support the restart of non-COVID-19 research, both commercial and non-commercial, in tandem with the restoration of NHS routine clinical services. The impact of research being paused in the Spring has been severe and we will make every effort to maintain recruitment rates across the portfolio.”</a:t>
            </a:r>
            <a:endParaRPr sz="1100" i="1">
              <a:latin typeface="Arial"/>
              <a:ea typeface="Arial"/>
              <a:cs typeface="Arial"/>
              <a:sym typeface="Arial"/>
            </a:endParaRPr>
          </a:p>
          <a:p>
            <a:pPr marL="0" marR="304800" lvl="0" indent="0" algn="l" rtl="0">
              <a:lnSpc>
                <a:spcPct val="100000"/>
              </a:lnSpc>
              <a:spcBef>
                <a:spcPts val="1200"/>
              </a:spcBef>
              <a:spcAft>
                <a:spcPts val="3600"/>
              </a:spcAft>
              <a:buNone/>
            </a:pPr>
            <a:endParaRPr sz="1100" b="1">
              <a:latin typeface="Arial"/>
              <a:ea typeface="Arial"/>
              <a:cs typeface="Arial"/>
              <a:sym typeface="Arial"/>
            </a:endParaRPr>
          </a:p>
        </p:txBody>
      </p:sp>
      <p:sp>
        <p:nvSpPr>
          <p:cNvPr id="217" name="Google Shape;217;g15b448471f9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40bec3ba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40bec3ba4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40bec3ba4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5b448471f9_0_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15b448471f9_0_3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5b448471f9_0_1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We saw responses from across all seven Trusts in the region and four Primary Care sites.</a:t>
            </a:r>
            <a:endParaRPr/>
          </a:p>
        </p:txBody>
      </p:sp>
      <p:sp>
        <p:nvSpPr>
          <p:cNvPr id="236" name="Google Shape;236;g15b448471f9_0_1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3"/>
        <p:cNvGrpSpPr/>
        <p:nvPr/>
      </p:nvGrpSpPr>
      <p:grpSpPr>
        <a:xfrm>
          <a:off x="0" y="0"/>
          <a:ext cx="0" cy="0"/>
          <a:chOff x="0" y="0"/>
          <a:chExt cx="0" cy="0"/>
        </a:xfrm>
      </p:grpSpPr>
      <p:pic>
        <p:nvPicPr>
          <p:cNvPr id="94" name="Google Shape;94;p1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95" name="Google Shape;95;p12"/>
          <p:cNvPicPr preferRelativeResize="0"/>
          <p:nvPr/>
        </p:nvPicPr>
        <p:blipFill rotWithShape="1">
          <a:blip r:embed="rId3">
            <a:alphaModFix/>
          </a:blip>
          <a:srcRect r="6603" b="-36686"/>
          <a:stretch/>
        </p:blipFill>
        <p:spPr>
          <a:xfrm>
            <a:off x="436034" y="858109"/>
            <a:ext cx="11387163" cy="45719"/>
          </a:xfrm>
          <a:prstGeom prst="rect">
            <a:avLst/>
          </a:prstGeom>
          <a:noFill/>
          <a:ln>
            <a:noFill/>
          </a:ln>
        </p:spPr>
      </p:pic>
      <p:pic>
        <p:nvPicPr>
          <p:cNvPr id="96" name="Google Shape;96;p1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97" name="Google Shape;97;p1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98" name="Google Shape;98;p1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6000"/>
              <a:buFont typeface="Arial"/>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2"/>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lt1"/>
              </a:buClr>
              <a:buSzPts val="2400"/>
              <a:buNone/>
              <a:defRPr sz="2400">
                <a:solidFill>
                  <a:schemeClr val="l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0" name="Google Shape;100;p1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Arial"/>
                <a:ea typeface="Arial"/>
                <a:cs typeface="Arial"/>
                <a:sym typeface="Arial"/>
              </a:defRPr>
            </a:lvl1pPr>
            <a:lvl2pPr marL="0" lvl="1" indent="0" algn="r" rtl="0">
              <a:spcBef>
                <a:spcPts val="0"/>
              </a:spcBef>
              <a:buNone/>
              <a:defRPr sz="1200" b="0" i="0" u="none" strike="noStrike" cap="none">
                <a:solidFill>
                  <a:schemeClr val="lt1"/>
                </a:solidFill>
                <a:latin typeface="Arial"/>
                <a:ea typeface="Arial"/>
                <a:cs typeface="Arial"/>
                <a:sym typeface="Arial"/>
              </a:defRPr>
            </a:lvl2pPr>
            <a:lvl3pPr marL="0" lvl="2" indent="0" algn="r" rtl="0">
              <a:spcBef>
                <a:spcPts val="0"/>
              </a:spcBef>
              <a:buNone/>
              <a:defRPr sz="1200" b="0" i="0" u="none" strike="noStrike" cap="none">
                <a:solidFill>
                  <a:schemeClr val="lt1"/>
                </a:solidFill>
                <a:latin typeface="Arial"/>
                <a:ea typeface="Arial"/>
                <a:cs typeface="Arial"/>
                <a:sym typeface="Arial"/>
              </a:defRPr>
            </a:lvl3pPr>
            <a:lvl4pPr marL="0" lvl="3" indent="0" algn="r" rtl="0">
              <a:spcBef>
                <a:spcPts val="0"/>
              </a:spcBef>
              <a:buNone/>
              <a:defRPr sz="1200" b="0" i="0" u="none" strike="noStrike" cap="none">
                <a:solidFill>
                  <a:schemeClr val="lt1"/>
                </a:solidFill>
                <a:latin typeface="Arial"/>
                <a:ea typeface="Arial"/>
                <a:cs typeface="Arial"/>
                <a:sym typeface="Arial"/>
              </a:defRPr>
            </a:lvl4pPr>
            <a:lvl5pPr marL="0" lvl="4" indent="0" algn="r" rtl="0">
              <a:spcBef>
                <a:spcPts val="0"/>
              </a:spcBef>
              <a:buNone/>
              <a:defRPr sz="1200" b="0" i="0" u="none" strike="noStrike" cap="none">
                <a:solidFill>
                  <a:schemeClr val="lt1"/>
                </a:solidFill>
                <a:latin typeface="Arial"/>
                <a:ea typeface="Arial"/>
                <a:cs typeface="Arial"/>
                <a:sym typeface="Arial"/>
              </a:defRPr>
            </a:lvl5pPr>
            <a:lvl6pPr marL="0" lvl="5" indent="0" algn="r" rtl="0">
              <a:spcBef>
                <a:spcPts val="0"/>
              </a:spcBef>
              <a:buNone/>
              <a:defRPr sz="1200" b="0" i="0" u="none" strike="noStrike" cap="none">
                <a:solidFill>
                  <a:schemeClr val="lt1"/>
                </a:solidFill>
                <a:latin typeface="Arial"/>
                <a:ea typeface="Arial"/>
                <a:cs typeface="Arial"/>
                <a:sym typeface="Arial"/>
              </a:defRPr>
            </a:lvl6pPr>
            <a:lvl7pPr marL="0" lvl="6" indent="0" algn="r" rtl="0">
              <a:spcBef>
                <a:spcPts val="0"/>
              </a:spcBef>
              <a:buNone/>
              <a:defRPr sz="1200" b="0" i="0" u="none" strike="noStrike" cap="none">
                <a:solidFill>
                  <a:schemeClr val="lt1"/>
                </a:solidFill>
                <a:latin typeface="Arial"/>
                <a:ea typeface="Arial"/>
                <a:cs typeface="Arial"/>
                <a:sym typeface="Arial"/>
              </a:defRPr>
            </a:lvl7pPr>
            <a:lvl8pPr marL="0" lvl="7" indent="0" algn="r" rtl="0">
              <a:spcBef>
                <a:spcPts val="0"/>
              </a:spcBef>
              <a:buNone/>
              <a:defRPr sz="1200" b="0" i="0" u="none" strike="noStrike" cap="none">
                <a:solidFill>
                  <a:schemeClr val="lt1"/>
                </a:solidFill>
                <a:latin typeface="Arial"/>
                <a:ea typeface="Arial"/>
                <a:cs typeface="Arial"/>
                <a:sym typeface="Arial"/>
              </a:defRPr>
            </a:lvl8pPr>
            <a:lvl9pPr marL="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1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02" name="Google Shape;102;p12"/>
          <p:cNvPicPr preferRelativeResize="0"/>
          <p:nvPr/>
        </p:nvPicPr>
        <p:blipFill rotWithShape="1">
          <a:blip r:embed="rId6">
            <a:alphaModFix/>
          </a:blip>
          <a:srcRect t="19703" b="19709"/>
          <a:stretch/>
        </p:blipFill>
        <p:spPr>
          <a:xfrm>
            <a:off x="276645" y="212750"/>
            <a:ext cx="4272106" cy="492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193E72"/>
              </a:buClr>
              <a:buSzPts val="3200"/>
              <a:buFont typeface="Arial"/>
              <a:buNone/>
              <a:defRPr sz="3200">
                <a:solidFill>
                  <a:srgbClr val="193E7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3"/>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000"/>
              </a:spcBef>
              <a:spcAft>
                <a:spcPts val="0"/>
              </a:spcAft>
              <a:buClr>
                <a:srgbClr val="193E72"/>
              </a:buClr>
              <a:buSzPts val="2400"/>
              <a:buChar char="•"/>
              <a:defRPr sz="2400">
                <a:solidFill>
                  <a:srgbClr val="193E72"/>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7" name="Google Shape;107;p13"/>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108" name="Google Shape;108;p13"/>
          <p:cNvPicPr preferRelativeResize="0"/>
          <p:nvPr/>
        </p:nvPicPr>
        <p:blipFill>
          <a:blip r:embed="rId3">
            <a:alphaModFix/>
          </a:blip>
          <a:stretch>
            <a:fillRect/>
          </a:stretch>
        </p:blipFill>
        <p:spPr>
          <a:xfrm>
            <a:off x="198575" y="5977851"/>
            <a:ext cx="4304850" cy="8198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9"/>
        <p:cNvGrpSpPr/>
        <p:nvPr/>
      </p:nvGrpSpPr>
      <p:grpSpPr>
        <a:xfrm>
          <a:off x="0" y="0"/>
          <a:ext cx="0" cy="0"/>
          <a:chOff x="0" y="0"/>
          <a:chExt cx="0" cy="0"/>
        </a:xfrm>
      </p:grpSpPr>
      <p:pic>
        <p:nvPicPr>
          <p:cNvPr id="110" name="Google Shape;110;p14"/>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11" name="Google Shape;111;p14"/>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200"/>
              <a:buFont typeface="Arial"/>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14"/>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1000"/>
              </a:spcBef>
              <a:spcAft>
                <a:spcPts val="0"/>
              </a:spcAft>
              <a:buClr>
                <a:schemeClr val="lt1"/>
              </a:buClr>
              <a:buSzPts val="2400"/>
              <a:buChar char="•"/>
              <a:defRPr sz="2400">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3" name="Google Shape;113;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Arial"/>
                <a:ea typeface="Arial"/>
                <a:cs typeface="Arial"/>
                <a:sym typeface="Arial"/>
              </a:defRPr>
            </a:lvl1pPr>
            <a:lvl2pPr marL="0" lvl="1" indent="0" algn="r" rtl="0">
              <a:spcBef>
                <a:spcPts val="0"/>
              </a:spcBef>
              <a:buNone/>
              <a:defRPr sz="1200">
                <a:solidFill>
                  <a:schemeClr val="lt1"/>
                </a:solidFill>
                <a:latin typeface="Arial"/>
                <a:ea typeface="Arial"/>
                <a:cs typeface="Arial"/>
                <a:sym typeface="Arial"/>
              </a:defRPr>
            </a:lvl2pPr>
            <a:lvl3pPr marL="0" lvl="2" indent="0" algn="r" rtl="0">
              <a:spcBef>
                <a:spcPts val="0"/>
              </a:spcBef>
              <a:buNone/>
              <a:defRPr sz="1200">
                <a:solidFill>
                  <a:schemeClr val="lt1"/>
                </a:solidFill>
                <a:latin typeface="Arial"/>
                <a:ea typeface="Arial"/>
                <a:cs typeface="Arial"/>
                <a:sym typeface="Arial"/>
              </a:defRPr>
            </a:lvl3pPr>
            <a:lvl4pPr marL="0" lvl="3" indent="0" algn="r" rtl="0">
              <a:spcBef>
                <a:spcPts val="0"/>
              </a:spcBef>
              <a:buNone/>
              <a:defRPr sz="1200">
                <a:solidFill>
                  <a:schemeClr val="lt1"/>
                </a:solidFill>
                <a:latin typeface="Arial"/>
                <a:ea typeface="Arial"/>
                <a:cs typeface="Arial"/>
                <a:sym typeface="Arial"/>
              </a:defRPr>
            </a:lvl4pPr>
            <a:lvl5pPr marL="0" lvl="4" indent="0" algn="r" rtl="0">
              <a:spcBef>
                <a:spcPts val="0"/>
              </a:spcBef>
              <a:buNone/>
              <a:defRPr sz="1200">
                <a:solidFill>
                  <a:schemeClr val="lt1"/>
                </a:solidFill>
                <a:latin typeface="Arial"/>
                <a:ea typeface="Arial"/>
                <a:cs typeface="Arial"/>
                <a:sym typeface="Arial"/>
              </a:defRPr>
            </a:lvl5pPr>
            <a:lvl6pPr marL="0" lvl="5" indent="0" algn="r" rtl="0">
              <a:spcBef>
                <a:spcPts val="0"/>
              </a:spcBef>
              <a:buNone/>
              <a:defRPr sz="1200">
                <a:solidFill>
                  <a:schemeClr val="lt1"/>
                </a:solidFill>
                <a:latin typeface="Arial"/>
                <a:ea typeface="Arial"/>
                <a:cs typeface="Arial"/>
                <a:sym typeface="Arial"/>
              </a:defRPr>
            </a:lvl6pPr>
            <a:lvl7pPr marL="0" lvl="6" indent="0" algn="r" rtl="0">
              <a:spcBef>
                <a:spcPts val="0"/>
              </a:spcBef>
              <a:buNone/>
              <a:defRPr sz="1200">
                <a:solidFill>
                  <a:schemeClr val="lt1"/>
                </a:solidFill>
                <a:latin typeface="Arial"/>
                <a:ea typeface="Arial"/>
                <a:cs typeface="Arial"/>
                <a:sym typeface="Arial"/>
              </a:defRPr>
            </a:lvl7pPr>
            <a:lvl8pPr marL="0" lvl="7" indent="0" algn="r" rtl="0">
              <a:spcBef>
                <a:spcPts val="0"/>
              </a:spcBef>
              <a:buNone/>
              <a:defRPr sz="1200">
                <a:solidFill>
                  <a:schemeClr val="lt1"/>
                </a:solidFill>
                <a:latin typeface="Arial"/>
                <a:ea typeface="Arial"/>
                <a:cs typeface="Arial"/>
                <a:sym typeface="Arial"/>
              </a:defRPr>
            </a:lvl8pPr>
            <a:lvl9pPr marL="0" lvl="8" indent="0" algn="r" rtl="0">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14" name="Google Shape;114;p14"/>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115" name="Google Shape;115;p14"/>
          <p:cNvPicPr preferRelativeResize="0"/>
          <p:nvPr/>
        </p:nvPicPr>
        <p:blipFill rotWithShape="1">
          <a:blip r:embed="rId4">
            <a:alphaModFix/>
          </a:blip>
          <a:srcRect t="19703" b="19709"/>
          <a:stretch/>
        </p:blipFill>
        <p:spPr>
          <a:xfrm>
            <a:off x="247645" y="6152325"/>
            <a:ext cx="4272106" cy="492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6"/>
        <p:cNvGrpSpPr/>
        <p:nvPr/>
      </p:nvGrpSpPr>
      <p:grpSpPr>
        <a:xfrm>
          <a:off x="0" y="0"/>
          <a:ext cx="0" cy="0"/>
          <a:chOff x="0" y="0"/>
          <a:chExt cx="0" cy="0"/>
        </a:xfrm>
      </p:grpSpPr>
      <p:pic>
        <p:nvPicPr>
          <p:cNvPr id="117" name="Google Shape;117;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8" name="Google Shape;118;p15"/>
          <p:cNvPicPr preferRelativeResize="0"/>
          <p:nvPr/>
        </p:nvPicPr>
        <p:blipFill rotWithShape="1">
          <a:blip r:embed="rId3">
            <a:alphaModFix/>
          </a:blip>
          <a:srcRect r="6603" b="-36686"/>
          <a:stretch/>
        </p:blipFill>
        <p:spPr>
          <a:xfrm>
            <a:off x="402422" y="868933"/>
            <a:ext cx="11387163" cy="45719"/>
          </a:xfrm>
          <a:prstGeom prst="rect">
            <a:avLst/>
          </a:prstGeom>
          <a:noFill/>
          <a:ln>
            <a:noFill/>
          </a:ln>
        </p:spPr>
      </p:pic>
      <p:pic>
        <p:nvPicPr>
          <p:cNvPr id="119" name="Google Shape;119;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0" name="Google Shape;120;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21" name="Google Shape;121;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93E72"/>
              </a:buClr>
              <a:buSzPts val="4800"/>
              <a:buFont typeface="Arial"/>
              <a:buNone/>
              <a:defRPr sz="4800">
                <a:solidFill>
                  <a:srgbClr val="193E7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193E72"/>
                </a:solidFill>
                <a:latin typeface="Arial"/>
                <a:ea typeface="Arial"/>
                <a:cs typeface="Arial"/>
                <a:sym typeface="Arial"/>
              </a:defRPr>
            </a:lvl1pPr>
            <a:lvl2pPr marL="0" lvl="1" indent="0" algn="r" rtl="0">
              <a:spcBef>
                <a:spcPts val="0"/>
              </a:spcBef>
              <a:buNone/>
              <a:defRPr sz="1200">
                <a:solidFill>
                  <a:srgbClr val="193E72"/>
                </a:solidFill>
                <a:latin typeface="Arial"/>
                <a:ea typeface="Arial"/>
                <a:cs typeface="Arial"/>
                <a:sym typeface="Arial"/>
              </a:defRPr>
            </a:lvl2pPr>
            <a:lvl3pPr marL="0" lvl="2" indent="0" algn="r" rtl="0">
              <a:spcBef>
                <a:spcPts val="0"/>
              </a:spcBef>
              <a:buNone/>
              <a:defRPr sz="1200">
                <a:solidFill>
                  <a:srgbClr val="193E72"/>
                </a:solidFill>
                <a:latin typeface="Arial"/>
                <a:ea typeface="Arial"/>
                <a:cs typeface="Arial"/>
                <a:sym typeface="Arial"/>
              </a:defRPr>
            </a:lvl3pPr>
            <a:lvl4pPr marL="0" lvl="3" indent="0" algn="r" rtl="0">
              <a:spcBef>
                <a:spcPts val="0"/>
              </a:spcBef>
              <a:buNone/>
              <a:defRPr sz="1200">
                <a:solidFill>
                  <a:srgbClr val="193E72"/>
                </a:solidFill>
                <a:latin typeface="Arial"/>
                <a:ea typeface="Arial"/>
                <a:cs typeface="Arial"/>
                <a:sym typeface="Arial"/>
              </a:defRPr>
            </a:lvl4pPr>
            <a:lvl5pPr marL="0" lvl="4" indent="0" algn="r" rtl="0">
              <a:spcBef>
                <a:spcPts val="0"/>
              </a:spcBef>
              <a:buNone/>
              <a:defRPr sz="1200">
                <a:solidFill>
                  <a:srgbClr val="193E72"/>
                </a:solidFill>
                <a:latin typeface="Arial"/>
                <a:ea typeface="Arial"/>
                <a:cs typeface="Arial"/>
                <a:sym typeface="Arial"/>
              </a:defRPr>
            </a:lvl5pPr>
            <a:lvl6pPr marL="0" lvl="5" indent="0" algn="r" rtl="0">
              <a:spcBef>
                <a:spcPts val="0"/>
              </a:spcBef>
              <a:buNone/>
              <a:defRPr sz="1200">
                <a:solidFill>
                  <a:srgbClr val="193E72"/>
                </a:solidFill>
                <a:latin typeface="Arial"/>
                <a:ea typeface="Arial"/>
                <a:cs typeface="Arial"/>
                <a:sym typeface="Arial"/>
              </a:defRPr>
            </a:lvl6pPr>
            <a:lvl7pPr marL="0" lvl="6" indent="0" algn="r" rtl="0">
              <a:spcBef>
                <a:spcPts val="0"/>
              </a:spcBef>
              <a:buNone/>
              <a:defRPr sz="1200">
                <a:solidFill>
                  <a:srgbClr val="193E72"/>
                </a:solidFill>
                <a:latin typeface="Arial"/>
                <a:ea typeface="Arial"/>
                <a:cs typeface="Arial"/>
                <a:sym typeface="Arial"/>
              </a:defRPr>
            </a:lvl7pPr>
            <a:lvl8pPr marL="0" lvl="7" indent="0" algn="r" rtl="0">
              <a:spcBef>
                <a:spcPts val="0"/>
              </a:spcBef>
              <a:buNone/>
              <a:defRPr sz="1200">
                <a:solidFill>
                  <a:srgbClr val="193E72"/>
                </a:solidFill>
                <a:latin typeface="Arial"/>
                <a:ea typeface="Arial"/>
                <a:cs typeface="Arial"/>
                <a:sym typeface="Arial"/>
              </a:defRPr>
            </a:lvl8pPr>
            <a:lvl9pPr marL="0" lvl="8" indent="0" algn="r" rtl="0">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3" name="Google Shape;123;p15"/>
          <p:cNvPicPr preferRelativeResize="0"/>
          <p:nvPr/>
        </p:nvPicPr>
        <p:blipFill>
          <a:blip r:embed="rId6">
            <a:alphaModFix/>
          </a:blip>
          <a:stretch>
            <a:fillRect/>
          </a:stretch>
        </p:blipFill>
        <p:spPr>
          <a:xfrm>
            <a:off x="249450" y="94826"/>
            <a:ext cx="4304850" cy="8198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4"/>
        <p:cNvGrpSpPr/>
        <p:nvPr/>
      </p:nvGrpSpPr>
      <p:grpSpPr>
        <a:xfrm>
          <a:off x="0" y="0"/>
          <a:ext cx="0" cy="0"/>
          <a:chOff x="0" y="0"/>
          <a:chExt cx="0" cy="0"/>
        </a:xfrm>
      </p:grpSpPr>
      <p:pic>
        <p:nvPicPr>
          <p:cNvPr id="125" name="Google Shape;125;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6" name="Google Shape;126;p16"/>
          <p:cNvPicPr preferRelativeResize="0"/>
          <p:nvPr/>
        </p:nvPicPr>
        <p:blipFill rotWithShape="1">
          <a:blip r:embed="rId3">
            <a:alphaModFix/>
          </a:blip>
          <a:srcRect r="6603" b="-36686"/>
          <a:stretch/>
        </p:blipFill>
        <p:spPr>
          <a:xfrm>
            <a:off x="402422" y="868933"/>
            <a:ext cx="11387163" cy="45719"/>
          </a:xfrm>
          <a:prstGeom prst="rect">
            <a:avLst/>
          </a:prstGeom>
          <a:noFill/>
          <a:ln>
            <a:noFill/>
          </a:ln>
        </p:spPr>
      </p:pic>
      <p:sp>
        <p:nvSpPr>
          <p:cNvPr id="127" name="Google Shape;127;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93E72"/>
              </a:buClr>
              <a:buSzPts val="4800"/>
              <a:buFont typeface="Arial"/>
              <a:buNone/>
              <a:defRPr sz="4800">
                <a:solidFill>
                  <a:srgbClr val="193E7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193E72"/>
                </a:solidFill>
                <a:latin typeface="Arial"/>
                <a:ea typeface="Arial"/>
                <a:cs typeface="Arial"/>
                <a:sym typeface="Arial"/>
              </a:defRPr>
            </a:lvl1pPr>
            <a:lvl2pPr marL="0" lvl="1" indent="0" algn="r" rtl="0">
              <a:spcBef>
                <a:spcPts val="0"/>
              </a:spcBef>
              <a:buNone/>
              <a:defRPr sz="1200">
                <a:solidFill>
                  <a:srgbClr val="193E72"/>
                </a:solidFill>
                <a:latin typeface="Arial"/>
                <a:ea typeface="Arial"/>
                <a:cs typeface="Arial"/>
                <a:sym typeface="Arial"/>
              </a:defRPr>
            </a:lvl2pPr>
            <a:lvl3pPr marL="0" lvl="2" indent="0" algn="r" rtl="0">
              <a:spcBef>
                <a:spcPts val="0"/>
              </a:spcBef>
              <a:buNone/>
              <a:defRPr sz="1200">
                <a:solidFill>
                  <a:srgbClr val="193E72"/>
                </a:solidFill>
                <a:latin typeface="Arial"/>
                <a:ea typeface="Arial"/>
                <a:cs typeface="Arial"/>
                <a:sym typeface="Arial"/>
              </a:defRPr>
            </a:lvl3pPr>
            <a:lvl4pPr marL="0" lvl="3" indent="0" algn="r" rtl="0">
              <a:spcBef>
                <a:spcPts val="0"/>
              </a:spcBef>
              <a:buNone/>
              <a:defRPr sz="1200">
                <a:solidFill>
                  <a:srgbClr val="193E72"/>
                </a:solidFill>
                <a:latin typeface="Arial"/>
                <a:ea typeface="Arial"/>
                <a:cs typeface="Arial"/>
                <a:sym typeface="Arial"/>
              </a:defRPr>
            </a:lvl4pPr>
            <a:lvl5pPr marL="0" lvl="4" indent="0" algn="r" rtl="0">
              <a:spcBef>
                <a:spcPts val="0"/>
              </a:spcBef>
              <a:buNone/>
              <a:defRPr sz="1200">
                <a:solidFill>
                  <a:srgbClr val="193E72"/>
                </a:solidFill>
                <a:latin typeface="Arial"/>
                <a:ea typeface="Arial"/>
                <a:cs typeface="Arial"/>
                <a:sym typeface="Arial"/>
              </a:defRPr>
            </a:lvl5pPr>
            <a:lvl6pPr marL="0" lvl="5" indent="0" algn="r" rtl="0">
              <a:spcBef>
                <a:spcPts val="0"/>
              </a:spcBef>
              <a:buNone/>
              <a:defRPr sz="1200">
                <a:solidFill>
                  <a:srgbClr val="193E72"/>
                </a:solidFill>
                <a:latin typeface="Arial"/>
                <a:ea typeface="Arial"/>
                <a:cs typeface="Arial"/>
                <a:sym typeface="Arial"/>
              </a:defRPr>
            </a:lvl6pPr>
            <a:lvl7pPr marL="0" lvl="6" indent="0" algn="r" rtl="0">
              <a:spcBef>
                <a:spcPts val="0"/>
              </a:spcBef>
              <a:buNone/>
              <a:defRPr sz="1200">
                <a:solidFill>
                  <a:srgbClr val="193E72"/>
                </a:solidFill>
                <a:latin typeface="Arial"/>
                <a:ea typeface="Arial"/>
                <a:cs typeface="Arial"/>
                <a:sym typeface="Arial"/>
              </a:defRPr>
            </a:lvl7pPr>
            <a:lvl8pPr marL="0" lvl="7" indent="0" algn="r" rtl="0">
              <a:spcBef>
                <a:spcPts val="0"/>
              </a:spcBef>
              <a:buNone/>
              <a:defRPr sz="1200">
                <a:solidFill>
                  <a:srgbClr val="193E72"/>
                </a:solidFill>
                <a:latin typeface="Arial"/>
                <a:ea typeface="Arial"/>
                <a:cs typeface="Arial"/>
                <a:sym typeface="Arial"/>
              </a:defRPr>
            </a:lvl8pPr>
            <a:lvl9pPr marL="0" lvl="8" indent="0" algn="r" rtl="0">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0" name="Google Shape;130;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31" name="Google Shape;131;p16"/>
          <p:cNvPicPr preferRelativeResize="0"/>
          <p:nvPr/>
        </p:nvPicPr>
        <p:blipFill>
          <a:blip r:embed="rId6">
            <a:alphaModFix/>
          </a:blip>
          <a:stretch>
            <a:fillRect/>
          </a:stretch>
        </p:blipFill>
        <p:spPr>
          <a:xfrm>
            <a:off x="203800" y="171026"/>
            <a:ext cx="4304850" cy="8198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2"/>
        <p:cNvGrpSpPr/>
        <p:nvPr/>
      </p:nvGrpSpPr>
      <p:grpSpPr>
        <a:xfrm>
          <a:off x="0" y="0"/>
          <a:ext cx="0" cy="0"/>
          <a:chOff x="0" y="0"/>
          <a:chExt cx="0" cy="0"/>
        </a:xfrm>
      </p:grpSpPr>
      <p:pic>
        <p:nvPicPr>
          <p:cNvPr id="133" name="Google Shape;133;p17"/>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4" name="Google Shape;134;p17"/>
          <p:cNvPicPr preferRelativeResize="0"/>
          <p:nvPr/>
        </p:nvPicPr>
        <p:blipFill rotWithShape="1">
          <a:blip r:embed="rId3">
            <a:alphaModFix/>
          </a:blip>
          <a:srcRect r="6603" b="-36686"/>
          <a:stretch/>
        </p:blipFill>
        <p:spPr>
          <a:xfrm>
            <a:off x="402422" y="868933"/>
            <a:ext cx="11387163" cy="45719"/>
          </a:xfrm>
          <a:prstGeom prst="rect">
            <a:avLst/>
          </a:prstGeom>
          <a:noFill/>
          <a:ln>
            <a:noFill/>
          </a:ln>
        </p:spPr>
      </p:pic>
      <p:sp>
        <p:nvSpPr>
          <p:cNvPr id="135" name="Google Shape;135;p17"/>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93E72"/>
              </a:buClr>
              <a:buSzPts val="4800"/>
              <a:buFont typeface="Arial"/>
              <a:buNone/>
              <a:defRPr sz="4800">
                <a:solidFill>
                  <a:srgbClr val="193E7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rgbClr val="193E72"/>
                </a:solidFill>
                <a:latin typeface="Arial"/>
                <a:ea typeface="Arial"/>
                <a:cs typeface="Arial"/>
                <a:sym typeface="Arial"/>
              </a:defRPr>
            </a:lvl1pPr>
            <a:lvl2pPr marL="0" lvl="1" indent="0" algn="r" rtl="0">
              <a:spcBef>
                <a:spcPts val="0"/>
              </a:spcBef>
              <a:buNone/>
              <a:defRPr sz="1200">
                <a:solidFill>
                  <a:srgbClr val="193E72"/>
                </a:solidFill>
                <a:latin typeface="Arial"/>
                <a:ea typeface="Arial"/>
                <a:cs typeface="Arial"/>
                <a:sym typeface="Arial"/>
              </a:defRPr>
            </a:lvl2pPr>
            <a:lvl3pPr marL="0" lvl="2" indent="0" algn="r" rtl="0">
              <a:spcBef>
                <a:spcPts val="0"/>
              </a:spcBef>
              <a:buNone/>
              <a:defRPr sz="1200">
                <a:solidFill>
                  <a:srgbClr val="193E72"/>
                </a:solidFill>
                <a:latin typeface="Arial"/>
                <a:ea typeface="Arial"/>
                <a:cs typeface="Arial"/>
                <a:sym typeface="Arial"/>
              </a:defRPr>
            </a:lvl3pPr>
            <a:lvl4pPr marL="0" lvl="3" indent="0" algn="r" rtl="0">
              <a:spcBef>
                <a:spcPts val="0"/>
              </a:spcBef>
              <a:buNone/>
              <a:defRPr sz="1200">
                <a:solidFill>
                  <a:srgbClr val="193E72"/>
                </a:solidFill>
                <a:latin typeface="Arial"/>
                <a:ea typeface="Arial"/>
                <a:cs typeface="Arial"/>
                <a:sym typeface="Arial"/>
              </a:defRPr>
            </a:lvl4pPr>
            <a:lvl5pPr marL="0" lvl="4" indent="0" algn="r" rtl="0">
              <a:spcBef>
                <a:spcPts val="0"/>
              </a:spcBef>
              <a:buNone/>
              <a:defRPr sz="1200">
                <a:solidFill>
                  <a:srgbClr val="193E72"/>
                </a:solidFill>
                <a:latin typeface="Arial"/>
                <a:ea typeface="Arial"/>
                <a:cs typeface="Arial"/>
                <a:sym typeface="Arial"/>
              </a:defRPr>
            </a:lvl5pPr>
            <a:lvl6pPr marL="0" lvl="5" indent="0" algn="r" rtl="0">
              <a:spcBef>
                <a:spcPts val="0"/>
              </a:spcBef>
              <a:buNone/>
              <a:defRPr sz="1200">
                <a:solidFill>
                  <a:srgbClr val="193E72"/>
                </a:solidFill>
                <a:latin typeface="Arial"/>
                <a:ea typeface="Arial"/>
                <a:cs typeface="Arial"/>
                <a:sym typeface="Arial"/>
              </a:defRPr>
            </a:lvl6pPr>
            <a:lvl7pPr marL="0" lvl="6" indent="0" algn="r" rtl="0">
              <a:spcBef>
                <a:spcPts val="0"/>
              </a:spcBef>
              <a:buNone/>
              <a:defRPr sz="1200">
                <a:solidFill>
                  <a:srgbClr val="193E72"/>
                </a:solidFill>
                <a:latin typeface="Arial"/>
                <a:ea typeface="Arial"/>
                <a:cs typeface="Arial"/>
                <a:sym typeface="Arial"/>
              </a:defRPr>
            </a:lvl7pPr>
            <a:lvl8pPr marL="0" lvl="7" indent="0" algn="r" rtl="0">
              <a:spcBef>
                <a:spcPts val="0"/>
              </a:spcBef>
              <a:buNone/>
              <a:defRPr sz="1200">
                <a:solidFill>
                  <a:srgbClr val="193E72"/>
                </a:solidFill>
                <a:latin typeface="Arial"/>
                <a:ea typeface="Arial"/>
                <a:cs typeface="Arial"/>
                <a:sym typeface="Arial"/>
              </a:defRPr>
            </a:lvl8pPr>
            <a:lvl9pPr marL="0" lvl="8" indent="0" algn="r" rtl="0">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7" name="Google Shape;137;p17"/>
          <p:cNvPicPr preferRelativeResize="0"/>
          <p:nvPr/>
        </p:nvPicPr>
        <p:blipFill rotWithShape="1">
          <a:blip r:embed="rId4">
            <a:alphaModFix/>
          </a:blip>
          <a:srcRect/>
          <a:stretch/>
        </p:blipFill>
        <p:spPr>
          <a:xfrm rot="1927308">
            <a:off x="10464018" y="1601144"/>
            <a:ext cx="1081454" cy="540728"/>
          </a:xfrm>
          <a:prstGeom prst="rect">
            <a:avLst/>
          </a:prstGeom>
          <a:noFill/>
          <a:ln>
            <a:noFill/>
          </a:ln>
        </p:spPr>
      </p:pic>
      <p:pic>
        <p:nvPicPr>
          <p:cNvPr id="138" name="Google Shape;138;p17"/>
          <p:cNvPicPr preferRelativeResize="0"/>
          <p:nvPr/>
        </p:nvPicPr>
        <p:blipFill rotWithShape="1">
          <a:blip r:embed="rId5">
            <a:alphaModFix/>
          </a:blip>
          <a:srcRect/>
          <a:stretch/>
        </p:blipFill>
        <p:spPr>
          <a:xfrm>
            <a:off x="0" y="5141460"/>
            <a:ext cx="2582983" cy="1716541"/>
          </a:xfrm>
          <a:prstGeom prst="rect">
            <a:avLst/>
          </a:prstGeom>
          <a:noFill/>
          <a:ln>
            <a:noFill/>
          </a:ln>
        </p:spPr>
      </p:pic>
      <p:pic>
        <p:nvPicPr>
          <p:cNvPr id="139" name="Google Shape;139;p17"/>
          <p:cNvPicPr preferRelativeResize="0"/>
          <p:nvPr/>
        </p:nvPicPr>
        <p:blipFill>
          <a:blip r:embed="rId6">
            <a:alphaModFix/>
          </a:blip>
          <a:stretch>
            <a:fillRect/>
          </a:stretch>
        </p:blipFill>
        <p:spPr>
          <a:xfrm>
            <a:off x="173825" y="149601"/>
            <a:ext cx="4304850" cy="8198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0"/>
        <p:cNvGrpSpPr/>
        <p:nvPr/>
      </p:nvGrpSpPr>
      <p:grpSpPr>
        <a:xfrm>
          <a:off x="0" y="0"/>
          <a:ext cx="0" cy="0"/>
          <a:chOff x="0" y="0"/>
          <a:chExt cx="0" cy="0"/>
        </a:xfrm>
      </p:grpSpPr>
      <p:pic>
        <p:nvPicPr>
          <p:cNvPr id="141" name="Google Shape;141;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2" name="Google Shape;142;p18"/>
          <p:cNvPicPr preferRelativeResize="0"/>
          <p:nvPr/>
        </p:nvPicPr>
        <p:blipFill rotWithShape="1">
          <a:blip r:embed="rId3">
            <a:alphaModFix/>
          </a:blip>
          <a:srcRect r="6603" b="-36686"/>
          <a:stretch/>
        </p:blipFill>
        <p:spPr>
          <a:xfrm>
            <a:off x="402422" y="868933"/>
            <a:ext cx="11387163" cy="45719"/>
          </a:xfrm>
          <a:prstGeom prst="rect">
            <a:avLst/>
          </a:prstGeom>
          <a:noFill/>
          <a:ln>
            <a:noFill/>
          </a:ln>
        </p:spPr>
      </p:pic>
      <p:sp>
        <p:nvSpPr>
          <p:cNvPr id="143" name="Google Shape;143;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193E72"/>
              </a:buClr>
              <a:buSzPts val="4800"/>
              <a:buFont typeface="Arial"/>
              <a:buNone/>
              <a:defRPr sz="4800">
                <a:solidFill>
                  <a:srgbClr val="193E7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8"/>
          <p:cNvPicPr preferRelativeResize="0"/>
          <p:nvPr/>
        </p:nvPicPr>
        <p:blipFill rotWithShape="1">
          <a:blip r:embed="rId4">
            <a:alphaModFix/>
          </a:blip>
          <a:srcRect/>
          <a:stretch/>
        </p:blipFill>
        <p:spPr>
          <a:xfrm rot="-9311719">
            <a:off x="10164504" y="1227961"/>
            <a:ext cx="1342275" cy="1285674"/>
          </a:xfrm>
          <a:prstGeom prst="rect">
            <a:avLst/>
          </a:prstGeom>
          <a:noFill/>
          <a:ln>
            <a:noFill/>
          </a:ln>
        </p:spPr>
      </p:pic>
      <p:pic>
        <p:nvPicPr>
          <p:cNvPr id="146" name="Google Shape;146;p18"/>
          <p:cNvPicPr preferRelativeResize="0"/>
          <p:nvPr/>
        </p:nvPicPr>
        <p:blipFill rotWithShape="1">
          <a:blip r:embed="rId5">
            <a:alphaModFix/>
          </a:blip>
          <a:srcRect l="8147" b="33146"/>
          <a:stretch/>
        </p:blipFill>
        <p:spPr>
          <a:xfrm>
            <a:off x="1" y="4480660"/>
            <a:ext cx="3091181" cy="2377341"/>
          </a:xfrm>
          <a:prstGeom prst="rect">
            <a:avLst/>
          </a:prstGeom>
          <a:noFill/>
          <a:ln>
            <a:noFill/>
          </a:ln>
        </p:spPr>
      </p:pic>
      <p:pic>
        <p:nvPicPr>
          <p:cNvPr id="147" name="Google Shape;147;p18"/>
          <p:cNvPicPr preferRelativeResize="0"/>
          <p:nvPr/>
        </p:nvPicPr>
        <p:blipFill>
          <a:blip r:embed="rId6">
            <a:alphaModFix/>
          </a:blip>
          <a:stretch>
            <a:fillRect/>
          </a:stretch>
        </p:blipFill>
        <p:spPr>
          <a:xfrm>
            <a:off x="250025" y="136276"/>
            <a:ext cx="4304850" cy="8198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8"/>
        <p:cNvGrpSpPr/>
        <p:nvPr/>
      </p:nvGrpSpPr>
      <p:grpSpPr>
        <a:xfrm>
          <a:off x="0" y="0"/>
          <a:ext cx="0" cy="0"/>
          <a:chOff x="0" y="0"/>
          <a:chExt cx="0" cy="0"/>
        </a:xfrm>
      </p:grpSpPr>
      <p:pic>
        <p:nvPicPr>
          <p:cNvPr id="149" name="Google Shape;149;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0" name="Google Shape;150;p19"/>
          <p:cNvPicPr preferRelativeResize="0"/>
          <p:nvPr/>
        </p:nvPicPr>
        <p:blipFill rotWithShape="1">
          <a:blip r:embed="rId3">
            <a:alphaModFix/>
          </a:blip>
          <a:srcRect r="6603" b="-36686"/>
          <a:stretch/>
        </p:blipFill>
        <p:spPr>
          <a:xfrm>
            <a:off x="402422" y="868933"/>
            <a:ext cx="11387163" cy="45719"/>
          </a:xfrm>
          <a:prstGeom prst="rect">
            <a:avLst/>
          </a:prstGeom>
          <a:noFill/>
          <a:ln>
            <a:noFill/>
          </a:ln>
        </p:spPr>
      </p:pic>
      <p:pic>
        <p:nvPicPr>
          <p:cNvPr id="151" name="Google Shape;151;p19"/>
          <p:cNvPicPr preferRelativeResize="0"/>
          <p:nvPr/>
        </p:nvPicPr>
        <p:blipFill rotWithShape="1">
          <a:blip r:embed="rId4">
            <a:alphaModFix/>
          </a:blip>
          <a:srcRect l="24253" b="21463"/>
          <a:stretch/>
        </p:blipFill>
        <p:spPr>
          <a:xfrm>
            <a:off x="0" y="4015298"/>
            <a:ext cx="2780029" cy="2842702"/>
          </a:xfrm>
          <a:prstGeom prst="rect">
            <a:avLst/>
          </a:prstGeom>
          <a:noFill/>
          <a:ln>
            <a:noFill/>
          </a:ln>
        </p:spPr>
      </p:pic>
      <p:pic>
        <p:nvPicPr>
          <p:cNvPr id="152" name="Google Shape;152;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53" name="Google Shape;153;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193E72"/>
              </a:buClr>
              <a:buSzPts val="4800"/>
              <a:buFont typeface="Arial"/>
              <a:buNone/>
              <a:defRPr sz="4800">
                <a:solidFill>
                  <a:srgbClr val="193E7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55" name="Google Shape;155;p19"/>
          <p:cNvPicPr preferRelativeResize="0"/>
          <p:nvPr/>
        </p:nvPicPr>
        <p:blipFill>
          <a:blip r:embed="rId6">
            <a:alphaModFix/>
          </a:blip>
          <a:stretch>
            <a:fillRect/>
          </a:stretch>
        </p:blipFill>
        <p:spPr>
          <a:xfrm>
            <a:off x="188650" y="187176"/>
            <a:ext cx="4304850" cy="8198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pic>
        <p:nvPicPr>
          <p:cNvPr id="157" name="Google Shape;157;p20"/>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8" name="Google Shape;158;p20"/>
          <p:cNvPicPr preferRelativeResize="0"/>
          <p:nvPr/>
        </p:nvPicPr>
        <p:blipFill rotWithShape="1">
          <a:blip r:embed="rId3">
            <a:alphaModFix/>
          </a:blip>
          <a:srcRect r="6603" b="-36686"/>
          <a:stretch/>
        </p:blipFill>
        <p:spPr>
          <a:xfrm>
            <a:off x="436034" y="858109"/>
            <a:ext cx="11387163" cy="45719"/>
          </a:xfrm>
          <a:prstGeom prst="rect">
            <a:avLst/>
          </a:prstGeom>
          <a:noFill/>
          <a:ln>
            <a:noFill/>
          </a:ln>
        </p:spPr>
      </p:pic>
      <p:pic>
        <p:nvPicPr>
          <p:cNvPr id="159" name="Google Shape;159;p20"/>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60" name="Google Shape;160;p20"/>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61" name="Google Shape;161;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a:solidFill>
                  <a:schemeClr val="lt1"/>
                </a:solidFill>
                <a:latin typeface="Arial"/>
                <a:ea typeface="Arial"/>
                <a:cs typeface="Arial"/>
                <a:sym typeface="Arial"/>
              </a:defRPr>
            </a:lvl1pPr>
            <a:lvl2pPr marL="0" lvl="1" indent="0" algn="r" rtl="0">
              <a:spcBef>
                <a:spcPts val="0"/>
              </a:spcBef>
              <a:buNone/>
              <a:defRPr sz="1200">
                <a:solidFill>
                  <a:schemeClr val="lt1"/>
                </a:solidFill>
                <a:latin typeface="Arial"/>
                <a:ea typeface="Arial"/>
                <a:cs typeface="Arial"/>
                <a:sym typeface="Arial"/>
              </a:defRPr>
            </a:lvl2pPr>
            <a:lvl3pPr marL="0" lvl="2" indent="0" algn="r" rtl="0">
              <a:spcBef>
                <a:spcPts val="0"/>
              </a:spcBef>
              <a:buNone/>
              <a:defRPr sz="1200">
                <a:solidFill>
                  <a:schemeClr val="lt1"/>
                </a:solidFill>
                <a:latin typeface="Arial"/>
                <a:ea typeface="Arial"/>
                <a:cs typeface="Arial"/>
                <a:sym typeface="Arial"/>
              </a:defRPr>
            </a:lvl3pPr>
            <a:lvl4pPr marL="0" lvl="3" indent="0" algn="r" rtl="0">
              <a:spcBef>
                <a:spcPts val="0"/>
              </a:spcBef>
              <a:buNone/>
              <a:defRPr sz="1200">
                <a:solidFill>
                  <a:schemeClr val="lt1"/>
                </a:solidFill>
                <a:latin typeface="Arial"/>
                <a:ea typeface="Arial"/>
                <a:cs typeface="Arial"/>
                <a:sym typeface="Arial"/>
              </a:defRPr>
            </a:lvl4pPr>
            <a:lvl5pPr marL="0" lvl="4" indent="0" algn="r" rtl="0">
              <a:spcBef>
                <a:spcPts val="0"/>
              </a:spcBef>
              <a:buNone/>
              <a:defRPr sz="1200">
                <a:solidFill>
                  <a:schemeClr val="lt1"/>
                </a:solidFill>
                <a:latin typeface="Arial"/>
                <a:ea typeface="Arial"/>
                <a:cs typeface="Arial"/>
                <a:sym typeface="Arial"/>
              </a:defRPr>
            </a:lvl5pPr>
            <a:lvl6pPr marL="0" lvl="5" indent="0" algn="r" rtl="0">
              <a:spcBef>
                <a:spcPts val="0"/>
              </a:spcBef>
              <a:buNone/>
              <a:defRPr sz="1200">
                <a:solidFill>
                  <a:schemeClr val="lt1"/>
                </a:solidFill>
                <a:latin typeface="Arial"/>
                <a:ea typeface="Arial"/>
                <a:cs typeface="Arial"/>
                <a:sym typeface="Arial"/>
              </a:defRPr>
            </a:lvl6pPr>
            <a:lvl7pPr marL="0" lvl="6" indent="0" algn="r" rtl="0">
              <a:spcBef>
                <a:spcPts val="0"/>
              </a:spcBef>
              <a:buNone/>
              <a:defRPr sz="1200">
                <a:solidFill>
                  <a:schemeClr val="lt1"/>
                </a:solidFill>
                <a:latin typeface="Arial"/>
                <a:ea typeface="Arial"/>
                <a:cs typeface="Arial"/>
                <a:sym typeface="Arial"/>
              </a:defRPr>
            </a:lvl7pPr>
            <a:lvl8pPr marL="0" lvl="7" indent="0" algn="r" rtl="0">
              <a:spcBef>
                <a:spcPts val="0"/>
              </a:spcBef>
              <a:buNone/>
              <a:defRPr sz="1200">
                <a:solidFill>
                  <a:schemeClr val="lt1"/>
                </a:solidFill>
                <a:latin typeface="Arial"/>
                <a:ea typeface="Arial"/>
                <a:cs typeface="Arial"/>
                <a:sym typeface="Arial"/>
              </a:defRPr>
            </a:lvl8pPr>
            <a:lvl9pPr marL="0" lvl="8" indent="0" algn="r" rtl="0">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2" name="Google Shape;162;p20"/>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 name="Google Shape;163;p20"/>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4800"/>
              <a:buFont typeface="Arial"/>
              <a:buNone/>
              <a:defRPr sz="4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4" name="Google Shape;164;p20"/>
          <p:cNvPicPr preferRelativeResize="0"/>
          <p:nvPr/>
        </p:nvPicPr>
        <p:blipFill rotWithShape="1">
          <a:blip r:embed="rId6">
            <a:alphaModFix/>
          </a:blip>
          <a:srcRect t="19703" b="19709"/>
          <a:stretch/>
        </p:blipFill>
        <p:spPr>
          <a:xfrm>
            <a:off x="276645" y="212750"/>
            <a:ext cx="4272106" cy="4929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9" name="Google Shape;89;p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1"/>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1" name="Google Shape;91;p11"/>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p1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Stephen.falk@uhbw.nos.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171" name="Google Shape;171;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Colorectal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172" name="Google Shape;172;p2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06/10/2022</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a:t>What was positive about your research experience?</a:t>
            </a:r>
            <a:endParaRPr/>
          </a:p>
        </p:txBody>
      </p:sp>
      <p:pic>
        <p:nvPicPr>
          <p:cNvPr id="244" name="Google Shape;244;p30"/>
          <p:cNvPicPr preferRelativeResize="0"/>
          <p:nvPr/>
        </p:nvPicPr>
        <p:blipFill>
          <a:blip r:embed="rId3">
            <a:alphaModFix/>
          </a:blip>
          <a:stretch>
            <a:fillRect/>
          </a:stretch>
        </p:blipFill>
        <p:spPr>
          <a:xfrm>
            <a:off x="130313" y="2383450"/>
            <a:ext cx="4577251" cy="4577251"/>
          </a:xfrm>
          <a:prstGeom prst="rect">
            <a:avLst/>
          </a:prstGeom>
          <a:noFill/>
          <a:ln>
            <a:noFill/>
          </a:ln>
        </p:spPr>
      </p:pic>
      <p:pic>
        <p:nvPicPr>
          <p:cNvPr id="245" name="Google Shape;245;p30"/>
          <p:cNvPicPr preferRelativeResize="0"/>
          <p:nvPr/>
        </p:nvPicPr>
        <p:blipFill>
          <a:blip r:embed="rId4">
            <a:alphaModFix/>
          </a:blip>
          <a:stretch>
            <a:fillRect/>
          </a:stretch>
        </p:blipFill>
        <p:spPr>
          <a:xfrm>
            <a:off x="7484438" y="2661050"/>
            <a:ext cx="4577251" cy="4577251"/>
          </a:xfrm>
          <a:prstGeom prst="rect">
            <a:avLst/>
          </a:prstGeom>
          <a:noFill/>
          <a:ln>
            <a:noFill/>
          </a:ln>
        </p:spPr>
      </p:pic>
      <p:pic>
        <p:nvPicPr>
          <p:cNvPr id="246" name="Google Shape;246;p30"/>
          <p:cNvPicPr preferRelativeResize="0"/>
          <p:nvPr/>
        </p:nvPicPr>
        <p:blipFill>
          <a:blip r:embed="rId5">
            <a:alphaModFix/>
          </a:blip>
          <a:stretch>
            <a:fillRect/>
          </a:stretch>
        </p:blipFill>
        <p:spPr>
          <a:xfrm>
            <a:off x="391163" y="171025"/>
            <a:ext cx="4713701" cy="4713701"/>
          </a:xfrm>
          <a:prstGeom prst="rect">
            <a:avLst/>
          </a:prstGeom>
          <a:noFill/>
          <a:ln>
            <a:noFill/>
          </a:ln>
        </p:spPr>
      </p:pic>
      <p:pic>
        <p:nvPicPr>
          <p:cNvPr id="247" name="Google Shape;247;p30"/>
          <p:cNvPicPr preferRelativeResize="0"/>
          <p:nvPr/>
        </p:nvPicPr>
        <p:blipFill>
          <a:blip r:embed="rId6">
            <a:alphaModFix/>
          </a:blip>
          <a:stretch>
            <a:fillRect/>
          </a:stretch>
        </p:blipFill>
        <p:spPr>
          <a:xfrm>
            <a:off x="4306963" y="1622700"/>
            <a:ext cx="4413801" cy="4413801"/>
          </a:xfrm>
          <a:prstGeom prst="rect">
            <a:avLst/>
          </a:prstGeom>
          <a:noFill/>
          <a:ln>
            <a:noFill/>
          </a:ln>
        </p:spPr>
      </p:pic>
      <p:pic>
        <p:nvPicPr>
          <p:cNvPr id="248" name="Google Shape;248;p30"/>
          <p:cNvPicPr preferRelativeResize="0"/>
          <p:nvPr/>
        </p:nvPicPr>
        <p:blipFill>
          <a:blip r:embed="rId7">
            <a:alphaModFix/>
          </a:blip>
          <a:stretch>
            <a:fillRect/>
          </a:stretch>
        </p:blipFill>
        <p:spPr>
          <a:xfrm>
            <a:off x="7090963" y="121450"/>
            <a:ext cx="4713701" cy="4713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93E72"/>
              </a:buClr>
              <a:buSzPts val="3200"/>
              <a:buFont typeface="Arial"/>
              <a:buNone/>
            </a:pPr>
            <a:r>
              <a:rPr lang="en-GB"/>
              <a:t>Recommendations and next steps</a:t>
            </a:r>
            <a:endParaRPr/>
          </a:p>
        </p:txBody>
      </p:sp>
      <p:sp>
        <p:nvSpPr>
          <p:cNvPr id="254" name="Google Shape;254;p31"/>
          <p:cNvSpPr txBox="1"/>
          <p:nvPr/>
        </p:nvSpPr>
        <p:spPr>
          <a:xfrm>
            <a:off x="838200" y="1230625"/>
            <a:ext cx="9729900" cy="4485000"/>
          </a:xfrm>
          <a:prstGeom prst="rect">
            <a:avLst/>
          </a:prstGeom>
          <a:noFill/>
          <a:ln>
            <a:noFill/>
          </a:ln>
        </p:spPr>
        <p:txBody>
          <a:bodyPr spcFirstLastPara="1" wrap="square" lIns="91425" tIns="45700" rIns="91425" bIns="45700" anchor="t" anchorCtr="0">
            <a:normAutofit/>
          </a:bodyPr>
          <a:lstStyle/>
          <a:p>
            <a:pPr marL="228600" lvl="0" indent="-76200" algn="l" rtl="0">
              <a:lnSpc>
                <a:spcPct val="100000"/>
              </a:lnSpc>
              <a:spcBef>
                <a:spcPts val="0"/>
              </a:spcBef>
              <a:spcAft>
                <a:spcPts val="0"/>
              </a:spcAft>
              <a:buNone/>
            </a:pPr>
            <a:r>
              <a:rPr lang="en-GB" sz="2400">
                <a:solidFill>
                  <a:srgbClr val="193E72"/>
                </a:solidFill>
              </a:rPr>
              <a:t>Key themes from this year's feedback include:</a:t>
            </a:r>
            <a:endParaRPr sz="24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Communication with participants</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Results to individual tests.</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Clear information about how to get in contact with the study team.</a:t>
            </a:r>
            <a:endParaRPr sz="1800">
              <a:solidFill>
                <a:srgbClr val="193E72"/>
              </a:solidFill>
            </a:endParaRPr>
          </a:p>
          <a:p>
            <a:pPr marL="914400" lvl="0" indent="-342900" algn="l" rtl="0">
              <a:lnSpc>
                <a:spcPct val="100000"/>
              </a:lnSpc>
              <a:spcBef>
                <a:spcPts val="1000"/>
              </a:spcBef>
              <a:spcAft>
                <a:spcPts val="0"/>
              </a:spcAft>
              <a:buClr>
                <a:srgbClr val="193E72"/>
              </a:buClr>
              <a:buSzPts val="1800"/>
              <a:buChar char="●"/>
            </a:pPr>
            <a:r>
              <a:rPr lang="en-GB" sz="1800">
                <a:solidFill>
                  <a:srgbClr val="193E72"/>
                </a:solidFill>
              </a:rPr>
              <a:t>Explore how participants can be offered more diverse clinic times, including out-of-hours and weekends.</a:t>
            </a:r>
            <a:endParaRPr sz="1800">
              <a:solidFill>
                <a:srgbClr val="193E72"/>
              </a:solidFill>
            </a:endParaRPr>
          </a:p>
          <a:p>
            <a:pPr marL="0" lvl="0" indent="0" algn="l" rtl="0">
              <a:lnSpc>
                <a:spcPct val="100000"/>
              </a:lnSpc>
              <a:spcBef>
                <a:spcPts val="1000"/>
              </a:spcBef>
              <a:spcAft>
                <a:spcPts val="0"/>
              </a:spcAft>
              <a:buNone/>
            </a:pPr>
            <a:endParaRPr sz="2400">
              <a:solidFill>
                <a:srgbClr val="193E72"/>
              </a:solidFill>
            </a:endParaRPr>
          </a:p>
          <a:p>
            <a:pPr marL="171450" lvl="0" indent="0" algn="l" rtl="0">
              <a:spcBef>
                <a:spcPts val="0"/>
              </a:spcBef>
              <a:spcAft>
                <a:spcPts val="0"/>
              </a:spcAft>
              <a:buNone/>
            </a:pPr>
            <a:r>
              <a:rPr lang="en-GB" sz="2400">
                <a:solidFill>
                  <a:srgbClr val="193E72"/>
                </a:solidFill>
              </a:rPr>
              <a:t>Discussions with participants and research staff about the areas that are most important.</a:t>
            </a:r>
            <a:endParaRPr sz="2400">
              <a:solidFill>
                <a:srgbClr val="193E72"/>
              </a:solidFill>
            </a:endParaRPr>
          </a:p>
          <a:p>
            <a:pPr marL="171450" lvl="0" indent="0" algn="l" rtl="0">
              <a:spcBef>
                <a:spcPts val="0"/>
              </a:spcBef>
              <a:spcAft>
                <a:spcPts val="0"/>
              </a:spcAft>
              <a:buNone/>
            </a:pPr>
            <a:endParaRPr sz="2400">
              <a:solidFill>
                <a:srgbClr val="193E72"/>
              </a:solidFill>
            </a:endParaRPr>
          </a:p>
          <a:p>
            <a:pPr marL="171450" lvl="0" indent="0" algn="l" rtl="0">
              <a:spcBef>
                <a:spcPts val="0"/>
              </a:spcBef>
              <a:spcAft>
                <a:spcPts val="0"/>
              </a:spcAft>
              <a:buNone/>
            </a:pPr>
            <a:r>
              <a:rPr lang="en-GB" sz="2400">
                <a:solidFill>
                  <a:srgbClr val="193E72"/>
                </a:solidFill>
              </a:rPr>
              <a:t>Projects which aim to improve the participant experience.</a:t>
            </a:r>
            <a:endParaRPr sz="2400">
              <a:solidFill>
                <a:srgbClr val="193E7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2200"/>
              <a:t>Colorectal: </a:t>
            </a:r>
            <a:r>
              <a:rPr lang="en-GB" sz="2200" u="sng">
                <a:hlinkClick r:id="rId3"/>
              </a:rPr>
              <a:t>Stephen.falk@uhbw.nos.uk</a:t>
            </a:r>
            <a:endParaRPr sz="2200"/>
          </a:p>
          <a:p>
            <a:pPr marL="0" lvl="0" indent="0" algn="ctr" rtl="0">
              <a:lnSpc>
                <a:spcPct val="90000"/>
              </a:lnSpc>
              <a:spcBef>
                <a:spcPts val="1000"/>
              </a:spcBef>
              <a:spcAft>
                <a:spcPts val="0"/>
              </a:spcAft>
              <a:buSzPts val="2400"/>
              <a:buNone/>
            </a:pPr>
            <a:r>
              <a:rPr lang="en-GB" sz="2200"/>
              <a:t>Upper GI/ Colorectal: sharath.gangadhara@nhs.net</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Colorectal Cancer Research Recruitment</a:t>
            </a:r>
            <a:endParaRPr/>
          </a:p>
        </p:txBody>
      </p:sp>
      <p:sp>
        <p:nvSpPr>
          <p:cNvPr id="179" name="Google Shape;179;p2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21 - Mar 22</a:t>
            </a:r>
            <a:endParaRPr sz="1600"/>
          </a:p>
        </p:txBody>
      </p:sp>
      <p:sp>
        <p:nvSpPr>
          <p:cNvPr id="180" name="Google Shape;180;p2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22 - Sep 22</a:t>
            </a:r>
            <a:endParaRPr sz="1600"/>
          </a:p>
        </p:txBody>
      </p:sp>
      <p:pic>
        <p:nvPicPr>
          <p:cNvPr id="181" name="Google Shape;181;p22"/>
          <p:cNvPicPr preferRelativeResize="0"/>
          <p:nvPr/>
        </p:nvPicPr>
        <p:blipFill>
          <a:blip r:embed="rId3">
            <a:alphaModFix/>
          </a:blip>
          <a:stretch>
            <a:fillRect/>
          </a:stretch>
        </p:blipFill>
        <p:spPr>
          <a:xfrm>
            <a:off x="1530875" y="754750"/>
            <a:ext cx="9341715" cy="2560125"/>
          </a:xfrm>
          <a:prstGeom prst="rect">
            <a:avLst/>
          </a:prstGeom>
          <a:noFill/>
          <a:ln>
            <a:noFill/>
          </a:ln>
        </p:spPr>
      </p:pic>
      <p:pic>
        <p:nvPicPr>
          <p:cNvPr id="182" name="Google Shape;182;p22"/>
          <p:cNvPicPr preferRelativeResize="0"/>
          <p:nvPr/>
        </p:nvPicPr>
        <p:blipFill>
          <a:blip r:embed="rId4">
            <a:alphaModFix/>
          </a:blip>
          <a:stretch>
            <a:fillRect/>
          </a:stretch>
        </p:blipFill>
        <p:spPr>
          <a:xfrm>
            <a:off x="1591700" y="3504700"/>
            <a:ext cx="9221826" cy="2560125"/>
          </a:xfrm>
          <a:prstGeom prst="rect">
            <a:avLst/>
          </a:prstGeom>
          <a:noFill/>
          <a:ln>
            <a:noFill/>
          </a:ln>
        </p:spPr>
      </p:pic>
      <p:cxnSp>
        <p:nvCxnSpPr>
          <p:cNvPr id="183" name="Google Shape;183;p22"/>
          <p:cNvCxnSpPr/>
          <p:nvPr/>
        </p:nvCxnSpPr>
        <p:spPr>
          <a:xfrm>
            <a:off x="326400" y="3420150"/>
            <a:ext cx="11539200" cy="17700"/>
          </a:xfrm>
          <a:prstGeom prst="straightConnector1">
            <a:avLst/>
          </a:prstGeom>
          <a:noFill/>
          <a:ln w="9525" cap="flat" cmpd="sng">
            <a:solidFill>
              <a:schemeClr val="dk2"/>
            </a:solidFill>
            <a:prstDash val="solid"/>
            <a:round/>
            <a:headEnd type="none" w="med" len="med"/>
            <a:tailEnd type="none" w="med" len="med"/>
          </a:ln>
        </p:spPr>
      </p:cxnSp>
      <p:sp>
        <p:nvSpPr>
          <p:cNvPr id="184" name="Google Shape;184;p2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28/09/2022</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3"/>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Regional (WE)</a:t>
            </a:r>
            <a:endParaRPr sz="1600"/>
          </a:p>
        </p:txBody>
      </p:sp>
      <p:sp>
        <p:nvSpPr>
          <p:cNvPr id="191" name="Google Shape;191;p23"/>
          <p:cNvSpPr txBox="1"/>
          <p:nvPr/>
        </p:nvSpPr>
        <p:spPr>
          <a:xfrm>
            <a:off x="513250" y="1805200"/>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National</a:t>
            </a:r>
            <a:endParaRPr sz="1600"/>
          </a:p>
        </p:txBody>
      </p:sp>
      <p:sp>
        <p:nvSpPr>
          <p:cNvPr id="192" name="Google Shape;192;p23"/>
          <p:cNvSpPr txBox="1">
            <a:spLocks noGrp="1"/>
          </p:cNvSpPr>
          <p:nvPr>
            <p:ph type="title"/>
          </p:nvPr>
        </p:nvSpPr>
        <p:spPr>
          <a:xfrm>
            <a:off x="838200" y="1527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vs Regional Recruitment</a:t>
            </a:r>
            <a:endParaRPr/>
          </a:p>
        </p:txBody>
      </p:sp>
      <p:pic>
        <p:nvPicPr>
          <p:cNvPr id="193" name="Google Shape;193;p23"/>
          <p:cNvPicPr preferRelativeResize="0"/>
          <p:nvPr/>
        </p:nvPicPr>
        <p:blipFill>
          <a:blip r:embed="rId3">
            <a:alphaModFix/>
          </a:blip>
          <a:stretch>
            <a:fillRect/>
          </a:stretch>
        </p:blipFill>
        <p:spPr>
          <a:xfrm>
            <a:off x="1683250" y="1170652"/>
            <a:ext cx="8225354" cy="2215498"/>
          </a:xfrm>
          <a:prstGeom prst="rect">
            <a:avLst/>
          </a:prstGeom>
          <a:noFill/>
          <a:ln>
            <a:noFill/>
          </a:ln>
        </p:spPr>
      </p:pic>
      <p:pic>
        <p:nvPicPr>
          <p:cNvPr id="194" name="Google Shape;194;p23"/>
          <p:cNvPicPr preferRelativeResize="0"/>
          <p:nvPr/>
        </p:nvPicPr>
        <p:blipFill>
          <a:blip r:embed="rId4">
            <a:alphaModFix/>
          </a:blip>
          <a:stretch>
            <a:fillRect/>
          </a:stretch>
        </p:blipFill>
        <p:spPr>
          <a:xfrm>
            <a:off x="1683250" y="3591625"/>
            <a:ext cx="8263217" cy="2215500"/>
          </a:xfrm>
          <a:prstGeom prst="rect">
            <a:avLst/>
          </a:prstGeom>
          <a:noFill/>
          <a:ln>
            <a:noFill/>
          </a:ln>
        </p:spPr>
      </p:pic>
      <p:sp>
        <p:nvSpPr>
          <p:cNvPr id="195" name="Google Shape;195;p23"/>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28/09/2022</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Colorectal Cancer Studies - opened in SWAG region 21/22</a:t>
            </a:r>
            <a:endParaRPr sz="2400" b="1"/>
          </a:p>
        </p:txBody>
      </p:sp>
      <p:graphicFrame>
        <p:nvGraphicFramePr>
          <p:cNvPr id="202" name="Google Shape;202;p24"/>
          <p:cNvGraphicFramePr/>
          <p:nvPr/>
        </p:nvGraphicFramePr>
        <p:xfrm>
          <a:off x="95975" y="718750"/>
          <a:ext cx="3000000" cy="3000000"/>
        </p:xfrm>
        <a:graphic>
          <a:graphicData uri="http://schemas.openxmlformats.org/drawingml/2006/table">
            <a:tbl>
              <a:tblPr>
                <a:noFill/>
                <a:tableStyleId>{AAEAA1D6-349A-4581-B420-092C8A3B566B}</a:tableStyleId>
              </a:tblPr>
              <a:tblGrid>
                <a:gridCol w="700900">
                  <a:extLst>
                    <a:ext uri="{9D8B030D-6E8A-4147-A177-3AD203B41FA5}">
                      <a16:colId xmlns:a16="http://schemas.microsoft.com/office/drawing/2014/main" val="20000"/>
                    </a:ext>
                  </a:extLst>
                </a:gridCol>
                <a:gridCol w="7236525">
                  <a:extLst>
                    <a:ext uri="{9D8B030D-6E8A-4147-A177-3AD203B41FA5}">
                      <a16:colId xmlns:a16="http://schemas.microsoft.com/office/drawing/2014/main" val="20001"/>
                    </a:ext>
                  </a:extLst>
                </a:gridCol>
                <a:gridCol w="1253300">
                  <a:extLst>
                    <a:ext uri="{9D8B030D-6E8A-4147-A177-3AD203B41FA5}">
                      <a16:colId xmlns:a16="http://schemas.microsoft.com/office/drawing/2014/main" val="20002"/>
                    </a:ext>
                  </a:extLst>
                </a:gridCol>
                <a:gridCol w="1211100">
                  <a:extLst>
                    <a:ext uri="{9D8B030D-6E8A-4147-A177-3AD203B41FA5}">
                      <a16:colId xmlns:a16="http://schemas.microsoft.com/office/drawing/2014/main" val="20003"/>
                    </a:ext>
                  </a:extLst>
                </a:gridCol>
                <a:gridCol w="855325">
                  <a:extLst>
                    <a:ext uri="{9D8B030D-6E8A-4147-A177-3AD203B41FA5}">
                      <a16:colId xmlns:a16="http://schemas.microsoft.com/office/drawing/2014/main" val="20004"/>
                    </a:ext>
                  </a:extLst>
                </a:gridCol>
                <a:gridCol w="742900">
                  <a:extLst>
                    <a:ext uri="{9D8B030D-6E8A-4147-A177-3AD203B41FA5}">
                      <a16:colId xmlns:a16="http://schemas.microsoft.com/office/drawing/2014/main" val="20005"/>
                    </a:ext>
                  </a:extLst>
                </a:gridCol>
              </a:tblGrid>
              <a:tr h="494400">
                <a:tc>
                  <a:txBody>
                    <a:bodyPr/>
                    <a:lstStyle/>
                    <a:p>
                      <a:pPr marL="0" lvl="0" indent="0" algn="l" rtl="0">
                        <a:spcBef>
                          <a:spcPts val="0"/>
                        </a:spcBef>
                        <a:spcAft>
                          <a:spcPts val="0"/>
                        </a:spcAft>
                        <a:buNone/>
                      </a:pPr>
                      <a:r>
                        <a:rPr lang="en-GB" sz="1300">
                          <a:solidFill>
                            <a:schemeClr val="lt1"/>
                          </a:solidFill>
                        </a:rPr>
                        <a:t>CPMS </a:t>
                      </a:r>
                      <a:endParaRPr sz="13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300">
                          <a:solidFill>
                            <a:schemeClr val="lt1"/>
                          </a:solidFill>
                        </a:rPr>
                        <a:t>Short Name</a:t>
                      </a:r>
                      <a:endParaRPr sz="13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300">
                          <a:solidFill>
                            <a:schemeClr val="lt1"/>
                          </a:solidFill>
                        </a:rPr>
                        <a:t>Opening</a:t>
                      </a:r>
                      <a:endParaRPr sz="13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300">
                          <a:solidFill>
                            <a:schemeClr val="lt1"/>
                          </a:solidFill>
                        </a:rPr>
                        <a:t>Closure</a:t>
                      </a:r>
                      <a:endParaRPr sz="13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300">
                          <a:solidFill>
                            <a:schemeClr val="lt1"/>
                          </a:solidFill>
                        </a:rPr>
                        <a:t>Sample Size Eng</a:t>
                      </a:r>
                      <a:endParaRPr sz="1300">
                        <a:solidFill>
                          <a:schemeClr val="lt1"/>
                        </a:solidFill>
                      </a:endParaRPr>
                    </a:p>
                  </a:txBody>
                  <a:tcPr marL="91425" marR="91425" marT="91425" marB="91425">
                    <a:solidFill>
                      <a:srgbClr val="193E72"/>
                    </a:solidFill>
                  </a:tcPr>
                </a:tc>
                <a:tc>
                  <a:txBody>
                    <a:bodyPr/>
                    <a:lstStyle/>
                    <a:p>
                      <a:pPr marL="0" lvl="0" indent="0" algn="l" rtl="0">
                        <a:spcBef>
                          <a:spcPts val="0"/>
                        </a:spcBef>
                        <a:spcAft>
                          <a:spcPts val="0"/>
                        </a:spcAft>
                        <a:buNone/>
                      </a:pPr>
                      <a:r>
                        <a:rPr lang="en-GB" sz="1200">
                          <a:solidFill>
                            <a:schemeClr val="lt1"/>
                          </a:solidFill>
                        </a:rPr>
                        <a:t>England Recruits</a:t>
                      </a:r>
                      <a:endParaRPr sz="1200">
                        <a:solidFill>
                          <a:schemeClr val="lt1"/>
                        </a:solidFill>
                      </a:endParaRPr>
                    </a:p>
                  </a:txBody>
                  <a:tcPr marL="91425" marR="91425" marT="91425" marB="91425">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300"/>
                        <a:t>52250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NERO</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11/07/2022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11/07/2023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68</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4</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3775">
                <a:tc>
                  <a:txBody>
                    <a:bodyPr/>
                    <a:lstStyle/>
                    <a:p>
                      <a:pPr marL="0" lvl="0" indent="0" algn="l" rtl="0">
                        <a:spcBef>
                          <a:spcPts val="0"/>
                        </a:spcBef>
                        <a:spcAft>
                          <a:spcPts val="0"/>
                        </a:spcAft>
                        <a:buNone/>
                      </a:pPr>
                      <a:r>
                        <a:rPr lang="en-GB" sz="1300"/>
                        <a:t>52006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Reconstruction in Extended MArgin Cancer Surgery (REMACS)</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17/05/2022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01/03/2025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100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8</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42900">
                <a:tc>
                  <a:txBody>
                    <a:bodyPr/>
                    <a:lstStyle/>
                    <a:p>
                      <a:pPr marL="0" lvl="0" indent="0" algn="l" rtl="0">
                        <a:spcBef>
                          <a:spcPts val="0"/>
                        </a:spcBef>
                        <a:spcAft>
                          <a:spcPts val="0"/>
                        </a:spcAft>
                        <a:buNone/>
                      </a:pPr>
                      <a:r>
                        <a:rPr lang="en-GB" sz="1300"/>
                        <a:t>51104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CITRuS Stage 1; Feasibility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22/03/2022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23/03/2024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571</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28</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300"/>
                        <a:t>50780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COLO-SPIRIT</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25/11/2021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30/12/2022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60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18</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300"/>
                        <a:t>50663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ARIEL</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25/04/2022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30/09/2024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319</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2</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300"/>
                        <a:t>49772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FOxTROT Platform</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07/02/2022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20/09/2026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848</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13</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85550">
                <a:tc>
                  <a:txBody>
                    <a:bodyPr/>
                    <a:lstStyle/>
                    <a:p>
                      <a:pPr marL="0" lvl="0" indent="0" algn="l" rtl="0">
                        <a:spcBef>
                          <a:spcPts val="0"/>
                        </a:spcBef>
                        <a:spcAft>
                          <a:spcPts val="0"/>
                        </a:spcAft>
                        <a:buNone/>
                      </a:pPr>
                      <a:r>
                        <a:rPr lang="en-GB" sz="1300"/>
                        <a:t>48768</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MK-4280A Versus Standard of Care in Previously Treated Metastatic PD-L1 positive CRC</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01/11/2021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01/10/2022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20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40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sz="1300"/>
                        <a:t>48716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FIT for Lynch Syndrome V. 1.0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16/09/2021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01/06/2025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lt1"/>
                          </a:solidFill>
                        </a:rPr>
                        <a:t>400</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A84F"/>
                    </a:solidFill>
                  </a:tcPr>
                </a:tc>
                <a:tc>
                  <a:txBody>
                    <a:bodyPr/>
                    <a:lstStyle/>
                    <a:p>
                      <a:pPr marL="0" lvl="0" indent="0" algn="r" rtl="0">
                        <a:spcBef>
                          <a:spcPts val="0"/>
                        </a:spcBef>
                        <a:spcAft>
                          <a:spcPts val="0"/>
                        </a:spcAft>
                        <a:buNone/>
                      </a:pPr>
                      <a:r>
                        <a:rPr lang="en-GB" sz="1300">
                          <a:solidFill>
                            <a:schemeClr val="lt1"/>
                          </a:solidFill>
                        </a:rPr>
                        <a:t>124</a:t>
                      </a:r>
                      <a:endParaRPr sz="1300">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A84F"/>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300"/>
                        <a:t>47716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MK1308A-008</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24/11/2021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01/09/2023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6</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9525">
                <a:tc>
                  <a:txBody>
                    <a:bodyPr/>
                    <a:lstStyle/>
                    <a:p>
                      <a:pPr marL="0" lvl="0" indent="0" algn="l" rtl="0">
                        <a:spcBef>
                          <a:spcPts val="0"/>
                        </a:spcBef>
                        <a:spcAft>
                          <a:spcPts val="0"/>
                        </a:spcAft>
                        <a:buNone/>
                      </a:pPr>
                      <a:r>
                        <a:rPr lang="en-GB" sz="1300"/>
                        <a:t>46173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Improving patient experience and outcomes in bowel cancer screening</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01/06/2021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31/07/2023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2000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391</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8025">
                <a:tc>
                  <a:txBody>
                    <a:bodyPr/>
                    <a:lstStyle/>
                    <a:p>
                      <a:pPr marL="0" lvl="0" indent="0" algn="l" rtl="0">
                        <a:spcBef>
                          <a:spcPts val="0"/>
                        </a:spcBef>
                        <a:spcAft>
                          <a:spcPts val="0"/>
                        </a:spcAft>
                        <a:buNone/>
                      </a:pPr>
                      <a:r>
                        <a:rPr lang="en-GB" sz="1300"/>
                        <a:t>45744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Seal-G / Seal-G MIST Study (DLG-072-06 Rev5.0 18Apr2021)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19/01/2022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30/04/2023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50</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solidFill>
                            <a:schemeClr val="dk1"/>
                          </a:solidFill>
                        </a:rPr>
                        <a:t>7</a:t>
                      </a:r>
                      <a:endParaRPr sz="130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42900">
                <a:tc>
                  <a:txBody>
                    <a:bodyPr/>
                    <a:lstStyle/>
                    <a:p>
                      <a:pPr marL="0" lvl="0" indent="0" algn="l" rtl="0">
                        <a:spcBef>
                          <a:spcPts val="0"/>
                        </a:spcBef>
                        <a:spcAft>
                          <a:spcPts val="0"/>
                        </a:spcAft>
                        <a:buNone/>
                      </a:pPr>
                      <a:r>
                        <a:rPr lang="en-GB" sz="1300"/>
                        <a:t>44909</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The BREAKWATER Study</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17/06/2021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20/11/2024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t>10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t>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GB" sz="1300"/>
                        <a:t>44738</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CONSCOP 2</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28/07/2021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31/01/2023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t>884</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t>336</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90475">
                <a:tc>
                  <a:txBody>
                    <a:bodyPr/>
                    <a:lstStyle/>
                    <a:p>
                      <a:pPr marL="0" lvl="0" indent="0" algn="l" rtl="0">
                        <a:spcBef>
                          <a:spcPts val="0"/>
                        </a:spcBef>
                        <a:spcAft>
                          <a:spcPts val="0"/>
                        </a:spcAft>
                        <a:buNone/>
                      </a:pPr>
                      <a:r>
                        <a:rPr lang="en-GB" sz="1300"/>
                        <a:t>44421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Sarcopenia, frailty and nutritional status in colorectal cancer</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01/04/2021</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31/03/2023</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t>25</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sz="1300"/>
                        <a:t>0</a:t>
                      </a:r>
                      <a:endParaRPr sz="13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838200" y="1386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GB" sz="2400" b="1"/>
              <a:t>Colorectal Cancer Studies - open in SWAG region</a:t>
            </a:r>
            <a:endParaRPr/>
          </a:p>
        </p:txBody>
      </p:sp>
      <p:sp>
        <p:nvSpPr>
          <p:cNvPr id="209" name="Google Shape;209;p25"/>
          <p:cNvSpPr txBox="1">
            <a:spLocks noGrp="1"/>
          </p:cNvSpPr>
          <p:nvPr>
            <p:ph type="body" idx="1"/>
          </p:nvPr>
        </p:nvSpPr>
        <p:spPr>
          <a:xfrm>
            <a:off x="838200" y="1004125"/>
            <a:ext cx="10055100" cy="865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b="1"/>
              <a:t>A total of 34 studies are open in the SWAG region</a:t>
            </a:r>
            <a:endParaRPr b="1"/>
          </a:p>
        </p:txBody>
      </p:sp>
      <p:pic>
        <p:nvPicPr>
          <p:cNvPr id="210" name="Google Shape;210;p25"/>
          <p:cNvPicPr preferRelativeResize="0"/>
          <p:nvPr/>
        </p:nvPicPr>
        <p:blipFill>
          <a:blip r:embed="rId3">
            <a:alphaModFix/>
          </a:blip>
          <a:stretch>
            <a:fillRect/>
          </a:stretch>
        </p:blipFill>
        <p:spPr>
          <a:xfrm>
            <a:off x="838200" y="2180788"/>
            <a:ext cx="3981450" cy="3381375"/>
          </a:xfrm>
          <a:prstGeom prst="rect">
            <a:avLst/>
          </a:prstGeom>
          <a:noFill/>
          <a:ln w="9525" cap="flat" cmpd="sng">
            <a:solidFill>
              <a:schemeClr val="dk2"/>
            </a:solidFill>
            <a:prstDash val="solid"/>
            <a:round/>
            <a:headEnd type="none" w="sm" len="sm"/>
            <a:tailEnd type="none" w="sm" len="sm"/>
          </a:ln>
        </p:spPr>
      </p:pic>
      <p:sp>
        <p:nvSpPr>
          <p:cNvPr id="211" name="Google Shape;211;p25"/>
          <p:cNvSpPr txBox="1"/>
          <p:nvPr/>
        </p:nvSpPr>
        <p:spPr>
          <a:xfrm>
            <a:off x="920300" y="5698775"/>
            <a:ext cx="233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Studies that have recruited</a:t>
            </a:r>
            <a:endParaRPr/>
          </a:p>
        </p:txBody>
      </p:sp>
      <p:sp>
        <p:nvSpPr>
          <p:cNvPr id="212" name="Google Shape;212;p25"/>
          <p:cNvSpPr txBox="1"/>
          <p:nvPr/>
        </p:nvSpPr>
        <p:spPr>
          <a:xfrm>
            <a:off x="5760725" y="2180800"/>
            <a:ext cx="50970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rgbClr val="193E72"/>
                </a:solidFill>
              </a:rPr>
              <a:t>Full list of studies available on request</a:t>
            </a:r>
            <a:endParaRPr sz="2400">
              <a:solidFill>
                <a:srgbClr val="193E72"/>
              </a:solidFill>
            </a:endParaRPr>
          </a:p>
          <a:p>
            <a:pPr marL="0" lvl="0" indent="0" algn="l" rtl="0">
              <a:spcBef>
                <a:spcPts val="0"/>
              </a:spcBef>
              <a:spcAft>
                <a:spcPts val="0"/>
              </a:spcAft>
              <a:buNone/>
            </a:pPr>
            <a:endParaRPr sz="2400">
              <a:solidFill>
                <a:srgbClr val="193E72"/>
              </a:solidFill>
            </a:endParaRPr>
          </a:p>
          <a:p>
            <a:pPr marL="0" lvl="0" indent="0" algn="l" rtl="0">
              <a:spcBef>
                <a:spcPts val="0"/>
              </a:spcBef>
              <a:spcAft>
                <a:spcPts val="0"/>
              </a:spcAft>
              <a:buNone/>
            </a:pPr>
            <a:r>
              <a:rPr lang="en-GB" sz="2400">
                <a:solidFill>
                  <a:srgbClr val="193E72"/>
                </a:solidFill>
              </a:rPr>
              <a:t>How can we best share this data?</a:t>
            </a:r>
            <a:endParaRPr sz="2400">
              <a:solidFill>
                <a:srgbClr val="193E72"/>
              </a:solidFill>
            </a:endParaRPr>
          </a:p>
        </p:txBody>
      </p:sp>
      <p:sp>
        <p:nvSpPr>
          <p:cNvPr id="213" name="Google Shape;213;p25"/>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28/09/2022</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Colorectal Cancer Studies - in set up in SWAG region </a:t>
            </a:r>
            <a:endParaRPr sz="2400" b="1"/>
          </a:p>
        </p:txBody>
      </p:sp>
      <p:sp>
        <p:nvSpPr>
          <p:cNvPr id="220" name="Google Shape;220;p26"/>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Source: ODP All Portfolio</a:t>
            </a:r>
            <a:endParaRPr sz="1200"/>
          </a:p>
          <a:p>
            <a:pPr marL="0" lvl="0" indent="0" algn="l" rtl="0">
              <a:spcBef>
                <a:spcPts val="0"/>
              </a:spcBef>
              <a:spcAft>
                <a:spcPts val="0"/>
              </a:spcAft>
              <a:buNone/>
            </a:pPr>
            <a:r>
              <a:rPr lang="en-GB" sz="1200"/>
              <a:t>Data cut: 28/09/2022</a:t>
            </a:r>
            <a:endParaRPr sz="1200"/>
          </a:p>
        </p:txBody>
      </p:sp>
      <p:graphicFrame>
        <p:nvGraphicFramePr>
          <p:cNvPr id="221" name="Google Shape;221;p26"/>
          <p:cNvGraphicFramePr/>
          <p:nvPr/>
        </p:nvGraphicFramePr>
        <p:xfrm>
          <a:off x="196650" y="714350"/>
          <a:ext cx="3000000" cy="3000000"/>
        </p:xfrm>
        <a:graphic>
          <a:graphicData uri="http://schemas.openxmlformats.org/drawingml/2006/table">
            <a:tbl>
              <a:tblPr>
                <a:noFill/>
                <a:tableStyleId>{AAEAA1D6-349A-4581-B420-092C8A3B566B}</a:tableStyleId>
              </a:tblPr>
              <a:tblGrid>
                <a:gridCol w="995725">
                  <a:extLst>
                    <a:ext uri="{9D8B030D-6E8A-4147-A177-3AD203B41FA5}">
                      <a16:colId xmlns:a16="http://schemas.microsoft.com/office/drawing/2014/main" val="20000"/>
                    </a:ext>
                  </a:extLst>
                </a:gridCol>
                <a:gridCol w="7779075">
                  <a:extLst>
                    <a:ext uri="{9D8B030D-6E8A-4147-A177-3AD203B41FA5}">
                      <a16:colId xmlns:a16="http://schemas.microsoft.com/office/drawing/2014/main" val="20001"/>
                    </a:ext>
                  </a:extLst>
                </a:gridCol>
                <a:gridCol w="2874200">
                  <a:extLst>
                    <a:ext uri="{9D8B030D-6E8A-4147-A177-3AD203B41FA5}">
                      <a16:colId xmlns:a16="http://schemas.microsoft.com/office/drawing/2014/main" val="20002"/>
                    </a:ext>
                  </a:extLst>
                </a:gridCol>
              </a:tblGrid>
              <a:tr h="708125">
                <a:tc>
                  <a:txBody>
                    <a:bodyPr/>
                    <a:lstStyle/>
                    <a:p>
                      <a:pPr marL="0" lvl="0" indent="0" algn="l" rtl="0">
                        <a:spcBef>
                          <a:spcPts val="0"/>
                        </a:spcBef>
                        <a:spcAft>
                          <a:spcPts val="0"/>
                        </a:spcAft>
                        <a:buNone/>
                      </a:pPr>
                      <a:r>
                        <a:rPr lang="en-GB">
                          <a:solidFill>
                            <a:schemeClr val="lt1"/>
                          </a:solidFill>
                        </a:rPr>
                        <a:t>CPMS Study ID</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Short Name</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rPr>
                        <a:t>Trust </a:t>
                      </a:r>
                      <a:endParaRPr>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571625">
                <a:tc>
                  <a:txBody>
                    <a:bodyPr/>
                    <a:lstStyle/>
                    <a:p>
                      <a:pPr marL="0" lvl="0" indent="0" algn="l" rtl="0">
                        <a:spcBef>
                          <a:spcPts val="0"/>
                        </a:spcBef>
                        <a:spcAft>
                          <a:spcPts val="0"/>
                        </a:spcAft>
                        <a:buNone/>
                      </a:pPr>
                      <a:r>
                        <a:rPr lang="en-GB"/>
                        <a:t>53642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COLO-PREVENT: A platform for developing COLOrectal cancer PREVENTion therapies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a:t>
                      </a:r>
                      <a:r>
                        <a:rPr lang="en-GB">
                          <a:solidFill>
                            <a:schemeClr val="dk1"/>
                          </a:solidFill>
                        </a:rPr>
                        <a:t>UHBW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92225">
                <a:tc>
                  <a:txBody>
                    <a:bodyPr/>
                    <a:lstStyle/>
                    <a:p>
                      <a:pPr marL="0" lvl="0" indent="0" algn="l" rtl="0">
                        <a:spcBef>
                          <a:spcPts val="0"/>
                        </a:spcBef>
                        <a:spcAft>
                          <a:spcPts val="0"/>
                        </a:spcAft>
                        <a:buNone/>
                      </a:pPr>
                      <a:r>
                        <a:rPr lang="en-GB"/>
                        <a:t>52581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STELLAR-303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UHBW</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05675">
                <a:tc>
                  <a:txBody>
                    <a:bodyPr/>
                    <a:lstStyle/>
                    <a:p>
                      <a:pPr marL="0" lvl="0" indent="0" algn="l" rtl="0">
                        <a:spcBef>
                          <a:spcPts val="0"/>
                        </a:spcBef>
                        <a:spcAft>
                          <a:spcPts val="0"/>
                        </a:spcAft>
                        <a:buNone/>
                      </a:pPr>
                      <a:r>
                        <a:rPr lang="en-GB"/>
                        <a:t>52280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BNT122-01 BioNTech SE Colorectal Cancer 4781/0016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Somerset, UHBW, Yeovil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01725">
                <a:tc>
                  <a:txBody>
                    <a:bodyPr/>
                    <a:lstStyle/>
                    <a:p>
                      <a:pPr marL="0" lvl="0" indent="0" algn="l" rtl="0">
                        <a:spcBef>
                          <a:spcPts val="0"/>
                        </a:spcBef>
                        <a:spcAft>
                          <a:spcPts val="0"/>
                        </a:spcAft>
                        <a:buNone/>
                      </a:pPr>
                      <a:r>
                        <a:rPr lang="en-GB"/>
                        <a:t>52011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MOUNTAINEER-03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UHBW</a:t>
                      </a:r>
                      <a:endParaRPr>
                        <a:solidFill>
                          <a:schemeClr val="dk1"/>
                        </a:solidFill>
                      </a:endParaRPr>
                    </a:p>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14525">
                <a:tc>
                  <a:txBody>
                    <a:bodyPr/>
                    <a:lstStyle/>
                    <a:p>
                      <a:pPr marL="0" lvl="0" indent="0" algn="l" rtl="0">
                        <a:spcBef>
                          <a:spcPts val="0"/>
                        </a:spcBef>
                        <a:spcAft>
                          <a:spcPts val="0"/>
                        </a:spcAft>
                        <a:buNone/>
                      </a:pPr>
                      <a:r>
                        <a:rPr lang="en-GB"/>
                        <a:t>51892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Correct – MRD I</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Salisbury, </a:t>
                      </a:r>
                      <a:r>
                        <a:rPr lang="en-GB">
                          <a:solidFill>
                            <a:schemeClr val="dk1"/>
                          </a:solidFill>
                        </a:rPr>
                        <a:t>UHBW</a:t>
                      </a:r>
                      <a:endParaRPr>
                        <a:solidFill>
                          <a:schemeClr val="dk1"/>
                        </a:solidFill>
                      </a:endParaRPr>
                    </a:p>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01725">
                <a:tc>
                  <a:txBody>
                    <a:bodyPr/>
                    <a:lstStyle/>
                    <a:p>
                      <a:pPr marL="0" lvl="0" indent="0" algn="l" rtl="0">
                        <a:spcBef>
                          <a:spcPts val="0"/>
                        </a:spcBef>
                        <a:spcAft>
                          <a:spcPts val="0"/>
                        </a:spcAft>
                        <a:buNone/>
                      </a:pPr>
                      <a:r>
                        <a:rPr lang="en-GB"/>
                        <a:t>51497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61186372CRC2001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UHBW</a:t>
                      </a:r>
                      <a:endParaRPr>
                        <a:solidFill>
                          <a:schemeClr val="dk1"/>
                        </a:solidFill>
                      </a:endParaRPr>
                    </a:p>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92225">
                <a:tc>
                  <a:txBody>
                    <a:bodyPr/>
                    <a:lstStyle/>
                    <a:p>
                      <a:pPr marL="0" lvl="0" indent="0" algn="l" rtl="0">
                        <a:spcBef>
                          <a:spcPts val="0"/>
                        </a:spcBef>
                        <a:spcAft>
                          <a:spcPts val="0"/>
                        </a:spcAft>
                        <a:buNone/>
                      </a:pPr>
                      <a:r>
                        <a:rPr lang="en-GB"/>
                        <a:t>48817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Metastatic Colorectal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Yeovil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92225">
                <a:tc>
                  <a:txBody>
                    <a:bodyPr/>
                    <a:lstStyle/>
                    <a:p>
                      <a:pPr marL="0" lvl="0" indent="0" algn="l" rtl="0">
                        <a:spcBef>
                          <a:spcPts val="0"/>
                        </a:spcBef>
                        <a:spcAft>
                          <a:spcPts val="0"/>
                        </a:spcAft>
                        <a:buNone/>
                      </a:pPr>
                      <a:r>
                        <a:rPr lang="en-GB"/>
                        <a:t>41403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PRESERVE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North Bristol, Salisbury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228" name="Google Shape;228;p27"/>
          <p:cNvSpPr txBox="1">
            <a:spLocks noGrp="1"/>
          </p:cNvSpPr>
          <p:nvPr>
            <p:ph type="body" idx="1"/>
          </p:nvPr>
        </p:nvSpPr>
        <p:spPr>
          <a:xfrm>
            <a:off x="442450" y="991100"/>
            <a:ext cx="11406300" cy="512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000" u="sng">
                <a:solidFill>
                  <a:schemeClr val="hlink"/>
                </a:solidFill>
                <a:hlinkClick r:id="rId3"/>
              </a:rPr>
              <a:t>https://www.nihr.ac.uk/health-and-care-professionals/career-development/associate-principal-investigator-scheme.htm</a:t>
            </a:r>
            <a:endParaRPr sz="2000"/>
          </a:p>
          <a:p>
            <a:pPr marL="0" lvl="0" indent="0" algn="l" rtl="0">
              <a:spcBef>
                <a:spcPts val="1000"/>
              </a:spcBef>
              <a:spcAft>
                <a:spcPts val="0"/>
              </a:spcAft>
              <a:buNone/>
            </a:pPr>
            <a:endParaRPr sz="2000"/>
          </a:p>
          <a:p>
            <a:pPr marL="457200" lvl="0" indent="-330200" algn="l" rtl="0">
              <a:lnSpc>
                <a:spcPct val="100000"/>
              </a:lnSpc>
              <a:spcBef>
                <a:spcPts val="0"/>
              </a:spcBef>
              <a:spcAft>
                <a:spcPts val="0"/>
              </a:spcAft>
              <a:buSzPts val="1600"/>
              <a:buChar char="•"/>
            </a:pPr>
            <a:r>
              <a:rPr lang="en-GB" sz="1600" b="1"/>
              <a:t>ARIEL:</a:t>
            </a:r>
            <a:r>
              <a:rPr lang="en-GB" sz="1600"/>
              <a:t> A biomarker enrichment trial of anti-EGFR agents in patients with advanced colorectal cancer (aCRC) with wild-type RAS and right primary tumour location (right-PTL)</a:t>
            </a:r>
            <a:endParaRPr sz="1600"/>
          </a:p>
          <a:p>
            <a:pPr marL="457200" lvl="0" indent="-330200" algn="l" rtl="0">
              <a:lnSpc>
                <a:spcPct val="100000"/>
              </a:lnSpc>
              <a:spcBef>
                <a:spcPts val="1000"/>
              </a:spcBef>
              <a:spcAft>
                <a:spcPts val="0"/>
              </a:spcAft>
              <a:buSzPts val="1600"/>
              <a:buChar char="•"/>
            </a:pPr>
            <a:r>
              <a:rPr lang="en-GB" sz="1600" b="1"/>
              <a:t>REFINE:</a:t>
            </a:r>
            <a:r>
              <a:rPr lang="en-GB" sz="1600"/>
              <a:t> A multi-arm phase II basket protocol testing reduced intensity immunotherapy across different cancers</a:t>
            </a:r>
            <a:endParaRPr sz="1600"/>
          </a:p>
          <a:p>
            <a:pPr marL="457200" lvl="0" indent="-330200" algn="l" rtl="0">
              <a:lnSpc>
                <a:spcPct val="100000"/>
              </a:lnSpc>
              <a:spcBef>
                <a:spcPts val="1000"/>
              </a:spcBef>
              <a:spcAft>
                <a:spcPts val="0"/>
              </a:spcAft>
              <a:buSzPts val="1600"/>
              <a:buChar char="•"/>
            </a:pPr>
            <a:r>
              <a:rPr lang="en-GB" sz="1600" b="1"/>
              <a:t>FOxTROT Platform:</a:t>
            </a:r>
            <a:r>
              <a:rPr lang="en-GB" sz="1600"/>
              <a:t> FOxTROT: Personalising neo-adjuvant Chemotherapy in Locally advanced but operable colon cancer. A randomised trial programme.</a:t>
            </a:r>
            <a:endParaRPr sz="1600"/>
          </a:p>
          <a:p>
            <a:pPr marL="457200" lvl="0" indent="-330200" algn="l" rtl="0">
              <a:lnSpc>
                <a:spcPct val="100000"/>
              </a:lnSpc>
              <a:spcBef>
                <a:spcPts val="1000"/>
              </a:spcBef>
              <a:spcAft>
                <a:spcPts val="0"/>
              </a:spcAft>
              <a:buSzPts val="1600"/>
              <a:buChar char="•"/>
            </a:pPr>
            <a:r>
              <a:rPr lang="en-GB" sz="1600" b="1"/>
              <a:t>PLATO - PersonaLising Anal cancer radioTherapy dOse:</a:t>
            </a:r>
            <a:r>
              <a:rPr lang="en-GB" sz="1600"/>
              <a:t> PLATO - PersonaLising Anal cancer radioTherapy dOse - Incorporating Anal Cancer Trials (ACT) ACT3, ACT4 and ACT5</a:t>
            </a:r>
            <a:endParaRPr sz="1600"/>
          </a:p>
          <a:p>
            <a:pPr marL="457200" lvl="0" indent="-330200" algn="l" rtl="0">
              <a:lnSpc>
                <a:spcPct val="100000"/>
              </a:lnSpc>
              <a:spcBef>
                <a:spcPts val="1000"/>
              </a:spcBef>
              <a:spcAft>
                <a:spcPts val="0"/>
              </a:spcAft>
              <a:buSzPts val="1600"/>
              <a:buChar char="•"/>
            </a:pPr>
            <a:r>
              <a:rPr lang="en-GB" sz="1600" b="1"/>
              <a:t>Prepare-ABC:</a:t>
            </a:r>
            <a:r>
              <a:rPr lang="en-GB" sz="1600"/>
              <a:t> Supportive Exercise Programmes for Accelerating Recovery after major Abdominal Cancer surgery (PREPARE-ABC)</a:t>
            </a:r>
            <a:endParaRPr sz="1600"/>
          </a:p>
          <a:p>
            <a:pPr marL="457200" lvl="0" indent="-330200" algn="l" rtl="0">
              <a:lnSpc>
                <a:spcPct val="100000"/>
              </a:lnSpc>
              <a:spcBef>
                <a:spcPts val="1000"/>
              </a:spcBef>
              <a:spcAft>
                <a:spcPts val="0"/>
              </a:spcAft>
              <a:buSzPts val="1600"/>
              <a:buChar char="•"/>
            </a:pPr>
            <a:r>
              <a:rPr lang="en-GB" sz="1600" b="1"/>
              <a:t>TRACC - Predicting Relapse in eArly Colorectal Cancer:</a:t>
            </a:r>
            <a:r>
              <a:rPr lang="en-GB" sz="1600"/>
              <a:t> Tracking mutations in cell free tumour DNA to predict Relapse in eArly Colorectal Cancer</a:t>
            </a:r>
            <a:endParaRPr sz="1600"/>
          </a:p>
          <a:p>
            <a:pPr marL="457200" lvl="0" indent="-330200" algn="l" rtl="0">
              <a:lnSpc>
                <a:spcPct val="100000"/>
              </a:lnSpc>
              <a:spcBef>
                <a:spcPts val="1000"/>
              </a:spcBef>
              <a:spcAft>
                <a:spcPts val="0"/>
              </a:spcAft>
              <a:buSzPts val="1600"/>
              <a:buChar char="•"/>
            </a:pPr>
            <a:r>
              <a:rPr lang="en-GB" sz="1600" b="1"/>
              <a:t>Add-Aspirin:</a:t>
            </a:r>
            <a:r>
              <a:rPr lang="en-GB" sz="1600"/>
              <a:t> A phase III double-blind placebo-controlled randomised trial assessing the effects of aspirin on disease recurrence and survival after primary therapy in common non-metastatic solid tumours.</a:t>
            </a:r>
            <a:endParaRPr sz="1600"/>
          </a:p>
          <a:p>
            <a:pPr marL="0" lvl="0" indent="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1394400" y="2862288"/>
            <a:ext cx="9403200" cy="1133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GB"/>
              <a:t>PRES 2021/22 </a:t>
            </a:r>
            <a:endParaRPr/>
          </a:p>
          <a:p>
            <a:pPr marL="0" lvl="0" indent="0" algn="ctr" rtl="0">
              <a:lnSpc>
                <a:spcPct val="90000"/>
              </a:lnSpc>
              <a:spcBef>
                <a:spcPts val="0"/>
              </a:spcBef>
              <a:spcAft>
                <a:spcPts val="0"/>
              </a:spcAft>
              <a:buClr>
                <a:schemeClr val="lt1"/>
              </a:buClr>
              <a:buSzPts val="4800"/>
              <a:buFont typeface="Arial"/>
              <a:buNone/>
            </a:pPr>
            <a:r>
              <a:rPr lang="en-GB"/>
              <a:t>Report Summary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9"/>
          <p:cNvPicPr preferRelativeResize="0"/>
          <p:nvPr/>
        </p:nvPicPr>
        <p:blipFill>
          <a:blip r:embed="rId3">
            <a:alphaModFix/>
          </a:blip>
          <a:stretch>
            <a:fillRect/>
          </a:stretch>
        </p:blipFill>
        <p:spPr>
          <a:xfrm>
            <a:off x="2221850" y="16275"/>
            <a:ext cx="7748275" cy="5811201"/>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1553</Words>
  <Application>Microsoft Office PowerPoint</Application>
  <PresentationFormat>Widescreen</PresentationFormat>
  <Paragraphs>227</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Lato</vt:lpstr>
      <vt:lpstr>Custom Design</vt:lpstr>
      <vt:lpstr>Custom Design</vt:lpstr>
      <vt:lpstr> SWAG Network Colorectal Cancer Clinical Advisory Group </vt:lpstr>
      <vt:lpstr>National Colorectal Cancer Research Recruitment</vt:lpstr>
      <vt:lpstr>National vs Regional Recruitment</vt:lpstr>
      <vt:lpstr>Colorectal Cancer Studies - opened in SWAG region 21/22</vt:lpstr>
      <vt:lpstr>Colorectal Cancer Studies - open in SWAG region</vt:lpstr>
      <vt:lpstr>Colorectal Cancer Studies - in set up in SWAG region </vt:lpstr>
      <vt:lpstr>Associate PI Scheme</vt:lpstr>
      <vt:lpstr>PRES 2021/22  Report Summary</vt:lpstr>
      <vt:lpstr>PowerPoint Presentation</vt:lpstr>
      <vt:lpstr>What was positive about your research experience?</vt:lpstr>
      <vt:lpstr>Recommendations and 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Colorectal Cancer Clinical Advisory Group </dc:title>
  <cp:lastModifiedBy>Helen Dunderdale</cp:lastModifiedBy>
  <cp:revision>1</cp:revision>
  <dcterms:modified xsi:type="dcterms:W3CDTF">2022-10-05T14:24:26Z</dcterms:modified>
</cp:coreProperties>
</file>