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0AC4A-30D2-467B-962A-487FA4804F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57563F-8B06-4D4F-B926-501B4D1B44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CC1B4E-8037-41F8-B6FD-4D471678F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E0D51-90CA-425B-B885-5B1010FA15AE}" type="datetimeFigureOut">
              <a:rPr lang="en-GB" smtClean="0"/>
              <a:t>18/10/2022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135891-870F-4923-B887-E23E91308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DB13F6-3C38-4ED0-A702-EB639F2ED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A2642-E111-45E3-B5B7-13E957B34F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9286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5A081-6897-461A-A84B-49B165284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52B0AB-386C-4B2F-9759-FD8093FBDB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08AC3F-8933-4550-A449-118E1812B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E0D51-90CA-425B-B885-5B1010FA15AE}" type="datetimeFigureOut">
              <a:rPr lang="en-GB" smtClean="0"/>
              <a:t>18/10/2022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81B1B6-7D76-405D-AFDB-10FB5E47E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574F80-9725-4774-9F12-A9556BA72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A2642-E111-45E3-B5B7-13E957B34F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3074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50BF38-D5A5-4A5E-A7A4-551AFE1E11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E4B099-264E-4D52-8AE5-EC5C667977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AA10A3-3559-4CD6-ADA1-0FB0E8F0C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E0D51-90CA-425B-B885-5B1010FA15AE}" type="datetimeFigureOut">
              <a:rPr lang="en-GB" smtClean="0"/>
              <a:t>18/10/2022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973FC9-7983-4544-AC11-B07D6E8D7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64F475-22DD-4D43-9FCC-86AB2A927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A2642-E111-45E3-B5B7-13E957B34F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3772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69BF6-F283-4C5C-86D2-795AE7FC9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69FE7-4E8D-4174-93C9-39725C5A23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38D87C-7423-4960-BD61-13B2F3CC2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E0D51-90CA-425B-B885-5B1010FA15AE}" type="datetimeFigureOut">
              <a:rPr lang="en-GB" smtClean="0"/>
              <a:t>18/10/2022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3FED7-C99B-461D-8A4C-3A02EFBE8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C08F64-B690-4194-ABB5-AF8B61943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A2642-E111-45E3-B5B7-13E957B34F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0388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EAFF6-D034-4BE4-9494-CD76346AA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0BDFC3-23AA-43A3-AEB0-3C99FDAE8C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44CECB-7D04-4AF3-9E8A-B160C2140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E0D51-90CA-425B-B885-5B1010FA15AE}" type="datetimeFigureOut">
              <a:rPr lang="en-GB" smtClean="0"/>
              <a:t>18/10/2022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C4314E-271C-49AD-858A-89F17C041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B31388-C73E-448C-870D-83B7E89E7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A2642-E111-45E3-B5B7-13E957B34F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0305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B41D2-EF63-4DA1-AF8F-F80C9165F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066259-4EDD-4B8B-9C61-7B91BBFF9D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5731A3-4942-4884-9E46-6394CEBD04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C66C9F-48F1-4493-8282-DE88191E6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E0D51-90CA-425B-B885-5B1010FA15AE}" type="datetimeFigureOut">
              <a:rPr lang="en-GB" smtClean="0"/>
              <a:t>18/10/2022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C2ADF5-A17B-4CFE-ABED-BCB45EF1C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050AAD-4F58-4DD5-9D2E-E24A8110F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A2642-E111-45E3-B5B7-13E957B34F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143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3176C-FE19-4C3E-9F4B-4907BA3AB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0C8D64-333F-4C87-BE58-C83E57D628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FCAF66-7C72-4725-8663-DA27163C3F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6722D3-18CB-49E6-8EB3-6987389509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B18613-4788-4F79-834A-65C422E78B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423D45-1A38-4F69-A995-3E8C2F0F4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E0D51-90CA-425B-B885-5B1010FA15AE}" type="datetimeFigureOut">
              <a:rPr lang="en-GB" smtClean="0"/>
              <a:t>18/10/2022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5ACB43-5370-4143-8EC1-D40BD29AE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93A5E8-09C3-4252-9D93-B31DA6406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A2642-E111-45E3-B5B7-13E957B34F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623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5EE8E-03B9-4DF5-9958-E3A671C4D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783741-8D88-4BE1-9707-5640D573A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E0D51-90CA-425B-B885-5B1010FA15AE}" type="datetimeFigureOut">
              <a:rPr lang="en-GB" smtClean="0"/>
              <a:t>18/10/2022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B344F7-E76B-40C4-BF4B-8EFD7C0F8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90D939-7B0D-4C7F-86B6-C27F89B85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A2642-E111-45E3-B5B7-13E957B34F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108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4BC6DE-39E6-4800-B384-76F7C462D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E0D51-90CA-425B-B885-5B1010FA15AE}" type="datetimeFigureOut">
              <a:rPr lang="en-GB" smtClean="0"/>
              <a:t>18/10/2022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2F873-16FF-49EF-ACF8-197BA149D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12F1A8-191D-4E26-A085-2045E9AAE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A2642-E111-45E3-B5B7-13E957B34F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6789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24228-FADA-4607-8A3D-351E7E699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BF3B46-504C-4EFB-A864-6849C92418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278F45-24D8-4B0E-87DF-E994478CEB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3E6D3F-85C2-4B9D-B7D1-F4E41722C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E0D51-90CA-425B-B885-5B1010FA15AE}" type="datetimeFigureOut">
              <a:rPr lang="en-GB" smtClean="0"/>
              <a:t>18/10/2022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7ADB33-66E0-4FD4-89C6-4CE81900D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AD322C-BD3D-45DD-A30F-ACC7384C9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A2642-E111-45E3-B5B7-13E957B34F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384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FC382-2C5B-4629-ABB1-04427BDFA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84ECC4-A335-4E07-B377-84EBF526F4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2AF38C-4A05-4B12-A37F-8EB28989E1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D5F186-B49C-41E7-9386-634711CA7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E0D51-90CA-425B-B885-5B1010FA15AE}" type="datetimeFigureOut">
              <a:rPr lang="en-GB" smtClean="0"/>
              <a:t>18/10/2022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353EE7-4BE9-4C2B-B578-E5F33F0BA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A2669D-CD18-40E9-B66F-1A9373F52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A2642-E111-45E3-B5B7-13E957B34F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5072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081E37-4FF6-4A78-A952-70BC443BB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A88A30-4680-4129-A167-DD9545F9C8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BEF47B-0D67-47D9-AC02-4E19D42AC8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E0D51-90CA-425B-B885-5B1010FA15AE}" type="datetimeFigureOut">
              <a:rPr lang="en-GB" smtClean="0"/>
              <a:t>18/10/2022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319429-1B54-4379-9637-ADF1E540E6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0A4BC9-F5A8-4770-9C5D-E378F218DC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A2642-E111-45E3-B5B7-13E957B34F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5161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3609B4C-6923-47BA-B0F7-EA4DA9222461}"/>
              </a:ext>
            </a:extLst>
          </p:cNvPr>
          <p:cNvSpPr/>
          <p:nvPr/>
        </p:nvSpPr>
        <p:spPr>
          <a:xfrm>
            <a:off x="985520" y="1061085"/>
            <a:ext cx="10251440" cy="47447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2A6131-C4A0-49D4-AB42-3F244E077F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11047"/>
            <a:ext cx="9144000" cy="1655762"/>
          </a:xfrm>
          <a:ln w="38100">
            <a:solidFill>
              <a:schemeClr val="accent2">
                <a:lumMod val="75000"/>
              </a:schemeClr>
            </a:solidFill>
          </a:ln>
        </p:spPr>
        <p:txBody>
          <a:bodyPr anchor="ctr">
            <a:normAutofit/>
          </a:bodyPr>
          <a:lstStyle/>
          <a:p>
            <a:r>
              <a:rPr lang="en-GB" sz="2000" dirty="0"/>
              <a:t>Giulia Colavitti, </a:t>
            </a:r>
            <a:r>
              <a:rPr lang="en-GB" sz="2000" b="1" u="sng" dirty="0"/>
              <a:t>Michael Rice</a:t>
            </a:r>
            <a:r>
              <a:rPr lang="en-GB" sz="2000" dirty="0"/>
              <a:t>, Olivia Smith, Christine Millman, Becky Peach, Thomas Chapman, Thomas Wright, Rachel Clancy</a:t>
            </a:r>
          </a:p>
          <a:p>
            <a:r>
              <a:rPr lang="en-GB" sz="2000" dirty="0"/>
              <a:t>Audit Number: CA 78835</a:t>
            </a:r>
          </a:p>
          <a:p>
            <a:r>
              <a:rPr lang="en-GB" sz="2000" dirty="0"/>
              <a:t>North Bristol NHS Trust</a:t>
            </a:r>
          </a:p>
        </p:txBody>
      </p:sp>
      <p:pic>
        <p:nvPicPr>
          <p:cNvPr id="4" name="Picture 3" descr="Logo&#10;&#10;Description automatically generated with medium confidence">
            <a:extLst>
              <a:ext uri="{FF2B5EF4-FFF2-40B4-BE49-F238E27FC236}">
                <a16:creationId xmlns:a16="http://schemas.microsoft.com/office/drawing/2014/main" id="{F652A5AC-10A3-4706-A796-6C4CA7A82F9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8578" y="1290043"/>
            <a:ext cx="4485323" cy="2411097"/>
          </a:xfrm>
          <a:prstGeom prst="rect">
            <a:avLst/>
          </a:prstGeom>
          <a:noFill/>
        </p:spPr>
      </p:pic>
      <p:pic>
        <p:nvPicPr>
          <p:cNvPr id="8" name="Picture 2" descr="North Bristol NHS Trust | Facebook">
            <a:extLst>
              <a:ext uri="{FF2B5EF4-FFF2-40B4-BE49-F238E27FC236}">
                <a16:creationId xmlns:a16="http://schemas.microsoft.com/office/drawing/2014/main" id="{4CE77BB7-A417-4ACB-923C-0174EBC679D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59" b="25369"/>
          <a:stretch/>
        </p:blipFill>
        <p:spPr bwMode="auto">
          <a:xfrm>
            <a:off x="89059" y="6000749"/>
            <a:ext cx="1256004" cy="780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5017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F0C51-08C5-415F-9B23-574151ADC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3725"/>
            <a:ext cx="10515600" cy="968375"/>
          </a:xfr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5B93E-E370-441F-9243-4C3DC366F3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71675"/>
            <a:ext cx="10515600" cy="3314004"/>
          </a:xfr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</a:ln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National Audit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Assess National Compliance with current guidelines</a:t>
            </a: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Data to be used by steering bodies to improve services (</a:t>
            </a:r>
            <a:r>
              <a:rPr lang="en-GB" sz="2400" dirty="0">
                <a:solidFill>
                  <a:srgbClr val="201F1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British Sarcoma Group; </a:t>
            </a:r>
            <a:r>
              <a:rPr lang="en-GB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British Orthopaedic oncology Society</a:t>
            </a:r>
            <a:r>
              <a:rPr lang="en-GB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</a:t>
            </a:r>
            <a:r>
              <a:rPr lang="en-GB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Bone Cancer Research Trust; Sarcoma UK; (UK) Sarcoma Advisory Group)</a:t>
            </a:r>
          </a:p>
        </p:txBody>
      </p:sp>
      <p:pic>
        <p:nvPicPr>
          <p:cNvPr id="4" name="Picture 3" descr="Logo&#10;&#10;Description automatically generated with medium confidence">
            <a:extLst>
              <a:ext uri="{FF2B5EF4-FFF2-40B4-BE49-F238E27FC236}">
                <a16:creationId xmlns:a16="http://schemas.microsoft.com/office/drawing/2014/main" id="{4DEE96D7-5E6E-4CFB-A5DC-FAAAE188024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0300" y="6000750"/>
            <a:ext cx="1452641" cy="780871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</p:pic>
      <p:pic>
        <p:nvPicPr>
          <p:cNvPr id="1026" name="Picture 2" descr="North Bristol NHS Trust | Facebook">
            <a:extLst>
              <a:ext uri="{FF2B5EF4-FFF2-40B4-BE49-F238E27FC236}">
                <a16:creationId xmlns:a16="http://schemas.microsoft.com/office/drawing/2014/main" id="{9BE02780-DF09-45B0-9103-DDE27B6D1F0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59" b="25369"/>
          <a:stretch/>
        </p:blipFill>
        <p:spPr bwMode="auto">
          <a:xfrm>
            <a:off x="89059" y="6000749"/>
            <a:ext cx="1256004" cy="780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7201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F0C51-08C5-415F-9B23-574151ADC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3725"/>
            <a:ext cx="10515600" cy="968375"/>
          </a:xfr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r>
              <a:rPr lang="en-GB" dirty="0"/>
              <a:t>Aims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5B93E-E370-441F-9243-4C3DC366F3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43149"/>
            <a:ext cx="10515600" cy="2667001"/>
          </a:xfr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endParaRPr lang="en-GB" sz="24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endParaRPr lang="en-GB" sz="2400" dirty="0"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To assess compliance with BSG, NICE &amp; Scottish referral guidelines for suspected cancer in the UK for pelvic &amp; appendicular sarcomas.</a:t>
            </a:r>
          </a:p>
          <a:p>
            <a:endParaRPr lang="en-GB" sz="2400" dirty="0"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endParaRPr lang="en-GB" sz="24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pic>
        <p:nvPicPr>
          <p:cNvPr id="4" name="Picture 3" descr="Logo&#10;&#10;Description automatically generated with medium confidence">
            <a:extLst>
              <a:ext uri="{FF2B5EF4-FFF2-40B4-BE49-F238E27FC236}">
                <a16:creationId xmlns:a16="http://schemas.microsoft.com/office/drawing/2014/main" id="{4DEE96D7-5E6E-4CFB-A5DC-FAAAE188024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0300" y="6000750"/>
            <a:ext cx="1452641" cy="780871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</p:pic>
      <p:pic>
        <p:nvPicPr>
          <p:cNvPr id="1026" name="Picture 2" descr="North Bristol NHS Trust | Facebook">
            <a:extLst>
              <a:ext uri="{FF2B5EF4-FFF2-40B4-BE49-F238E27FC236}">
                <a16:creationId xmlns:a16="http://schemas.microsoft.com/office/drawing/2014/main" id="{9BE02780-DF09-45B0-9103-DDE27B6D1F0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59" b="25369"/>
          <a:stretch/>
        </p:blipFill>
        <p:spPr bwMode="auto">
          <a:xfrm>
            <a:off x="89059" y="6000749"/>
            <a:ext cx="1256004" cy="780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030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F0C51-08C5-415F-9B23-574151ADC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3725"/>
            <a:ext cx="10515600" cy="968375"/>
          </a:xfr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r>
              <a:rPr lang="en-GB" dirty="0"/>
              <a:t>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5B93E-E370-441F-9243-4C3DC366F3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71674"/>
            <a:ext cx="10515600" cy="3876675"/>
          </a:xfr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GB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The Trust will collect data prospectively</a:t>
            </a:r>
          </a:p>
          <a:p>
            <a:endParaRPr lang="en-GB" sz="2400" dirty="0"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r>
              <a:rPr lang="en-GB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Data recording: locked, coded Excel spreadsheet.</a:t>
            </a:r>
          </a:p>
          <a:p>
            <a:endParaRPr lang="en-GB" sz="2400" dirty="0"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Data c</a:t>
            </a:r>
            <a:r>
              <a:rPr lang="en-GB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ollection period from 5</a:t>
            </a:r>
            <a:r>
              <a:rPr lang="en-GB" sz="2400" baseline="300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th</a:t>
            </a:r>
            <a:r>
              <a:rPr lang="en-GB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September 2022 to 27</a:t>
            </a:r>
            <a:r>
              <a:rPr lang="en-GB" sz="2400" baseline="300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th</a:t>
            </a:r>
            <a:r>
              <a:rPr lang="en-GB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November 2022 (inclusive).</a:t>
            </a:r>
          </a:p>
          <a:p>
            <a:pPr marL="0" indent="0">
              <a:buNone/>
            </a:pPr>
            <a:endParaRPr lang="en-GB" sz="24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Submission by 23</a:t>
            </a:r>
            <a:r>
              <a:rPr lang="en-GB" sz="2400" baseline="300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rd</a:t>
            </a:r>
            <a:r>
              <a:rPr lang="en-GB" sz="24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December 2022</a:t>
            </a: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r>
              <a:rPr lang="en-GB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Inclusion: All patients with a diagnosis of bone and soft-tissue sarcoma</a:t>
            </a:r>
          </a:p>
        </p:txBody>
      </p:sp>
      <p:pic>
        <p:nvPicPr>
          <p:cNvPr id="4" name="Picture 3" descr="Logo&#10;&#10;Description automatically generated with medium confidence">
            <a:extLst>
              <a:ext uri="{FF2B5EF4-FFF2-40B4-BE49-F238E27FC236}">
                <a16:creationId xmlns:a16="http://schemas.microsoft.com/office/drawing/2014/main" id="{4DEE96D7-5E6E-4CFB-A5DC-FAAAE188024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0300" y="6000750"/>
            <a:ext cx="1452641" cy="780871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</p:pic>
      <p:pic>
        <p:nvPicPr>
          <p:cNvPr id="1026" name="Picture 2" descr="North Bristol NHS Trust | Facebook">
            <a:extLst>
              <a:ext uri="{FF2B5EF4-FFF2-40B4-BE49-F238E27FC236}">
                <a16:creationId xmlns:a16="http://schemas.microsoft.com/office/drawing/2014/main" id="{9BE02780-DF09-45B0-9103-DDE27B6D1F0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59" b="25369"/>
          <a:stretch/>
        </p:blipFill>
        <p:spPr bwMode="auto">
          <a:xfrm>
            <a:off x="89059" y="6000749"/>
            <a:ext cx="1256004" cy="780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7941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A15DA9F-BA70-45F7-9074-377E21A573A3}"/>
              </a:ext>
            </a:extLst>
          </p:cNvPr>
          <p:cNvSpPr txBox="1"/>
          <p:nvPr/>
        </p:nvSpPr>
        <p:spPr>
          <a:xfrm>
            <a:off x="628650" y="565190"/>
            <a:ext cx="10477500" cy="563231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sz="2000" b="1" u="sng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Data collection points:</a:t>
            </a:r>
            <a:endParaRPr lang="en-GB" sz="2000" b="1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r>
              <a:rPr lang="en-GB" sz="20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 </a:t>
            </a:r>
          </a:p>
          <a:p>
            <a:r>
              <a:rPr lang="en-GB" sz="20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1) Patient Code</a:t>
            </a:r>
          </a:p>
          <a:p>
            <a:r>
              <a:rPr lang="en-GB" sz="20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 </a:t>
            </a:r>
          </a:p>
          <a:p>
            <a:r>
              <a:rPr lang="en-GB" sz="20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2</a:t>
            </a:r>
            <a:r>
              <a:rPr lang="en-GB" sz="20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) Patient Postcode</a:t>
            </a:r>
          </a:p>
          <a:p>
            <a:r>
              <a:rPr lang="en-GB" sz="20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 </a:t>
            </a:r>
          </a:p>
          <a:p>
            <a:r>
              <a:rPr lang="en-GB" sz="20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3</a:t>
            </a:r>
            <a:r>
              <a:rPr lang="en-GB" sz="20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) Patient age and sex, tumour location, diagnosis, stage</a:t>
            </a:r>
          </a:p>
          <a:p>
            <a:r>
              <a:rPr lang="en-GB" sz="20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 </a:t>
            </a:r>
          </a:p>
          <a:p>
            <a:r>
              <a:rPr lang="en-GB" sz="20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4</a:t>
            </a:r>
            <a:r>
              <a:rPr lang="en-GB" sz="20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) Symptoms at onset and date of first symptom(s)</a:t>
            </a:r>
          </a:p>
          <a:p>
            <a:r>
              <a:rPr lang="en-GB" sz="20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 </a:t>
            </a:r>
          </a:p>
          <a:p>
            <a:r>
              <a:rPr lang="en-GB" sz="20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5</a:t>
            </a:r>
            <a:r>
              <a:rPr lang="en-GB" sz="20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) Initial HCP seen</a:t>
            </a:r>
          </a:p>
          <a:p>
            <a:r>
              <a:rPr lang="en-GB" sz="20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 </a:t>
            </a:r>
          </a:p>
          <a:p>
            <a:r>
              <a:rPr lang="en-GB" sz="20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6</a:t>
            </a:r>
            <a:r>
              <a:rPr lang="en-GB" sz="20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) Further HCP consultations</a:t>
            </a:r>
          </a:p>
          <a:p>
            <a:endParaRPr lang="en-GB" sz="20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r>
              <a:rPr lang="en-GB" sz="20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7) What was the time from initial presentation to presentation to a sarcoma centre?</a:t>
            </a:r>
          </a:p>
          <a:p>
            <a:endParaRPr lang="en-GB" sz="20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8</a:t>
            </a:r>
            <a:r>
              <a:rPr lang="en-GB" sz="20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) Biopsy performed elsewhere?</a:t>
            </a:r>
          </a:p>
          <a:p>
            <a:endParaRPr lang="en-GB" sz="20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520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F0C51-08C5-415F-9B23-574151ADC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3725"/>
            <a:ext cx="10515600" cy="968375"/>
          </a:xfr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r>
              <a:rPr lang="en-GB" dirty="0"/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5B93E-E370-441F-9243-4C3DC366F3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71674"/>
            <a:ext cx="10515600" cy="3876675"/>
          </a:xfr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r>
              <a:rPr lang="en-GB" dirty="0"/>
              <a:t>Drawn Nationally and discussed before promoting change to enhance care</a:t>
            </a:r>
          </a:p>
          <a:p>
            <a:endParaRPr lang="en-GB" dirty="0"/>
          </a:p>
          <a:p>
            <a:r>
              <a:rPr lang="en-GB" dirty="0"/>
              <a:t>Following implementation of change, reaudit undertaken to assess compliance.</a:t>
            </a:r>
          </a:p>
          <a:p>
            <a:endParaRPr lang="en-GB" dirty="0"/>
          </a:p>
          <a:p>
            <a:r>
              <a:rPr lang="en-GB" dirty="0"/>
              <a:t>Findings pooled and published in peer review journal as part of </a:t>
            </a:r>
            <a:r>
              <a:rPr lang="en-GB"/>
              <a:t>National findings</a:t>
            </a:r>
            <a:endParaRPr lang="en-GB" dirty="0"/>
          </a:p>
        </p:txBody>
      </p:sp>
      <p:pic>
        <p:nvPicPr>
          <p:cNvPr id="4" name="Picture 3" descr="Logo&#10;&#10;Description automatically generated with medium confidence">
            <a:extLst>
              <a:ext uri="{FF2B5EF4-FFF2-40B4-BE49-F238E27FC236}">
                <a16:creationId xmlns:a16="http://schemas.microsoft.com/office/drawing/2014/main" id="{4DEE96D7-5E6E-4CFB-A5DC-FAAAE188024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0300" y="6000750"/>
            <a:ext cx="1452641" cy="780871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</p:pic>
      <p:pic>
        <p:nvPicPr>
          <p:cNvPr id="1026" name="Picture 2" descr="North Bristol NHS Trust | Facebook">
            <a:extLst>
              <a:ext uri="{FF2B5EF4-FFF2-40B4-BE49-F238E27FC236}">
                <a16:creationId xmlns:a16="http://schemas.microsoft.com/office/drawing/2014/main" id="{9BE02780-DF09-45B0-9103-DDE27B6D1F0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59" b="25369"/>
          <a:stretch/>
        </p:blipFill>
        <p:spPr bwMode="auto">
          <a:xfrm>
            <a:off x="89059" y="6000749"/>
            <a:ext cx="1256004" cy="780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9481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258</Words>
  <Application>Microsoft Office PowerPoint</Application>
  <PresentationFormat>Widescreen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Introduction</vt:lpstr>
      <vt:lpstr>Aims</vt:lpstr>
      <vt:lpstr>Methods</vt:lpstr>
      <vt:lpstr>PowerPoint Presentation</vt:lpstr>
      <vt:lpstr>Results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Rice</dc:creator>
  <cp:lastModifiedBy>Helen Dunderdale</cp:lastModifiedBy>
  <cp:revision>6</cp:revision>
  <dcterms:created xsi:type="dcterms:W3CDTF">2022-10-14T21:15:18Z</dcterms:created>
  <dcterms:modified xsi:type="dcterms:W3CDTF">2022-10-18T15:55:19Z</dcterms:modified>
</cp:coreProperties>
</file>