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74" r:id="rId2"/>
    <p:sldId id="257" r:id="rId3"/>
    <p:sldId id="258" r:id="rId4"/>
    <p:sldId id="262" r:id="rId5"/>
    <p:sldId id="263" r:id="rId6"/>
    <p:sldId id="275" r:id="rId7"/>
    <p:sldId id="259" r:id="rId8"/>
    <p:sldId id="271" r:id="rId9"/>
    <p:sldId id="264" r:id="rId10"/>
    <p:sldId id="265" r:id="rId11"/>
    <p:sldId id="266" r:id="rId12"/>
    <p:sldId id="272" r:id="rId13"/>
    <p:sldId id="260" r:id="rId14"/>
    <p:sldId id="269" r:id="rId15"/>
    <p:sldId id="276" r:id="rId16"/>
    <p:sldId id="270" r:id="rId17"/>
    <p:sldId id="277" r:id="rId18"/>
    <p:sldId id="261" r:id="rId19"/>
    <p:sldId id="267" r:id="rId20"/>
    <p:sldId id="268" r:id="rId21"/>
    <p:sldId id="279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20-30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Age in years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81-4197-877F-2347C30A9F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Age in years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81-4197-877F-2347C30A9FF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Age in years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81-4197-877F-2347C30A9FF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Age in years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81-4197-877F-2347C30A9FF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Age in years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81-4197-877F-2347C30A9FF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71-80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Age in years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81-4197-877F-2347C30A9FF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81-90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Age in years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81-4197-877F-2347C30A9F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524191"/>
        <c:axId val="866518783"/>
      </c:barChart>
      <c:catAx>
        <c:axId val="86652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518783"/>
        <c:crosses val="autoZero"/>
        <c:auto val="1"/>
        <c:lblAlgn val="ctr"/>
        <c:lblOffset val="100"/>
        <c:noMultiLvlLbl val="0"/>
      </c:catAx>
      <c:valAx>
        <c:axId val="8665187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524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Cyclical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71-80</c:v>
                </c:pt>
                <c:pt idx="6">
                  <c:v>81-90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35-418A-BDB2-4068DDCB4C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Non-Cyclical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71-80</c:v>
                </c:pt>
                <c:pt idx="6">
                  <c:v>81-90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35-418A-BDB2-4068DDCB4C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Chest Wall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20-30</c:v>
                </c:pt>
                <c:pt idx="1">
                  <c:v>31-40</c:v>
                </c:pt>
                <c:pt idx="2">
                  <c:v>41-50</c:v>
                </c:pt>
                <c:pt idx="3">
                  <c:v>51-60</c:v>
                </c:pt>
                <c:pt idx="4">
                  <c:v>61-70</c:v>
                </c:pt>
                <c:pt idx="5">
                  <c:v>71-80</c:v>
                </c:pt>
                <c:pt idx="6">
                  <c:v>81-90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7</c:v>
                </c:pt>
                <c:pt idx="4">
                  <c:v>1</c:v>
                </c:pt>
                <c:pt idx="5">
                  <c:v>7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35-418A-BDB2-4068DDCB4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2298079"/>
        <c:axId val="862292671"/>
      </c:barChart>
      <c:catAx>
        <c:axId val="862298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292671"/>
        <c:crosses val="autoZero"/>
        <c:auto val="1"/>
        <c:lblAlgn val="ctr"/>
        <c:lblOffset val="100"/>
        <c:noMultiLvlLbl val="0"/>
      </c:catAx>
      <c:valAx>
        <c:axId val="86229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22980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1F95-9D4C-425D-9C68-FCF96F4DC06A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26810-7556-4CCB-8F3A-2C11098E11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42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CF34CE-DB67-4EFC-A0A3-EF34ABFB3460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4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592051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6ED7B-A2D4-4837-8DE7-B9CAB33D4F01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2238E-5A5F-448A-B9C3-9A9FCB27AB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37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570884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92D3F-D8A2-45D9-BCB8-1B009CAB87BA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2C25-E203-40F0-8033-1E32E6B049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710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AB22-31C2-40F5-82F6-27BDBF380025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1A4B-9DE3-4966-8D97-250902191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169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AB22-31C2-40F5-82F6-27BDBF380025}" type="datetimeFigureOut">
              <a:rPr lang="en-GB" smtClean="0"/>
              <a:t>07/03/2023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91A4B-9DE3-4966-8D97-2509021912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40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844099-F3F3-4D2D-98E5-FA7D347DF1B5}" type="datetimeFigureOut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9FE7678-94E6-4645-B5DC-362B7971F2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513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3429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3429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defTabSz="3429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2191515" y="857403"/>
            <a:ext cx="7848600" cy="4968875"/>
          </a:xfrm>
        </p:spPr>
        <p:txBody>
          <a:bodyPr/>
          <a:lstStyle/>
          <a:p>
            <a:r>
              <a:rPr lang="en-GB" sz="4800" dirty="0">
                <a:solidFill>
                  <a:schemeClr val="bg1"/>
                </a:solidFill>
              </a:rPr>
              <a:t>Breast Pain Specialist Clinics</a:t>
            </a:r>
            <a:br>
              <a:rPr lang="en-GB" sz="4800" dirty="0">
                <a:solidFill>
                  <a:schemeClr val="bg1"/>
                </a:solidFill>
              </a:rPr>
            </a:br>
            <a:br>
              <a:rPr lang="en-GB" sz="48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Caroline Osborne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Consultant Breast Surgeon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 err="1">
                <a:solidFill>
                  <a:schemeClr val="bg1"/>
                </a:solidFill>
              </a:rPr>
              <a:t>Yeovil</a:t>
            </a:r>
            <a:r>
              <a:rPr lang="en-US" sz="3600" dirty="0">
                <a:solidFill>
                  <a:schemeClr val="bg1"/>
                </a:solidFill>
              </a:rPr>
              <a:t> District Hospital</a:t>
            </a:r>
            <a:br>
              <a:rPr lang="en-GB" sz="3600" dirty="0"/>
            </a:br>
            <a:endParaRPr lang="en-US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41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73918" y="185662"/>
            <a:ext cx="10444163" cy="510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24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57619" y="426903"/>
            <a:ext cx="9838062" cy="471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12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237" y="223837"/>
            <a:ext cx="45815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9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518" y="455865"/>
            <a:ext cx="10363200" cy="1470025"/>
          </a:xfrm>
        </p:spPr>
        <p:txBody>
          <a:bodyPr/>
          <a:lstStyle/>
          <a:p>
            <a:r>
              <a:rPr lang="en-GB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0328" y="1597446"/>
            <a:ext cx="10208964" cy="383386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Outcome questionnaire about the breast pain clinic experience </a:t>
            </a:r>
          </a:p>
          <a:p>
            <a:pPr marL="0" indent="0" algn="l">
              <a:buNone/>
            </a:pPr>
            <a:r>
              <a:rPr lang="en-US" dirty="0"/>
              <a:t>Follow up in 4 weeks with a telephone consultation reassessing symptoms </a:t>
            </a:r>
          </a:p>
          <a:p>
            <a:pPr marL="0" indent="0" algn="l">
              <a:buNone/>
            </a:pPr>
            <a:r>
              <a:rPr lang="en-US" dirty="0"/>
              <a:t>Data collected electronically</a:t>
            </a:r>
          </a:p>
          <a:p>
            <a:pPr marL="0" indent="0" algn="l">
              <a:buNone/>
            </a:pPr>
            <a:r>
              <a:rPr lang="en-US" dirty="0"/>
              <a:t>Important to identify subsequent cancer diagnoses – all patient records will be reviewed 1 year following breast pain appointment</a:t>
            </a:r>
          </a:p>
          <a:p>
            <a:pPr marL="0" indent="0" algn="l">
              <a:buNone/>
            </a:pPr>
            <a:r>
              <a:rPr lang="en-US" dirty="0"/>
              <a:t>Collect data about re-referrals for the same symptom within 1 year</a:t>
            </a:r>
          </a:p>
          <a:p>
            <a:pPr marL="0" indent="0" algn="l">
              <a:buNone/>
            </a:pPr>
            <a:r>
              <a:rPr lang="en-US" dirty="0"/>
              <a:t>Support with this as a registered QI project</a:t>
            </a:r>
          </a:p>
          <a:p>
            <a:pPr marL="0" indent="0" algn="l">
              <a:buNone/>
            </a:pPr>
            <a:r>
              <a:rPr lang="en-US" dirty="0"/>
              <a:t>Support from ABS – ASPIRE - </a:t>
            </a:r>
            <a:r>
              <a:rPr lang="en-GB" dirty="0"/>
              <a:t>multicentre platform study to evaluate the breast pain pathways, which units have developed for the management of patients with isolated breast pain or </a:t>
            </a:r>
            <a:r>
              <a:rPr lang="en-GB" dirty="0" err="1"/>
              <a:t>mastalgia</a:t>
            </a:r>
            <a:r>
              <a:rPr lang="en-GB" dirty="0"/>
              <a:t>.</a:t>
            </a:r>
          </a:p>
          <a:p>
            <a:pPr marL="0" indent="0" algn="l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680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19071" y="-274222"/>
            <a:ext cx="10363200" cy="1470025"/>
          </a:xfrm>
        </p:spPr>
        <p:txBody>
          <a:bodyPr/>
          <a:lstStyle/>
          <a:p>
            <a:r>
              <a:rPr lang="en-GB" dirty="0"/>
              <a:t>Review of consultations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19071" y="842900"/>
            <a:ext cx="10729217" cy="462521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/>
              <a:t>39 consultations so far</a:t>
            </a:r>
          </a:p>
          <a:p>
            <a:pPr algn="l"/>
            <a:r>
              <a:rPr lang="en-US" dirty="0"/>
              <a:t>Mean average age =  56y (range 26 – 84y)			</a:t>
            </a:r>
          </a:p>
          <a:p>
            <a:pPr algn="l"/>
            <a:r>
              <a:rPr lang="en-US" dirty="0"/>
              <a:t>Duration of symptoms ranged from 2 weeks to 5 years</a:t>
            </a:r>
          </a:p>
          <a:p>
            <a:pPr algn="l"/>
            <a:r>
              <a:rPr lang="en-US" dirty="0"/>
              <a:t>Laterality of symptom </a:t>
            </a:r>
          </a:p>
          <a:p>
            <a:pPr algn="l"/>
            <a:r>
              <a:rPr lang="en-US" dirty="0"/>
              <a:t>							Bilateral – 5, </a:t>
            </a:r>
          </a:p>
          <a:p>
            <a:pPr algn="l"/>
            <a:r>
              <a:rPr lang="en-US" dirty="0"/>
              <a:t>							Left 19</a:t>
            </a:r>
          </a:p>
          <a:p>
            <a:pPr algn="l"/>
            <a:r>
              <a:rPr lang="en-US" dirty="0"/>
              <a:t>							Right 15</a:t>
            </a:r>
          </a:p>
          <a:p>
            <a:pPr algn="l"/>
            <a:r>
              <a:rPr lang="en-US" dirty="0"/>
              <a:t>2 had previous breast cancer diagnosis</a:t>
            </a:r>
          </a:p>
          <a:p>
            <a:pPr algn="l"/>
            <a:r>
              <a:rPr lang="en-US" dirty="0"/>
              <a:t>1 had trauma to the breast</a:t>
            </a:r>
          </a:p>
          <a:p>
            <a:pPr algn="l"/>
            <a:r>
              <a:rPr lang="en-US" dirty="0"/>
              <a:t>51% (20/39) had family history of breast cancer</a:t>
            </a:r>
          </a:p>
          <a:p>
            <a:pPr algn="l"/>
            <a:r>
              <a:rPr lang="en-US" dirty="0"/>
              <a:t>12.9% (5/39) moderate/high risk of breast cancer as per </a:t>
            </a:r>
            <a:r>
              <a:rPr lang="en-US" dirty="0" err="1"/>
              <a:t>Qgenome</a:t>
            </a:r>
            <a:r>
              <a:rPr lang="en-US" dirty="0"/>
              <a:t> – onward referral to family history clinic</a:t>
            </a:r>
          </a:p>
          <a:p>
            <a:pPr algn="l"/>
            <a:r>
              <a:rPr lang="en-US" dirty="0"/>
              <a:t>1 patient referred for mammogram (P1 very anxious and no recent </a:t>
            </a:r>
            <a:r>
              <a:rPr lang="en-US" dirty="0" err="1"/>
              <a:t>mammo</a:t>
            </a:r>
            <a:r>
              <a:rPr lang="en-US" dirty="0"/>
              <a:t>, M1), </a:t>
            </a:r>
          </a:p>
          <a:p>
            <a:pPr algn="l"/>
            <a:r>
              <a:rPr lang="en-US" dirty="0"/>
              <a:t>1 patient referred for </a:t>
            </a:r>
            <a:r>
              <a:rPr lang="en-US" dirty="0" err="1"/>
              <a:t>mammo</a:t>
            </a:r>
            <a:r>
              <a:rPr lang="en-US" dirty="0"/>
              <a:t> and USS (P2 asymmetrical fullness in UOQ – M2 (asymmetry)/U1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970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477"/>
            <a:ext cx="10363200" cy="1470025"/>
          </a:xfrm>
        </p:spPr>
        <p:txBody>
          <a:bodyPr/>
          <a:lstStyle/>
          <a:p>
            <a:r>
              <a:rPr lang="en-GB" dirty="0"/>
              <a:t>Age range of patients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07319772"/>
              </p:ext>
            </p:extLst>
          </p:nvPr>
        </p:nvGraphicFramePr>
        <p:xfrm>
          <a:off x="2758440" y="1698502"/>
          <a:ext cx="6705600" cy="367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9521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76775"/>
            <a:ext cx="10363200" cy="1470025"/>
          </a:xfrm>
        </p:spPr>
        <p:txBody>
          <a:bodyPr/>
          <a:lstStyle/>
          <a:p>
            <a:r>
              <a:rPr lang="en-GB" dirty="0"/>
              <a:t>Review of consultations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98220" y="1362456"/>
            <a:ext cx="10195560" cy="395020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/>
              <a:t>Type of breast pain recorded</a:t>
            </a:r>
          </a:p>
          <a:p>
            <a:pPr algn="l"/>
            <a:r>
              <a:rPr lang="en-US" dirty="0"/>
              <a:t>						Non-cyclical – 31%</a:t>
            </a:r>
          </a:p>
          <a:p>
            <a:pPr algn="l"/>
            <a:r>
              <a:rPr lang="en-US" dirty="0"/>
              <a:t>						Chest wall pain - 61%</a:t>
            </a:r>
          </a:p>
          <a:p>
            <a:pPr algn="l"/>
            <a:r>
              <a:rPr lang="en-US" dirty="0"/>
              <a:t>						Cyclical – 8%</a:t>
            </a:r>
          </a:p>
          <a:p>
            <a:pPr algn="l"/>
            <a:r>
              <a:rPr lang="en-US" dirty="0"/>
              <a:t>	</a:t>
            </a:r>
          </a:p>
          <a:p>
            <a:pPr algn="l"/>
            <a:r>
              <a:rPr lang="en-US" dirty="0"/>
              <a:t>	</a:t>
            </a:r>
            <a:r>
              <a:rPr lang="en-US" b="1" dirty="0"/>
              <a:t>Outcomes recorded after 4 weeks telephone consultation </a:t>
            </a:r>
            <a:endParaRPr lang="en-US" dirty="0"/>
          </a:p>
          <a:p>
            <a:pPr marL="0" indent="0" algn="l">
              <a:buNone/>
            </a:pPr>
            <a:r>
              <a:rPr lang="en-US" dirty="0"/>
              <a:t>Pain reported as</a:t>
            </a:r>
          </a:p>
          <a:p>
            <a:pPr algn="l"/>
            <a:r>
              <a:rPr lang="en-US" dirty="0"/>
              <a:t>				Same – 3%</a:t>
            </a:r>
          </a:p>
          <a:p>
            <a:pPr algn="l"/>
            <a:r>
              <a:rPr lang="en-US" dirty="0"/>
              <a:t>				Improved – 74%  			Bra fitting the reason for improvement – 45%</a:t>
            </a:r>
          </a:p>
          <a:p>
            <a:pPr marL="0" indent="0" algn="l">
              <a:buNone/>
            </a:pPr>
            <a:r>
              <a:rPr lang="en-US" dirty="0"/>
              <a:t>				Gone – 23%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/>
              <a:t>				Represented – 0 so far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89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765"/>
            <a:ext cx="10363200" cy="1470025"/>
          </a:xfrm>
        </p:spPr>
        <p:txBody>
          <a:bodyPr/>
          <a:lstStyle/>
          <a:p>
            <a:r>
              <a:rPr lang="en-GB" dirty="0"/>
              <a:t>Distribution of type of breast pain by age 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528329664"/>
              </p:ext>
            </p:extLst>
          </p:nvPr>
        </p:nvGraphicFramePr>
        <p:xfrm>
          <a:off x="1947672" y="1517904"/>
          <a:ext cx="8787384" cy="3547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7893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90612"/>
            <a:ext cx="10363200" cy="1470025"/>
          </a:xfrm>
        </p:spPr>
        <p:txBody>
          <a:bodyPr/>
          <a:lstStyle/>
          <a:p>
            <a:r>
              <a:rPr lang="en-GB" dirty="0" err="1"/>
              <a:t>Pateint</a:t>
            </a:r>
            <a:r>
              <a:rPr lang="en-GB" dirty="0"/>
              <a:t> Experience Questionnaire – electronic</a:t>
            </a:r>
            <a:br>
              <a:rPr lang="en-GB" dirty="0"/>
            </a:br>
            <a:r>
              <a:rPr lang="en-GB" dirty="0"/>
              <a:t> (PALS)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91518" y="1432194"/>
            <a:ext cx="10443990" cy="3899970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You have just had a consultation about breast pain.  Please could you answer a few simple questions regarding your experience? 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Do you feel reassured about the cause of your breast pain?  </a:t>
            </a:r>
          </a:p>
          <a:p>
            <a:pPr algn="l"/>
            <a:r>
              <a:rPr lang="en-GB" dirty="0"/>
              <a:t>Do you feel you have learned strategies to manage your breast pain? </a:t>
            </a:r>
          </a:p>
          <a:p>
            <a:pPr algn="l"/>
            <a:r>
              <a:rPr lang="en-GB" dirty="0"/>
              <a:t>Did you find the family history risk assessment helpful? </a:t>
            </a:r>
          </a:p>
          <a:p>
            <a:pPr algn="l"/>
            <a:r>
              <a:rPr lang="en-GB" dirty="0"/>
              <a:t>Did you have the opportunity to talk about your personal risk of breast cancer?  </a:t>
            </a:r>
          </a:p>
          <a:p>
            <a:pPr algn="l"/>
            <a:r>
              <a:rPr lang="en-GB" dirty="0"/>
              <a:t>Did you find it helpful to talk about your risk of breast cancer? </a:t>
            </a:r>
          </a:p>
          <a:p>
            <a:pPr algn="l"/>
            <a:r>
              <a:rPr lang="en-GB" dirty="0"/>
              <a:t>Would you recommend this clinic to other women with breast pain? </a:t>
            </a:r>
          </a:p>
        </p:txBody>
      </p:sp>
    </p:spTree>
    <p:extLst>
      <p:ext uri="{BB962C8B-B14F-4D97-AF65-F5344CB8AC3E}">
        <p14:creationId xmlns:p14="http://schemas.microsoft.com/office/powerpoint/2010/main" val="1451794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0" y="-72614"/>
            <a:ext cx="10363200" cy="1470025"/>
          </a:xfrm>
        </p:spPr>
        <p:txBody>
          <a:bodyPr/>
          <a:lstStyle/>
          <a:p>
            <a:r>
              <a:rPr lang="en-GB" dirty="0"/>
              <a:t>Patient reported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69264" y="1225296"/>
            <a:ext cx="10488168" cy="4178808"/>
          </a:xfrm>
        </p:spPr>
        <p:txBody>
          <a:bodyPr/>
          <a:lstStyle/>
          <a:p>
            <a:pPr algn="l"/>
            <a:r>
              <a:rPr lang="en-GB" b="1" dirty="0"/>
              <a:t>Do you feel reassured about the cause of your breast pain?</a:t>
            </a:r>
          </a:p>
          <a:p>
            <a:pPr marL="0" indent="0" algn="l">
              <a:buNone/>
            </a:pPr>
            <a:r>
              <a:rPr lang="en-GB" b="1" dirty="0"/>
              <a:t>				100% felt reassured or very reassured</a:t>
            </a:r>
          </a:p>
          <a:p>
            <a:pPr marL="0" indent="0" algn="l">
              <a:buNone/>
            </a:pPr>
            <a:endParaRPr lang="en-GB" b="1" dirty="0"/>
          </a:p>
          <a:p>
            <a:pPr marL="0" indent="0" algn="l">
              <a:buNone/>
            </a:pPr>
            <a:r>
              <a:rPr lang="en-GB" b="1" dirty="0"/>
              <a:t>Do you feel you have learned strategies to manage your breast pain?</a:t>
            </a:r>
          </a:p>
          <a:p>
            <a:pPr marL="0" indent="0" algn="l">
              <a:buNone/>
            </a:pPr>
            <a:r>
              <a:rPr lang="en-GB" b="1" dirty="0"/>
              <a:t>				97% satisfied or very satisfied</a:t>
            </a:r>
          </a:p>
          <a:p>
            <a:pPr marL="0" indent="0" algn="l">
              <a:buNone/>
            </a:pPr>
            <a:endParaRPr lang="en-GB" b="1" dirty="0"/>
          </a:p>
          <a:p>
            <a:pPr marL="0" indent="0" algn="l">
              <a:buNone/>
            </a:pPr>
            <a:r>
              <a:rPr lang="en-GB" b="1" dirty="0"/>
              <a:t>Did you find the family history risk assessment helpful?</a:t>
            </a:r>
          </a:p>
          <a:p>
            <a:pPr marL="0" indent="0" algn="l">
              <a:buNone/>
            </a:pPr>
            <a:r>
              <a:rPr lang="en-GB" b="1" dirty="0"/>
              <a:t>				93% found it helpful or very helpful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53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198" y="643152"/>
            <a:ext cx="10363200" cy="1470025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57620" y="1770961"/>
            <a:ext cx="10087778" cy="3671372"/>
          </a:xfrm>
        </p:spPr>
        <p:txBody>
          <a:bodyPr/>
          <a:lstStyle/>
          <a:p>
            <a:pPr algn="l"/>
            <a:r>
              <a:rPr lang="en-US" dirty="0"/>
              <a:t>In last 10 years OSC have grown by nearly 100% nationally</a:t>
            </a:r>
          </a:p>
          <a:p>
            <a:pPr algn="l"/>
            <a:r>
              <a:rPr lang="en-US" dirty="0"/>
              <a:t>Breast cancer diagnoses risen by 14%</a:t>
            </a:r>
          </a:p>
          <a:p>
            <a:pPr algn="l"/>
            <a:r>
              <a:rPr lang="en-US" dirty="0"/>
              <a:t>51% breast units – (at the end of the pandemic) were failing to see patients within the 2 week target standard</a:t>
            </a:r>
          </a:p>
          <a:p>
            <a:pPr algn="l"/>
            <a:r>
              <a:rPr lang="en-US" dirty="0"/>
              <a:t>Women with breast pain constitute 20 - 40% of attendees (</a:t>
            </a:r>
            <a:r>
              <a:rPr lang="en-US" dirty="0" err="1"/>
              <a:t>est</a:t>
            </a:r>
            <a:r>
              <a:rPr lang="en-US" dirty="0"/>
              <a:t> 20% at YDH)</a:t>
            </a:r>
          </a:p>
          <a:p>
            <a:pPr algn="l"/>
            <a:r>
              <a:rPr lang="en-US" dirty="0"/>
              <a:t>The incidence of breast cancer in women with breast pain only is 0.4%, = background prevalence (0.8% in screening population)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362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49147" y="323663"/>
            <a:ext cx="10363200" cy="1470025"/>
          </a:xfrm>
        </p:spPr>
        <p:txBody>
          <a:bodyPr/>
          <a:lstStyle/>
          <a:p>
            <a:r>
              <a:rPr lang="en-GB" dirty="0"/>
              <a:t>Patient reported outcomes (</a:t>
            </a:r>
            <a:r>
              <a:rPr lang="en-GB" dirty="0" err="1"/>
              <a:t>cont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89888" y="1649886"/>
            <a:ext cx="8661755" cy="3086706"/>
          </a:xfrm>
        </p:spPr>
        <p:txBody>
          <a:bodyPr/>
          <a:lstStyle/>
          <a:p>
            <a:pPr algn="l"/>
            <a:r>
              <a:rPr lang="en-GB" b="1" dirty="0"/>
              <a:t>Did you find it helpful to talk about your risk of breast cancer?</a:t>
            </a:r>
          </a:p>
          <a:p>
            <a:pPr marL="0" indent="0" algn="l">
              <a:buNone/>
            </a:pPr>
            <a:r>
              <a:rPr lang="en-GB" b="1" dirty="0"/>
              <a:t>		96% found it helpful or very helpful to talk about their 			            personal risk of breast cancer</a:t>
            </a:r>
          </a:p>
          <a:p>
            <a:pPr marL="0" indent="0" algn="l">
              <a:buNone/>
            </a:pPr>
            <a:endParaRPr lang="en-GB" b="1" dirty="0"/>
          </a:p>
          <a:p>
            <a:pPr marL="0" indent="0" algn="l">
              <a:buNone/>
            </a:pPr>
            <a:r>
              <a:rPr lang="en-GB" b="1" dirty="0"/>
              <a:t>Would you recommend this clinic to other women with breast pain?</a:t>
            </a:r>
          </a:p>
          <a:p>
            <a:pPr marL="0" indent="0" algn="l">
              <a:buNone/>
            </a:pPr>
            <a:r>
              <a:rPr lang="en-GB" b="1" dirty="0"/>
              <a:t>		100% would recommend the clinic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691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272" y="676533"/>
            <a:ext cx="10363200" cy="1470025"/>
          </a:xfrm>
        </p:spPr>
        <p:txBody>
          <a:bodyPr/>
          <a:lstStyle/>
          <a:p>
            <a:r>
              <a:rPr lang="en-GB" dirty="0"/>
              <a:t>The future of the breast pain clinic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7632" y="1856232"/>
            <a:ext cx="9381744" cy="3474720"/>
          </a:xfrm>
        </p:spPr>
        <p:txBody>
          <a:bodyPr/>
          <a:lstStyle/>
          <a:p>
            <a:pPr algn="l"/>
            <a:r>
              <a:rPr lang="en-GB" dirty="0"/>
              <a:t>The initial review of the clinic is being presented to primary care teams</a:t>
            </a:r>
          </a:p>
          <a:p>
            <a:pPr algn="l"/>
            <a:r>
              <a:rPr lang="en-GB" dirty="0"/>
              <a:t>The clinic will continue and adjusted to meet demand</a:t>
            </a:r>
          </a:p>
          <a:p>
            <a:pPr algn="l"/>
            <a:r>
              <a:rPr lang="en-GB" dirty="0"/>
              <a:t>Currently demand is sustainable but as awareness of the clinic grows the demand may increase</a:t>
            </a:r>
          </a:p>
          <a:p>
            <a:pPr algn="l"/>
            <a:r>
              <a:rPr lang="en-GB" dirty="0"/>
              <a:t>Annual review of all patient records to assess re-presentation with breast pain and incidence of breast cancer</a:t>
            </a:r>
          </a:p>
        </p:txBody>
      </p:sp>
    </p:spTree>
    <p:extLst>
      <p:ext uri="{BB962C8B-B14F-4D97-AF65-F5344CB8AC3E}">
        <p14:creationId xmlns:p14="http://schemas.microsoft.com/office/powerpoint/2010/main" val="3576801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5471" t="14535" r="60685" b="18110"/>
          <a:stretch/>
        </p:blipFill>
        <p:spPr bwMode="auto">
          <a:xfrm>
            <a:off x="1551242" y="704088"/>
            <a:ext cx="4050792" cy="4389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869378"/>
              </p:ext>
            </p:extLst>
          </p:nvPr>
        </p:nvGraphicFramePr>
        <p:xfrm>
          <a:off x="6280787" y="472949"/>
          <a:ext cx="4112132" cy="4851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31687" imgH="8063170" progId="Word.Document.12">
                  <p:embed/>
                </p:oleObj>
              </mc:Choice>
              <mc:Fallback>
                <p:oleObj name="Document" r:id="rId3" imgW="5731687" imgH="80631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80787" y="472949"/>
                        <a:ext cx="4112132" cy="4851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5" name="Picture 1" descr="640xunlimited___aspire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640xunlimited___webinar_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rg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2458894_abscrestft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772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162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367730"/>
            <a:ext cx="10363200" cy="1470025"/>
          </a:xfrm>
        </p:spPr>
        <p:txBody>
          <a:bodyPr/>
          <a:lstStyle/>
          <a:p>
            <a:r>
              <a:rPr lang="en-GB" dirty="0"/>
              <a:t>National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344168" y="2123501"/>
            <a:ext cx="9309143" cy="2430211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NHS England has stated that </a:t>
            </a:r>
          </a:p>
          <a:p>
            <a:pPr marL="0" indent="0" algn="l">
              <a:buNone/>
            </a:pPr>
            <a:r>
              <a:rPr lang="en-US" dirty="0"/>
              <a:t>“Based on NG12, in the absence of associated red flag symptoms, i.e. lump or skin changes, </a:t>
            </a:r>
            <a:r>
              <a:rPr lang="en-US" b="1" dirty="0"/>
              <a:t>breast pain alone is not a symptom of cancer </a:t>
            </a:r>
            <a:r>
              <a:rPr lang="en-US" dirty="0"/>
              <a:t>and should not be automatically referred on an urgent cancer pathway”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06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944" y="389764"/>
            <a:ext cx="10769943" cy="1470025"/>
          </a:xfrm>
        </p:spPr>
        <p:txBody>
          <a:bodyPr/>
          <a:lstStyle/>
          <a:p>
            <a:r>
              <a:rPr lang="en-US" dirty="0"/>
              <a:t>Why do we need breast pain clinics?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760164" y="1649776"/>
            <a:ext cx="11431836" cy="371543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/>
              <a:t>Women with breast pain should be assessed and managed by skilled clinicians who can: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address and understand the presenting complaint of breast pain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manage it appropriately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allow time to give advice and address patient concerns</a:t>
            </a:r>
          </a:p>
          <a:p>
            <a:pPr marL="0" indent="0" algn="l">
              <a:buNone/>
            </a:pPr>
            <a:r>
              <a:rPr lang="en-US" dirty="0"/>
              <a:t>OSC format has been designed to diagnose cancer not to manage breast pain </a:t>
            </a:r>
          </a:p>
          <a:p>
            <a:pPr marL="0" indent="0" algn="l">
              <a:buNone/>
            </a:pPr>
            <a:r>
              <a:rPr lang="en-US" dirty="0"/>
              <a:t>Referral to a cancer diagnostic clinic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increases anxiety,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can lead to inappropriate imaging in contravention of NICE and Royal College of Radiology guidance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influences patient expectations</a:t>
            </a:r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85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1518" y="389764"/>
            <a:ext cx="10363200" cy="1470025"/>
          </a:xfrm>
        </p:spPr>
        <p:txBody>
          <a:bodyPr/>
          <a:lstStyle/>
          <a:p>
            <a:r>
              <a:rPr lang="en-US" dirty="0"/>
              <a:t>Family history and other 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652530" y="1859789"/>
            <a:ext cx="9044848" cy="3086784"/>
          </a:xfrm>
        </p:spPr>
        <p:txBody>
          <a:bodyPr/>
          <a:lstStyle/>
          <a:p>
            <a:pPr algn="l"/>
            <a:r>
              <a:rPr lang="en-US" dirty="0"/>
              <a:t>Up to 30% of women with breast pain only have a family history </a:t>
            </a:r>
            <a:r>
              <a:rPr lang="en-GB" dirty="0"/>
              <a:t>of breast cancer</a:t>
            </a:r>
          </a:p>
          <a:p>
            <a:pPr algn="l"/>
            <a:r>
              <a:rPr lang="en-US" dirty="0"/>
              <a:t>A background family history heightens anxiety about the symptom</a:t>
            </a:r>
          </a:p>
          <a:p>
            <a:pPr algn="l"/>
            <a:r>
              <a:rPr lang="en-US" dirty="0"/>
              <a:t>Opportunities to address the family history risk and other breast cancer risk factors are missed in OSC</a:t>
            </a:r>
          </a:p>
          <a:p>
            <a:pPr algn="l"/>
            <a:r>
              <a:rPr lang="en-US" dirty="0"/>
              <a:t>Breast cancer awareness and prevention advice takes time</a:t>
            </a:r>
          </a:p>
        </p:txBody>
      </p:sp>
    </p:spTree>
    <p:extLst>
      <p:ext uri="{BB962C8B-B14F-4D97-AF65-F5344CB8AC3E}">
        <p14:creationId xmlns:p14="http://schemas.microsoft.com/office/powerpoint/2010/main" val="329653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3272" y="585093"/>
            <a:ext cx="10363200" cy="1470025"/>
          </a:xfrm>
        </p:spPr>
        <p:txBody>
          <a:bodyPr/>
          <a:lstStyle/>
          <a:p>
            <a:r>
              <a:rPr lang="en-GB" dirty="0"/>
              <a:t>Setting up the clinic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" y="1719072"/>
            <a:ext cx="10908792" cy="3544824"/>
          </a:xfrm>
        </p:spPr>
        <p:txBody>
          <a:bodyPr/>
          <a:lstStyle/>
          <a:p>
            <a:pPr algn="l"/>
            <a:r>
              <a:rPr lang="en-GB" dirty="0"/>
              <a:t>As a quality improvement project</a:t>
            </a:r>
          </a:p>
          <a:p>
            <a:pPr algn="l"/>
            <a:r>
              <a:rPr lang="en-GB" dirty="0"/>
              <a:t>Engagement with primary care – in particular the wording in referral “breast pain only” and to set patient expectation (not within 2 weeks, cancer not suspected)</a:t>
            </a:r>
          </a:p>
          <a:p>
            <a:pPr algn="l"/>
            <a:r>
              <a:rPr lang="en-GB" dirty="0"/>
              <a:t>No additional funding was needed (due to expansion of the whole breast service)</a:t>
            </a:r>
          </a:p>
          <a:p>
            <a:pPr algn="l"/>
            <a:r>
              <a:rPr lang="en-GB" dirty="0"/>
              <a:t>Initially consultant led with a view to training specialty doctor/ACP</a:t>
            </a:r>
          </a:p>
          <a:p>
            <a:pPr algn="l"/>
            <a:r>
              <a:rPr lang="en-GB" dirty="0"/>
              <a:t>Clinic paperwork design and reviewed by MDT</a:t>
            </a:r>
          </a:p>
        </p:txBody>
      </p:sp>
    </p:spTree>
    <p:extLst>
      <p:ext uri="{BB962C8B-B14F-4D97-AF65-F5344CB8AC3E}">
        <p14:creationId xmlns:p14="http://schemas.microsoft.com/office/powerpoint/2010/main" val="795692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6265" y="378747"/>
            <a:ext cx="10363200" cy="1470025"/>
          </a:xfrm>
        </p:spPr>
        <p:txBody>
          <a:bodyPr/>
          <a:lstStyle/>
          <a:p>
            <a:r>
              <a:rPr lang="en-GB" dirty="0"/>
              <a:t>How the clinics run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520328" y="1542361"/>
            <a:ext cx="9540607" cy="376776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Patients referred with breast pain only are vetted into specific breast pain clinics </a:t>
            </a:r>
          </a:p>
          <a:p>
            <a:pPr algn="l"/>
            <a:r>
              <a:rPr lang="en-US" dirty="0"/>
              <a:t>Primary care engagement</a:t>
            </a:r>
          </a:p>
          <a:p>
            <a:pPr algn="l"/>
            <a:r>
              <a:rPr lang="en-US" dirty="0"/>
              <a:t>Appointments are 30 minutes long </a:t>
            </a:r>
          </a:p>
          <a:p>
            <a:pPr algn="l"/>
            <a:r>
              <a:rPr lang="en-US" dirty="0"/>
              <a:t>The appointment includes:</a:t>
            </a:r>
          </a:p>
          <a:p>
            <a:pPr lvl="2" algn="l"/>
            <a:r>
              <a:rPr lang="en-US" dirty="0"/>
              <a:t>Detailed history of the pain</a:t>
            </a:r>
          </a:p>
          <a:p>
            <a:pPr lvl="2" algn="l"/>
            <a:r>
              <a:rPr lang="en-US" dirty="0"/>
              <a:t>Medical history </a:t>
            </a:r>
          </a:p>
          <a:p>
            <a:pPr lvl="2" algn="l"/>
            <a:r>
              <a:rPr lang="en-US" dirty="0"/>
              <a:t>Menstrual history</a:t>
            </a:r>
          </a:p>
          <a:p>
            <a:pPr lvl="2" algn="l"/>
            <a:r>
              <a:rPr lang="en-US" dirty="0"/>
              <a:t>Family history risk assessment (</a:t>
            </a:r>
            <a:r>
              <a:rPr lang="en-US" dirty="0" err="1"/>
              <a:t>Qgenome</a:t>
            </a:r>
            <a:r>
              <a:rPr lang="en-US" dirty="0"/>
              <a:t> app)</a:t>
            </a:r>
          </a:p>
          <a:p>
            <a:pPr lvl="2" algn="l"/>
            <a:r>
              <a:rPr lang="en-US" dirty="0"/>
              <a:t>Review of other breast cancer risk factors </a:t>
            </a:r>
          </a:p>
          <a:p>
            <a:pPr lvl="2" algn="l"/>
            <a:r>
              <a:rPr lang="en-US" dirty="0"/>
              <a:t>An examination</a:t>
            </a:r>
          </a:p>
          <a:p>
            <a:pPr lvl="2" algn="l"/>
            <a:r>
              <a:rPr lang="en-US" dirty="0"/>
              <a:t>Advice on managing symptoms.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2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327025"/>
            <a:ext cx="4311650" cy="58816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613" y="718375"/>
            <a:ext cx="4147539" cy="6057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969" y="0"/>
            <a:ext cx="4447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3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8410"/>
            <a:ext cx="10363200" cy="1470025"/>
          </a:xfrm>
        </p:spPr>
        <p:txBody>
          <a:bodyPr/>
          <a:lstStyle/>
          <a:p>
            <a:r>
              <a:rPr lang="en-US" dirty="0"/>
              <a:t>Outcomes from the clinic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54227" y="1484522"/>
            <a:ext cx="9606707" cy="386967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/>
              <a:t>Onward referral to family history clinic if identified by risk assessment. </a:t>
            </a:r>
          </a:p>
          <a:p>
            <a:pPr marL="0" indent="0" algn="l">
              <a:buNone/>
            </a:pPr>
            <a:r>
              <a:rPr lang="en-US" dirty="0"/>
              <a:t>Women only referred for breast imaging if any red flag signs identified.</a:t>
            </a:r>
          </a:p>
          <a:p>
            <a:pPr marL="0" indent="0" algn="l">
              <a:buNone/>
            </a:pPr>
            <a:r>
              <a:rPr lang="en-US" dirty="0"/>
              <a:t>Women receive written information about managing breast pain along with a personalized summary of the consultation. </a:t>
            </a:r>
          </a:p>
          <a:p>
            <a:pPr marL="0" indent="0" algn="l">
              <a:buNone/>
            </a:pPr>
            <a:r>
              <a:rPr lang="en-US" dirty="0"/>
              <a:t>Telephone follow up in 4 weeks to assess outcomes of interventions</a:t>
            </a:r>
          </a:p>
          <a:p>
            <a:pPr marL="0" indent="0" algn="l">
              <a:buNone/>
            </a:pPr>
            <a:r>
              <a:rPr lang="en-US" dirty="0"/>
              <a:t>Capacity for up to 200 patients annually, and this is covered with a weekly clinic with 5 slots. (currently 100 patients pa)</a:t>
            </a:r>
          </a:p>
          <a:p>
            <a:pPr marL="0" indent="0" algn="l">
              <a:buNone/>
            </a:pPr>
            <a:r>
              <a:rPr lang="en-US" dirty="0"/>
              <a:t>Frees up capacity within the one stop system.</a:t>
            </a:r>
            <a:endParaRPr lang="en-GB" dirty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939610"/>
      </p:ext>
    </p:extLst>
  </p:cSld>
  <p:clrMapOvr>
    <a:masterClrMapping/>
  </p:clrMapOvr>
</p:sld>
</file>

<file path=ppt/theme/theme1.xml><?xml version="1.0" encoding="utf-8"?>
<a:theme xmlns:a="http://schemas.openxmlformats.org/drawingml/2006/main" name="Yeovil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</TotalTime>
  <Words>1172</Words>
  <Application>Microsoft Office PowerPoint</Application>
  <PresentationFormat>Widescreen</PresentationFormat>
  <Paragraphs>119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Yeovil Powerpoint template</vt:lpstr>
      <vt:lpstr>Document</vt:lpstr>
      <vt:lpstr>Breast Pain Specialist Clinics  Caroline Osborne Consultant Breast Surgeon Yeovil District Hospital </vt:lpstr>
      <vt:lpstr>Background</vt:lpstr>
      <vt:lpstr>National guidance</vt:lpstr>
      <vt:lpstr>Why do we need breast pain clinics?</vt:lpstr>
      <vt:lpstr>Family history and other risk factors</vt:lpstr>
      <vt:lpstr>Setting up the clinic</vt:lpstr>
      <vt:lpstr>How the clinics run</vt:lpstr>
      <vt:lpstr>PowerPoint Presentation</vt:lpstr>
      <vt:lpstr>Outcomes from the clinic</vt:lpstr>
      <vt:lpstr>PowerPoint Presentation</vt:lpstr>
      <vt:lpstr>PowerPoint Presentation</vt:lpstr>
      <vt:lpstr>PowerPoint Presentation</vt:lpstr>
      <vt:lpstr>Evaluation</vt:lpstr>
      <vt:lpstr>Review of consultations</vt:lpstr>
      <vt:lpstr>Age range of patients </vt:lpstr>
      <vt:lpstr>Review of consultations</vt:lpstr>
      <vt:lpstr>Distribution of type of breast pain by age </vt:lpstr>
      <vt:lpstr>Pateint Experience Questionnaire – electronic  (PALS)</vt:lpstr>
      <vt:lpstr>Patient reported outcomes</vt:lpstr>
      <vt:lpstr>Patient reported outcomes (cont)</vt:lpstr>
      <vt:lpstr>The future of the breast pain clinic</vt:lpstr>
      <vt:lpstr>PowerPoint Presentation</vt:lpstr>
    </vt:vector>
  </TitlesOfParts>
  <Company>Yeovil District Hospital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Pain Specialist Clinics</dc:title>
  <dc:creator>Caroline Osborne</dc:creator>
  <cp:lastModifiedBy>Helen Dunderdale</cp:lastModifiedBy>
  <cp:revision>42</cp:revision>
  <dcterms:created xsi:type="dcterms:W3CDTF">2022-07-08T08:57:57Z</dcterms:created>
  <dcterms:modified xsi:type="dcterms:W3CDTF">2023-03-07T17:28:56Z</dcterms:modified>
</cp:coreProperties>
</file>