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embeddedFontLst>
    <p:embeddedFont>
      <p:font typeface="Calibri" panose="020F0502020204030204" pitchFamily="34" charset="0"/>
      <p:regular r:id="rId16"/>
      <p:bold r:id="rId17"/>
      <p:italic r:id="rId18"/>
      <p:boldItalic r:id="rId19"/>
    </p:embeddedFont>
    <p:embeddedFont>
      <p:font typeface="Lato" panose="020F0502020204030203" pitchFamily="3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3D07AE2-8434-4886-98A3-5599DB6D63F5}">
  <a:tblStyle styleId="{F3D07AE2-8434-4886-98A3-5599DB6D63F5}"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8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 name="Google Shape;89;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0" name="Google Shape;90;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1de001a51d8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1de001a51d8_0_4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g1de001a51d8_0_4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1de001a51d8_0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1de001a51d8_0_1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g1de001a51d8_0_13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10ab85bb635_0_8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1" name="Google Shape;201;g10ab85bb635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6" name="Google Shape;206;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de02880cca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7" name="Google Shape;97;gde02880cc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154ffdc828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8" name="Google Shape;108;g154ffdc828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13987970e2e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9" name="Google Shape;119;g13987970e2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11a0b66927e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8" name="Google Shape;128;g11a0b66927e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de02880cca_0_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5" name="Google Shape;135;gde02880cca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de02880cca_0_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2" name="Google Shape;142;gde02880cca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1de001a51d8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1de001a51d8_0_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g1de001a51d8_0_1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1de001a51d8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1de001a51d8_0_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g1de001a51d8_0_3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20.png"/><Relationship Id="rId4" Type="http://schemas.openxmlformats.org/officeDocument/2006/relationships/image" Target="../media/image1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
        <p:cNvGrpSpPr/>
        <p:nvPr/>
      </p:nvGrpSpPr>
      <p:grpSpPr>
        <a:xfrm>
          <a:off x="0" y="0"/>
          <a:ext cx="0" cy="0"/>
          <a:chOff x="0" y="0"/>
          <a:chExt cx="0" cy="0"/>
        </a:xfrm>
      </p:grpSpPr>
      <p:pic>
        <p:nvPicPr>
          <p:cNvPr id="16" name="Google Shape;16;p2"/>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17" name="Google Shape;17;p2"/>
          <p:cNvPicPr preferRelativeResize="0"/>
          <p:nvPr/>
        </p:nvPicPr>
        <p:blipFill rotWithShape="1">
          <a:blip r:embed="rId3">
            <a:alphaModFix/>
          </a:blip>
          <a:srcRect t="3" r="6600" b="-36684"/>
          <a:stretch/>
        </p:blipFill>
        <p:spPr>
          <a:xfrm>
            <a:off x="436034" y="858109"/>
            <a:ext cx="11387159" cy="45719"/>
          </a:xfrm>
          <a:prstGeom prst="rect">
            <a:avLst/>
          </a:prstGeom>
          <a:noFill/>
          <a:ln>
            <a:noFill/>
          </a:ln>
        </p:spPr>
      </p:pic>
      <p:pic>
        <p:nvPicPr>
          <p:cNvPr id="18" name="Google Shape;18;p2"/>
          <p:cNvPicPr preferRelativeResize="0"/>
          <p:nvPr/>
        </p:nvPicPr>
        <p:blipFill rotWithShape="1">
          <a:blip r:embed="rId4">
            <a:alphaModFix/>
          </a:blip>
          <a:srcRect l="35446" b="23513"/>
          <a:stretch/>
        </p:blipFill>
        <p:spPr>
          <a:xfrm>
            <a:off x="0" y="4799507"/>
            <a:ext cx="1737360" cy="2058494"/>
          </a:xfrm>
          <a:prstGeom prst="rect">
            <a:avLst/>
          </a:prstGeom>
          <a:noFill/>
          <a:ln>
            <a:noFill/>
          </a:ln>
        </p:spPr>
      </p:pic>
      <p:pic>
        <p:nvPicPr>
          <p:cNvPr id="19" name="Google Shape;19;p2"/>
          <p:cNvPicPr preferRelativeResize="0"/>
          <p:nvPr/>
        </p:nvPicPr>
        <p:blipFill rotWithShape="1">
          <a:blip r:embed="rId5">
            <a:alphaModFix/>
          </a:blip>
          <a:srcRect/>
          <a:stretch/>
        </p:blipFill>
        <p:spPr>
          <a:xfrm rot="-5400000">
            <a:off x="10239223" y="1795994"/>
            <a:ext cx="1579199" cy="1184400"/>
          </a:xfrm>
          <a:prstGeom prst="rect">
            <a:avLst/>
          </a:prstGeom>
          <a:noFill/>
          <a:ln>
            <a:noFill/>
          </a:ln>
        </p:spPr>
      </p:pic>
      <p:sp>
        <p:nvSpPr>
          <p:cNvPr id="20" name="Google Shape;20;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lt1"/>
              </a:buClr>
              <a:buSzPts val="6000"/>
              <a:buFont typeface="Arial"/>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
          <p:cNvSpPr txBox="1">
            <a:spLocks noGrp="1"/>
          </p:cNvSpPr>
          <p:nvPr>
            <p:ph type="subTitle" idx="1"/>
          </p:nvPr>
        </p:nvSpPr>
        <p:spPr>
          <a:xfrm>
            <a:off x="1524000" y="3986194"/>
            <a:ext cx="9144000" cy="1271606"/>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 name="Google Shape;22;p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23" name="Google Shape;23;p2"/>
          <p:cNvSpPr txBox="1"/>
          <p:nvPr/>
        </p:nvSpPr>
        <p:spPr>
          <a:xfrm>
            <a:off x="873760" y="-538480"/>
            <a:ext cx="184731"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24" name="Google Shape;24;p2"/>
          <p:cNvPicPr preferRelativeResize="0"/>
          <p:nvPr/>
        </p:nvPicPr>
        <p:blipFill rotWithShape="1">
          <a:blip r:embed="rId6">
            <a:alphaModFix/>
          </a:blip>
          <a:srcRect/>
          <a:stretch/>
        </p:blipFill>
        <p:spPr>
          <a:xfrm>
            <a:off x="238501" y="102202"/>
            <a:ext cx="4209297" cy="80162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5"/>
        <p:cNvGrpSpPr/>
        <p:nvPr/>
      </p:nvGrpSpPr>
      <p:grpSpPr>
        <a:xfrm>
          <a:off x="0" y="0"/>
          <a:ext cx="0" cy="0"/>
          <a:chOff x="0" y="0"/>
          <a:chExt cx="0" cy="0"/>
        </a:xfrm>
      </p:grpSpPr>
      <p:pic>
        <p:nvPicPr>
          <p:cNvPr id="26" name="Google Shape;26;p3"/>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27" name="Google Shape;27;p3"/>
          <p:cNvPicPr preferRelativeResize="0"/>
          <p:nvPr/>
        </p:nvPicPr>
        <p:blipFill rotWithShape="1">
          <a:blip r:embed="rId3">
            <a:alphaModFix/>
          </a:blip>
          <a:srcRect t="3" r="6600" b="-36684"/>
          <a:stretch/>
        </p:blipFill>
        <p:spPr>
          <a:xfrm>
            <a:off x="402422" y="868933"/>
            <a:ext cx="11387159" cy="45719"/>
          </a:xfrm>
          <a:prstGeom prst="rect">
            <a:avLst/>
          </a:prstGeom>
          <a:noFill/>
          <a:ln>
            <a:noFill/>
          </a:ln>
        </p:spPr>
      </p:pic>
      <p:pic>
        <p:nvPicPr>
          <p:cNvPr id="28" name="Google Shape;28;p3"/>
          <p:cNvPicPr preferRelativeResize="0"/>
          <p:nvPr/>
        </p:nvPicPr>
        <p:blipFill rotWithShape="1">
          <a:blip r:embed="rId4">
            <a:alphaModFix/>
          </a:blip>
          <a:srcRect l="8151" b="33143"/>
          <a:stretch/>
        </p:blipFill>
        <p:spPr>
          <a:xfrm>
            <a:off x="1" y="4480660"/>
            <a:ext cx="3091180" cy="2377341"/>
          </a:xfrm>
          <a:prstGeom prst="rect">
            <a:avLst/>
          </a:prstGeom>
          <a:noFill/>
          <a:ln>
            <a:noFill/>
          </a:ln>
        </p:spPr>
      </p:pic>
      <p:pic>
        <p:nvPicPr>
          <p:cNvPr id="29" name="Google Shape;29;p3"/>
          <p:cNvPicPr preferRelativeResize="0"/>
          <p:nvPr/>
        </p:nvPicPr>
        <p:blipFill rotWithShape="1">
          <a:blip r:embed="rId5">
            <a:alphaModFix/>
          </a:blip>
          <a:srcRect/>
          <a:stretch/>
        </p:blipFill>
        <p:spPr>
          <a:xfrm>
            <a:off x="10445751" y="1519647"/>
            <a:ext cx="1155700" cy="927100"/>
          </a:xfrm>
          <a:prstGeom prst="rect">
            <a:avLst/>
          </a:prstGeom>
          <a:noFill/>
          <a:ln>
            <a:noFill/>
          </a:ln>
        </p:spPr>
      </p:pic>
      <p:sp>
        <p:nvSpPr>
          <p:cNvPr id="30" name="Google Shape;30;p3"/>
          <p:cNvSpPr txBox="1">
            <a:spLocks noGrp="1"/>
          </p:cNvSpPr>
          <p:nvPr>
            <p:ph type="title"/>
          </p:nvPr>
        </p:nvSpPr>
        <p:spPr>
          <a:xfrm>
            <a:off x="838200" y="2488688"/>
            <a:ext cx="9403080" cy="113347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32" name="Google Shape;32;p3"/>
          <p:cNvPicPr preferRelativeResize="0"/>
          <p:nvPr/>
        </p:nvPicPr>
        <p:blipFill rotWithShape="1">
          <a:blip r:embed="rId6">
            <a:alphaModFix/>
          </a:blip>
          <a:srcRect/>
          <a:stretch/>
        </p:blipFill>
        <p:spPr>
          <a:xfrm>
            <a:off x="209926" y="113026"/>
            <a:ext cx="4209297" cy="80162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33"/>
        <p:cNvGrpSpPr/>
        <p:nvPr/>
      </p:nvGrpSpPr>
      <p:grpSpPr>
        <a:xfrm>
          <a:off x="0" y="0"/>
          <a:ext cx="0" cy="0"/>
          <a:chOff x="0" y="0"/>
          <a:chExt cx="0" cy="0"/>
        </a:xfrm>
      </p:grpSpPr>
      <p:pic>
        <p:nvPicPr>
          <p:cNvPr id="34" name="Google Shape;34;p4"/>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35" name="Google Shape;35;p4"/>
          <p:cNvPicPr preferRelativeResize="0"/>
          <p:nvPr/>
        </p:nvPicPr>
        <p:blipFill rotWithShape="1">
          <a:blip r:embed="rId3">
            <a:alphaModFix/>
          </a:blip>
          <a:srcRect t="3" r="6600" b="-36684"/>
          <a:stretch/>
        </p:blipFill>
        <p:spPr>
          <a:xfrm>
            <a:off x="402422" y="868933"/>
            <a:ext cx="11387159" cy="45719"/>
          </a:xfrm>
          <a:prstGeom prst="rect">
            <a:avLst/>
          </a:prstGeom>
          <a:noFill/>
          <a:ln>
            <a:noFill/>
          </a:ln>
        </p:spPr>
      </p:pic>
      <p:sp>
        <p:nvSpPr>
          <p:cNvPr id="36" name="Google Shape;36;p4"/>
          <p:cNvSpPr txBox="1">
            <a:spLocks noGrp="1"/>
          </p:cNvSpPr>
          <p:nvPr>
            <p:ph type="title"/>
          </p:nvPr>
        </p:nvSpPr>
        <p:spPr>
          <a:xfrm>
            <a:off x="838200" y="2488688"/>
            <a:ext cx="9403080" cy="113347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38" name="Google Shape;38;p4"/>
          <p:cNvPicPr preferRelativeResize="0"/>
          <p:nvPr/>
        </p:nvPicPr>
        <p:blipFill rotWithShape="1">
          <a:blip r:embed="rId4">
            <a:alphaModFix/>
          </a:blip>
          <a:srcRect l="34054" b="22345"/>
          <a:stretch/>
        </p:blipFill>
        <p:spPr>
          <a:xfrm>
            <a:off x="0" y="4812138"/>
            <a:ext cx="1737360" cy="2045862"/>
          </a:xfrm>
          <a:prstGeom prst="rect">
            <a:avLst/>
          </a:prstGeom>
          <a:noFill/>
          <a:ln>
            <a:noFill/>
          </a:ln>
        </p:spPr>
      </p:pic>
      <p:pic>
        <p:nvPicPr>
          <p:cNvPr id="39" name="Google Shape;39;p4"/>
          <p:cNvPicPr preferRelativeResize="0"/>
          <p:nvPr/>
        </p:nvPicPr>
        <p:blipFill rotWithShape="1">
          <a:blip r:embed="rId5">
            <a:alphaModFix/>
          </a:blip>
          <a:srcRect/>
          <a:stretch/>
        </p:blipFill>
        <p:spPr>
          <a:xfrm rot="-5400000">
            <a:off x="10129459" y="1714918"/>
            <a:ext cx="1579205" cy="1184404"/>
          </a:xfrm>
          <a:prstGeom prst="rect">
            <a:avLst/>
          </a:prstGeom>
          <a:noFill/>
          <a:ln>
            <a:noFill/>
          </a:ln>
        </p:spPr>
      </p:pic>
      <p:pic>
        <p:nvPicPr>
          <p:cNvPr id="40" name="Google Shape;40;p4"/>
          <p:cNvPicPr preferRelativeResize="0"/>
          <p:nvPr/>
        </p:nvPicPr>
        <p:blipFill rotWithShape="1">
          <a:blip r:embed="rId6">
            <a:alphaModFix/>
          </a:blip>
          <a:srcRect/>
          <a:stretch/>
        </p:blipFill>
        <p:spPr>
          <a:xfrm>
            <a:off x="209926" y="113026"/>
            <a:ext cx="4209297" cy="80162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1"/>
        <p:cNvGrpSpPr/>
        <p:nvPr/>
      </p:nvGrpSpPr>
      <p:grpSpPr>
        <a:xfrm>
          <a:off x="0" y="0"/>
          <a:ext cx="0" cy="0"/>
          <a:chOff x="0" y="0"/>
          <a:chExt cx="0" cy="0"/>
        </a:xfrm>
      </p:grpSpPr>
      <p:sp>
        <p:nvSpPr>
          <p:cNvPr id="42" name="Google Shape;42;p5"/>
          <p:cNvSpPr txBox="1">
            <a:spLocks noGrp="1"/>
          </p:cNvSpPr>
          <p:nvPr>
            <p:ph type="title"/>
          </p:nvPr>
        </p:nvSpPr>
        <p:spPr>
          <a:xfrm>
            <a:off x="838200" y="365127"/>
            <a:ext cx="10515600" cy="86546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3200"/>
              <a:buFont typeface="Arial"/>
              <a:buNone/>
              <a:defRPr sz="32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5"/>
          <p:cNvSpPr txBox="1">
            <a:spLocks noGrp="1"/>
          </p:cNvSpPr>
          <p:nvPr>
            <p:ph type="body" idx="1"/>
          </p:nvPr>
        </p:nvSpPr>
        <p:spPr>
          <a:xfrm>
            <a:off x="838200" y="1535065"/>
            <a:ext cx="10515600" cy="4256453"/>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rgbClr val="193E72"/>
              </a:buClr>
              <a:buSzPts val="2400"/>
              <a:buChar char="•"/>
              <a:defRPr sz="2400">
                <a:solidFill>
                  <a:srgbClr val="193E7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45" name="Google Shape;45;p5"/>
          <p:cNvPicPr preferRelativeResize="0"/>
          <p:nvPr/>
        </p:nvPicPr>
        <p:blipFill rotWithShape="1">
          <a:blip r:embed="rId2">
            <a:alphaModFix/>
          </a:blip>
          <a:srcRect/>
          <a:stretch/>
        </p:blipFill>
        <p:spPr>
          <a:xfrm>
            <a:off x="400051" y="6030393"/>
            <a:ext cx="3628846" cy="691084"/>
          </a:xfrm>
          <a:prstGeom prst="rect">
            <a:avLst/>
          </a:prstGeom>
          <a:noFill/>
          <a:ln>
            <a:noFill/>
          </a:ln>
        </p:spPr>
      </p:pic>
      <p:pic>
        <p:nvPicPr>
          <p:cNvPr id="46" name="Google Shape;46;p5"/>
          <p:cNvPicPr preferRelativeResize="0"/>
          <p:nvPr/>
        </p:nvPicPr>
        <p:blipFill rotWithShape="1">
          <a:blip r:embed="rId3">
            <a:alphaModFix/>
          </a:blip>
          <a:srcRect t="5" r="8043" b="-142996"/>
          <a:stretch/>
        </p:blipFill>
        <p:spPr>
          <a:xfrm>
            <a:off x="400051" y="6070928"/>
            <a:ext cx="11056823" cy="6011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47"/>
        <p:cNvGrpSpPr/>
        <p:nvPr/>
      </p:nvGrpSpPr>
      <p:grpSpPr>
        <a:xfrm>
          <a:off x="0" y="0"/>
          <a:ext cx="0" cy="0"/>
          <a:chOff x="0" y="0"/>
          <a:chExt cx="0" cy="0"/>
        </a:xfrm>
      </p:grpSpPr>
      <p:pic>
        <p:nvPicPr>
          <p:cNvPr id="48" name="Google Shape;48;p6"/>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49" name="Google Shape;49;p6"/>
          <p:cNvPicPr preferRelativeResize="0"/>
          <p:nvPr/>
        </p:nvPicPr>
        <p:blipFill rotWithShape="1">
          <a:blip r:embed="rId3">
            <a:alphaModFix/>
          </a:blip>
          <a:srcRect t="3" r="6600" b="-36684"/>
          <a:stretch/>
        </p:blipFill>
        <p:spPr>
          <a:xfrm>
            <a:off x="402422" y="868933"/>
            <a:ext cx="11387159" cy="45719"/>
          </a:xfrm>
          <a:prstGeom prst="rect">
            <a:avLst/>
          </a:prstGeom>
          <a:noFill/>
          <a:ln>
            <a:noFill/>
          </a:ln>
        </p:spPr>
      </p:pic>
      <p:pic>
        <p:nvPicPr>
          <p:cNvPr id="50" name="Google Shape;50;p6"/>
          <p:cNvPicPr preferRelativeResize="0"/>
          <p:nvPr/>
        </p:nvPicPr>
        <p:blipFill rotWithShape="1">
          <a:blip r:embed="rId4">
            <a:alphaModFix/>
          </a:blip>
          <a:srcRect/>
          <a:stretch/>
        </p:blipFill>
        <p:spPr>
          <a:xfrm>
            <a:off x="402422" y="318527"/>
            <a:ext cx="3196167" cy="368789"/>
          </a:xfrm>
          <a:prstGeom prst="rect">
            <a:avLst/>
          </a:prstGeom>
          <a:noFill/>
          <a:ln>
            <a:noFill/>
          </a:ln>
        </p:spPr>
      </p:pic>
      <p:sp>
        <p:nvSpPr>
          <p:cNvPr id="51" name="Google Shape;51;p6"/>
          <p:cNvSpPr txBox="1">
            <a:spLocks noGrp="1"/>
          </p:cNvSpPr>
          <p:nvPr>
            <p:ph type="title"/>
          </p:nvPr>
        </p:nvSpPr>
        <p:spPr>
          <a:xfrm>
            <a:off x="838200" y="2562303"/>
            <a:ext cx="915924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53" name="Google Shape;53;p6"/>
          <p:cNvPicPr preferRelativeResize="0"/>
          <p:nvPr/>
        </p:nvPicPr>
        <p:blipFill rotWithShape="1">
          <a:blip r:embed="rId5">
            <a:alphaModFix/>
          </a:blip>
          <a:srcRect/>
          <a:stretch/>
        </p:blipFill>
        <p:spPr>
          <a:xfrm rot="-9311719">
            <a:off x="10164502" y="1227960"/>
            <a:ext cx="1342276" cy="1285674"/>
          </a:xfrm>
          <a:prstGeom prst="rect">
            <a:avLst/>
          </a:prstGeom>
          <a:noFill/>
          <a:ln>
            <a:noFill/>
          </a:ln>
        </p:spPr>
      </p:pic>
      <p:pic>
        <p:nvPicPr>
          <p:cNvPr id="54" name="Google Shape;54;p6"/>
          <p:cNvPicPr preferRelativeResize="0"/>
          <p:nvPr/>
        </p:nvPicPr>
        <p:blipFill rotWithShape="1">
          <a:blip r:embed="rId6">
            <a:alphaModFix/>
          </a:blip>
          <a:srcRect l="8151" b="33143"/>
          <a:stretch/>
        </p:blipFill>
        <p:spPr>
          <a:xfrm>
            <a:off x="1" y="4480660"/>
            <a:ext cx="3091180" cy="237734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55"/>
        <p:cNvGrpSpPr/>
        <p:nvPr/>
      </p:nvGrpSpPr>
      <p:grpSpPr>
        <a:xfrm>
          <a:off x="0" y="0"/>
          <a:ext cx="0" cy="0"/>
          <a:chOff x="0" y="0"/>
          <a:chExt cx="0" cy="0"/>
        </a:xfrm>
      </p:grpSpPr>
      <p:pic>
        <p:nvPicPr>
          <p:cNvPr id="56" name="Google Shape;56;p7"/>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57" name="Google Shape;57;p7"/>
          <p:cNvPicPr preferRelativeResize="0"/>
          <p:nvPr/>
        </p:nvPicPr>
        <p:blipFill rotWithShape="1">
          <a:blip r:embed="rId3">
            <a:alphaModFix/>
          </a:blip>
          <a:srcRect t="3" r="6600" b="-36684"/>
          <a:stretch/>
        </p:blipFill>
        <p:spPr>
          <a:xfrm>
            <a:off x="402422" y="868933"/>
            <a:ext cx="11387159" cy="45719"/>
          </a:xfrm>
          <a:prstGeom prst="rect">
            <a:avLst/>
          </a:prstGeom>
          <a:noFill/>
          <a:ln>
            <a:noFill/>
          </a:ln>
        </p:spPr>
      </p:pic>
      <p:pic>
        <p:nvPicPr>
          <p:cNvPr id="58" name="Google Shape;58;p7"/>
          <p:cNvPicPr preferRelativeResize="0"/>
          <p:nvPr/>
        </p:nvPicPr>
        <p:blipFill rotWithShape="1">
          <a:blip r:embed="rId4">
            <a:alphaModFix/>
          </a:blip>
          <a:srcRect l="24255" b="21459"/>
          <a:stretch/>
        </p:blipFill>
        <p:spPr>
          <a:xfrm>
            <a:off x="0" y="4015298"/>
            <a:ext cx="2780030" cy="2842702"/>
          </a:xfrm>
          <a:prstGeom prst="rect">
            <a:avLst/>
          </a:prstGeom>
          <a:noFill/>
          <a:ln>
            <a:noFill/>
          </a:ln>
        </p:spPr>
      </p:pic>
      <p:pic>
        <p:nvPicPr>
          <p:cNvPr id="59" name="Google Shape;59;p7"/>
          <p:cNvPicPr preferRelativeResize="0"/>
          <p:nvPr/>
        </p:nvPicPr>
        <p:blipFill rotWithShape="1">
          <a:blip r:embed="rId5">
            <a:alphaModFix/>
          </a:blip>
          <a:srcRect/>
          <a:stretch/>
        </p:blipFill>
        <p:spPr>
          <a:xfrm rot="1782855">
            <a:off x="10190480" y="1552292"/>
            <a:ext cx="1351280" cy="675640"/>
          </a:xfrm>
          <a:prstGeom prst="rect">
            <a:avLst/>
          </a:prstGeom>
          <a:noFill/>
          <a:ln>
            <a:noFill/>
          </a:ln>
        </p:spPr>
      </p:pic>
      <p:sp>
        <p:nvSpPr>
          <p:cNvPr id="60" name="Google Shape;60;p7"/>
          <p:cNvSpPr txBox="1">
            <a:spLocks noGrp="1"/>
          </p:cNvSpPr>
          <p:nvPr>
            <p:ph type="title"/>
          </p:nvPr>
        </p:nvSpPr>
        <p:spPr>
          <a:xfrm>
            <a:off x="838200" y="2555273"/>
            <a:ext cx="915924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62" name="Google Shape;62;p7"/>
          <p:cNvPicPr preferRelativeResize="0"/>
          <p:nvPr/>
        </p:nvPicPr>
        <p:blipFill rotWithShape="1">
          <a:blip r:embed="rId6">
            <a:alphaModFix/>
          </a:blip>
          <a:srcRect/>
          <a:stretch/>
        </p:blipFill>
        <p:spPr>
          <a:xfrm>
            <a:off x="209926" y="113026"/>
            <a:ext cx="4209297" cy="80162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63"/>
        <p:cNvGrpSpPr/>
        <p:nvPr/>
      </p:nvGrpSpPr>
      <p:grpSpPr>
        <a:xfrm>
          <a:off x="0" y="0"/>
          <a:ext cx="0" cy="0"/>
          <a:chOff x="0" y="0"/>
          <a:chExt cx="0" cy="0"/>
        </a:xfrm>
      </p:grpSpPr>
      <p:pic>
        <p:nvPicPr>
          <p:cNvPr id="64" name="Google Shape;64;p8"/>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65" name="Google Shape;65;p8"/>
          <p:cNvSpPr txBox="1">
            <a:spLocks noGrp="1"/>
          </p:cNvSpPr>
          <p:nvPr>
            <p:ph type="title"/>
          </p:nvPr>
        </p:nvSpPr>
        <p:spPr>
          <a:xfrm>
            <a:off x="838200" y="365127"/>
            <a:ext cx="10515600" cy="86546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8"/>
          <p:cNvSpPr txBox="1">
            <a:spLocks noGrp="1"/>
          </p:cNvSpPr>
          <p:nvPr>
            <p:ph type="body" idx="1"/>
          </p:nvPr>
        </p:nvSpPr>
        <p:spPr>
          <a:xfrm>
            <a:off x="838200" y="1535065"/>
            <a:ext cx="10515600" cy="4256453"/>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chemeClr val="lt1"/>
              </a:buClr>
              <a:buSzPts val="2400"/>
              <a:buChar char="•"/>
              <a:defRPr sz="2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68" name="Google Shape;68;p8"/>
          <p:cNvPicPr preferRelativeResize="0"/>
          <p:nvPr/>
        </p:nvPicPr>
        <p:blipFill rotWithShape="1">
          <a:blip r:embed="rId3">
            <a:alphaModFix/>
          </a:blip>
          <a:srcRect t="5" r="8043" b="-142996"/>
          <a:stretch/>
        </p:blipFill>
        <p:spPr>
          <a:xfrm>
            <a:off x="400051" y="6070928"/>
            <a:ext cx="11056823" cy="60118"/>
          </a:xfrm>
          <a:prstGeom prst="rect">
            <a:avLst/>
          </a:prstGeom>
          <a:noFill/>
          <a:ln>
            <a:noFill/>
          </a:ln>
        </p:spPr>
      </p:pic>
      <p:pic>
        <p:nvPicPr>
          <p:cNvPr id="69" name="Google Shape;69;p8"/>
          <p:cNvPicPr preferRelativeResize="0"/>
          <p:nvPr/>
        </p:nvPicPr>
        <p:blipFill rotWithShape="1">
          <a:blip r:embed="rId4">
            <a:alphaModFix/>
          </a:blip>
          <a:srcRect/>
          <a:stretch/>
        </p:blipFill>
        <p:spPr>
          <a:xfrm>
            <a:off x="190875" y="6016955"/>
            <a:ext cx="4209297" cy="80162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70"/>
        <p:cNvGrpSpPr/>
        <p:nvPr/>
      </p:nvGrpSpPr>
      <p:grpSpPr>
        <a:xfrm>
          <a:off x="0" y="0"/>
          <a:ext cx="0" cy="0"/>
          <a:chOff x="0" y="0"/>
          <a:chExt cx="0" cy="0"/>
        </a:xfrm>
      </p:grpSpPr>
      <p:pic>
        <p:nvPicPr>
          <p:cNvPr id="71" name="Google Shape;71;p9"/>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72" name="Google Shape;72;p9"/>
          <p:cNvPicPr preferRelativeResize="0"/>
          <p:nvPr/>
        </p:nvPicPr>
        <p:blipFill rotWithShape="1">
          <a:blip r:embed="rId3">
            <a:alphaModFix/>
          </a:blip>
          <a:srcRect t="3" r="6600" b="-36684"/>
          <a:stretch/>
        </p:blipFill>
        <p:spPr>
          <a:xfrm>
            <a:off x="402422" y="868933"/>
            <a:ext cx="11387159" cy="45719"/>
          </a:xfrm>
          <a:prstGeom prst="rect">
            <a:avLst/>
          </a:prstGeom>
          <a:noFill/>
          <a:ln>
            <a:noFill/>
          </a:ln>
        </p:spPr>
      </p:pic>
      <p:sp>
        <p:nvSpPr>
          <p:cNvPr id="73" name="Google Shape;73;p9"/>
          <p:cNvSpPr txBox="1">
            <a:spLocks noGrp="1"/>
          </p:cNvSpPr>
          <p:nvPr>
            <p:ph type="title"/>
          </p:nvPr>
        </p:nvSpPr>
        <p:spPr>
          <a:xfrm>
            <a:off x="838200" y="2488688"/>
            <a:ext cx="9403080" cy="113347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75" name="Google Shape;75;p9"/>
          <p:cNvPicPr preferRelativeResize="0"/>
          <p:nvPr/>
        </p:nvPicPr>
        <p:blipFill rotWithShape="1">
          <a:blip r:embed="rId4">
            <a:alphaModFix/>
          </a:blip>
          <a:srcRect/>
          <a:stretch/>
        </p:blipFill>
        <p:spPr>
          <a:xfrm>
            <a:off x="402422" y="318527"/>
            <a:ext cx="3196167" cy="368789"/>
          </a:xfrm>
          <a:prstGeom prst="rect">
            <a:avLst/>
          </a:prstGeom>
          <a:noFill/>
          <a:ln>
            <a:noFill/>
          </a:ln>
        </p:spPr>
      </p:pic>
      <p:pic>
        <p:nvPicPr>
          <p:cNvPr id="76" name="Google Shape;76;p9"/>
          <p:cNvPicPr preferRelativeResize="0"/>
          <p:nvPr/>
        </p:nvPicPr>
        <p:blipFill rotWithShape="1">
          <a:blip r:embed="rId5">
            <a:alphaModFix/>
          </a:blip>
          <a:srcRect/>
          <a:stretch/>
        </p:blipFill>
        <p:spPr>
          <a:xfrm rot="1927307">
            <a:off x="10464018" y="1601144"/>
            <a:ext cx="1081455" cy="540728"/>
          </a:xfrm>
          <a:prstGeom prst="rect">
            <a:avLst/>
          </a:prstGeom>
          <a:noFill/>
          <a:ln>
            <a:noFill/>
          </a:ln>
        </p:spPr>
      </p:pic>
      <p:pic>
        <p:nvPicPr>
          <p:cNvPr id="77" name="Google Shape;77;p9"/>
          <p:cNvPicPr preferRelativeResize="0"/>
          <p:nvPr/>
        </p:nvPicPr>
        <p:blipFill rotWithShape="1">
          <a:blip r:embed="rId6">
            <a:alphaModFix/>
          </a:blip>
          <a:srcRect/>
          <a:stretch/>
        </p:blipFill>
        <p:spPr>
          <a:xfrm>
            <a:off x="0" y="5141460"/>
            <a:ext cx="2582984" cy="171654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78"/>
        <p:cNvGrpSpPr/>
        <p:nvPr/>
      </p:nvGrpSpPr>
      <p:grpSpPr>
        <a:xfrm>
          <a:off x="0" y="0"/>
          <a:ext cx="0" cy="0"/>
          <a:chOff x="0" y="0"/>
          <a:chExt cx="0" cy="0"/>
        </a:xfrm>
      </p:grpSpPr>
      <p:pic>
        <p:nvPicPr>
          <p:cNvPr id="79" name="Google Shape;79;p10"/>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80" name="Google Shape;80;p10"/>
          <p:cNvPicPr preferRelativeResize="0"/>
          <p:nvPr/>
        </p:nvPicPr>
        <p:blipFill rotWithShape="1">
          <a:blip r:embed="rId3">
            <a:alphaModFix/>
          </a:blip>
          <a:srcRect t="3" r="6600" b="-36684"/>
          <a:stretch/>
        </p:blipFill>
        <p:spPr>
          <a:xfrm>
            <a:off x="436034" y="858109"/>
            <a:ext cx="11387159" cy="45719"/>
          </a:xfrm>
          <a:prstGeom prst="rect">
            <a:avLst/>
          </a:prstGeom>
          <a:noFill/>
          <a:ln>
            <a:noFill/>
          </a:ln>
        </p:spPr>
      </p:pic>
      <p:pic>
        <p:nvPicPr>
          <p:cNvPr id="81" name="Google Shape;81;p10"/>
          <p:cNvPicPr preferRelativeResize="0"/>
          <p:nvPr/>
        </p:nvPicPr>
        <p:blipFill rotWithShape="1">
          <a:blip r:embed="rId4">
            <a:alphaModFix/>
          </a:blip>
          <a:srcRect l="35446" b="23513"/>
          <a:stretch/>
        </p:blipFill>
        <p:spPr>
          <a:xfrm>
            <a:off x="0" y="4799507"/>
            <a:ext cx="1737360" cy="2058494"/>
          </a:xfrm>
          <a:prstGeom prst="rect">
            <a:avLst/>
          </a:prstGeom>
          <a:noFill/>
          <a:ln>
            <a:noFill/>
          </a:ln>
        </p:spPr>
      </p:pic>
      <p:pic>
        <p:nvPicPr>
          <p:cNvPr id="82" name="Google Shape;82;p10"/>
          <p:cNvPicPr preferRelativeResize="0"/>
          <p:nvPr/>
        </p:nvPicPr>
        <p:blipFill rotWithShape="1">
          <a:blip r:embed="rId5">
            <a:alphaModFix/>
          </a:blip>
          <a:srcRect/>
          <a:stretch/>
        </p:blipFill>
        <p:spPr>
          <a:xfrm rot="-5400000">
            <a:off x="10239223" y="1795994"/>
            <a:ext cx="1579199" cy="1184400"/>
          </a:xfrm>
          <a:prstGeom prst="rect">
            <a:avLst/>
          </a:prstGeom>
          <a:noFill/>
          <a:ln>
            <a:noFill/>
          </a:ln>
        </p:spPr>
      </p:pic>
      <p:sp>
        <p:nvSpPr>
          <p:cNvPr id="83" name="Google Shape;83;p1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84" name="Google Shape;84;p10"/>
          <p:cNvSpPr txBox="1"/>
          <p:nvPr/>
        </p:nvSpPr>
        <p:spPr>
          <a:xfrm>
            <a:off x="873760" y="-538480"/>
            <a:ext cx="184731"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85" name="Google Shape;85;p10"/>
          <p:cNvSpPr txBox="1">
            <a:spLocks noGrp="1"/>
          </p:cNvSpPr>
          <p:nvPr>
            <p:ph type="title"/>
          </p:nvPr>
        </p:nvSpPr>
        <p:spPr>
          <a:xfrm>
            <a:off x="838200" y="2488688"/>
            <a:ext cx="9403080" cy="113347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4800"/>
              <a:buFont typeface="Arial"/>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86" name="Google Shape;86;p10"/>
          <p:cNvPicPr preferRelativeResize="0"/>
          <p:nvPr/>
        </p:nvPicPr>
        <p:blipFill rotWithShape="1">
          <a:blip r:embed="rId6">
            <a:alphaModFix/>
          </a:blip>
          <a:srcRect/>
          <a:stretch/>
        </p:blipFill>
        <p:spPr>
          <a:xfrm>
            <a:off x="238501" y="102202"/>
            <a:ext cx="4209297" cy="80162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nihr.ac.uk/health-and-care-professionals/career-development/associate-principal-investigator-scheme.htm"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hyperlink" Target="https://www.nihr.ac.uk/health-and-care-professionals/career-development/register-your-study-for-the-associate-principal-investigator-scheme.htm"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odp.nihr.ac.uk/"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hyperlink" Target="http://public-odp.nihr.ac.uk/" TargetMode="External"/><Relationship Id="rId5" Type="http://schemas.openxmlformats.org/officeDocument/2006/relationships/hyperlink" Target="http://csg.ncri.org.uk/portfolio/portfolio-maps/" TargetMode="External"/><Relationship Id="rId4" Type="http://schemas.openxmlformats.org/officeDocument/2006/relationships/hyperlink" Target="https://www.ukctg.nihr.ac.uk/"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31.png"/><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35.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91"/>
        <p:cNvGrpSpPr/>
        <p:nvPr/>
      </p:nvGrpSpPr>
      <p:grpSpPr>
        <a:xfrm>
          <a:off x="0" y="0"/>
          <a:ext cx="0" cy="0"/>
          <a:chOff x="0" y="0"/>
          <a:chExt cx="0" cy="0"/>
        </a:xfrm>
      </p:grpSpPr>
      <p:sp>
        <p:nvSpPr>
          <p:cNvPr id="92" name="Google Shape;92;p11"/>
          <p:cNvSpPr txBox="1">
            <a:spLocks noGrp="1"/>
          </p:cNvSpPr>
          <p:nvPr>
            <p:ph type="subTitle" idx="1"/>
          </p:nvPr>
        </p:nvSpPr>
        <p:spPr>
          <a:xfrm>
            <a:off x="1524000" y="4481750"/>
            <a:ext cx="9962100" cy="465900"/>
          </a:xfrm>
          <a:prstGeom prst="rect">
            <a:avLst/>
          </a:prstGeom>
          <a:noFill/>
          <a:ln>
            <a:noFill/>
          </a:ln>
        </p:spPr>
        <p:txBody>
          <a:bodyPr spcFirstLastPara="1" wrap="square" lIns="91425" tIns="45700" rIns="91425" bIns="45700" anchor="t" anchorCtr="0">
            <a:noAutofit/>
          </a:bodyPr>
          <a:lstStyle/>
          <a:p>
            <a:pPr marL="0" lvl="0" indent="0" algn="ctr" rtl="0">
              <a:lnSpc>
                <a:spcPct val="80000"/>
              </a:lnSpc>
              <a:spcBef>
                <a:spcPts val="0"/>
              </a:spcBef>
              <a:spcAft>
                <a:spcPts val="0"/>
              </a:spcAft>
              <a:buClr>
                <a:schemeClr val="lt1"/>
              </a:buClr>
              <a:buSzPts val="2220"/>
              <a:buNone/>
            </a:pPr>
            <a:r>
              <a:rPr lang="en-GB" sz="2920">
                <a:latin typeface="Lato"/>
                <a:ea typeface="Lato"/>
                <a:cs typeface="Lato"/>
                <a:sym typeface="Lato"/>
              </a:rPr>
              <a:t>Research Update - Claire Matthews </a:t>
            </a:r>
            <a:endParaRPr sz="3100">
              <a:latin typeface="Lato"/>
              <a:ea typeface="Lato"/>
              <a:cs typeface="Lato"/>
              <a:sym typeface="Lato"/>
            </a:endParaRPr>
          </a:p>
          <a:p>
            <a:pPr marL="0" lvl="0" indent="0" algn="l" rtl="0">
              <a:lnSpc>
                <a:spcPct val="80000"/>
              </a:lnSpc>
              <a:spcBef>
                <a:spcPts val="444"/>
              </a:spcBef>
              <a:spcAft>
                <a:spcPts val="0"/>
              </a:spcAft>
              <a:buClr>
                <a:schemeClr val="lt1"/>
              </a:buClr>
              <a:buSzPts val="2220"/>
              <a:buNone/>
            </a:pPr>
            <a:r>
              <a:rPr lang="en-GB" sz="2220"/>
              <a:t> </a:t>
            </a:r>
            <a:endParaRPr/>
          </a:p>
        </p:txBody>
      </p:sp>
      <p:sp>
        <p:nvSpPr>
          <p:cNvPr id="93" name="Google Shape;93;p11"/>
          <p:cNvSpPr txBox="1">
            <a:spLocks noGrp="1"/>
          </p:cNvSpPr>
          <p:nvPr>
            <p:ph type="ctrTitle"/>
          </p:nvPr>
        </p:nvSpPr>
        <p:spPr>
          <a:xfrm>
            <a:off x="1417825" y="1157750"/>
            <a:ext cx="9144000" cy="29304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1200"/>
              </a:spcBef>
              <a:spcAft>
                <a:spcPts val="0"/>
              </a:spcAft>
              <a:buClr>
                <a:schemeClr val="lt1"/>
              </a:buClr>
              <a:buSzPts val="6000"/>
              <a:buFont typeface="Arial"/>
              <a:buNone/>
            </a:pPr>
            <a:br>
              <a:rPr lang="en-GB"/>
            </a:br>
            <a:r>
              <a:rPr lang="en-GB" sz="4500">
                <a:latin typeface="Lato"/>
                <a:ea typeface="Lato"/>
                <a:cs typeface="Lato"/>
                <a:sym typeface="Lato"/>
              </a:rPr>
              <a:t>SWAG Network Breast cancer</a:t>
            </a:r>
            <a:endParaRPr sz="4500">
              <a:latin typeface="Lato"/>
              <a:ea typeface="Lato"/>
              <a:cs typeface="Lato"/>
              <a:sym typeface="Lato"/>
            </a:endParaRPr>
          </a:p>
          <a:p>
            <a:pPr marL="0" lvl="0" indent="0" algn="ctr" rtl="0">
              <a:lnSpc>
                <a:spcPct val="90000"/>
              </a:lnSpc>
              <a:spcBef>
                <a:spcPts val="1200"/>
              </a:spcBef>
              <a:spcAft>
                <a:spcPts val="0"/>
              </a:spcAft>
              <a:buClr>
                <a:schemeClr val="lt1"/>
              </a:buClr>
              <a:buSzPts val="6000"/>
              <a:buFont typeface="Arial"/>
              <a:buNone/>
            </a:pPr>
            <a:r>
              <a:rPr lang="en-GB" sz="4500">
                <a:latin typeface="Lato"/>
                <a:ea typeface="Lato"/>
                <a:cs typeface="Lato"/>
                <a:sym typeface="Lato"/>
              </a:rPr>
              <a:t>Clinical Advisory Group</a:t>
            </a:r>
            <a:br>
              <a:rPr lang="en-GB" sz="4500">
                <a:latin typeface="Lato"/>
                <a:ea typeface="Lato"/>
                <a:cs typeface="Lato"/>
                <a:sym typeface="Lato"/>
              </a:rPr>
            </a:br>
            <a:endParaRPr sz="4500">
              <a:latin typeface="Lato"/>
              <a:ea typeface="Lato"/>
              <a:cs typeface="Lato"/>
              <a:sym typeface="Lato"/>
            </a:endParaRPr>
          </a:p>
        </p:txBody>
      </p:sp>
      <p:sp>
        <p:nvSpPr>
          <p:cNvPr id="94" name="Google Shape;94;p11"/>
          <p:cNvSpPr txBox="1"/>
          <p:nvPr/>
        </p:nvSpPr>
        <p:spPr>
          <a:xfrm>
            <a:off x="9180875" y="5585950"/>
            <a:ext cx="2018700" cy="691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100"/>
              <a:buFont typeface="Arial"/>
              <a:buNone/>
            </a:pPr>
            <a:r>
              <a:rPr lang="en-GB" sz="2100">
                <a:solidFill>
                  <a:schemeClr val="lt1"/>
                </a:solidFill>
                <a:latin typeface="Lato"/>
                <a:ea typeface="Lato"/>
                <a:cs typeface="Lato"/>
                <a:sym typeface="Lato"/>
              </a:rPr>
              <a:t>07/03/2023</a:t>
            </a:r>
            <a:endParaRPr sz="2100" b="0" i="0" u="none" strike="noStrike" cap="none">
              <a:solidFill>
                <a:schemeClr val="lt1"/>
              </a:solidFill>
              <a:latin typeface="Lato"/>
              <a:ea typeface="Lato"/>
              <a:cs typeface="Lato"/>
              <a:sym typeface="La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5"/>
        <p:cNvGrpSpPr/>
        <p:nvPr/>
      </p:nvGrpSpPr>
      <p:grpSpPr>
        <a:xfrm>
          <a:off x="0" y="0"/>
          <a:ext cx="0" cy="0"/>
          <a:chOff x="0" y="0"/>
          <a:chExt cx="0" cy="0"/>
        </a:xfrm>
      </p:grpSpPr>
      <p:sp>
        <p:nvSpPr>
          <p:cNvPr id="186" name="Google Shape;186;p20"/>
          <p:cNvSpPr txBox="1">
            <a:spLocks noGrp="1"/>
          </p:cNvSpPr>
          <p:nvPr>
            <p:ph type="title"/>
          </p:nvPr>
        </p:nvSpPr>
        <p:spPr>
          <a:xfrm>
            <a:off x="764150" y="202177"/>
            <a:ext cx="10515600" cy="865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GB"/>
              <a:t>Associate PI Scheme</a:t>
            </a:r>
            <a:endParaRPr/>
          </a:p>
        </p:txBody>
      </p:sp>
      <p:sp>
        <p:nvSpPr>
          <p:cNvPr id="187" name="Google Shape;187;p20"/>
          <p:cNvSpPr txBox="1">
            <a:spLocks noGrp="1"/>
          </p:cNvSpPr>
          <p:nvPr>
            <p:ph type="body" idx="1"/>
          </p:nvPr>
        </p:nvSpPr>
        <p:spPr>
          <a:xfrm>
            <a:off x="219500" y="1341125"/>
            <a:ext cx="11604900" cy="4539300"/>
          </a:xfrm>
          <a:prstGeom prst="rect">
            <a:avLst/>
          </a:prstGeom>
          <a:solidFill>
            <a:schemeClr val="lt1"/>
          </a:solidFill>
        </p:spPr>
        <p:txBody>
          <a:bodyPr spcFirstLastPara="1" wrap="square" lIns="91425" tIns="45700" rIns="91425" bIns="45700" anchor="t" anchorCtr="0">
            <a:noAutofit/>
          </a:bodyPr>
          <a:lstStyle/>
          <a:p>
            <a:pPr marL="0" lvl="0" indent="0" algn="l" rtl="0">
              <a:spcBef>
                <a:spcPts val="1000"/>
              </a:spcBef>
              <a:spcAft>
                <a:spcPts val="0"/>
              </a:spcAft>
              <a:buNone/>
            </a:pPr>
            <a:r>
              <a:rPr lang="en-GB" sz="1900" u="sng">
                <a:solidFill>
                  <a:schemeClr val="hlink"/>
                </a:solidFill>
                <a:hlinkClick r:id="rId3"/>
              </a:rPr>
              <a:t>https://www.nihr.ac.uk/health-and-care-professionals/career-development/associate-principal-investigator-scheme.htm</a:t>
            </a:r>
            <a:endParaRPr sz="1900"/>
          </a:p>
          <a:p>
            <a:pPr marL="0" lvl="0" indent="0" algn="l" rtl="0">
              <a:spcBef>
                <a:spcPts val="1000"/>
              </a:spcBef>
              <a:spcAft>
                <a:spcPts val="0"/>
              </a:spcAft>
              <a:buNone/>
            </a:pPr>
            <a:endParaRPr sz="1900"/>
          </a:p>
          <a:p>
            <a:pPr marL="0" lvl="0" indent="0" algn="l" rtl="0">
              <a:spcBef>
                <a:spcPts val="1000"/>
              </a:spcBef>
              <a:spcAft>
                <a:spcPts val="0"/>
              </a:spcAft>
              <a:buNone/>
            </a:pPr>
            <a:r>
              <a:rPr lang="en-GB" sz="1900"/>
              <a:t>A six month in-work training opportunity, providing practical experience for healthcare professionals starting their research career.  People who would not normally have the opportunity to take part in clinical research in their day to day role have the chance to experience what it means to work on and deliver a NIHR portfolio trial under the mentorship of an enthusiastic Local PI.</a:t>
            </a:r>
            <a:endParaRPr sz="1900"/>
          </a:p>
          <a:p>
            <a:pPr marL="0" lvl="0" indent="0" algn="l" rtl="0">
              <a:spcBef>
                <a:spcPts val="1000"/>
              </a:spcBef>
              <a:spcAft>
                <a:spcPts val="0"/>
              </a:spcAft>
              <a:buNone/>
            </a:pPr>
            <a:r>
              <a:rPr lang="en-GB" sz="1900"/>
              <a:t>CIs working with a CTU can register their study on the scheme </a:t>
            </a:r>
            <a:endParaRPr sz="1900"/>
          </a:p>
          <a:p>
            <a:pPr marL="0" lvl="0" indent="0" algn="l" rtl="0">
              <a:spcBef>
                <a:spcPts val="1000"/>
              </a:spcBef>
              <a:spcAft>
                <a:spcPts val="0"/>
              </a:spcAft>
              <a:buNone/>
            </a:pPr>
            <a:r>
              <a:rPr lang="en-GB" sz="1900" u="sng">
                <a:solidFill>
                  <a:schemeClr val="hlink"/>
                </a:solidFill>
                <a:hlinkClick r:id="rId4"/>
              </a:rPr>
              <a:t>https://www.nihr.ac.uk/health-and-care-professionals/career-development/register-your-study-for-the-associate-principal-investigator-scheme.htm</a:t>
            </a:r>
            <a:endParaRPr sz="1900"/>
          </a:p>
          <a:p>
            <a:pPr marL="0" lvl="0" indent="0" algn="l" rtl="0">
              <a:spcBef>
                <a:spcPts val="1000"/>
              </a:spcBef>
              <a:spcAft>
                <a:spcPts val="0"/>
              </a:spcAft>
              <a:buNone/>
            </a:pPr>
            <a:endParaRPr sz="1900"/>
          </a:p>
          <a:p>
            <a:pPr marL="0" lvl="0" indent="0" algn="l" rtl="0">
              <a:lnSpc>
                <a:spcPct val="100000"/>
              </a:lnSpc>
              <a:spcBef>
                <a:spcPts val="1000"/>
              </a:spcBef>
              <a:spcAft>
                <a:spcPts val="0"/>
              </a:spcAft>
              <a:buNone/>
            </a:pPr>
            <a:endParaRPr sz="2300">
              <a:solidFill>
                <a:srgbClr val="980000"/>
              </a:solidFill>
            </a:endParaRPr>
          </a:p>
          <a:p>
            <a:pPr marL="0" lvl="0" indent="0" algn="l" rtl="0">
              <a:lnSpc>
                <a:spcPct val="100000"/>
              </a:lnSpc>
              <a:spcBef>
                <a:spcPts val="1000"/>
              </a:spcBef>
              <a:spcAft>
                <a:spcPts val="0"/>
              </a:spcAft>
              <a:buNone/>
            </a:pPr>
            <a:endParaRPr sz="2300">
              <a:solidFill>
                <a:srgbClr val="980000"/>
              </a:solidFill>
            </a:endParaRPr>
          </a:p>
          <a:p>
            <a:pPr marL="0" lvl="0" indent="0" algn="l" rtl="0">
              <a:lnSpc>
                <a:spcPct val="100000"/>
              </a:lnSpc>
              <a:spcBef>
                <a:spcPts val="1000"/>
              </a:spcBef>
              <a:spcAft>
                <a:spcPts val="0"/>
              </a:spcAft>
              <a:buNone/>
            </a:pPr>
            <a:endParaRPr sz="2100">
              <a:highlight>
                <a:schemeClr val="lt1"/>
              </a:highlight>
            </a:endParaRPr>
          </a:p>
          <a:p>
            <a:pPr marL="0" lvl="0" indent="0" algn="l" rtl="0">
              <a:lnSpc>
                <a:spcPct val="100000"/>
              </a:lnSpc>
              <a:spcBef>
                <a:spcPts val="0"/>
              </a:spcBef>
              <a:spcAft>
                <a:spcPts val="0"/>
              </a:spcAft>
              <a:buNone/>
            </a:pPr>
            <a:endParaRPr sz="1900"/>
          </a:p>
          <a:p>
            <a:pPr marL="0" lvl="0" indent="0" algn="l" rtl="0">
              <a:spcBef>
                <a:spcPts val="1000"/>
              </a:spcBef>
              <a:spcAft>
                <a:spcPts val="0"/>
              </a:spcAft>
              <a:buNone/>
            </a:pPr>
            <a:endParaRPr sz="1900"/>
          </a:p>
          <a:p>
            <a:pPr marL="0" lvl="0" indent="0" algn="l" rtl="0">
              <a:spcBef>
                <a:spcPts val="1000"/>
              </a:spcBef>
              <a:spcAft>
                <a:spcPts val="0"/>
              </a:spcAft>
              <a:buNone/>
            </a:pPr>
            <a:endParaRPr sz="2100" b="1">
              <a:solidFill>
                <a:srgbClr val="888888"/>
              </a:solidFill>
            </a:endParaRPr>
          </a:p>
          <a:p>
            <a:pPr marL="0" lvl="0" indent="0" algn="l" rtl="0">
              <a:spcBef>
                <a:spcPts val="1000"/>
              </a:spcBef>
              <a:spcAft>
                <a:spcPts val="0"/>
              </a:spcAft>
              <a:buNone/>
            </a:pPr>
            <a:endParaRPr sz="2100" b="1">
              <a:solidFill>
                <a:srgbClr val="888888"/>
              </a:solidFill>
            </a:endParaRPr>
          </a:p>
        </p:txBody>
      </p:sp>
      <p:grpSp>
        <p:nvGrpSpPr>
          <p:cNvPr id="188" name="Google Shape;188;p20"/>
          <p:cNvGrpSpPr/>
          <p:nvPr/>
        </p:nvGrpSpPr>
        <p:grpSpPr>
          <a:xfrm>
            <a:off x="10441748" y="-838776"/>
            <a:ext cx="1995749" cy="2033473"/>
            <a:chOff x="2449130" y="3506855"/>
            <a:chExt cx="3042300" cy="3042300"/>
          </a:xfrm>
        </p:grpSpPr>
        <p:sp>
          <p:nvSpPr>
            <p:cNvPr id="189" name="Google Shape;189;p20"/>
            <p:cNvSpPr/>
            <p:nvPr/>
          </p:nvSpPr>
          <p:spPr>
            <a:xfrm>
              <a:off x="3620954" y="4661600"/>
              <a:ext cx="720600" cy="720600"/>
            </a:xfrm>
            <a:prstGeom prst="ellipse">
              <a:avLst/>
            </a:prstGeom>
            <a:noFill/>
            <a:ln w="254000" cap="flat" cmpd="sng">
              <a:solidFill>
                <a:srgbClr val="173E7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FFFFFF"/>
                </a:solidFill>
                <a:latin typeface="Arial"/>
                <a:ea typeface="Arial"/>
                <a:cs typeface="Arial"/>
                <a:sym typeface="Arial"/>
              </a:endParaRPr>
            </a:p>
          </p:txBody>
        </p:sp>
        <p:sp>
          <p:nvSpPr>
            <p:cNvPr id="190" name="Google Shape;190;p20"/>
            <p:cNvSpPr/>
            <p:nvPr/>
          </p:nvSpPr>
          <p:spPr>
            <a:xfrm>
              <a:off x="2449130" y="3506855"/>
              <a:ext cx="3042300" cy="3042300"/>
            </a:xfrm>
            <a:prstGeom prst="ellipse">
              <a:avLst/>
            </a:prstGeom>
            <a:noFill/>
            <a:ln w="254000" cap="flat" cmpd="sng">
              <a:solidFill>
                <a:srgbClr val="FBDFDD"/>
              </a:solidFill>
              <a:prstDash val="dot"/>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FFFFFF"/>
                </a:solidFill>
                <a:latin typeface="Arial"/>
                <a:ea typeface="Arial"/>
                <a:cs typeface="Arial"/>
                <a:sym typeface="Arial"/>
              </a:endParaRPr>
            </a:p>
          </p:txBody>
        </p:sp>
        <p:sp>
          <p:nvSpPr>
            <p:cNvPr id="191" name="Google Shape;191;p20"/>
            <p:cNvSpPr/>
            <p:nvPr/>
          </p:nvSpPr>
          <p:spPr>
            <a:xfrm>
              <a:off x="3019333" y="4064748"/>
              <a:ext cx="1923900" cy="1923900"/>
            </a:xfrm>
            <a:prstGeom prst="ellipse">
              <a:avLst/>
            </a:prstGeom>
            <a:noFill/>
            <a:ln w="254000" cap="flat" cmpd="sng">
              <a:solidFill>
                <a:srgbClr val="E65E3B"/>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FFFFFF"/>
                </a:solidFill>
                <a:latin typeface="Arial"/>
                <a:ea typeface="Arial"/>
                <a:cs typeface="Arial"/>
                <a:sym typeface="Arial"/>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1"/>
          <p:cNvSpPr txBox="1">
            <a:spLocks noGrp="1"/>
          </p:cNvSpPr>
          <p:nvPr>
            <p:ph type="title"/>
          </p:nvPr>
        </p:nvSpPr>
        <p:spPr>
          <a:xfrm>
            <a:off x="838200" y="365126"/>
            <a:ext cx="10515600" cy="622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GB" sz="3100">
                <a:solidFill>
                  <a:srgbClr val="3D85C6"/>
                </a:solidFill>
              </a:rPr>
              <a:t>API Scheme Breast Cancer Studies open in SWAG Region</a:t>
            </a:r>
            <a:endParaRPr sz="3100">
              <a:solidFill>
                <a:srgbClr val="3D85C6"/>
              </a:solidFill>
            </a:endParaRPr>
          </a:p>
        </p:txBody>
      </p:sp>
      <p:graphicFrame>
        <p:nvGraphicFramePr>
          <p:cNvPr id="198" name="Google Shape;198;p21"/>
          <p:cNvGraphicFramePr/>
          <p:nvPr/>
        </p:nvGraphicFramePr>
        <p:xfrm>
          <a:off x="237050" y="987925"/>
          <a:ext cx="3000000" cy="3000000"/>
        </p:xfrm>
        <a:graphic>
          <a:graphicData uri="http://schemas.openxmlformats.org/drawingml/2006/table">
            <a:tbl>
              <a:tblPr>
                <a:noFill/>
                <a:tableStyleId>{F3D07AE2-8434-4886-98A3-5599DB6D63F5}</a:tableStyleId>
              </a:tblPr>
              <a:tblGrid>
                <a:gridCol w="872900">
                  <a:extLst>
                    <a:ext uri="{9D8B030D-6E8A-4147-A177-3AD203B41FA5}">
                      <a16:colId xmlns:a16="http://schemas.microsoft.com/office/drawing/2014/main" val="20000"/>
                    </a:ext>
                  </a:extLst>
                </a:gridCol>
                <a:gridCol w="6229275">
                  <a:extLst>
                    <a:ext uri="{9D8B030D-6E8A-4147-A177-3AD203B41FA5}">
                      <a16:colId xmlns:a16="http://schemas.microsoft.com/office/drawing/2014/main" val="20001"/>
                    </a:ext>
                  </a:extLst>
                </a:gridCol>
                <a:gridCol w="4626025">
                  <a:extLst>
                    <a:ext uri="{9D8B030D-6E8A-4147-A177-3AD203B41FA5}">
                      <a16:colId xmlns:a16="http://schemas.microsoft.com/office/drawing/2014/main" val="20002"/>
                    </a:ext>
                  </a:extLst>
                </a:gridCol>
              </a:tblGrid>
              <a:tr h="413050">
                <a:tc>
                  <a:txBody>
                    <a:bodyPr/>
                    <a:lstStyle/>
                    <a:p>
                      <a:pPr marL="0" lvl="0" indent="0" algn="l" rtl="0">
                        <a:spcBef>
                          <a:spcPts val="0"/>
                        </a:spcBef>
                        <a:spcAft>
                          <a:spcPts val="0"/>
                        </a:spcAft>
                        <a:buNone/>
                      </a:pPr>
                      <a:r>
                        <a:rPr lang="en-GB">
                          <a:solidFill>
                            <a:schemeClr val="lt1"/>
                          </a:solidFill>
                        </a:rPr>
                        <a:t>CPMS ID</a:t>
                      </a:r>
                      <a:endParaRPr>
                        <a:solidFill>
                          <a:schemeClr val="lt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D85C6"/>
                    </a:solidFill>
                  </a:tcPr>
                </a:tc>
                <a:tc>
                  <a:txBody>
                    <a:bodyPr/>
                    <a:lstStyle/>
                    <a:p>
                      <a:pPr marL="0" lvl="0" indent="0" algn="l" rtl="0">
                        <a:spcBef>
                          <a:spcPts val="0"/>
                        </a:spcBef>
                        <a:spcAft>
                          <a:spcPts val="0"/>
                        </a:spcAft>
                        <a:buNone/>
                      </a:pPr>
                      <a:r>
                        <a:rPr lang="en-GB">
                          <a:solidFill>
                            <a:schemeClr val="lt1"/>
                          </a:solidFill>
                        </a:rPr>
                        <a:t>Study Short Name</a:t>
                      </a:r>
                      <a:endParaRPr>
                        <a:solidFill>
                          <a:schemeClr val="lt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D85C6"/>
                    </a:solidFill>
                  </a:tcPr>
                </a:tc>
                <a:tc>
                  <a:txBody>
                    <a:bodyPr/>
                    <a:lstStyle/>
                    <a:p>
                      <a:pPr marL="0" lvl="0" indent="0" algn="l" rtl="0">
                        <a:spcBef>
                          <a:spcPts val="0"/>
                        </a:spcBef>
                        <a:spcAft>
                          <a:spcPts val="0"/>
                        </a:spcAft>
                        <a:buNone/>
                      </a:pPr>
                      <a:r>
                        <a:rPr lang="en-GB">
                          <a:solidFill>
                            <a:schemeClr val="lt1"/>
                          </a:solidFill>
                        </a:rPr>
                        <a:t>Sites</a:t>
                      </a:r>
                      <a:endParaRPr>
                        <a:solidFill>
                          <a:schemeClr val="lt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D85C6"/>
                    </a:solidFill>
                  </a:tcPr>
                </a:tc>
                <a:extLst>
                  <a:ext uri="{0D108BD9-81ED-4DB2-BD59-A6C34878D82A}">
                    <a16:rowId xmlns:a16="http://schemas.microsoft.com/office/drawing/2014/main" val="10000"/>
                  </a:ext>
                </a:extLst>
              </a:tr>
              <a:tr h="396200">
                <a:tc>
                  <a:txBody>
                    <a:bodyPr/>
                    <a:lstStyle/>
                    <a:p>
                      <a:pPr marL="0" lvl="0" indent="0" algn="l" rtl="0">
                        <a:spcBef>
                          <a:spcPts val="0"/>
                        </a:spcBef>
                        <a:spcAft>
                          <a:spcPts val="0"/>
                        </a:spcAft>
                        <a:buNone/>
                      </a:pPr>
                      <a:r>
                        <a:rPr lang="en-GB"/>
                        <a:t>53118</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PRE-DX Study</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Yeovil, Salisbury</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396200">
                <a:tc>
                  <a:txBody>
                    <a:bodyPr/>
                    <a:lstStyle/>
                    <a:p>
                      <a:pPr marL="0" lvl="0" indent="0" algn="l" rtl="0">
                        <a:spcBef>
                          <a:spcPts val="0"/>
                        </a:spcBef>
                        <a:spcAft>
                          <a:spcPts val="0"/>
                        </a:spcAft>
                        <a:buNone/>
                      </a:pPr>
                      <a:r>
                        <a:rPr lang="en-GB"/>
                        <a:t>52372</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EndoNET</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Yeovil, Salisbury, NBT</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422475">
                <a:tc>
                  <a:txBody>
                    <a:bodyPr/>
                    <a:lstStyle/>
                    <a:p>
                      <a:pPr marL="0" lvl="0" indent="0" algn="l" rtl="0">
                        <a:spcBef>
                          <a:spcPts val="0"/>
                        </a:spcBef>
                        <a:spcAft>
                          <a:spcPts val="0"/>
                        </a:spcAft>
                        <a:buNone/>
                      </a:pPr>
                      <a:r>
                        <a:rPr lang="en-GB"/>
                        <a:t>50425</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HER2-RADiCAL</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Yeovil, UHBW, Salisbury</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396200">
                <a:tc>
                  <a:txBody>
                    <a:bodyPr/>
                    <a:lstStyle/>
                    <a:p>
                      <a:pPr marL="0" lvl="0" indent="0" algn="l" rtl="0">
                        <a:spcBef>
                          <a:spcPts val="0"/>
                        </a:spcBef>
                        <a:spcAft>
                          <a:spcPts val="0"/>
                        </a:spcAft>
                        <a:buNone/>
                      </a:pPr>
                      <a:r>
                        <a:rPr lang="en-GB"/>
                        <a:t>50218</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TRAK-ER</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UHBW</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396200">
                <a:tc>
                  <a:txBody>
                    <a:bodyPr/>
                    <a:lstStyle/>
                    <a:p>
                      <a:pPr marL="0" lvl="0" indent="0" algn="l" rtl="0">
                        <a:spcBef>
                          <a:spcPts val="0"/>
                        </a:spcBef>
                        <a:spcAft>
                          <a:spcPts val="0"/>
                        </a:spcAft>
                        <a:buNone/>
                      </a:pPr>
                      <a:r>
                        <a:rPr lang="en-GB"/>
                        <a:t>50013</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The MARECA study</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NBT, Somerset, Yeovil</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396200">
                <a:tc>
                  <a:txBody>
                    <a:bodyPr/>
                    <a:lstStyle/>
                    <a:p>
                      <a:pPr marL="0" lvl="0" indent="0" algn="l" rtl="0">
                        <a:spcBef>
                          <a:spcPts val="0"/>
                        </a:spcBef>
                        <a:spcAft>
                          <a:spcPts val="0"/>
                        </a:spcAft>
                        <a:buNone/>
                      </a:pPr>
                      <a:r>
                        <a:rPr lang="en-GB"/>
                        <a:t>46520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ATNEC</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GHFT, UHBW, NBT, Somerset, Yeov, Salis</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396200">
                <a:tc>
                  <a:txBody>
                    <a:bodyPr/>
                    <a:lstStyle/>
                    <a:p>
                      <a:pPr marL="0" lvl="0" indent="0" algn="l" rtl="0">
                        <a:spcBef>
                          <a:spcPts val="0"/>
                        </a:spcBef>
                        <a:spcAft>
                          <a:spcPts val="0"/>
                        </a:spcAft>
                        <a:buNone/>
                      </a:pPr>
                      <a:r>
                        <a:rPr lang="en-GB"/>
                        <a:t>44805</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POETIC-A</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RUH, GWH, NBT, Yeov, Salis</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r h="396200">
                <a:tc>
                  <a:txBody>
                    <a:bodyPr/>
                    <a:lstStyle/>
                    <a:p>
                      <a:pPr marL="0" lvl="0" indent="0" algn="l" rtl="0">
                        <a:spcBef>
                          <a:spcPts val="0"/>
                        </a:spcBef>
                        <a:spcAft>
                          <a:spcPts val="0"/>
                        </a:spcAft>
                        <a:buNone/>
                      </a:pPr>
                      <a:r>
                        <a:rPr lang="en-GB"/>
                        <a:t>44010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Body composition and chemotherapy toxicity in breast cancer (CANDO-3)</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Salisbury</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8"/>
                  </a:ext>
                </a:extLst>
              </a:tr>
              <a:tr h="394225">
                <a:tc>
                  <a:txBody>
                    <a:bodyPr/>
                    <a:lstStyle/>
                    <a:p>
                      <a:pPr marL="0" lvl="0" indent="0" algn="l" rtl="0">
                        <a:spcBef>
                          <a:spcPts val="0"/>
                        </a:spcBef>
                        <a:spcAft>
                          <a:spcPts val="0"/>
                        </a:spcAft>
                        <a:buNone/>
                      </a:pPr>
                      <a:r>
                        <a:rPr lang="en-GB"/>
                        <a:t>30876</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FORECEE: Case control study of inherited women's cancer</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UHBW</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9"/>
                  </a:ext>
                </a:extLst>
              </a:tr>
              <a:tr h="396200">
                <a:tc>
                  <a:txBody>
                    <a:bodyPr/>
                    <a:lstStyle/>
                    <a:p>
                      <a:pPr marL="0" lvl="0" indent="0" algn="l" rtl="0">
                        <a:spcBef>
                          <a:spcPts val="0"/>
                        </a:spcBef>
                        <a:spcAft>
                          <a:spcPts val="0"/>
                        </a:spcAft>
                        <a:buNone/>
                      </a:pPr>
                      <a:r>
                        <a:rPr lang="en-GB"/>
                        <a:t>18067</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Add-Aspirin</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Weston, UHBW, GHFT, GWH, NBT, Salis, Taunt, Yeovil</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10"/>
                  </a:ext>
                </a:extLst>
              </a:tr>
              <a:tr h="396200">
                <a:tc>
                  <a:txBody>
                    <a:bodyPr/>
                    <a:lstStyle/>
                    <a:p>
                      <a:pPr marL="0" lvl="0" indent="0" algn="l" rtl="0">
                        <a:spcBef>
                          <a:spcPts val="0"/>
                        </a:spcBef>
                        <a:spcAft>
                          <a:spcPts val="0"/>
                        </a:spcAft>
                        <a:buNone/>
                      </a:pPr>
                      <a:r>
                        <a:rPr lang="en-GB"/>
                        <a:t>12255</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OPTIMA</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RUH, UHBW, Weston, GWH</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11"/>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2"/>
        <p:cNvGrpSpPr/>
        <p:nvPr/>
      </p:nvGrpSpPr>
      <p:grpSpPr>
        <a:xfrm>
          <a:off x="0" y="0"/>
          <a:ext cx="0" cy="0"/>
          <a:chOff x="0" y="0"/>
          <a:chExt cx="0" cy="0"/>
        </a:xfrm>
      </p:grpSpPr>
      <p:sp>
        <p:nvSpPr>
          <p:cNvPr id="203" name="Google Shape;203;p22"/>
          <p:cNvSpPr txBox="1">
            <a:spLocks noGrp="1"/>
          </p:cNvSpPr>
          <p:nvPr>
            <p:ph type="body" idx="1"/>
          </p:nvPr>
        </p:nvSpPr>
        <p:spPr>
          <a:xfrm>
            <a:off x="838200" y="538428"/>
            <a:ext cx="10515600" cy="5430900"/>
          </a:xfrm>
          <a:prstGeom prst="rect">
            <a:avLst/>
          </a:prstGeom>
          <a:noFill/>
          <a:ln>
            <a:noFill/>
          </a:ln>
        </p:spPr>
        <p:txBody>
          <a:bodyPr spcFirstLastPara="1" wrap="square" lIns="91425" tIns="0" rIns="91425" bIns="0" anchor="t" anchorCtr="0">
            <a:noAutofit/>
          </a:bodyPr>
          <a:lstStyle/>
          <a:p>
            <a:pPr marL="0" lvl="0" indent="0" algn="l" rtl="0">
              <a:lnSpc>
                <a:spcPct val="100000"/>
              </a:lnSpc>
              <a:spcBef>
                <a:spcPts val="1000"/>
              </a:spcBef>
              <a:spcAft>
                <a:spcPts val="0"/>
              </a:spcAft>
              <a:buSzPts val="2400"/>
              <a:buNone/>
            </a:pPr>
            <a:r>
              <a:rPr lang="en-GB" sz="2220" b="1" u="sng">
                <a:solidFill>
                  <a:schemeClr val="hlink"/>
                </a:solidFill>
                <a:hlinkClick r:id="rId3"/>
              </a:rPr>
              <a:t>NIHR ODP https://odp.nihr.ac.uk/</a:t>
            </a:r>
            <a:endParaRPr b="1" u="sng">
              <a:solidFill>
                <a:srgbClr val="0000FF"/>
              </a:solidFill>
            </a:endParaRPr>
          </a:p>
          <a:p>
            <a:pPr marL="0" lvl="0" indent="0" algn="l" rtl="0">
              <a:lnSpc>
                <a:spcPct val="100000"/>
              </a:lnSpc>
              <a:spcBef>
                <a:spcPts val="500"/>
              </a:spcBef>
              <a:spcAft>
                <a:spcPts val="0"/>
              </a:spcAft>
              <a:buSzPts val="2400"/>
              <a:buNone/>
            </a:pPr>
            <a:r>
              <a:rPr lang="en-GB" sz="2220">
                <a:solidFill>
                  <a:srgbClr val="193E72"/>
                </a:solidFill>
              </a:rPr>
              <a:t>Open data platform. Data on performance and restart across whole CRN, including all specialty areas</a:t>
            </a:r>
            <a:endParaRPr sz="2220">
              <a:solidFill>
                <a:srgbClr val="193E72"/>
              </a:solidFill>
            </a:endParaRPr>
          </a:p>
          <a:p>
            <a:pPr marL="0" lvl="0" indent="0" algn="l" rtl="0">
              <a:lnSpc>
                <a:spcPct val="100000"/>
              </a:lnSpc>
              <a:spcBef>
                <a:spcPts val="2000"/>
              </a:spcBef>
              <a:spcAft>
                <a:spcPts val="0"/>
              </a:spcAft>
              <a:buSzPts val="2400"/>
              <a:buNone/>
            </a:pPr>
            <a:r>
              <a:rPr lang="en-GB" sz="2220" b="1" u="sng">
                <a:solidFill>
                  <a:schemeClr val="hlink"/>
                </a:solidFill>
                <a:hlinkClick r:id="rId4"/>
              </a:rPr>
              <a:t>NIHR Be Part of Research https://www.ukctg.nihr.ac.uk/</a:t>
            </a:r>
            <a:endParaRPr sz="2220" b="1" u="sng">
              <a:solidFill>
                <a:srgbClr val="0000FF"/>
              </a:solidFill>
              <a:hlinkClick r:id="rId5">
                <a:extLst>
                  <a:ext uri="{A12FA001-AC4F-418D-AE19-62706E023703}">
                    <ahyp:hlinkClr xmlns:ahyp="http://schemas.microsoft.com/office/drawing/2018/hyperlinkcolor" val="tx"/>
                  </a:ext>
                </a:extLst>
              </a:hlinkClick>
            </a:endParaRPr>
          </a:p>
          <a:p>
            <a:pPr marL="0" lvl="0" indent="0" algn="l" rtl="0">
              <a:lnSpc>
                <a:spcPct val="100000"/>
              </a:lnSpc>
              <a:spcBef>
                <a:spcPts val="1000"/>
              </a:spcBef>
              <a:spcAft>
                <a:spcPts val="0"/>
              </a:spcAft>
              <a:buSzPts val="2400"/>
              <a:buNone/>
            </a:pPr>
            <a:r>
              <a:rPr lang="en-GB" sz="2220">
                <a:solidFill>
                  <a:schemeClr val="hlink"/>
                </a:solidFill>
                <a:uFill>
                  <a:noFill/>
                </a:uFill>
                <a:hlinkClick r:id="rId5"/>
              </a:rPr>
              <a:t>See which studies are open across the country </a:t>
            </a:r>
            <a:endParaRPr sz="2200"/>
          </a:p>
          <a:p>
            <a:pPr marL="0" lvl="0" indent="0" algn="l" rtl="0">
              <a:lnSpc>
                <a:spcPct val="100000"/>
              </a:lnSpc>
              <a:spcBef>
                <a:spcPts val="2000"/>
              </a:spcBef>
              <a:spcAft>
                <a:spcPts val="0"/>
              </a:spcAft>
              <a:buSzPts val="2400"/>
              <a:buNone/>
            </a:pPr>
            <a:r>
              <a:rPr lang="en-GB" sz="2220" b="1" u="sng">
                <a:solidFill>
                  <a:schemeClr val="hlink"/>
                </a:solidFill>
                <a:hlinkClick r:id="rId5"/>
              </a:rPr>
              <a:t>National Cancer Research Institute Portfolio Maps  http://csg.ncri.org.uk/portfolio/portfolio-maps/</a:t>
            </a:r>
            <a:endParaRPr sz="2220" b="1" u="sng">
              <a:solidFill>
                <a:srgbClr val="0000FF"/>
              </a:solidFill>
            </a:endParaRPr>
          </a:p>
          <a:p>
            <a:pPr marL="0" lvl="0" indent="0" algn="l" rtl="0">
              <a:lnSpc>
                <a:spcPct val="100000"/>
              </a:lnSpc>
              <a:spcBef>
                <a:spcPts val="500"/>
              </a:spcBef>
              <a:spcAft>
                <a:spcPts val="0"/>
              </a:spcAft>
              <a:buSzPts val="2400"/>
              <a:buNone/>
            </a:pPr>
            <a:r>
              <a:rPr lang="en-GB" sz="2220">
                <a:solidFill>
                  <a:srgbClr val="193E72"/>
                </a:solidFill>
              </a:rPr>
              <a:t>View current national portfolio of open, closed and ‘in set up’ cancer studies</a:t>
            </a:r>
            <a:endParaRPr sz="2220" b="1">
              <a:solidFill>
                <a:srgbClr val="193E72"/>
              </a:solidFill>
            </a:endParaRPr>
          </a:p>
          <a:p>
            <a:pPr marL="0" lvl="0" indent="0" algn="l" rtl="0">
              <a:lnSpc>
                <a:spcPct val="100000"/>
              </a:lnSpc>
              <a:spcBef>
                <a:spcPts val="2000"/>
              </a:spcBef>
              <a:spcAft>
                <a:spcPts val="0"/>
              </a:spcAft>
              <a:buSzPts val="2400"/>
              <a:buNone/>
            </a:pPr>
            <a:r>
              <a:rPr lang="en-GB" sz="2220" b="1" u="sng">
                <a:solidFill>
                  <a:schemeClr val="hlink"/>
                </a:solidFill>
                <a:hlinkClick r:id="rId6"/>
              </a:rPr>
              <a:t>Find a Clinical Research Study (ODP) http://csg.ncri.org.uk/portfolio/portfolio-maps/</a:t>
            </a:r>
            <a:endParaRPr b="1" u="sng">
              <a:solidFill>
                <a:srgbClr val="0000FF"/>
              </a:solidFill>
            </a:endParaRPr>
          </a:p>
          <a:p>
            <a:pPr marL="0" lvl="0" indent="0" algn="l" rtl="0">
              <a:lnSpc>
                <a:spcPct val="100000"/>
              </a:lnSpc>
              <a:spcBef>
                <a:spcPts val="500"/>
              </a:spcBef>
              <a:spcAft>
                <a:spcPts val="0"/>
              </a:spcAft>
              <a:buSzPts val="2400"/>
              <a:buNone/>
            </a:pPr>
            <a:r>
              <a:rPr lang="en-GB" sz="2220">
                <a:solidFill>
                  <a:srgbClr val="193E72"/>
                </a:solidFill>
              </a:rPr>
              <a:t>Search for a study to fit criteria.  Good for horizon scanning, eligibility criteria</a:t>
            </a:r>
            <a:endParaRPr>
              <a:solidFill>
                <a:srgbClr val="193E72"/>
              </a:solidFill>
            </a:endParaRPr>
          </a:p>
          <a:p>
            <a:pPr marL="1143000" lvl="2" indent="25400" algn="l" rtl="0">
              <a:lnSpc>
                <a:spcPct val="80000"/>
              </a:lnSpc>
              <a:spcBef>
                <a:spcPts val="400"/>
              </a:spcBef>
              <a:spcAft>
                <a:spcPts val="0"/>
              </a:spcAft>
              <a:buClr>
                <a:schemeClr val="dk1"/>
              </a:buClr>
              <a:buSzPts val="2000"/>
              <a:buNone/>
            </a:pPr>
            <a:endParaRPr sz="1850">
              <a:solidFill>
                <a:schemeClr val="dk1"/>
              </a:solidFill>
            </a:endParaRPr>
          </a:p>
          <a:p>
            <a:pPr marL="228593" lvl="0" indent="-87622" algn="l" rtl="0">
              <a:lnSpc>
                <a:spcPct val="70000"/>
              </a:lnSpc>
              <a:spcBef>
                <a:spcPts val="1000"/>
              </a:spcBef>
              <a:spcAft>
                <a:spcPts val="0"/>
              </a:spcAft>
              <a:buClr>
                <a:srgbClr val="193E72"/>
              </a:buClr>
              <a:buSzPts val="2220"/>
              <a:buNone/>
            </a:pPr>
            <a:endParaRPr sz="222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207"/>
        <p:cNvGrpSpPr/>
        <p:nvPr/>
      </p:nvGrpSpPr>
      <p:grpSpPr>
        <a:xfrm>
          <a:off x="0" y="0"/>
          <a:ext cx="0" cy="0"/>
          <a:chOff x="0" y="0"/>
          <a:chExt cx="0" cy="0"/>
        </a:xfrm>
      </p:grpSpPr>
      <p:sp>
        <p:nvSpPr>
          <p:cNvPr id="208" name="Google Shape;208;p23"/>
          <p:cNvSpPr txBox="1">
            <a:spLocks noGrp="1"/>
          </p:cNvSpPr>
          <p:nvPr>
            <p:ph type="body" idx="1"/>
          </p:nvPr>
        </p:nvSpPr>
        <p:spPr>
          <a:xfrm>
            <a:off x="838200" y="1002215"/>
            <a:ext cx="10515600" cy="42564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2400"/>
              <a:buNone/>
            </a:pPr>
            <a:r>
              <a:rPr lang="en-GB" sz="3000"/>
              <a:t>Research Delivery Manager</a:t>
            </a:r>
            <a:endParaRPr/>
          </a:p>
          <a:p>
            <a:pPr marL="0" lvl="0" indent="0" algn="ctr" rtl="0">
              <a:lnSpc>
                <a:spcPct val="90000"/>
              </a:lnSpc>
              <a:spcBef>
                <a:spcPts val="0"/>
              </a:spcBef>
              <a:spcAft>
                <a:spcPts val="0"/>
              </a:spcAft>
              <a:buSzPts val="2400"/>
              <a:buNone/>
            </a:pPr>
            <a:r>
              <a:rPr lang="en-GB"/>
              <a:t>claire.matthews@nihr.ac.uk </a:t>
            </a:r>
            <a:endParaRPr/>
          </a:p>
          <a:p>
            <a:pPr marL="0" lvl="0" indent="0" algn="ctr" rtl="0">
              <a:lnSpc>
                <a:spcPct val="90000"/>
              </a:lnSpc>
              <a:spcBef>
                <a:spcPts val="0"/>
              </a:spcBef>
              <a:spcAft>
                <a:spcPts val="0"/>
              </a:spcAft>
              <a:buSzPts val="2400"/>
              <a:buNone/>
            </a:pPr>
            <a:endParaRPr/>
          </a:p>
          <a:p>
            <a:pPr marL="0" lvl="0" indent="0" algn="ctr" rtl="0">
              <a:lnSpc>
                <a:spcPct val="90000"/>
              </a:lnSpc>
              <a:spcBef>
                <a:spcPts val="1000"/>
              </a:spcBef>
              <a:spcAft>
                <a:spcPts val="0"/>
              </a:spcAft>
              <a:buSzPts val="2400"/>
              <a:buNone/>
            </a:pPr>
            <a:r>
              <a:rPr lang="en-GB" sz="3000"/>
              <a:t>Research Portfolio Facilitator</a:t>
            </a:r>
            <a:endParaRPr/>
          </a:p>
          <a:p>
            <a:pPr marL="0" lvl="0" indent="0" algn="ctr" rtl="0">
              <a:lnSpc>
                <a:spcPct val="90000"/>
              </a:lnSpc>
              <a:spcBef>
                <a:spcPts val="1000"/>
              </a:spcBef>
              <a:spcAft>
                <a:spcPts val="0"/>
              </a:spcAft>
              <a:buSzPts val="2400"/>
              <a:buNone/>
            </a:pPr>
            <a:r>
              <a:rPr lang="en-GB"/>
              <a:t>rebecca.pienaar@nihr.ac.uk</a:t>
            </a:r>
            <a:endParaRPr/>
          </a:p>
          <a:p>
            <a:pPr marL="0" lvl="0" indent="0" algn="ctr" rtl="0">
              <a:lnSpc>
                <a:spcPct val="90000"/>
              </a:lnSpc>
              <a:spcBef>
                <a:spcPts val="1000"/>
              </a:spcBef>
              <a:spcAft>
                <a:spcPts val="0"/>
              </a:spcAft>
              <a:buSzPts val="2400"/>
              <a:buNone/>
            </a:pPr>
            <a:endParaRPr/>
          </a:p>
          <a:p>
            <a:pPr marL="0" lvl="0" indent="0" algn="ctr" rtl="0">
              <a:lnSpc>
                <a:spcPct val="90000"/>
              </a:lnSpc>
              <a:spcBef>
                <a:spcPts val="1000"/>
              </a:spcBef>
              <a:spcAft>
                <a:spcPts val="0"/>
              </a:spcAft>
              <a:buSzPts val="2400"/>
              <a:buNone/>
            </a:pPr>
            <a:r>
              <a:rPr lang="en-GB" sz="3000"/>
              <a:t>Sub-specialty Lead</a:t>
            </a:r>
            <a:endParaRPr sz="3000"/>
          </a:p>
          <a:p>
            <a:pPr marL="0" lvl="0" indent="0" algn="ctr" rtl="0">
              <a:lnSpc>
                <a:spcPct val="90000"/>
              </a:lnSpc>
              <a:spcBef>
                <a:spcPts val="1000"/>
              </a:spcBef>
              <a:spcAft>
                <a:spcPts val="0"/>
              </a:spcAft>
              <a:buClr>
                <a:srgbClr val="000000"/>
              </a:buClr>
              <a:buSzPts val="2400"/>
              <a:buFont typeface="Arial"/>
              <a:buNone/>
            </a:pPr>
            <a:r>
              <a:rPr lang="en-GB"/>
              <a:t>Mark Beresford</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8"/>
        <p:cNvGrpSpPr/>
        <p:nvPr/>
      </p:nvGrpSpPr>
      <p:grpSpPr>
        <a:xfrm>
          <a:off x="0" y="0"/>
          <a:ext cx="0" cy="0"/>
          <a:chOff x="0" y="0"/>
          <a:chExt cx="0" cy="0"/>
        </a:xfrm>
      </p:grpSpPr>
      <p:sp>
        <p:nvSpPr>
          <p:cNvPr id="99" name="Google Shape;99;p12"/>
          <p:cNvSpPr txBox="1"/>
          <p:nvPr/>
        </p:nvSpPr>
        <p:spPr>
          <a:xfrm>
            <a:off x="2046900" y="104125"/>
            <a:ext cx="8098200" cy="892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300">
                <a:solidFill>
                  <a:srgbClr val="3D85C6"/>
                </a:solidFill>
              </a:rPr>
              <a:t>National Recruitment to Breast Cancer Studies </a:t>
            </a:r>
            <a:endParaRPr sz="2300">
              <a:solidFill>
                <a:srgbClr val="3D85C6"/>
              </a:solidFill>
            </a:endParaRPr>
          </a:p>
          <a:p>
            <a:pPr marL="0" lvl="0" indent="0" algn="ctr" rtl="0">
              <a:spcBef>
                <a:spcPts val="0"/>
              </a:spcBef>
              <a:spcAft>
                <a:spcPts val="0"/>
              </a:spcAft>
              <a:buNone/>
            </a:pPr>
            <a:endParaRPr sz="2300">
              <a:solidFill>
                <a:srgbClr val="3D85C6"/>
              </a:solidFill>
            </a:endParaRPr>
          </a:p>
        </p:txBody>
      </p:sp>
      <p:sp>
        <p:nvSpPr>
          <p:cNvPr id="100" name="Google Shape;100;p12"/>
          <p:cNvSpPr txBox="1"/>
          <p:nvPr/>
        </p:nvSpPr>
        <p:spPr>
          <a:xfrm>
            <a:off x="8424275" y="6132375"/>
            <a:ext cx="2840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t>Data cut 06/03/2023</a:t>
            </a:r>
            <a:endParaRPr/>
          </a:p>
          <a:p>
            <a:pPr marL="0" lvl="0" indent="0" algn="l" rtl="0">
              <a:spcBef>
                <a:spcPts val="0"/>
              </a:spcBef>
              <a:spcAft>
                <a:spcPts val="0"/>
              </a:spcAft>
              <a:buNone/>
            </a:pPr>
            <a:r>
              <a:rPr lang="en-GB"/>
              <a:t>Source: ODP All Portfolio</a:t>
            </a:r>
            <a:endParaRPr/>
          </a:p>
        </p:txBody>
      </p:sp>
      <p:sp>
        <p:nvSpPr>
          <p:cNvPr id="101" name="Google Shape;101;p12"/>
          <p:cNvSpPr txBox="1"/>
          <p:nvPr/>
        </p:nvSpPr>
        <p:spPr>
          <a:xfrm>
            <a:off x="4141350" y="5751875"/>
            <a:ext cx="5097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02" name="Google Shape;102;p12"/>
          <p:cNvSpPr txBox="1"/>
          <p:nvPr/>
        </p:nvSpPr>
        <p:spPr>
          <a:xfrm>
            <a:off x="214350" y="4375800"/>
            <a:ext cx="11367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600">
                <a:solidFill>
                  <a:schemeClr val="dk1"/>
                </a:solidFill>
              </a:rPr>
              <a:t>Apr 2022 - Mar 2023 </a:t>
            </a:r>
            <a:endParaRPr sz="1600">
              <a:solidFill>
                <a:schemeClr val="dk1"/>
              </a:solidFill>
            </a:endParaRPr>
          </a:p>
        </p:txBody>
      </p:sp>
      <p:sp>
        <p:nvSpPr>
          <p:cNvPr id="103" name="Google Shape;103;p12"/>
          <p:cNvSpPr txBox="1"/>
          <p:nvPr/>
        </p:nvSpPr>
        <p:spPr>
          <a:xfrm>
            <a:off x="214350" y="1048100"/>
            <a:ext cx="11367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600">
                <a:solidFill>
                  <a:schemeClr val="dk1"/>
                </a:solidFill>
              </a:rPr>
              <a:t>Apr 2021 - Mar 2022 </a:t>
            </a:r>
            <a:endParaRPr sz="1600">
              <a:solidFill>
                <a:schemeClr val="dk1"/>
              </a:solidFill>
            </a:endParaRPr>
          </a:p>
        </p:txBody>
      </p:sp>
      <p:pic>
        <p:nvPicPr>
          <p:cNvPr id="104" name="Google Shape;104;p12"/>
          <p:cNvPicPr preferRelativeResize="0"/>
          <p:nvPr/>
        </p:nvPicPr>
        <p:blipFill>
          <a:blip r:embed="rId3">
            <a:alphaModFix/>
          </a:blip>
          <a:stretch>
            <a:fillRect/>
          </a:stretch>
        </p:blipFill>
        <p:spPr>
          <a:xfrm>
            <a:off x="1503450" y="3448700"/>
            <a:ext cx="9131650" cy="2602657"/>
          </a:xfrm>
          <a:prstGeom prst="rect">
            <a:avLst/>
          </a:prstGeom>
          <a:noFill/>
          <a:ln>
            <a:noFill/>
          </a:ln>
        </p:spPr>
      </p:pic>
      <p:pic>
        <p:nvPicPr>
          <p:cNvPr id="105" name="Google Shape;105;p12"/>
          <p:cNvPicPr preferRelativeResize="0"/>
          <p:nvPr/>
        </p:nvPicPr>
        <p:blipFill>
          <a:blip r:embed="rId4">
            <a:alphaModFix/>
          </a:blip>
          <a:stretch>
            <a:fillRect/>
          </a:stretch>
        </p:blipFill>
        <p:spPr>
          <a:xfrm>
            <a:off x="1503450" y="830217"/>
            <a:ext cx="9131649" cy="246608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9"/>
        <p:cNvGrpSpPr/>
        <p:nvPr/>
      </p:nvGrpSpPr>
      <p:grpSpPr>
        <a:xfrm>
          <a:off x="0" y="0"/>
          <a:ext cx="0" cy="0"/>
          <a:chOff x="0" y="0"/>
          <a:chExt cx="0" cy="0"/>
        </a:xfrm>
      </p:grpSpPr>
      <p:sp>
        <p:nvSpPr>
          <p:cNvPr id="110" name="Google Shape;110;p13"/>
          <p:cNvSpPr txBox="1"/>
          <p:nvPr/>
        </p:nvSpPr>
        <p:spPr>
          <a:xfrm>
            <a:off x="225775" y="104125"/>
            <a:ext cx="115992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200">
                <a:solidFill>
                  <a:srgbClr val="3D85C6"/>
                </a:solidFill>
              </a:rPr>
              <a:t>National vs Regional Recruitment to Breast Cancer Studies Apr 2019 - Mar 23 </a:t>
            </a:r>
            <a:endParaRPr sz="2200">
              <a:solidFill>
                <a:srgbClr val="3D85C6"/>
              </a:solidFill>
            </a:endParaRPr>
          </a:p>
        </p:txBody>
      </p:sp>
      <p:sp>
        <p:nvSpPr>
          <p:cNvPr id="111" name="Google Shape;111;p13"/>
          <p:cNvSpPr txBox="1"/>
          <p:nvPr/>
        </p:nvSpPr>
        <p:spPr>
          <a:xfrm>
            <a:off x="8424275" y="6132375"/>
            <a:ext cx="2840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t>Data cut 06/03/2023</a:t>
            </a:r>
            <a:endParaRPr/>
          </a:p>
          <a:p>
            <a:pPr marL="0" lvl="0" indent="0" algn="l" rtl="0">
              <a:spcBef>
                <a:spcPts val="0"/>
              </a:spcBef>
              <a:spcAft>
                <a:spcPts val="0"/>
              </a:spcAft>
              <a:buNone/>
            </a:pPr>
            <a:r>
              <a:rPr lang="en-GB"/>
              <a:t>Source: ODP All Portfolio</a:t>
            </a:r>
            <a:endParaRPr/>
          </a:p>
        </p:txBody>
      </p:sp>
      <p:sp>
        <p:nvSpPr>
          <p:cNvPr id="112" name="Google Shape;112;p13"/>
          <p:cNvSpPr txBox="1"/>
          <p:nvPr/>
        </p:nvSpPr>
        <p:spPr>
          <a:xfrm>
            <a:off x="4141350" y="5751875"/>
            <a:ext cx="5097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13" name="Google Shape;113;p13"/>
          <p:cNvSpPr txBox="1"/>
          <p:nvPr/>
        </p:nvSpPr>
        <p:spPr>
          <a:xfrm>
            <a:off x="423325" y="1476975"/>
            <a:ext cx="1307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t>National Recruitment</a:t>
            </a:r>
            <a:endParaRPr/>
          </a:p>
        </p:txBody>
      </p:sp>
      <p:sp>
        <p:nvSpPr>
          <p:cNvPr id="114" name="Google Shape;114;p13"/>
          <p:cNvSpPr txBox="1"/>
          <p:nvPr/>
        </p:nvSpPr>
        <p:spPr>
          <a:xfrm>
            <a:off x="491075" y="4261050"/>
            <a:ext cx="13077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t>SWAG Region Recruitment </a:t>
            </a:r>
            <a:endParaRPr/>
          </a:p>
        </p:txBody>
      </p:sp>
      <p:pic>
        <p:nvPicPr>
          <p:cNvPr id="115" name="Google Shape;115;p13"/>
          <p:cNvPicPr preferRelativeResize="0"/>
          <p:nvPr/>
        </p:nvPicPr>
        <p:blipFill>
          <a:blip r:embed="rId3">
            <a:alphaModFix/>
          </a:blip>
          <a:stretch>
            <a:fillRect/>
          </a:stretch>
        </p:blipFill>
        <p:spPr>
          <a:xfrm>
            <a:off x="1883425" y="779725"/>
            <a:ext cx="9744075" cy="2362200"/>
          </a:xfrm>
          <a:prstGeom prst="rect">
            <a:avLst/>
          </a:prstGeom>
          <a:noFill/>
          <a:ln>
            <a:noFill/>
          </a:ln>
        </p:spPr>
      </p:pic>
      <p:pic>
        <p:nvPicPr>
          <p:cNvPr id="116" name="Google Shape;116;p13"/>
          <p:cNvPicPr preferRelativeResize="0"/>
          <p:nvPr/>
        </p:nvPicPr>
        <p:blipFill>
          <a:blip r:embed="rId4">
            <a:alphaModFix/>
          </a:blip>
          <a:stretch>
            <a:fillRect/>
          </a:stretch>
        </p:blipFill>
        <p:spPr>
          <a:xfrm>
            <a:off x="1951175" y="3294325"/>
            <a:ext cx="9323675" cy="23051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0"/>
        <p:cNvGrpSpPr/>
        <p:nvPr/>
      </p:nvGrpSpPr>
      <p:grpSpPr>
        <a:xfrm>
          <a:off x="0" y="0"/>
          <a:ext cx="0" cy="0"/>
          <a:chOff x="0" y="0"/>
          <a:chExt cx="0" cy="0"/>
        </a:xfrm>
      </p:grpSpPr>
      <p:sp>
        <p:nvSpPr>
          <p:cNvPr id="121" name="Google Shape;121;p14"/>
          <p:cNvSpPr txBox="1"/>
          <p:nvPr/>
        </p:nvSpPr>
        <p:spPr>
          <a:xfrm>
            <a:off x="225775" y="104125"/>
            <a:ext cx="115992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200">
                <a:solidFill>
                  <a:srgbClr val="3D85C6"/>
                </a:solidFill>
              </a:rPr>
              <a:t>Recruitment by Site to Breast Cancer Studies 2022/2023</a:t>
            </a:r>
            <a:endParaRPr sz="2200">
              <a:solidFill>
                <a:srgbClr val="3D85C6"/>
              </a:solidFill>
            </a:endParaRPr>
          </a:p>
        </p:txBody>
      </p:sp>
      <p:sp>
        <p:nvSpPr>
          <p:cNvPr id="122" name="Google Shape;122;p14"/>
          <p:cNvSpPr txBox="1"/>
          <p:nvPr/>
        </p:nvSpPr>
        <p:spPr>
          <a:xfrm>
            <a:off x="8424275" y="6132375"/>
            <a:ext cx="2840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t>Data cut 03/03/2023</a:t>
            </a:r>
            <a:endParaRPr/>
          </a:p>
          <a:p>
            <a:pPr marL="0" lvl="0" indent="0" algn="l" rtl="0">
              <a:spcBef>
                <a:spcPts val="0"/>
              </a:spcBef>
              <a:spcAft>
                <a:spcPts val="0"/>
              </a:spcAft>
              <a:buNone/>
            </a:pPr>
            <a:r>
              <a:rPr lang="en-GB"/>
              <a:t>Source: ODP All Portfolio</a:t>
            </a:r>
            <a:endParaRPr/>
          </a:p>
        </p:txBody>
      </p:sp>
      <p:sp>
        <p:nvSpPr>
          <p:cNvPr id="123" name="Google Shape;123;p14"/>
          <p:cNvSpPr txBox="1"/>
          <p:nvPr/>
        </p:nvSpPr>
        <p:spPr>
          <a:xfrm>
            <a:off x="4141350" y="5751875"/>
            <a:ext cx="5097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pic>
        <p:nvPicPr>
          <p:cNvPr id="124" name="Google Shape;124;p14"/>
          <p:cNvPicPr preferRelativeResize="0"/>
          <p:nvPr/>
        </p:nvPicPr>
        <p:blipFill>
          <a:blip r:embed="rId3">
            <a:alphaModFix/>
          </a:blip>
          <a:stretch>
            <a:fillRect/>
          </a:stretch>
        </p:blipFill>
        <p:spPr>
          <a:xfrm>
            <a:off x="6014850" y="894775"/>
            <a:ext cx="4448175" cy="4295775"/>
          </a:xfrm>
          <a:prstGeom prst="rect">
            <a:avLst/>
          </a:prstGeom>
          <a:noFill/>
          <a:ln>
            <a:noFill/>
          </a:ln>
        </p:spPr>
      </p:pic>
      <p:pic>
        <p:nvPicPr>
          <p:cNvPr id="125" name="Google Shape;125;p14"/>
          <p:cNvPicPr preferRelativeResize="0"/>
          <p:nvPr/>
        </p:nvPicPr>
        <p:blipFill>
          <a:blip r:embed="rId4">
            <a:alphaModFix/>
          </a:blip>
          <a:stretch>
            <a:fillRect/>
          </a:stretch>
        </p:blipFill>
        <p:spPr>
          <a:xfrm>
            <a:off x="373625" y="947163"/>
            <a:ext cx="4438650" cy="4191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9"/>
        <p:cNvGrpSpPr/>
        <p:nvPr/>
      </p:nvGrpSpPr>
      <p:grpSpPr>
        <a:xfrm>
          <a:off x="0" y="0"/>
          <a:ext cx="0" cy="0"/>
          <a:chOff x="0" y="0"/>
          <a:chExt cx="0" cy="0"/>
        </a:xfrm>
      </p:grpSpPr>
      <p:sp>
        <p:nvSpPr>
          <p:cNvPr id="130" name="Google Shape;130;p15"/>
          <p:cNvSpPr txBox="1"/>
          <p:nvPr/>
        </p:nvSpPr>
        <p:spPr>
          <a:xfrm>
            <a:off x="152400" y="132750"/>
            <a:ext cx="11841900" cy="538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300">
                <a:solidFill>
                  <a:srgbClr val="3D85C6"/>
                </a:solidFill>
              </a:rPr>
              <a:t>SWAG region Lead Network Studies</a:t>
            </a:r>
            <a:endParaRPr sz="2300">
              <a:solidFill>
                <a:srgbClr val="3D85C6"/>
              </a:solidFill>
            </a:endParaRPr>
          </a:p>
        </p:txBody>
      </p:sp>
      <p:graphicFrame>
        <p:nvGraphicFramePr>
          <p:cNvPr id="131" name="Google Shape;131;p15"/>
          <p:cNvGraphicFramePr/>
          <p:nvPr/>
        </p:nvGraphicFramePr>
        <p:xfrm>
          <a:off x="302213" y="812675"/>
          <a:ext cx="3000000" cy="3000000"/>
        </p:xfrm>
        <a:graphic>
          <a:graphicData uri="http://schemas.openxmlformats.org/drawingml/2006/table">
            <a:tbl>
              <a:tblPr>
                <a:noFill/>
                <a:tableStyleId>{F3D07AE2-8434-4886-98A3-5599DB6D63F5}</a:tableStyleId>
              </a:tblPr>
              <a:tblGrid>
                <a:gridCol w="1457125">
                  <a:extLst>
                    <a:ext uri="{9D8B030D-6E8A-4147-A177-3AD203B41FA5}">
                      <a16:colId xmlns:a16="http://schemas.microsoft.com/office/drawing/2014/main" val="20000"/>
                    </a:ext>
                  </a:extLst>
                </a:gridCol>
                <a:gridCol w="1371925">
                  <a:extLst>
                    <a:ext uri="{9D8B030D-6E8A-4147-A177-3AD203B41FA5}">
                      <a16:colId xmlns:a16="http://schemas.microsoft.com/office/drawing/2014/main" val="20001"/>
                    </a:ext>
                  </a:extLst>
                </a:gridCol>
                <a:gridCol w="4718000">
                  <a:extLst>
                    <a:ext uri="{9D8B030D-6E8A-4147-A177-3AD203B41FA5}">
                      <a16:colId xmlns:a16="http://schemas.microsoft.com/office/drawing/2014/main" val="20002"/>
                    </a:ext>
                  </a:extLst>
                </a:gridCol>
                <a:gridCol w="1102675">
                  <a:extLst>
                    <a:ext uri="{9D8B030D-6E8A-4147-A177-3AD203B41FA5}">
                      <a16:colId xmlns:a16="http://schemas.microsoft.com/office/drawing/2014/main" val="20003"/>
                    </a:ext>
                  </a:extLst>
                </a:gridCol>
                <a:gridCol w="1157375">
                  <a:extLst>
                    <a:ext uri="{9D8B030D-6E8A-4147-A177-3AD203B41FA5}">
                      <a16:colId xmlns:a16="http://schemas.microsoft.com/office/drawing/2014/main" val="20004"/>
                    </a:ext>
                  </a:extLst>
                </a:gridCol>
                <a:gridCol w="863475">
                  <a:extLst>
                    <a:ext uri="{9D8B030D-6E8A-4147-A177-3AD203B41FA5}">
                      <a16:colId xmlns:a16="http://schemas.microsoft.com/office/drawing/2014/main" val="20005"/>
                    </a:ext>
                  </a:extLst>
                </a:gridCol>
                <a:gridCol w="871700">
                  <a:extLst>
                    <a:ext uri="{9D8B030D-6E8A-4147-A177-3AD203B41FA5}">
                      <a16:colId xmlns:a16="http://schemas.microsoft.com/office/drawing/2014/main" val="20006"/>
                    </a:ext>
                  </a:extLst>
                </a:gridCol>
              </a:tblGrid>
              <a:tr h="519150">
                <a:tc>
                  <a:txBody>
                    <a:bodyPr/>
                    <a:lstStyle/>
                    <a:p>
                      <a:pPr marL="0" lvl="0" indent="0" algn="l" rtl="0">
                        <a:spcBef>
                          <a:spcPts val="0"/>
                        </a:spcBef>
                        <a:spcAft>
                          <a:spcPts val="0"/>
                        </a:spcAft>
                        <a:buNone/>
                      </a:pPr>
                      <a:r>
                        <a:rPr lang="en-GB">
                          <a:solidFill>
                            <a:schemeClr val="lt1"/>
                          </a:solidFill>
                        </a:rPr>
                        <a:t>Short Name</a:t>
                      </a:r>
                      <a:endParaRPr>
                        <a:solidFill>
                          <a:schemeClr val="lt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B5394"/>
                    </a:solidFill>
                  </a:tcPr>
                </a:tc>
                <a:tc>
                  <a:txBody>
                    <a:bodyPr/>
                    <a:lstStyle/>
                    <a:p>
                      <a:pPr marL="0" lvl="0" indent="0" algn="l" rtl="0">
                        <a:spcBef>
                          <a:spcPts val="0"/>
                        </a:spcBef>
                        <a:spcAft>
                          <a:spcPts val="0"/>
                        </a:spcAft>
                        <a:buNone/>
                      </a:pPr>
                      <a:r>
                        <a:rPr lang="en-GB">
                          <a:solidFill>
                            <a:schemeClr val="lt1"/>
                          </a:solidFill>
                        </a:rPr>
                        <a:t>CI</a:t>
                      </a:r>
                      <a:endParaRPr>
                        <a:solidFill>
                          <a:schemeClr val="lt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B5394"/>
                    </a:solidFill>
                  </a:tcPr>
                </a:tc>
                <a:tc>
                  <a:txBody>
                    <a:bodyPr/>
                    <a:lstStyle/>
                    <a:p>
                      <a:pPr marL="0" lvl="0" indent="0" algn="l" rtl="0">
                        <a:spcBef>
                          <a:spcPts val="0"/>
                        </a:spcBef>
                        <a:spcAft>
                          <a:spcPts val="0"/>
                        </a:spcAft>
                        <a:buNone/>
                      </a:pPr>
                      <a:r>
                        <a:rPr lang="en-GB">
                          <a:solidFill>
                            <a:schemeClr val="lt1"/>
                          </a:solidFill>
                        </a:rPr>
                        <a:t>Title</a:t>
                      </a:r>
                      <a:endParaRPr>
                        <a:solidFill>
                          <a:schemeClr val="lt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B5394"/>
                    </a:solidFill>
                  </a:tcPr>
                </a:tc>
                <a:tc>
                  <a:txBody>
                    <a:bodyPr/>
                    <a:lstStyle/>
                    <a:p>
                      <a:pPr marL="0" lvl="0" indent="0" algn="l" rtl="0">
                        <a:spcBef>
                          <a:spcPts val="0"/>
                        </a:spcBef>
                        <a:spcAft>
                          <a:spcPts val="0"/>
                        </a:spcAft>
                        <a:buNone/>
                      </a:pPr>
                      <a:r>
                        <a:rPr lang="en-GB">
                          <a:solidFill>
                            <a:schemeClr val="lt1"/>
                          </a:solidFill>
                        </a:rPr>
                        <a:t>Opening</a:t>
                      </a:r>
                      <a:endParaRPr>
                        <a:solidFill>
                          <a:schemeClr val="lt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B5394"/>
                    </a:solidFill>
                  </a:tcPr>
                </a:tc>
                <a:tc>
                  <a:txBody>
                    <a:bodyPr/>
                    <a:lstStyle/>
                    <a:p>
                      <a:pPr marL="0" lvl="0" indent="0" algn="l" rtl="0">
                        <a:spcBef>
                          <a:spcPts val="0"/>
                        </a:spcBef>
                        <a:spcAft>
                          <a:spcPts val="0"/>
                        </a:spcAft>
                        <a:buNone/>
                      </a:pPr>
                      <a:r>
                        <a:rPr lang="en-GB">
                          <a:solidFill>
                            <a:schemeClr val="lt1"/>
                          </a:solidFill>
                        </a:rPr>
                        <a:t>Closure</a:t>
                      </a:r>
                      <a:endParaRPr>
                        <a:solidFill>
                          <a:schemeClr val="lt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B5394"/>
                    </a:solidFill>
                  </a:tcPr>
                </a:tc>
                <a:tc>
                  <a:txBody>
                    <a:bodyPr/>
                    <a:lstStyle/>
                    <a:p>
                      <a:pPr marL="0" lvl="0" indent="0" algn="l" rtl="0">
                        <a:spcBef>
                          <a:spcPts val="0"/>
                        </a:spcBef>
                        <a:spcAft>
                          <a:spcPts val="0"/>
                        </a:spcAft>
                        <a:buNone/>
                      </a:pPr>
                      <a:r>
                        <a:rPr lang="en-GB" sz="1300">
                          <a:solidFill>
                            <a:schemeClr val="lt1"/>
                          </a:solidFill>
                        </a:rPr>
                        <a:t>Sample Size Eng</a:t>
                      </a:r>
                      <a:endParaRPr sz="1300">
                        <a:solidFill>
                          <a:schemeClr val="lt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B5394"/>
                    </a:solidFill>
                  </a:tcPr>
                </a:tc>
                <a:tc>
                  <a:txBody>
                    <a:bodyPr/>
                    <a:lstStyle/>
                    <a:p>
                      <a:pPr marL="0" lvl="0" indent="0" algn="l" rtl="0">
                        <a:spcBef>
                          <a:spcPts val="0"/>
                        </a:spcBef>
                        <a:spcAft>
                          <a:spcPts val="0"/>
                        </a:spcAft>
                        <a:buNone/>
                      </a:pPr>
                      <a:r>
                        <a:rPr lang="en-GB">
                          <a:solidFill>
                            <a:schemeClr val="lt1"/>
                          </a:solidFill>
                        </a:rPr>
                        <a:t>Eng Recruits</a:t>
                      </a:r>
                      <a:endParaRPr>
                        <a:solidFill>
                          <a:schemeClr val="lt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B5394"/>
                    </a:solidFill>
                  </a:tcPr>
                </a:tc>
                <a:extLst>
                  <a:ext uri="{0D108BD9-81ED-4DB2-BD59-A6C34878D82A}">
                    <a16:rowId xmlns:a16="http://schemas.microsoft.com/office/drawing/2014/main" val="10000"/>
                  </a:ext>
                </a:extLst>
              </a:tr>
              <a:tr h="828100">
                <a:tc>
                  <a:txBody>
                    <a:bodyPr/>
                    <a:lstStyle/>
                    <a:p>
                      <a:pPr marL="0" lvl="0" indent="0" algn="l" rtl="0">
                        <a:spcBef>
                          <a:spcPts val="0"/>
                        </a:spcBef>
                        <a:spcAft>
                          <a:spcPts val="0"/>
                        </a:spcAft>
                        <a:buNone/>
                      </a:pPr>
                      <a:r>
                        <a:rPr lang="en-GB"/>
                        <a:t>E-bikes and breast cancer: CRANK-B</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Miranda Armstrong</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Increasing physical activity levels using e-bikes to enhance breast cancer survival: A randomised pilot study</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03/08/2022</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31/03/2023</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40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977675">
                <a:tc>
                  <a:txBody>
                    <a:bodyPr/>
                    <a:lstStyle/>
                    <a:p>
                      <a:pPr marL="0" lvl="0" indent="0" algn="l" rtl="0">
                        <a:spcBef>
                          <a:spcPts val="0"/>
                        </a:spcBef>
                        <a:spcAft>
                          <a:spcPts val="0"/>
                        </a:spcAft>
                        <a:buNone/>
                      </a:pPr>
                      <a:r>
                        <a:rPr lang="en-GB"/>
                        <a:t>EUCHARIS</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Mark Beresford (Lead Eng Site)</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European treatment patterns and outcomes associated with first line CDK and Hormonal therapies Assessed in a Real-world non-Interventional Study</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08/06/2022</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31/12/2022</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000">
                          <a:solidFill>
                            <a:srgbClr val="585858"/>
                          </a:solidFill>
                        </a:rPr>
                        <a:t>Study not required to provide recruitment data to CPMS.</a:t>
                      </a:r>
                      <a:endParaRPr sz="13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1078075">
                <a:tc>
                  <a:txBody>
                    <a:bodyPr/>
                    <a:lstStyle/>
                    <a:p>
                      <a:pPr marL="0" lvl="0" indent="0" algn="l" rtl="0">
                        <a:spcBef>
                          <a:spcPts val="0"/>
                        </a:spcBef>
                        <a:spcAft>
                          <a:spcPts val="0"/>
                        </a:spcAft>
                        <a:buNone/>
                      </a:pPr>
                      <a:r>
                        <a:rPr lang="en-GB"/>
                        <a:t>Breast Cancer: Early diagnosis using materials immortalisation</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Prof Keith Rogers</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Analysis of breast calcifications in benign and malignant biopsy samples using elemental analysis, X-ray diffraction, and vibrational spectroscopy - for diagnosis of malignancy and prediction of progression.</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01/09/2020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01/09/2023</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320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NA</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745550">
                <a:tc>
                  <a:txBody>
                    <a:bodyPr/>
                    <a:lstStyle/>
                    <a:p>
                      <a:pPr marL="0" lvl="0" indent="0" algn="l" rtl="0">
                        <a:spcBef>
                          <a:spcPts val="0"/>
                        </a:spcBef>
                        <a:spcAft>
                          <a:spcPts val="0"/>
                        </a:spcAft>
                        <a:buNone/>
                      </a:pPr>
                      <a:r>
                        <a:rPr lang="en-GB"/>
                        <a:t>COMPULSE</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Sarah Vinnicombe</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Comparison trial of open-tip pulsed needle biopsy and conventional core biopsy in axillary lymph nodes (COMPULSE)</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15/07/2020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31/12/2024</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320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29</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745550">
                <a:tc>
                  <a:txBody>
                    <a:bodyPr/>
                    <a:lstStyle/>
                    <a:p>
                      <a:pPr marL="0" lvl="0" indent="0" algn="l" rtl="0">
                        <a:spcBef>
                          <a:spcPts val="0"/>
                        </a:spcBef>
                        <a:spcAft>
                          <a:spcPts val="0"/>
                        </a:spcAft>
                        <a:buNone/>
                      </a:pPr>
                      <a:r>
                        <a:rPr lang="en-GB"/>
                        <a:t>ASTEFANIA</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T-DM1 + Atezolizumab in high-risk HER2+ patients with residual disease after neoadjuvant taxane-based and HER2-targeted therapy</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07/05/2021</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01/11/2024</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120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bl>
          </a:graphicData>
        </a:graphic>
      </p:graphicFrame>
      <p:sp>
        <p:nvSpPr>
          <p:cNvPr id="132" name="Google Shape;132;p15"/>
          <p:cNvSpPr txBox="1"/>
          <p:nvPr/>
        </p:nvSpPr>
        <p:spPr>
          <a:xfrm>
            <a:off x="8585525" y="6182175"/>
            <a:ext cx="2840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t>Data cut 03/03/2023</a:t>
            </a:r>
            <a:endParaRPr/>
          </a:p>
          <a:p>
            <a:pPr marL="0" lvl="0" indent="0" algn="l" rtl="0">
              <a:spcBef>
                <a:spcPts val="0"/>
              </a:spcBef>
              <a:spcAft>
                <a:spcPts val="0"/>
              </a:spcAft>
              <a:buNone/>
            </a:pPr>
            <a:r>
              <a:rPr lang="en-GB"/>
              <a:t>Source: ODP All Portfolio</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6"/>
        <p:cNvGrpSpPr/>
        <p:nvPr/>
      </p:nvGrpSpPr>
      <p:grpSpPr>
        <a:xfrm>
          <a:off x="0" y="0"/>
          <a:ext cx="0" cy="0"/>
          <a:chOff x="0" y="0"/>
          <a:chExt cx="0" cy="0"/>
        </a:xfrm>
      </p:grpSpPr>
      <p:sp>
        <p:nvSpPr>
          <p:cNvPr id="137" name="Google Shape;137;p16"/>
          <p:cNvSpPr txBox="1"/>
          <p:nvPr/>
        </p:nvSpPr>
        <p:spPr>
          <a:xfrm>
            <a:off x="175050" y="89850"/>
            <a:ext cx="11841900" cy="538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300">
                <a:solidFill>
                  <a:srgbClr val="3D85C6"/>
                </a:solidFill>
              </a:rPr>
              <a:t>SWAG region Breast Cancer Studies Opened 2022/23 (full list to be circulated)</a:t>
            </a:r>
            <a:endParaRPr sz="2300">
              <a:solidFill>
                <a:srgbClr val="3D85C6"/>
              </a:solidFill>
            </a:endParaRPr>
          </a:p>
        </p:txBody>
      </p:sp>
      <p:sp>
        <p:nvSpPr>
          <p:cNvPr id="138" name="Google Shape;138;p16"/>
          <p:cNvSpPr txBox="1"/>
          <p:nvPr/>
        </p:nvSpPr>
        <p:spPr>
          <a:xfrm>
            <a:off x="956100" y="1146100"/>
            <a:ext cx="51399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000"/>
              <a:t>Full list of open studies to be circulated</a:t>
            </a:r>
            <a:endParaRPr sz="2000"/>
          </a:p>
        </p:txBody>
      </p:sp>
      <p:graphicFrame>
        <p:nvGraphicFramePr>
          <p:cNvPr id="139" name="Google Shape;139;p16"/>
          <p:cNvGraphicFramePr/>
          <p:nvPr/>
        </p:nvGraphicFramePr>
        <p:xfrm>
          <a:off x="114450" y="628650"/>
          <a:ext cx="3000000" cy="3000000"/>
        </p:xfrm>
        <a:graphic>
          <a:graphicData uri="http://schemas.openxmlformats.org/drawingml/2006/table">
            <a:tbl>
              <a:tblPr>
                <a:noFill/>
                <a:tableStyleId>{F3D07AE2-8434-4886-98A3-5599DB6D63F5}</a:tableStyleId>
              </a:tblPr>
              <a:tblGrid>
                <a:gridCol w="761725">
                  <a:extLst>
                    <a:ext uri="{9D8B030D-6E8A-4147-A177-3AD203B41FA5}">
                      <a16:colId xmlns:a16="http://schemas.microsoft.com/office/drawing/2014/main" val="20000"/>
                    </a:ext>
                  </a:extLst>
                </a:gridCol>
                <a:gridCol w="3393625">
                  <a:extLst>
                    <a:ext uri="{9D8B030D-6E8A-4147-A177-3AD203B41FA5}">
                      <a16:colId xmlns:a16="http://schemas.microsoft.com/office/drawing/2014/main" val="20001"/>
                    </a:ext>
                  </a:extLst>
                </a:gridCol>
                <a:gridCol w="3623575">
                  <a:extLst>
                    <a:ext uri="{9D8B030D-6E8A-4147-A177-3AD203B41FA5}">
                      <a16:colId xmlns:a16="http://schemas.microsoft.com/office/drawing/2014/main" val="20002"/>
                    </a:ext>
                  </a:extLst>
                </a:gridCol>
                <a:gridCol w="986000">
                  <a:extLst>
                    <a:ext uri="{9D8B030D-6E8A-4147-A177-3AD203B41FA5}">
                      <a16:colId xmlns:a16="http://schemas.microsoft.com/office/drawing/2014/main" val="20003"/>
                    </a:ext>
                  </a:extLst>
                </a:gridCol>
                <a:gridCol w="1038775">
                  <a:extLst>
                    <a:ext uri="{9D8B030D-6E8A-4147-A177-3AD203B41FA5}">
                      <a16:colId xmlns:a16="http://schemas.microsoft.com/office/drawing/2014/main" val="20004"/>
                    </a:ext>
                  </a:extLst>
                </a:gridCol>
                <a:gridCol w="1204500">
                  <a:extLst>
                    <a:ext uri="{9D8B030D-6E8A-4147-A177-3AD203B41FA5}">
                      <a16:colId xmlns:a16="http://schemas.microsoft.com/office/drawing/2014/main" val="20005"/>
                    </a:ext>
                  </a:extLst>
                </a:gridCol>
                <a:gridCol w="954900">
                  <a:extLst>
                    <a:ext uri="{9D8B030D-6E8A-4147-A177-3AD203B41FA5}">
                      <a16:colId xmlns:a16="http://schemas.microsoft.com/office/drawing/2014/main" val="20006"/>
                    </a:ext>
                  </a:extLst>
                </a:gridCol>
              </a:tblGrid>
              <a:tr h="0">
                <a:tc>
                  <a:txBody>
                    <a:bodyPr/>
                    <a:lstStyle/>
                    <a:p>
                      <a:pPr marL="0" lvl="0" indent="0" algn="l" rtl="0">
                        <a:spcBef>
                          <a:spcPts val="0"/>
                        </a:spcBef>
                        <a:spcAft>
                          <a:spcPts val="0"/>
                        </a:spcAft>
                        <a:buNone/>
                      </a:pPr>
                      <a:r>
                        <a:rPr lang="en-GB" sz="1000">
                          <a:solidFill>
                            <a:schemeClr val="lt1"/>
                          </a:solidFill>
                        </a:rPr>
                        <a:t>CPMS ID</a:t>
                      </a:r>
                      <a:endParaRPr sz="1000">
                        <a:solidFill>
                          <a:schemeClr val="lt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sz="1100">
                          <a:solidFill>
                            <a:schemeClr val="lt1"/>
                          </a:solidFill>
                        </a:rPr>
                        <a:t>Short Name</a:t>
                      </a:r>
                      <a:endParaRPr sz="1100">
                        <a:solidFill>
                          <a:schemeClr val="lt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sz="1100">
                          <a:solidFill>
                            <a:schemeClr val="lt1"/>
                          </a:solidFill>
                        </a:rPr>
                        <a:t>Site &amp; recruitment</a:t>
                      </a:r>
                      <a:endParaRPr sz="1100">
                        <a:solidFill>
                          <a:schemeClr val="lt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sz="1100">
                          <a:solidFill>
                            <a:schemeClr val="lt1"/>
                          </a:solidFill>
                        </a:rPr>
                        <a:t>Opening</a:t>
                      </a:r>
                      <a:endParaRPr sz="1100">
                        <a:solidFill>
                          <a:schemeClr val="lt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sz="1100">
                          <a:solidFill>
                            <a:schemeClr val="lt1"/>
                          </a:solidFill>
                        </a:rPr>
                        <a:t>Closure</a:t>
                      </a:r>
                      <a:endParaRPr sz="1100">
                        <a:solidFill>
                          <a:schemeClr val="lt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sz="1000">
                          <a:solidFill>
                            <a:schemeClr val="lt1"/>
                          </a:solidFill>
                        </a:rPr>
                        <a:t>Sample Size Eng</a:t>
                      </a:r>
                      <a:endParaRPr sz="1000">
                        <a:solidFill>
                          <a:schemeClr val="lt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sz="1000">
                          <a:solidFill>
                            <a:schemeClr val="lt1"/>
                          </a:solidFill>
                        </a:rPr>
                        <a:t>Eng Recruits</a:t>
                      </a:r>
                      <a:endParaRPr sz="1000">
                        <a:solidFill>
                          <a:schemeClr val="lt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93E72"/>
                    </a:solidFill>
                  </a:tcPr>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r>
                        <a:rPr lang="en-GB" sz="1200"/>
                        <a:t>52781</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TROPION Breast 03</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Somerset (0)</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19/01/2023</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28/02/2025</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0</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0">
                <a:tc>
                  <a:txBody>
                    <a:bodyPr/>
                    <a:lstStyle/>
                    <a:p>
                      <a:pPr marL="0" lvl="0" indent="0" algn="l" rtl="0">
                        <a:spcBef>
                          <a:spcPts val="0"/>
                        </a:spcBef>
                        <a:spcAft>
                          <a:spcPts val="0"/>
                        </a:spcAft>
                        <a:buNone/>
                      </a:pPr>
                      <a:r>
                        <a:rPr lang="en-GB" sz="1200"/>
                        <a:t>52477</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Ascent-03</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Glos (0)</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16/01/2023</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31/03/2023</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11</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0</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0">
                <a:tc>
                  <a:txBody>
                    <a:bodyPr/>
                    <a:lstStyle/>
                    <a:p>
                      <a:pPr marL="0" lvl="0" indent="0" algn="l" rtl="0">
                        <a:spcBef>
                          <a:spcPts val="0"/>
                        </a:spcBef>
                        <a:spcAft>
                          <a:spcPts val="0"/>
                        </a:spcAft>
                        <a:buNone/>
                      </a:pPr>
                      <a:r>
                        <a:rPr lang="en-GB" sz="1200"/>
                        <a:t>52782</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SWEET</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GWH (0)</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12/01/2023</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30/04/2023</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90</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3</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0">
                <a:tc>
                  <a:txBody>
                    <a:bodyPr/>
                    <a:lstStyle/>
                    <a:p>
                      <a:pPr marL="0" lvl="0" indent="0" algn="l" rtl="0">
                        <a:spcBef>
                          <a:spcPts val="0"/>
                        </a:spcBef>
                        <a:spcAft>
                          <a:spcPts val="0"/>
                        </a:spcAft>
                        <a:buNone/>
                      </a:pPr>
                      <a:r>
                        <a:rPr lang="en-GB" sz="1200"/>
                        <a:t>53324</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Entia Liberty: Home Study</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Salis (0)</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06/01/2023</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06/06/2023</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33</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4</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0">
                <a:tc>
                  <a:txBody>
                    <a:bodyPr/>
                    <a:lstStyle/>
                    <a:p>
                      <a:pPr marL="0" lvl="0" indent="0" algn="l" rtl="0">
                        <a:spcBef>
                          <a:spcPts val="0"/>
                        </a:spcBef>
                        <a:spcAft>
                          <a:spcPts val="0"/>
                        </a:spcAft>
                        <a:buNone/>
                      </a:pPr>
                      <a:r>
                        <a:rPr lang="en-GB" sz="1200"/>
                        <a:t>53118</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PRE-DX Study</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Yeovil (0), Salis (0)</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10/10/2022</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01/09/2023</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245</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55</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0">
                <a:tc>
                  <a:txBody>
                    <a:bodyPr/>
                    <a:lstStyle/>
                    <a:p>
                      <a:pPr marL="0" lvl="0" indent="0" algn="l" rtl="0">
                        <a:spcBef>
                          <a:spcPts val="0"/>
                        </a:spcBef>
                        <a:spcAft>
                          <a:spcPts val="0"/>
                        </a:spcAft>
                        <a:buNone/>
                      </a:pPr>
                      <a:r>
                        <a:rPr lang="en-GB" sz="1200"/>
                        <a:t>50765</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SGNTUC-028</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RUH (0)</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28/09/2022</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30/11/2023</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14</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3</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0">
                <a:tc>
                  <a:txBody>
                    <a:bodyPr/>
                    <a:lstStyle/>
                    <a:p>
                      <a:pPr marL="0" lvl="0" indent="0" algn="l" rtl="0">
                        <a:spcBef>
                          <a:spcPts val="0"/>
                        </a:spcBef>
                        <a:spcAft>
                          <a:spcPts val="0"/>
                        </a:spcAft>
                        <a:buNone/>
                      </a:pPr>
                      <a:r>
                        <a:rPr lang="en-GB" sz="1200"/>
                        <a:t>50331</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heredERA</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RUH (0), Salis (0)</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16/09/2022</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15/07/2025</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40</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0</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r h="0">
                <a:tc>
                  <a:txBody>
                    <a:bodyPr/>
                    <a:lstStyle/>
                    <a:p>
                      <a:pPr marL="0" lvl="0" indent="0" algn="l" rtl="0">
                        <a:spcBef>
                          <a:spcPts val="0"/>
                        </a:spcBef>
                        <a:spcAft>
                          <a:spcPts val="0"/>
                        </a:spcAft>
                        <a:buNone/>
                      </a:pPr>
                      <a:r>
                        <a:rPr lang="en-GB" sz="1200"/>
                        <a:t>52372</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EndoNET</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Yeovil (0), Salis (0), NBT (0)</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23/08/2022</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31/05/2025</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1200</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10</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8"/>
                  </a:ext>
                </a:extLst>
              </a:tr>
              <a:tr h="342900">
                <a:tc>
                  <a:txBody>
                    <a:bodyPr/>
                    <a:lstStyle/>
                    <a:p>
                      <a:pPr marL="0" lvl="0" indent="0" algn="l" rtl="0">
                        <a:spcBef>
                          <a:spcPts val="0"/>
                        </a:spcBef>
                        <a:spcAft>
                          <a:spcPts val="0"/>
                        </a:spcAft>
                        <a:buNone/>
                      </a:pPr>
                      <a:r>
                        <a:rPr lang="en-GB" sz="1200"/>
                        <a:t>51692</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E-bikes and breast cancer: CRANK-B</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NBT (0)</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03/08/2022</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31/03/2023</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40</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0</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9"/>
                  </a:ext>
                </a:extLst>
              </a:tr>
              <a:tr h="0">
                <a:tc>
                  <a:txBody>
                    <a:bodyPr/>
                    <a:lstStyle/>
                    <a:p>
                      <a:pPr marL="0" lvl="0" indent="0" algn="l" rtl="0">
                        <a:spcBef>
                          <a:spcPts val="0"/>
                        </a:spcBef>
                        <a:spcAft>
                          <a:spcPts val="0"/>
                        </a:spcAft>
                        <a:buNone/>
                      </a:pPr>
                      <a:r>
                        <a:rPr lang="en-GB" sz="1200"/>
                        <a:t>51326</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ANG-010 (INFORM Study)</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NBT (3), Salis (0)</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30/06/2022</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31/01/2024</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155</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127</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10"/>
                  </a:ext>
                </a:extLst>
              </a:tr>
              <a:tr h="0">
                <a:tc>
                  <a:txBody>
                    <a:bodyPr/>
                    <a:lstStyle/>
                    <a:p>
                      <a:pPr marL="0" lvl="0" indent="0" algn="l" rtl="0">
                        <a:spcBef>
                          <a:spcPts val="0"/>
                        </a:spcBef>
                        <a:spcAft>
                          <a:spcPts val="0"/>
                        </a:spcAft>
                        <a:buNone/>
                      </a:pPr>
                      <a:r>
                        <a:rPr lang="en-GB" sz="1200"/>
                        <a:t>50904</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The NERLYFE study</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Yeovil (0), Salis (0)</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15/06/2022</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12/04/2024</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207</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5</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11"/>
                  </a:ext>
                </a:extLst>
              </a:tr>
              <a:tr h="342900">
                <a:tc>
                  <a:txBody>
                    <a:bodyPr/>
                    <a:lstStyle/>
                    <a:p>
                      <a:pPr marL="0" lvl="0" indent="0" algn="l" rtl="0">
                        <a:spcBef>
                          <a:spcPts val="0"/>
                        </a:spcBef>
                        <a:spcAft>
                          <a:spcPts val="0"/>
                        </a:spcAft>
                        <a:buNone/>
                      </a:pPr>
                      <a:r>
                        <a:rPr lang="en-GB" sz="1200"/>
                        <a:t>49188</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EUCHARIS</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Yeovil (0), RUH (0), Somerset (0), Salis (0)</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08/06/2022</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31/12/2022</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0</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0</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12"/>
                  </a:ext>
                </a:extLst>
              </a:tr>
              <a:tr h="0">
                <a:tc>
                  <a:txBody>
                    <a:bodyPr/>
                    <a:lstStyle/>
                    <a:p>
                      <a:pPr marL="0" lvl="0" indent="0" algn="l" rtl="0">
                        <a:spcBef>
                          <a:spcPts val="0"/>
                        </a:spcBef>
                        <a:spcAft>
                          <a:spcPts val="0"/>
                        </a:spcAft>
                        <a:buNone/>
                      </a:pPr>
                      <a:r>
                        <a:rPr lang="en-GB" sz="1200"/>
                        <a:t>48418</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PEAR-TNBC</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Glos (0)</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24/05/2022</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01/09/2023</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4</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10</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13"/>
                  </a:ext>
                </a:extLst>
              </a:tr>
              <a:tr h="0">
                <a:tc>
                  <a:txBody>
                    <a:bodyPr/>
                    <a:lstStyle/>
                    <a:p>
                      <a:pPr marL="0" lvl="0" indent="0" algn="l" rtl="0">
                        <a:spcBef>
                          <a:spcPts val="0"/>
                        </a:spcBef>
                        <a:spcAft>
                          <a:spcPts val="0"/>
                        </a:spcAft>
                        <a:buNone/>
                      </a:pPr>
                      <a:r>
                        <a:rPr lang="en-GB" sz="1200"/>
                        <a:t>50679</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Tropion-02 Breast</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UHBW (0), Salis (0)</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29/04/2022</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18/09/2023</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30</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10</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14"/>
                  </a:ext>
                </a:extLst>
              </a:tr>
              <a:tr h="0">
                <a:tc>
                  <a:txBody>
                    <a:bodyPr/>
                    <a:lstStyle/>
                    <a:p>
                      <a:pPr marL="0" lvl="0" indent="0" algn="l" rtl="0">
                        <a:spcBef>
                          <a:spcPts val="0"/>
                        </a:spcBef>
                        <a:spcAft>
                          <a:spcPts val="0"/>
                        </a:spcAft>
                        <a:buNone/>
                      </a:pPr>
                      <a:r>
                        <a:rPr lang="en-GB" sz="1200"/>
                        <a:t>50218</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TRAK-ER</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UHBW (0)</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18/03/2022</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31/10/2023</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553</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18</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15"/>
                  </a:ext>
                </a:extLst>
              </a:tr>
              <a:tr h="0">
                <a:tc>
                  <a:txBody>
                    <a:bodyPr/>
                    <a:lstStyle/>
                    <a:p>
                      <a:pPr marL="0" lvl="0" indent="0" algn="l" rtl="0">
                        <a:spcBef>
                          <a:spcPts val="0"/>
                        </a:spcBef>
                        <a:spcAft>
                          <a:spcPts val="0"/>
                        </a:spcAft>
                        <a:buNone/>
                      </a:pPr>
                      <a:r>
                        <a:rPr lang="en-GB" sz="1200"/>
                        <a:t>51297</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IMPARTER:4</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Yeovil (4)</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28/02/2022</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31/01/2024</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250</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127</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16"/>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3"/>
        <p:cNvGrpSpPr/>
        <p:nvPr/>
      </p:nvGrpSpPr>
      <p:grpSpPr>
        <a:xfrm>
          <a:off x="0" y="0"/>
          <a:ext cx="0" cy="0"/>
          <a:chOff x="0" y="0"/>
          <a:chExt cx="0" cy="0"/>
        </a:xfrm>
      </p:grpSpPr>
      <p:sp>
        <p:nvSpPr>
          <p:cNvPr id="144" name="Google Shape;144;p17"/>
          <p:cNvSpPr txBox="1"/>
          <p:nvPr/>
        </p:nvSpPr>
        <p:spPr>
          <a:xfrm>
            <a:off x="152400" y="132750"/>
            <a:ext cx="11841900" cy="538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300">
                <a:solidFill>
                  <a:srgbClr val="3D85C6"/>
                </a:solidFill>
              </a:rPr>
              <a:t>West of England In Setup Breast Cancer Studies 2023</a:t>
            </a:r>
            <a:endParaRPr sz="2300">
              <a:solidFill>
                <a:srgbClr val="3D85C6"/>
              </a:solidFill>
            </a:endParaRPr>
          </a:p>
        </p:txBody>
      </p:sp>
      <p:sp>
        <p:nvSpPr>
          <p:cNvPr id="145" name="Google Shape;145;p17"/>
          <p:cNvSpPr txBox="1"/>
          <p:nvPr/>
        </p:nvSpPr>
        <p:spPr>
          <a:xfrm>
            <a:off x="8645500" y="6150100"/>
            <a:ext cx="30000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chemeClr val="dk1"/>
                </a:solidFill>
              </a:rPr>
              <a:t>Data cut 06/03/2023</a:t>
            </a:r>
            <a:endParaRPr>
              <a:solidFill>
                <a:schemeClr val="dk1"/>
              </a:solidFill>
            </a:endParaRPr>
          </a:p>
          <a:p>
            <a:pPr marL="0" lvl="0" indent="0" algn="l" rtl="0">
              <a:spcBef>
                <a:spcPts val="0"/>
              </a:spcBef>
              <a:spcAft>
                <a:spcPts val="0"/>
              </a:spcAft>
              <a:buNone/>
            </a:pPr>
            <a:r>
              <a:rPr lang="en-GB">
                <a:solidFill>
                  <a:schemeClr val="dk1"/>
                </a:solidFill>
              </a:rPr>
              <a:t>Source: ODP All Portfolio</a:t>
            </a:r>
            <a:endParaRPr/>
          </a:p>
        </p:txBody>
      </p:sp>
      <p:graphicFrame>
        <p:nvGraphicFramePr>
          <p:cNvPr id="146" name="Google Shape;146;p17"/>
          <p:cNvGraphicFramePr/>
          <p:nvPr/>
        </p:nvGraphicFramePr>
        <p:xfrm>
          <a:off x="276275" y="671550"/>
          <a:ext cx="3000000" cy="3000000"/>
        </p:xfrm>
        <a:graphic>
          <a:graphicData uri="http://schemas.openxmlformats.org/drawingml/2006/table">
            <a:tbl>
              <a:tblPr>
                <a:noFill/>
                <a:tableStyleId>{F3D07AE2-8434-4886-98A3-5599DB6D63F5}</a:tableStyleId>
              </a:tblPr>
              <a:tblGrid>
                <a:gridCol w="651900">
                  <a:extLst>
                    <a:ext uri="{9D8B030D-6E8A-4147-A177-3AD203B41FA5}">
                      <a16:colId xmlns:a16="http://schemas.microsoft.com/office/drawing/2014/main" val="20000"/>
                    </a:ext>
                  </a:extLst>
                </a:gridCol>
                <a:gridCol w="5205925">
                  <a:extLst>
                    <a:ext uri="{9D8B030D-6E8A-4147-A177-3AD203B41FA5}">
                      <a16:colId xmlns:a16="http://schemas.microsoft.com/office/drawing/2014/main" val="20001"/>
                    </a:ext>
                  </a:extLst>
                </a:gridCol>
                <a:gridCol w="1884575">
                  <a:extLst>
                    <a:ext uri="{9D8B030D-6E8A-4147-A177-3AD203B41FA5}">
                      <a16:colId xmlns:a16="http://schemas.microsoft.com/office/drawing/2014/main" val="20002"/>
                    </a:ext>
                  </a:extLst>
                </a:gridCol>
                <a:gridCol w="946375">
                  <a:extLst>
                    <a:ext uri="{9D8B030D-6E8A-4147-A177-3AD203B41FA5}">
                      <a16:colId xmlns:a16="http://schemas.microsoft.com/office/drawing/2014/main" val="20003"/>
                    </a:ext>
                  </a:extLst>
                </a:gridCol>
                <a:gridCol w="1066675">
                  <a:extLst>
                    <a:ext uri="{9D8B030D-6E8A-4147-A177-3AD203B41FA5}">
                      <a16:colId xmlns:a16="http://schemas.microsoft.com/office/drawing/2014/main" val="20004"/>
                    </a:ext>
                  </a:extLst>
                </a:gridCol>
                <a:gridCol w="1110975">
                  <a:extLst>
                    <a:ext uri="{9D8B030D-6E8A-4147-A177-3AD203B41FA5}">
                      <a16:colId xmlns:a16="http://schemas.microsoft.com/office/drawing/2014/main" val="20005"/>
                    </a:ext>
                  </a:extLst>
                </a:gridCol>
                <a:gridCol w="887775">
                  <a:extLst>
                    <a:ext uri="{9D8B030D-6E8A-4147-A177-3AD203B41FA5}">
                      <a16:colId xmlns:a16="http://schemas.microsoft.com/office/drawing/2014/main" val="20006"/>
                    </a:ext>
                  </a:extLst>
                </a:gridCol>
              </a:tblGrid>
              <a:tr h="590550">
                <a:tc>
                  <a:txBody>
                    <a:bodyPr/>
                    <a:lstStyle/>
                    <a:p>
                      <a:pPr marL="0" lvl="0" indent="0" algn="l" rtl="0">
                        <a:spcBef>
                          <a:spcPts val="0"/>
                        </a:spcBef>
                        <a:spcAft>
                          <a:spcPts val="0"/>
                        </a:spcAft>
                        <a:buNone/>
                      </a:pPr>
                      <a:r>
                        <a:rPr lang="en-GB" sz="1200">
                          <a:solidFill>
                            <a:schemeClr val="lt1"/>
                          </a:solidFill>
                        </a:rPr>
                        <a:t>CPMS ID</a:t>
                      </a:r>
                      <a:endParaRPr sz="1200">
                        <a:solidFill>
                          <a:schemeClr val="lt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sz="1200">
                          <a:solidFill>
                            <a:schemeClr val="lt1"/>
                          </a:solidFill>
                        </a:rPr>
                        <a:t>Short Name</a:t>
                      </a:r>
                      <a:endParaRPr sz="1200">
                        <a:solidFill>
                          <a:schemeClr val="lt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sz="1200">
                          <a:solidFill>
                            <a:schemeClr val="lt1"/>
                          </a:solidFill>
                        </a:rPr>
                        <a:t>Sites</a:t>
                      </a:r>
                      <a:endParaRPr sz="1200">
                        <a:solidFill>
                          <a:schemeClr val="lt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sz="1200">
                          <a:solidFill>
                            <a:schemeClr val="lt1"/>
                          </a:solidFill>
                        </a:rPr>
                        <a:t>Planned Opening</a:t>
                      </a:r>
                      <a:endParaRPr sz="1200">
                        <a:solidFill>
                          <a:schemeClr val="lt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sz="1200">
                          <a:solidFill>
                            <a:schemeClr val="lt1"/>
                          </a:solidFill>
                        </a:rPr>
                        <a:t>Planned Closure</a:t>
                      </a:r>
                      <a:endParaRPr sz="1200">
                        <a:solidFill>
                          <a:schemeClr val="lt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sz="1200">
                          <a:solidFill>
                            <a:schemeClr val="lt1"/>
                          </a:solidFill>
                        </a:rPr>
                        <a:t>Sample Size England</a:t>
                      </a:r>
                      <a:endParaRPr sz="1200">
                        <a:solidFill>
                          <a:schemeClr val="lt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sz="1200">
                          <a:solidFill>
                            <a:schemeClr val="lt1"/>
                          </a:solidFill>
                        </a:rPr>
                        <a:t>Sample Size UK</a:t>
                      </a:r>
                      <a:endParaRPr sz="1200">
                        <a:solidFill>
                          <a:schemeClr val="lt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93E72"/>
                    </a:solidFill>
                  </a:tcPr>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r>
                        <a:rPr lang="en-GB" sz="1200"/>
                        <a:t>54260</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LION</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Clr>
                          <a:schemeClr val="dk1"/>
                        </a:buClr>
                        <a:buSzPts val="1100"/>
                        <a:buFont typeface="Arial"/>
                        <a:buNone/>
                      </a:pPr>
                      <a:r>
                        <a:rPr lang="en-GB" sz="1200">
                          <a:solidFill>
                            <a:schemeClr val="dk1"/>
                          </a:solidFill>
                        </a:rPr>
                        <a:t>Yeovil</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24/04/2023</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01/04/2025</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89</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89</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0">
                <a:tc>
                  <a:txBody>
                    <a:bodyPr/>
                    <a:lstStyle/>
                    <a:p>
                      <a:pPr marL="0" lvl="0" indent="0" algn="l" rtl="0">
                        <a:spcBef>
                          <a:spcPts val="0"/>
                        </a:spcBef>
                        <a:spcAft>
                          <a:spcPts val="0"/>
                        </a:spcAft>
                        <a:buNone/>
                      </a:pPr>
                      <a:r>
                        <a:rPr lang="en-GB" sz="1200"/>
                        <a:t>54131</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CELC-G-301</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UHBW, RUH, Somerset</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24/04/2023</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18/12/2024</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18</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18</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0">
                <a:tc>
                  <a:txBody>
                    <a:bodyPr/>
                    <a:lstStyle/>
                    <a:p>
                      <a:pPr marL="0" lvl="0" indent="0" algn="l" rtl="0">
                        <a:spcBef>
                          <a:spcPts val="0"/>
                        </a:spcBef>
                        <a:spcAft>
                          <a:spcPts val="0"/>
                        </a:spcAft>
                        <a:buNone/>
                      </a:pPr>
                      <a:r>
                        <a:rPr lang="en-GB" sz="1200"/>
                        <a:t>53902</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INAVO121</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Salisbury</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15/04/2023</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22/03/2027</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20</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0">
                <a:tc>
                  <a:txBody>
                    <a:bodyPr/>
                    <a:lstStyle/>
                    <a:p>
                      <a:pPr marL="0" lvl="0" indent="0" algn="l" rtl="0">
                        <a:spcBef>
                          <a:spcPts val="0"/>
                        </a:spcBef>
                        <a:spcAft>
                          <a:spcPts val="0"/>
                        </a:spcAft>
                        <a:buNone/>
                      </a:pPr>
                      <a:r>
                        <a:rPr lang="en-GB" sz="1200"/>
                        <a:t>53671</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INAVO122</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Salisbury, Somerset</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01/07/2023</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30/09/2026</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5</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6</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512150">
                <a:tc>
                  <a:txBody>
                    <a:bodyPr/>
                    <a:lstStyle/>
                    <a:p>
                      <a:pPr marL="0" lvl="0" indent="0" algn="l" rtl="0">
                        <a:spcBef>
                          <a:spcPts val="0"/>
                        </a:spcBef>
                        <a:spcAft>
                          <a:spcPts val="0"/>
                        </a:spcAft>
                        <a:buNone/>
                      </a:pPr>
                      <a:r>
                        <a:rPr lang="en-GB" sz="1200"/>
                        <a:t>53569</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Phase 3 Study of Giredestrant in Patients with Locally Advanced or Metastatic Breast Cancer</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Salisbury</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30/04/2023</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30/01/2024</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12</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0">
                <a:tc>
                  <a:txBody>
                    <a:bodyPr/>
                    <a:lstStyle/>
                    <a:p>
                      <a:pPr marL="0" lvl="0" indent="0" algn="l" rtl="0">
                        <a:spcBef>
                          <a:spcPts val="0"/>
                        </a:spcBef>
                        <a:spcAft>
                          <a:spcPts val="0"/>
                        </a:spcAft>
                        <a:buNone/>
                      </a:pPr>
                      <a:r>
                        <a:rPr lang="en-GB" sz="1200"/>
                        <a:t>53010</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PEAR-MET</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Salisbury</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01/05/2023</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31/12/2023</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30</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512150">
                <a:tc>
                  <a:txBody>
                    <a:bodyPr/>
                    <a:lstStyle/>
                    <a:p>
                      <a:pPr marL="0" lvl="0" indent="0" algn="l" rtl="0">
                        <a:spcBef>
                          <a:spcPts val="0"/>
                        </a:spcBef>
                        <a:spcAft>
                          <a:spcPts val="0"/>
                        </a:spcAft>
                        <a:buNone/>
                      </a:pPr>
                      <a:r>
                        <a:rPr lang="en-GB" sz="1200"/>
                        <a:t>52963</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J2J-MC-JZLH / EMBER-4 / Imlunestrant for ER+, HER2- Early Breast Cancer</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Salisbury</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15/02/2023</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03/11/2024</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110</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r h="342900">
                <a:tc>
                  <a:txBody>
                    <a:bodyPr/>
                    <a:lstStyle/>
                    <a:p>
                      <a:pPr marL="0" lvl="0" indent="0" algn="l" rtl="0">
                        <a:spcBef>
                          <a:spcPts val="0"/>
                        </a:spcBef>
                        <a:spcAft>
                          <a:spcPts val="0"/>
                        </a:spcAft>
                        <a:buNone/>
                      </a:pPr>
                      <a:r>
                        <a:rPr lang="en-GB" sz="1200"/>
                        <a:t>51185</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ARV471 MetBC w 1prior line</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RUH, Salisbury</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30/06/2023</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16/07/2024</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8"/>
                  </a:ext>
                </a:extLst>
              </a:tr>
              <a:tr h="0">
                <a:tc>
                  <a:txBody>
                    <a:bodyPr/>
                    <a:lstStyle/>
                    <a:p>
                      <a:pPr marL="0" lvl="0" indent="0" algn="l" rtl="0">
                        <a:spcBef>
                          <a:spcPts val="0"/>
                        </a:spcBef>
                        <a:spcAft>
                          <a:spcPts val="0"/>
                        </a:spcAft>
                        <a:buNone/>
                      </a:pPr>
                      <a:r>
                        <a:rPr lang="en-GB" sz="1200"/>
                        <a:t>40689</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IMpALA</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Yeovil</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01/03/2023</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31/10/2024</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42</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42</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9"/>
                  </a:ext>
                </a:extLst>
              </a:tr>
              <a:tr h="685800">
                <a:tc>
                  <a:txBody>
                    <a:bodyPr/>
                    <a:lstStyle/>
                    <a:p>
                      <a:pPr marL="0" lvl="0" indent="0" algn="l" rtl="0">
                        <a:spcBef>
                          <a:spcPts val="0"/>
                        </a:spcBef>
                        <a:spcAft>
                          <a:spcPts val="0"/>
                        </a:spcAft>
                        <a:buNone/>
                      </a:pPr>
                      <a:r>
                        <a:rPr lang="en-GB" sz="1200"/>
                        <a:t>37535</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BR-003 Confirmatory Study Novilase Ablation Malignant Breast Tumours</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NBT</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28/02/2023</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31/12/2023</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20</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10"/>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1"/>
        <p:cNvGrpSpPr/>
        <p:nvPr/>
      </p:nvGrpSpPr>
      <p:grpSpPr>
        <a:xfrm>
          <a:off x="0" y="0"/>
          <a:ext cx="0" cy="0"/>
          <a:chOff x="0" y="0"/>
          <a:chExt cx="0" cy="0"/>
        </a:xfrm>
      </p:grpSpPr>
      <p:sp>
        <p:nvSpPr>
          <p:cNvPr id="152" name="Google Shape;152;p18"/>
          <p:cNvSpPr/>
          <p:nvPr/>
        </p:nvSpPr>
        <p:spPr>
          <a:xfrm>
            <a:off x="380500" y="5344825"/>
            <a:ext cx="11158800" cy="14778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8"/>
          <p:cNvSpPr txBox="1"/>
          <p:nvPr/>
        </p:nvSpPr>
        <p:spPr>
          <a:xfrm>
            <a:off x="525650" y="233250"/>
            <a:ext cx="10930800" cy="538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300">
                <a:solidFill>
                  <a:srgbClr val="3D85C6"/>
                </a:solidFill>
              </a:rPr>
              <a:t>Cancer Patient Experience Survey 2021 Results -  Research Question</a:t>
            </a:r>
            <a:endParaRPr sz="2300">
              <a:solidFill>
                <a:srgbClr val="3D85C6"/>
              </a:solidFill>
            </a:endParaRPr>
          </a:p>
        </p:txBody>
      </p:sp>
      <p:sp>
        <p:nvSpPr>
          <p:cNvPr id="154" name="Google Shape;154;p18"/>
          <p:cNvSpPr txBox="1"/>
          <p:nvPr/>
        </p:nvSpPr>
        <p:spPr>
          <a:xfrm>
            <a:off x="1114975" y="772050"/>
            <a:ext cx="10684500" cy="1318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500">
                <a:solidFill>
                  <a:schemeClr val="dk1"/>
                </a:solidFill>
              </a:rPr>
              <a:t>Somerset, Wiltshire, Avon and Gloucestershire: Published July 2022. </a:t>
            </a:r>
            <a:endParaRPr sz="1500">
              <a:solidFill>
                <a:schemeClr val="dk1"/>
              </a:solidFill>
            </a:endParaRPr>
          </a:p>
          <a:p>
            <a:pPr marL="457200" lvl="0" indent="-317500" algn="l" rtl="0">
              <a:spcBef>
                <a:spcPts val="1000"/>
              </a:spcBef>
              <a:spcAft>
                <a:spcPts val="0"/>
              </a:spcAft>
              <a:buClr>
                <a:schemeClr val="dk1"/>
              </a:buClr>
              <a:buSzPts val="1400"/>
              <a:buChar char="●"/>
            </a:pPr>
            <a:r>
              <a:rPr lang="en-GB">
                <a:solidFill>
                  <a:schemeClr val="dk1"/>
                </a:solidFill>
              </a:rPr>
              <a:t>The score shows the percentage of respondents who gave the most favourable response to a question</a:t>
            </a:r>
            <a:endParaRPr>
              <a:solidFill>
                <a:schemeClr val="dk1"/>
              </a:solidFill>
            </a:endParaRPr>
          </a:p>
          <a:p>
            <a:pPr marL="457200" lvl="0" indent="-317500" algn="l" rtl="0">
              <a:spcBef>
                <a:spcPts val="1000"/>
              </a:spcBef>
              <a:spcAft>
                <a:spcPts val="1000"/>
              </a:spcAft>
              <a:buClr>
                <a:schemeClr val="dk1"/>
              </a:buClr>
              <a:buSzPts val="1400"/>
              <a:buChar char="●"/>
            </a:pPr>
            <a:r>
              <a:rPr lang="en-GB">
                <a:solidFill>
                  <a:schemeClr val="dk1"/>
                </a:solidFill>
              </a:rPr>
              <a:t>The expected range charts in this report show a bar with the lowest and highest score received for each question nationally. Within this bar, an expected range is given (in grey) and a black diamond represents the actual score for this Alliance.</a:t>
            </a:r>
            <a:endParaRPr>
              <a:solidFill>
                <a:schemeClr val="dk1"/>
              </a:solidFill>
            </a:endParaRPr>
          </a:p>
        </p:txBody>
      </p:sp>
      <p:grpSp>
        <p:nvGrpSpPr>
          <p:cNvPr id="155" name="Google Shape;155;p18"/>
          <p:cNvGrpSpPr/>
          <p:nvPr/>
        </p:nvGrpSpPr>
        <p:grpSpPr>
          <a:xfrm>
            <a:off x="1861346" y="2185267"/>
            <a:ext cx="8695572" cy="4420680"/>
            <a:chOff x="1959397" y="2158417"/>
            <a:chExt cx="7478132" cy="3796856"/>
          </a:xfrm>
        </p:grpSpPr>
        <p:grpSp>
          <p:nvGrpSpPr>
            <p:cNvPr id="156" name="Google Shape;156;p18"/>
            <p:cNvGrpSpPr/>
            <p:nvPr/>
          </p:nvGrpSpPr>
          <p:grpSpPr>
            <a:xfrm>
              <a:off x="1959397" y="2158417"/>
              <a:ext cx="7478132" cy="2496880"/>
              <a:chOff x="59100" y="2181650"/>
              <a:chExt cx="6886575" cy="2162175"/>
            </a:xfrm>
          </p:grpSpPr>
          <p:pic>
            <p:nvPicPr>
              <p:cNvPr id="157" name="Google Shape;157;p18"/>
              <p:cNvPicPr preferRelativeResize="0"/>
              <p:nvPr/>
            </p:nvPicPr>
            <p:blipFill>
              <a:blip r:embed="rId3">
                <a:alphaModFix/>
              </a:blip>
              <a:stretch>
                <a:fillRect/>
              </a:stretch>
            </p:blipFill>
            <p:spPr>
              <a:xfrm>
                <a:off x="59100" y="2181650"/>
                <a:ext cx="6886575" cy="2162175"/>
              </a:xfrm>
              <a:prstGeom prst="rect">
                <a:avLst/>
              </a:prstGeom>
              <a:noFill/>
              <a:ln>
                <a:noFill/>
              </a:ln>
            </p:spPr>
          </p:pic>
          <p:sp>
            <p:nvSpPr>
              <p:cNvPr id="158" name="Google Shape;158;p18"/>
              <p:cNvSpPr/>
              <p:nvPr/>
            </p:nvSpPr>
            <p:spPr>
              <a:xfrm>
                <a:off x="102488" y="3156075"/>
                <a:ext cx="6799800" cy="361500"/>
              </a:xfrm>
              <a:prstGeom prst="roundRect">
                <a:avLst>
                  <a:gd name="adj" fmla="val 16667"/>
                </a:avLst>
              </a:prstGeom>
              <a:noFill/>
              <a:ln w="28575" cap="flat" cmpd="sng">
                <a:solidFill>
                  <a:srgbClr val="99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59" name="Google Shape;159;p18"/>
            <p:cNvPicPr preferRelativeResize="0"/>
            <p:nvPr/>
          </p:nvPicPr>
          <p:blipFill>
            <a:blip r:embed="rId4">
              <a:alphaModFix/>
            </a:blip>
            <a:stretch>
              <a:fillRect/>
            </a:stretch>
          </p:blipFill>
          <p:spPr>
            <a:xfrm>
              <a:off x="1959401" y="4655297"/>
              <a:ext cx="7390975" cy="973843"/>
            </a:xfrm>
            <a:prstGeom prst="rect">
              <a:avLst/>
            </a:prstGeom>
            <a:noFill/>
            <a:ln>
              <a:noFill/>
            </a:ln>
          </p:spPr>
        </p:pic>
        <p:pic>
          <p:nvPicPr>
            <p:cNvPr id="160" name="Google Shape;160;p18"/>
            <p:cNvPicPr preferRelativeResize="0"/>
            <p:nvPr/>
          </p:nvPicPr>
          <p:blipFill rotWithShape="1">
            <a:blip r:embed="rId5">
              <a:alphaModFix/>
            </a:blip>
            <a:srcRect b="17715"/>
            <a:stretch/>
          </p:blipFill>
          <p:spPr>
            <a:xfrm>
              <a:off x="1959400" y="5629148"/>
              <a:ext cx="7390975" cy="326125"/>
            </a:xfrm>
            <a:prstGeom prst="rect">
              <a:avLst/>
            </a:prstGeom>
            <a:noFill/>
            <a:ln>
              <a:noFill/>
            </a:ln>
          </p:spPr>
        </p:pic>
      </p:grpSp>
      <p:sp>
        <p:nvSpPr>
          <p:cNvPr id="161" name="Google Shape;161;p18"/>
          <p:cNvSpPr/>
          <p:nvPr/>
        </p:nvSpPr>
        <p:spPr>
          <a:xfrm>
            <a:off x="5705600" y="5087950"/>
            <a:ext cx="334200" cy="1518000"/>
          </a:xfrm>
          <a:prstGeom prst="roundRect">
            <a:avLst>
              <a:gd name="adj" fmla="val 16667"/>
            </a:avLst>
          </a:prstGeom>
          <a:noFill/>
          <a:ln w="28575" cap="flat" cmpd="sng">
            <a:solidFill>
              <a:srgbClr val="99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6"/>
        <p:cNvGrpSpPr/>
        <p:nvPr/>
      </p:nvGrpSpPr>
      <p:grpSpPr>
        <a:xfrm>
          <a:off x="0" y="0"/>
          <a:ext cx="0" cy="0"/>
          <a:chOff x="0" y="0"/>
          <a:chExt cx="0" cy="0"/>
        </a:xfrm>
      </p:grpSpPr>
      <p:sp>
        <p:nvSpPr>
          <p:cNvPr id="167" name="Google Shape;167;p19"/>
          <p:cNvSpPr txBox="1"/>
          <p:nvPr/>
        </p:nvSpPr>
        <p:spPr>
          <a:xfrm>
            <a:off x="525650" y="233250"/>
            <a:ext cx="10930800" cy="538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300">
                <a:solidFill>
                  <a:srgbClr val="3D85C6"/>
                </a:solidFill>
              </a:rPr>
              <a:t>Cancer Patient Experience Survey 2021 Results -  Research Question</a:t>
            </a:r>
            <a:endParaRPr sz="2300">
              <a:solidFill>
                <a:srgbClr val="3D85C6"/>
              </a:solidFill>
            </a:endParaRPr>
          </a:p>
        </p:txBody>
      </p:sp>
      <p:grpSp>
        <p:nvGrpSpPr>
          <p:cNvPr id="168" name="Google Shape;168;p19"/>
          <p:cNvGrpSpPr/>
          <p:nvPr/>
        </p:nvGrpSpPr>
        <p:grpSpPr>
          <a:xfrm>
            <a:off x="1500513" y="1180021"/>
            <a:ext cx="9387840" cy="599767"/>
            <a:chOff x="1500513" y="1180021"/>
            <a:chExt cx="9387840" cy="599767"/>
          </a:xfrm>
        </p:grpSpPr>
        <p:pic>
          <p:nvPicPr>
            <p:cNvPr id="169" name="Google Shape;169;p19"/>
            <p:cNvPicPr preferRelativeResize="0"/>
            <p:nvPr/>
          </p:nvPicPr>
          <p:blipFill>
            <a:blip r:embed="rId3">
              <a:alphaModFix/>
            </a:blip>
            <a:stretch>
              <a:fillRect/>
            </a:stretch>
          </p:blipFill>
          <p:spPr>
            <a:xfrm>
              <a:off x="1500513" y="1180021"/>
              <a:ext cx="9387840" cy="258147"/>
            </a:xfrm>
            <a:prstGeom prst="rect">
              <a:avLst/>
            </a:prstGeom>
            <a:noFill/>
            <a:ln>
              <a:noFill/>
            </a:ln>
          </p:spPr>
        </p:pic>
        <p:pic>
          <p:nvPicPr>
            <p:cNvPr id="170" name="Google Shape;170;p19"/>
            <p:cNvPicPr preferRelativeResize="0"/>
            <p:nvPr/>
          </p:nvPicPr>
          <p:blipFill>
            <a:blip r:embed="rId4">
              <a:alphaModFix/>
            </a:blip>
            <a:stretch>
              <a:fillRect/>
            </a:stretch>
          </p:blipFill>
          <p:spPr>
            <a:xfrm>
              <a:off x="1529350" y="1438180"/>
              <a:ext cx="9330185" cy="341609"/>
            </a:xfrm>
            <a:prstGeom prst="rect">
              <a:avLst/>
            </a:prstGeom>
            <a:noFill/>
            <a:ln>
              <a:noFill/>
            </a:ln>
          </p:spPr>
        </p:pic>
      </p:grpSp>
      <p:grpSp>
        <p:nvGrpSpPr>
          <p:cNvPr id="171" name="Google Shape;171;p19"/>
          <p:cNvGrpSpPr/>
          <p:nvPr/>
        </p:nvGrpSpPr>
        <p:grpSpPr>
          <a:xfrm>
            <a:off x="1500525" y="1972273"/>
            <a:ext cx="9362885" cy="860107"/>
            <a:chOff x="152400" y="1932189"/>
            <a:chExt cx="7372350" cy="666750"/>
          </a:xfrm>
        </p:grpSpPr>
        <p:pic>
          <p:nvPicPr>
            <p:cNvPr id="172" name="Google Shape;172;p19"/>
            <p:cNvPicPr preferRelativeResize="0"/>
            <p:nvPr/>
          </p:nvPicPr>
          <p:blipFill>
            <a:blip r:embed="rId5">
              <a:alphaModFix/>
            </a:blip>
            <a:stretch>
              <a:fillRect/>
            </a:stretch>
          </p:blipFill>
          <p:spPr>
            <a:xfrm>
              <a:off x="152400" y="1932189"/>
              <a:ext cx="7372350" cy="381000"/>
            </a:xfrm>
            <a:prstGeom prst="rect">
              <a:avLst/>
            </a:prstGeom>
            <a:noFill/>
            <a:ln>
              <a:noFill/>
            </a:ln>
          </p:spPr>
        </p:pic>
        <p:pic>
          <p:nvPicPr>
            <p:cNvPr id="173" name="Google Shape;173;p19"/>
            <p:cNvPicPr preferRelativeResize="0"/>
            <p:nvPr/>
          </p:nvPicPr>
          <p:blipFill>
            <a:blip r:embed="rId6">
              <a:alphaModFix/>
            </a:blip>
            <a:stretch>
              <a:fillRect/>
            </a:stretch>
          </p:blipFill>
          <p:spPr>
            <a:xfrm>
              <a:off x="176213" y="2313189"/>
              <a:ext cx="7324725" cy="285750"/>
            </a:xfrm>
            <a:prstGeom prst="rect">
              <a:avLst/>
            </a:prstGeom>
            <a:noFill/>
            <a:ln>
              <a:noFill/>
            </a:ln>
          </p:spPr>
        </p:pic>
      </p:grpSp>
      <p:grpSp>
        <p:nvGrpSpPr>
          <p:cNvPr id="174" name="Google Shape;174;p19"/>
          <p:cNvGrpSpPr/>
          <p:nvPr/>
        </p:nvGrpSpPr>
        <p:grpSpPr>
          <a:xfrm>
            <a:off x="1500513" y="3024934"/>
            <a:ext cx="9387078" cy="613208"/>
            <a:chOff x="147638" y="2984781"/>
            <a:chExt cx="7391400" cy="514350"/>
          </a:xfrm>
        </p:grpSpPr>
        <p:pic>
          <p:nvPicPr>
            <p:cNvPr id="175" name="Google Shape;175;p19"/>
            <p:cNvPicPr preferRelativeResize="0"/>
            <p:nvPr/>
          </p:nvPicPr>
          <p:blipFill>
            <a:blip r:embed="rId7">
              <a:alphaModFix/>
            </a:blip>
            <a:stretch>
              <a:fillRect/>
            </a:stretch>
          </p:blipFill>
          <p:spPr>
            <a:xfrm>
              <a:off x="152400" y="2984781"/>
              <a:ext cx="7381875" cy="200025"/>
            </a:xfrm>
            <a:prstGeom prst="rect">
              <a:avLst/>
            </a:prstGeom>
            <a:noFill/>
            <a:ln>
              <a:noFill/>
            </a:ln>
          </p:spPr>
        </p:pic>
        <p:pic>
          <p:nvPicPr>
            <p:cNvPr id="176" name="Google Shape;176;p19"/>
            <p:cNvPicPr preferRelativeResize="0"/>
            <p:nvPr/>
          </p:nvPicPr>
          <p:blipFill>
            <a:blip r:embed="rId8">
              <a:alphaModFix/>
            </a:blip>
            <a:stretch>
              <a:fillRect/>
            </a:stretch>
          </p:blipFill>
          <p:spPr>
            <a:xfrm>
              <a:off x="147638" y="3184806"/>
              <a:ext cx="7391400" cy="314325"/>
            </a:xfrm>
            <a:prstGeom prst="rect">
              <a:avLst/>
            </a:prstGeom>
            <a:noFill/>
            <a:ln>
              <a:noFill/>
            </a:ln>
          </p:spPr>
        </p:pic>
      </p:grpSp>
      <p:grpSp>
        <p:nvGrpSpPr>
          <p:cNvPr id="177" name="Google Shape;177;p19"/>
          <p:cNvGrpSpPr/>
          <p:nvPr/>
        </p:nvGrpSpPr>
        <p:grpSpPr>
          <a:xfrm>
            <a:off x="1500513" y="3763878"/>
            <a:ext cx="9374981" cy="972348"/>
            <a:chOff x="138113" y="3830692"/>
            <a:chExt cx="7381875" cy="779000"/>
          </a:xfrm>
        </p:grpSpPr>
        <p:pic>
          <p:nvPicPr>
            <p:cNvPr id="178" name="Google Shape;178;p19"/>
            <p:cNvPicPr preferRelativeResize="0"/>
            <p:nvPr/>
          </p:nvPicPr>
          <p:blipFill>
            <a:blip r:embed="rId9">
              <a:alphaModFix/>
            </a:blip>
            <a:stretch>
              <a:fillRect/>
            </a:stretch>
          </p:blipFill>
          <p:spPr>
            <a:xfrm>
              <a:off x="138125" y="3830692"/>
              <a:ext cx="7353300" cy="523875"/>
            </a:xfrm>
            <a:prstGeom prst="rect">
              <a:avLst/>
            </a:prstGeom>
            <a:noFill/>
            <a:ln>
              <a:noFill/>
            </a:ln>
          </p:spPr>
        </p:pic>
        <p:pic>
          <p:nvPicPr>
            <p:cNvPr id="179" name="Google Shape;179;p19"/>
            <p:cNvPicPr preferRelativeResize="0"/>
            <p:nvPr/>
          </p:nvPicPr>
          <p:blipFill>
            <a:blip r:embed="rId10">
              <a:alphaModFix/>
            </a:blip>
            <a:stretch>
              <a:fillRect/>
            </a:stretch>
          </p:blipFill>
          <p:spPr>
            <a:xfrm>
              <a:off x="138113" y="4314417"/>
              <a:ext cx="7381875" cy="295275"/>
            </a:xfrm>
            <a:prstGeom prst="rect">
              <a:avLst/>
            </a:prstGeom>
            <a:noFill/>
            <a:ln>
              <a:noFill/>
            </a:ln>
          </p:spPr>
        </p:pic>
      </p:grpSp>
      <p:sp>
        <p:nvSpPr>
          <p:cNvPr id="180" name="Google Shape;180;p19"/>
          <p:cNvSpPr txBox="1"/>
          <p:nvPr/>
        </p:nvSpPr>
        <p:spPr>
          <a:xfrm>
            <a:off x="1042725" y="4999800"/>
            <a:ext cx="102696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400">
                <a:solidFill>
                  <a:schemeClr val="dk1"/>
                </a:solidFill>
                <a:highlight>
                  <a:srgbClr val="FFFFFF"/>
                </a:highlight>
                <a:latin typeface="Calibri"/>
                <a:ea typeface="Calibri"/>
                <a:cs typeface="Calibri"/>
                <a:sym typeface="Calibri"/>
              </a:rPr>
              <a:t> How do we increase conversations about research in your tumour site?</a:t>
            </a:r>
            <a:endParaRPr sz="2400"/>
          </a:p>
        </p:txBody>
      </p:sp>
    </p:spTree>
  </p:cSld>
  <p:clrMapOvr>
    <a:masterClrMapping/>
  </p:clrMapOvr>
</p:sld>
</file>

<file path=ppt/theme/theme1.xml><?xml version="1.0" encoding="utf-8"?>
<a:theme xmlns:a="http://schemas.openxmlformats.org/drawingml/2006/main" name="Custom Design">
  <a:themeElements>
    <a:clrScheme name="Grayscale">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1169</Words>
  <Application>Microsoft Office PowerPoint</Application>
  <PresentationFormat>Widescreen</PresentationFormat>
  <Paragraphs>340</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Lato</vt:lpstr>
      <vt:lpstr>Calibri</vt:lpstr>
      <vt:lpstr>Arial</vt:lpstr>
      <vt:lpstr>Custom Design</vt:lpstr>
      <vt:lpstr> SWAG Network Breast cancer Clinical Advisory Group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Associate PI Scheme</vt:lpstr>
      <vt:lpstr>API Scheme Breast Cancer Studies open in SWAG Region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SWAG Network Breast cancer Clinical Advisory Group </dc:title>
  <cp:lastModifiedBy>Helen Dunderdale</cp:lastModifiedBy>
  <cp:revision>1</cp:revision>
  <dcterms:modified xsi:type="dcterms:W3CDTF">2023-03-07T17:28:50Z</dcterms:modified>
</cp:coreProperties>
</file>