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57" r:id="rId7"/>
    <p:sldId id="258" r:id="rId8"/>
    <p:sldId id="260"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676D-3BBD-8EBE-EDF5-997262117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3D5522-18C4-9D03-7EDE-702C26F6A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24E2E4-508F-F543-44BB-C35843A7FA57}"/>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5" name="Footer Placeholder 4">
            <a:extLst>
              <a:ext uri="{FF2B5EF4-FFF2-40B4-BE49-F238E27FC236}">
                <a16:creationId xmlns:a16="http://schemas.microsoft.com/office/drawing/2014/main" id="{63F2F004-1C0B-D106-79BE-3C84C9F8B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F25EAE-2FD2-E7FA-9E7C-5C8FA16A8D27}"/>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145050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E107-4B17-91B6-9399-09AA74D0B9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49460-159C-08DE-2491-7FD4D4867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794F83-84FE-6747-BD56-CEA49D648A1B}"/>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5" name="Footer Placeholder 4">
            <a:extLst>
              <a:ext uri="{FF2B5EF4-FFF2-40B4-BE49-F238E27FC236}">
                <a16:creationId xmlns:a16="http://schemas.microsoft.com/office/drawing/2014/main" id="{D44989BB-5FE4-EABD-B885-8BF913933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0027A-CF85-75D2-5592-CABBFE7B105E}"/>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127250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5362A-4200-0314-79A9-977ED8A7C4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94A8BF-ADED-AE43-5E64-7CA18EB703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276A1-A525-3B10-9235-316D3CDD0295}"/>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5" name="Footer Placeholder 4">
            <a:extLst>
              <a:ext uri="{FF2B5EF4-FFF2-40B4-BE49-F238E27FC236}">
                <a16:creationId xmlns:a16="http://schemas.microsoft.com/office/drawing/2014/main" id="{DA36A461-6350-8178-C0CD-126D2B6A1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A325C-CF99-B7F3-DB79-3A9CF48F65FC}"/>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36771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F19B-85BF-300D-C4A6-CE911896ED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F9020-2C45-652B-DBCD-B721FCE36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249144-4A3D-C27D-2614-0C653FA6A252}"/>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5" name="Footer Placeholder 4">
            <a:extLst>
              <a:ext uri="{FF2B5EF4-FFF2-40B4-BE49-F238E27FC236}">
                <a16:creationId xmlns:a16="http://schemas.microsoft.com/office/drawing/2014/main" id="{D92DF171-CFFB-1DB4-C3DC-CEC96ADA9E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157FD-0F43-815E-F32E-3E55452BA7AC}"/>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37384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558-8580-040B-421E-80AF55575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252ED-958C-96D9-9A9A-BAF50597F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7D9F75-2B71-84F8-6009-61FD89002393}"/>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5" name="Footer Placeholder 4">
            <a:extLst>
              <a:ext uri="{FF2B5EF4-FFF2-40B4-BE49-F238E27FC236}">
                <a16:creationId xmlns:a16="http://schemas.microsoft.com/office/drawing/2014/main" id="{F6BD20EA-E3E8-2A45-379E-630935C72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ECCD7-EECF-AD4B-047A-F12249869442}"/>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239435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F811-BD28-33D2-F8B4-F484AB4C1F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09799F-6E11-F4AE-6E51-3A2384929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2BA4C6-EA4C-4D2A-931A-25BB153783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B8128A-0850-DB11-4000-BBCA2C474E7B}"/>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6" name="Footer Placeholder 5">
            <a:extLst>
              <a:ext uri="{FF2B5EF4-FFF2-40B4-BE49-F238E27FC236}">
                <a16:creationId xmlns:a16="http://schemas.microsoft.com/office/drawing/2014/main" id="{D6BCE49E-3132-95E0-01FC-A3878E68B4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CDAE25-F348-B19C-1B5C-E37D4FB498B0}"/>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34429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A17C-9F07-2C8B-B91E-C767501050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DC45FE-1AD1-085B-E3F6-2D2CBB6A32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83CFB-BE9A-F443-88C0-DAF712AD58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EB9DDB-E9EA-DCD4-572F-51F3389E8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FE213-825D-2A5C-0885-31BB494E76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B20EAD-2806-D414-04AD-F03F8BF818DD}"/>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8" name="Footer Placeholder 7">
            <a:extLst>
              <a:ext uri="{FF2B5EF4-FFF2-40B4-BE49-F238E27FC236}">
                <a16:creationId xmlns:a16="http://schemas.microsoft.com/office/drawing/2014/main" id="{E4ECE040-5DD5-270D-B6BD-4D74F4F8D6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017C11-2EA9-6C13-E60B-1FBEEE46182B}"/>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255387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D354-4BE2-CF17-AB88-65F8A984E8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02A0D4-1324-963C-E8A4-05FED7F2D36C}"/>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4" name="Footer Placeholder 3">
            <a:extLst>
              <a:ext uri="{FF2B5EF4-FFF2-40B4-BE49-F238E27FC236}">
                <a16:creationId xmlns:a16="http://schemas.microsoft.com/office/drawing/2014/main" id="{31C55741-E3FD-8DEC-AE3C-4DEFBF5B4E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9125EF-8B7A-5588-D437-611F56F879DA}"/>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307025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1716F-B1D6-21F8-820E-188E125E6B4E}"/>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3" name="Footer Placeholder 2">
            <a:extLst>
              <a:ext uri="{FF2B5EF4-FFF2-40B4-BE49-F238E27FC236}">
                <a16:creationId xmlns:a16="http://schemas.microsoft.com/office/drawing/2014/main" id="{25CD0E97-4392-8FDD-9441-2E8956F24F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79DE1B-D525-517D-4BDB-1AC14380E709}"/>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252777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FC75-B8AC-5BDF-5DFD-E8B55A06A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692DCD-6C35-10F5-14AD-F8ED6D594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9134B1-51D8-A65D-DAD9-1385AFA06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05D067-96F9-C670-C707-A77A12D0E5E5}"/>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6" name="Footer Placeholder 5">
            <a:extLst>
              <a:ext uri="{FF2B5EF4-FFF2-40B4-BE49-F238E27FC236}">
                <a16:creationId xmlns:a16="http://schemas.microsoft.com/office/drawing/2014/main" id="{CAB3972D-AB9D-4099-CDC2-C30D7F4D9C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A405AE-B62C-B7FD-4993-3D0588A6900D}"/>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86109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E6FD-E2D4-1A62-1F05-3C15DE99D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9C088E-A738-0942-7DDA-C5E9A1B89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BB3A3A-0823-55C0-3D81-0910BD9B7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E3A18-A629-D594-F294-5F2E9D6F673E}"/>
              </a:ext>
            </a:extLst>
          </p:cNvPr>
          <p:cNvSpPr>
            <a:spLocks noGrp="1"/>
          </p:cNvSpPr>
          <p:nvPr>
            <p:ph type="dt" sz="half" idx="10"/>
          </p:nvPr>
        </p:nvSpPr>
        <p:spPr/>
        <p:txBody>
          <a:bodyPr/>
          <a:lstStyle/>
          <a:p>
            <a:fld id="{64FDD0D8-82FF-4FF0-B31D-D311F351A495}" type="datetimeFigureOut">
              <a:rPr lang="en-GB" smtClean="0"/>
              <a:t>13/03/2023</a:t>
            </a:fld>
            <a:endParaRPr lang="en-GB"/>
          </a:p>
        </p:txBody>
      </p:sp>
      <p:sp>
        <p:nvSpPr>
          <p:cNvPr id="6" name="Footer Placeholder 5">
            <a:extLst>
              <a:ext uri="{FF2B5EF4-FFF2-40B4-BE49-F238E27FC236}">
                <a16:creationId xmlns:a16="http://schemas.microsoft.com/office/drawing/2014/main" id="{B98F5F67-BE47-5F7E-5AEC-677F749B90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5A6F3A-7F4D-4A0E-703C-608A51777D8A}"/>
              </a:ext>
            </a:extLst>
          </p:cNvPr>
          <p:cNvSpPr>
            <a:spLocks noGrp="1"/>
          </p:cNvSpPr>
          <p:nvPr>
            <p:ph type="sldNum" sz="quarter" idx="12"/>
          </p:nvPr>
        </p:nvSpPr>
        <p:spPr/>
        <p:txBody>
          <a:bodyPr/>
          <a:lstStyle/>
          <a:p>
            <a:fld id="{7C0C80DA-6901-427D-BC23-6ABF1085B3BE}" type="slidenum">
              <a:rPr lang="en-GB" smtClean="0"/>
              <a:t>‹#›</a:t>
            </a:fld>
            <a:endParaRPr lang="en-GB"/>
          </a:p>
        </p:txBody>
      </p:sp>
    </p:spTree>
    <p:extLst>
      <p:ext uri="{BB962C8B-B14F-4D97-AF65-F5344CB8AC3E}">
        <p14:creationId xmlns:p14="http://schemas.microsoft.com/office/powerpoint/2010/main" val="416613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A46C5-B580-E705-CF4D-7B5A9D6B0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F24F77-6F0B-1C4E-13FF-4729CBA88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7C288C-1421-C3D5-B2F9-738241635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DD0D8-82FF-4FF0-B31D-D311F351A495}" type="datetimeFigureOut">
              <a:rPr lang="en-GB" smtClean="0"/>
              <a:t>13/03/2023</a:t>
            </a:fld>
            <a:endParaRPr lang="en-GB"/>
          </a:p>
        </p:txBody>
      </p:sp>
      <p:sp>
        <p:nvSpPr>
          <p:cNvPr id="5" name="Footer Placeholder 4">
            <a:extLst>
              <a:ext uri="{FF2B5EF4-FFF2-40B4-BE49-F238E27FC236}">
                <a16:creationId xmlns:a16="http://schemas.microsoft.com/office/drawing/2014/main" id="{D6B51F41-7002-8015-F222-A08B45A26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F5969F-26B7-E5E4-B954-A965FDBFB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C80DA-6901-427D-BC23-6ABF1085B3BE}" type="slidenum">
              <a:rPr lang="en-GB" smtClean="0"/>
              <a:t>‹#›</a:t>
            </a:fld>
            <a:endParaRPr lang="en-GB"/>
          </a:p>
        </p:txBody>
      </p:sp>
    </p:spTree>
    <p:extLst>
      <p:ext uri="{BB962C8B-B14F-4D97-AF65-F5344CB8AC3E}">
        <p14:creationId xmlns:p14="http://schemas.microsoft.com/office/powerpoint/2010/main" val="239852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BBEA-08D6-9F50-5984-29FBB85DAE45}"/>
              </a:ext>
            </a:extLst>
          </p:cNvPr>
          <p:cNvSpPr>
            <a:spLocks noGrp="1"/>
          </p:cNvSpPr>
          <p:nvPr>
            <p:ph type="ctrTitle"/>
          </p:nvPr>
        </p:nvSpPr>
        <p:spPr/>
        <p:txBody>
          <a:bodyPr>
            <a:normAutofit/>
          </a:bodyPr>
          <a:lstStyle/>
          <a:p>
            <a:r>
              <a:rPr lang="en-GB" sz="4000" b="1" dirty="0">
                <a:effectLst/>
                <a:latin typeface="Calibri" panose="020F0502020204030204" pitchFamily="34" charset="0"/>
              </a:rPr>
              <a:t>Identifying factors affecting survival and secondary physical effects of treatment at 10 years. </a:t>
            </a:r>
            <a:endParaRPr lang="en-US" sz="11500" dirty="0"/>
          </a:p>
        </p:txBody>
      </p:sp>
      <p:sp>
        <p:nvSpPr>
          <p:cNvPr id="3" name="Subtitle 2">
            <a:extLst>
              <a:ext uri="{FF2B5EF4-FFF2-40B4-BE49-F238E27FC236}">
                <a16:creationId xmlns:a16="http://schemas.microsoft.com/office/drawing/2014/main" id="{E303E103-1687-F54B-B727-9BBDF8C69299}"/>
              </a:ext>
            </a:extLst>
          </p:cNvPr>
          <p:cNvSpPr>
            <a:spLocks noGrp="1"/>
          </p:cNvSpPr>
          <p:nvPr>
            <p:ph type="subTitle" idx="1"/>
          </p:nvPr>
        </p:nvSpPr>
        <p:spPr/>
        <p:txBody>
          <a:bodyPr/>
          <a:lstStyle/>
          <a:p>
            <a:r>
              <a:rPr lang="en-US" dirty="0"/>
              <a:t>Head and Neck CAG</a:t>
            </a:r>
          </a:p>
          <a:p>
            <a:r>
              <a:rPr lang="en-US"/>
              <a:t>January 2023</a:t>
            </a:r>
            <a:endParaRPr lang="en-US" dirty="0"/>
          </a:p>
        </p:txBody>
      </p:sp>
    </p:spTree>
    <p:extLst>
      <p:ext uri="{BB962C8B-B14F-4D97-AF65-F5344CB8AC3E}">
        <p14:creationId xmlns:p14="http://schemas.microsoft.com/office/powerpoint/2010/main" val="263587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FAE2-A050-7A88-CBB1-18BC6C3A63B9}"/>
              </a:ext>
            </a:extLst>
          </p:cNvPr>
          <p:cNvSpPr>
            <a:spLocks noGrp="1"/>
          </p:cNvSpPr>
          <p:nvPr>
            <p:ph type="title"/>
          </p:nvPr>
        </p:nvSpPr>
        <p:spPr/>
        <p:txBody>
          <a:bodyPr/>
          <a:lstStyle/>
          <a:p>
            <a:r>
              <a:rPr lang="en-US" dirty="0"/>
              <a:t>Aims</a:t>
            </a:r>
          </a:p>
        </p:txBody>
      </p:sp>
      <p:sp>
        <p:nvSpPr>
          <p:cNvPr id="3" name="Content Placeholder 2">
            <a:extLst>
              <a:ext uri="{FF2B5EF4-FFF2-40B4-BE49-F238E27FC236}">
                <a16:creationId xmlns:a16="http://schemas.microsoft.com/office/drawing/2014/main" id="{C046AD5B-D1F1-F7FC-1BFB-B7FF4BC99689}"/>
              </a:ext>
            </a:extLst>
          </p:cNvPr>
          <p:cNvSpPr>
            <a:spLocks noGrp="1"/>
          </p:cNvSpPr>
          <p:nvPr>
            <p:ph idx="1"/>
          </p:nvPr>
        </p:nvSpPr>
        <p:spPr/>
        <p:txBody>
          <a:bodyPr/>
          <a:lstStyle/>
          <a:p>
            <a:pPr>
              <a:buFont typeface="Arial" panose="020B0604020202020204" pitchFamily="34" charset="0"/>
              <a:buChar char="•"/>
            </a:pPr>
            <a:r>
              <a:rPr lang="en-GB" sz="1800" dirty="0">
                <a:effectLst/>
                <a:latin typeface="Calibri" panose="020F0502020204030204" pitchFamily="34" charset="0"/>
              </a:rPr>
              <a:t>To describe, at 10-year follow-up, the late effects - including the frequency and severity of secondary physical morbidities - of treatment for head and neck cancer </a:t>
            </a:r>
          </a:p>
          <a:p>
            <a:pPr>
              <a:buFont typeface="Arial" panose="020B0604020202020204" pitchFamily="34" charset="0"/>
              <a:buChar char="•"/>
            </a:pPr>
            <a:r>
              <a:rPr lang="en-GB" sz="1800" dirty="0">
                <a:effectLst/>
                <a:latin typeface="Calibri" panose="020F0502020204030204" pitchFamily="34" charset="0"/>
              </a:rPr>
              <a:t>Identification of factors at baseline, 12 months, and 3 years that may determine survival and/or further cancer presentation in human papillomavirus-positive and negative cases at 10-years </a:t>
            </a:r>
            <a:endParaRPr lang="en-GB" sz="1800" dirty="0">
              <a:effectLst/>
              <a:latin typeface="SymbolMT"/>
            </a:endParaRPr>
          </a:p>
          <a:p>
            <a:pPr marL="0" indent="0">
              <a:buNone/>
            </a:pPr>
            <a:endParaRPr lang="en-US" dirty="0"/>
          </a:p>
        </p:txBody>
      </p:sp>
    </p:spTree>
    <p:extLst>
      <p:ext uri="{BB962C8B-B14F-4D97-AF65-F5344CB8AC3E}">
        <p14:creationId xmlns:p14="http://schemas.microsoft.com/office/powerpoint/2010/main" val="235223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5A28-728A-BA36-02C7-894B4759EC66}"/>
              </a:ext>
            </a:extLst>
          </p:cNvPr>
          <p:cNvSpPr>
            <a:spLocks noGrp="1"/>
          </p:cNvSpPr>
          <p:nvPr>
            <p:ph type="title"/>
          </p:nvPr>
        </p:nvSpPr>
        <p:spPr/>
        <p:txBody>
          <a:bodyPr/>
          <a:lstStyle/>
          <a:p>
            <a:r>
              <a:rPr lang="en-US" dirty="0"/>
              <a:t>Objective 1</a:t>
            </a:r>
          </a:p>
        </p:txBody>
      </p:sp>
      <p:sp>
        <p:nvSpPr>
          <p:cNvPr id="3" name="Content Placeholder 2">
            <a:extLst>
              <a:ext uri="{FF2B5EF4-FFF2-40B4-BE49-F238E27FC236}">
                <a16:creationId xmlns:a16="http://schemas.microsoft.com/office/drawing/2014/main" id="{FB3B6DCC-D4D9-DCF1-1498-A2E3F5366116}"/>
              </a:ext>
            </a:extLst>
          </p:cNvPr>
          <p:cNvSpPr>
            <a:spLocks noGrp="1"/>
          </p:cNvSpPr>
          <p:nvPr>
            <p:ph idx="1"/>
          </p:nvPr>
        </p:nvSpPr>
        <p:spPr/>
        <p:txBody>
          <a:bodyPr/>
          <a:lstStyle/>
          <a:p>
            <a:r>
              <a:rPr lang="en-GB" sz="2000" dirty="0">
                <a:effectLst/>
                <a:latin typeface="Calibri" panose="020F0502020204030204" pitchFamily="34" charset="0"/>
              </a:rPr>
              <a:t>Using a questionnaire, we will follow up participants in the NIHR Head and Neck 5000 study at 10 years. We will assess the frequency and severity of secondary physical effects of cancer treatment 10 years after diagnosis.</a:t>
            </a:r>
            <a:endParaRPr lang="en-GB" sz="3200" dirty="0">
              <a:effectLst/>
            </a:endParaRPr>
          </a:p>
          <a:p>
            <a:pPr marL="0" indent="0">
              <a:buNone/>
            </a:pPr>
            <a:endParaRPr lang="en-US" dirty="0"/>
          </a:p>
          <a:p>
            <a:r>
              <a:rPr lang="en-US" dirty="0"/>
              <a:t>Hypotheses</a:t>
            </a:r>
          </a:p>
          <a:p>
            <a:pPr marL="0" indent="0">
              <a:buNone/>
            </a:pPr>
            <a:r>
              <a:rPr lang="en-GB" sz="1800" b="1" i="1" dirty="0">
                <a:effectLst/>
                <a:latin typeface="Calibri" panose="020F0502020204030204" pitchFamily="34" charset="0"/>
              </a:rPr>
              <a:t>Hypothesis 1a: </a:t>
            </a:r>
            <a:r>
              <a:rPr lang="en-GB" sz="1800" i="1" dirty="0">
                <a:effectLst/>
                <a:latin typeface="Calibri" panose="020F0502020204030204" pitchFamily="34" charset="0"/>
              </a:rPr>
              <a:t>The prevalence of secondary physical effects of cancer treatment are high and persist to 10 years. </a:t>
            </a:r>
            <a:endParaRPr lang="en-GB" dirty="0">
              <a:effectLst/>
            </a:endParaRPr>
          </a:p>
          <a:p>
            <a:pPr marL="0" indent="0">
              <a:buNone/>
            </a:pPr>
            <a:r>
              <a:rPr lang="en-GB" sz="1800" b="1" i="1" dirty="0">
                <a:effectLst/>
                <a:latin typeface="Calibri" panose="020F0502020204030204" pitchFamily="34" charset="0"/>
              </a:rPr>
              <a:t>Hypothesis 1b: </a:t>
            </a:r>
            <a:r>
              <a:rPr lang="en-GB" sz="1800" i="1" dirty="0">
                <a:effectLst/>
                <a:latin typeface="Calibri" panose="020F0502020204030204" pitchFamily="34" charset="0"/>
              </a:rPr>
              <a:t>Secondary physical effects of cancer treatment at 10 years are affected by genetics, treatment modality, lifestyle factors and comorbidity at the time of diagnosis. </a:t>
            </a:r>
            <a:endParaRPr lang="en-GB" dirty="0">
              <a:effectLst/>
            </a:endParaRPr>
          </a:p>
          <a:p>
            <a:endParaRPr lang="en-US" dirty="0"/>
          </a:p>
        </p:txBody>
      </p:sp>
    </p:spTree>
    <p:extLst>
      <p:ext uri="{BB962C8B-B14F-4D97-AF65-F5344CB8AC3E}">
        <p14:creationId xmlns:p14="http://schemas.microsoft.com/office/powerpoint/2010/main" val="367539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5A28-728A-BA36-02C7-894B4759EC66}"/>
              </a:ext>
            </a:extLst>
          </p:cNvPr>
          <p:cNvSpPr>
            <a:spLocks noGrp="1"/>
          </p:cNvSpPr>
          <p:nvPr>
            <p:ph type="title"/>
          </p:nvPr>
        </p:nvSpPr>
        <p:spPr/>
        <p:txBody>
          <a:bodyPr/>
          <a:lstStyle/>
          <a:p>
            <a:r>
              <a:rPr lang="en-US" dirty="0"/>
              <a:t>Objective 2</a:t>
            </a:r>
          </a:p>
        </p:txBody>
      </p:sp>
      <p:sp>
        <p:nvSpPr>
          <p:cNvPr id="3" name="Content Placeholder 2">
            <a:extLst>
              <a:ext uri="{FF2B5EF4-FFF2-40B4-BE49-F238E27FC236}">
                <a16:creationId xmlns:a16="http://schemas.microsoft.com/office/drawing/2014/main" id="{FB3B6DCC-D4D9-DCF1-1498-A2E3F5366116}"/>
              </a:ext>
            </a:extLst>
          </p:cNvPr>
          <p:cNvSpPr>
            <a:spLocks noGrp="1"/>
          </p:cNvSpPr>
          <p:nvPr>
            <p:ph idx="1"/>
          </p:nvPr>
        </p:nvSpPr>
        <p:spPr/>
        <p:txBody>
          <a:bodyPr/>
          <a:lstStyle/>
          <a:p>
            <a:r>
              <a:rPr lang="en-GB" sz="2000" dirty="0">
                <a:effectLst/>
                <a:latin typeface="Calibri" panose="020F0502020204030204" pitchFamily="34" charset="0"/>
              </a:rPr>
              <a:t>We will follow-up the whole Head and Neck 5000 cohort, linking to available routinely collected data through NHS Digital, to identify further cancer diagnoses, date and cause of death and further health problems. </a:t>
            </a:r>
            <a:endParaRPr lang="en-GB" sz="1600" dirty="0">
              <a:effectLst/>
            </a:endParaRPr>
          </a:p>
          <a:p>
            <a:pPr marL="0" indent="0">
              <a:buNone/>
            </a:pPr>
            <a:endParaRPr lang="en-US" dirty="0"/>
          </a:p>
          <a:p>
            <a:r>
              <a:rPr lang="en-US" dirty="0"/>
              <a:t>Hypotheses</a:t>
            </a:r>
          </a:p>
          <a:p>
            <a:pPr marL="0" indent="0">
              <a:buNone/>
            </a:pPr>
            <a:r>
              <a:rPr lang="en-GB" sz="1800" b="1" i="1" dirty="0">
                <a:effectLst/>
                <a:latin typeface="Calibri" panose="020F0502020204030204" pitchFamily="34" charset="0"/>
              </a:rPr>
              <a:t>Hypothesis 2a: </a:t>
            </a:r>
            <a:r>
              <a:rPr lang="en-GB" sz="1800" i="1" dirty="0">
                <a:effectLst/>
                <a:latin typeface="Calibri" panose="020F0502020204030204" pitchFamily="34" charset="0"/>
              </a:rPr>
              <a:t>In patients considered cancer free at completion of treatment, genetic- and bio-markers, comorbidity and continued risk factor exposures are important determinants of survival and further cancers. </a:t>
            </a:r>
          </a:p>
          <a:p>
            <a:pPr marL="0" indent="0">
              <a:buNone/>
            </a:pPr>
            <a:r>
              <a:rPr lang="en-GB" sz="1800" b="1" i="1" dirty="0">
                <a:effectLst/>
                <a:latin typeface="Calibri" panose="020F0502020204030204" pitchFamily="34" charset="0"/>
              </a:rPr>
              <a:t>Hypothesis </a:t>
            </a:r>
            <a:r>
              <a:rPr lang="en-GB" sz="1800" b="1" i="1" dirty="0">
                <a:latin typeface="Calibri" panose="020F0502020204030204" pitchFamily="34" charset="0"/>
              </a:rPr>
              <a:t>2</a:t>
            </a:r>
            <a:r>
              <a:rPr lang="en-GB" sz="1800" b="1" i="1" dirty="0">
                <a:effectLst/>
                <a:latin typeface="Calibri" panose="020F0502020204030204" pitchFamily="34" charset="0"/>
              </a:rPr>
              <a:t>b: </a:t>
            </a:r>
            <a:r>
              <a:rPr lang="en-GB" sz="1800" i="1" dirty="0">
                <a:effectLst/>
                <a:latin typeface="Calibri" panose="020F0502020204030204" pitchFamily="34" charset="0"/>
              </a:rPr>
              <a:t>The patterns of distant metastasis in human papilloma virus (HPV) positive oropharyngeal cancer differ from those of non-HPV HNCs, occur later and at different anatomical sites. </a:t>
            </a:r>
          </a:p>
          <a:p>
            <a:endParaRPr lang="en-US" dirty="0"/>
          </a:p>
        </p:txBody>
      </p:sp>
    </p:spTree>
    <p:extLst>
      <p:ext uri="{BB962C8B-B14F-4D97-AF65-F5344CB8AC3E}">
        <p14:creationId xmlns:p14="http://schemas.microsoft.com/office/powerpoint/2010/main" val="413578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896E-34A1-382E-A9F0-1A7E8684E589}"/>
              </a:ext>
            </a:extLst>
          </p:cNvPr>
          <p:cNvSpPr>
            <a:spLocks noGrp="1"/>
          </p:cNvSpPr>
          <p:nvPr>
            <p:ph type="title"/>
          </p:nvPr>
        </p:nvSpPr>
        <p:spPr/>
        <p:txBody>
          <a:bodyPr/>
          <a:lstStyle/>
          <a:p>
            <a:r>
              <a:rPr lang="en-US" dirty="0"/>
              <a:t>Timelines – grant start date: 01 April 2023</a:t>
            </a:r>
          </a:p>
        </p:txBody>
      </p:sp>
      <p:pic>
        <p:nvPicPr>
          <p:cNvPr id="4" name="Content Placeholder 3">
            <a:extLst>
              <a:ext uri="{FF2B5EF4-FFF2-40B4-BE49-F238E27FC236}">
                <a16:creationId xmlns:a16="http://schemas.microsoft.com/office/drawing/2014/main" id="{DDD56E3E-364A-FA8B-A001-B3B394FAD9A9}"/>
              </a:ext>
            </a:extLst>
          </p:cNvPr>
          <p:cNvPicPr>
            <a:picLocks noGrp="1" noChangeAspect="1"/>
          </p:cNvPicPr>
          <p:nvPr>
            <p:ph idx="1"/>
          </p:nvPr>
        </p:nvPicPr>
        <p:blipFill>
          <a:blip r:embed="rId2"/>
          <a:stretch>
            <a:fillRect/>
          </a:stretch>
        </p:blipFill>
        <p:spPr>
          <a:xfrm>
            <a:off x="1158791" y="1365271"/>
            <a:ext cx="10141932" cy="5392115"/>
          </a:xfrm>
          <a:prstGeom prst="rect">
            <a:avLst/>
          </a:prstGeom>
        </p:spPr>
      </p:pic>
    </p:spTree>
    <p:extLst>
      <p:ext uri="{BB962C8B-B14F-4D97-AF65-F5344CB8AC3E}">
        <p14:creationId xmlns:p14="http://schemas.microsoft.com/office/powerpoint/2010/main" val="158444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F859-6507-E1F8-D564-CD05023F4912}"/>
              </a:ext>
            </a:extLst>
          </p:cNvPr>
          <p:cNvSpPr>
            <a:spLocks noGrp="1"/>
          </p:cNvSpPr>
          <p:nvPr>
            <p:ph type="title"/>
          </p:nvPr>
        </p:nvSpPr>
        <p:spPr/>
        <p:txBody>
          <a:bodyPr/>
          <a:lstStyle/>
          <a:p>
            <a:r>
              <a:rPr lang="en-GB" dirty="0"/>
              <a:t>PETneck2</a:t>
            </a:r>
          </a:p>
        </p:txBody>
      </p:sp>
      <p:sp>
        <p:nvSpPr>
          <p:cNvPr id="3" name="Content Placeholder 2">
            <a:extLst>
              <a:ext uri="{FF2B5EF4-FFF2-40B4-BE49-F238E27FC236}">
                <a16:creationId xmlns:a16="http://schemas.microsoft.com/office/drawing/2014/main" id="{8808BCEE-2D91-67E7-D560-977801113CF0}"/>
              </a:ext>
            </a:extLst>
          </p:cNvPr>
          <p:cNvSpPr>
            <a:spLocks noGrp="1"/>
          </p:cNvSpPr>
          <p:nvPr>
            <p:ph idx="1"/>
          </p:nvPr>
        </p:nvSpPr>
        <p:spPr/>
        <p:txBody>
          <a:bodyPr>
            <a:normAutofit fontScale="92500"/>
          </a:bodyPr>
          <a:lstStyle/>
          <a:p>
            <a:pPr algn="l"/>
            <a:r>
              <a:rPr lang="en-GB" sz="1800" b="0" i="0" dirty="0">
                <a:solidFill>
                  <a:srgbClr val="242424"/>
                </a:solidFill>
                <a:effectLst/>
                <a:latin typeface="Calibri" panose="020F0502020204030204" pitchFamily="34" charset="0"/>
              </a:rPr>
              <a:t>We are in the process of setting up a study at the BRI called the PETNECK2 study, not sure if you have heard of it at all. </a:t>
            </a:r>
          </a:p>
          <a:p>
            <a:pPr algn="l"/>
            <a:r>
              <a:rPr lang="en-GB" sz="1800" b="0" i="0" dirty="0">
                <a:solidFill>
                  <a:srgbClr val="242424"/>
                </a:solidFill>
                <a:effectLst/>
                <a:latin typeface="Calibri" panose="020F0502020204030204" pitchFamily="34" charset="0"/>
              </a:rPr>
              <a:t>It is aimed at patients who are 12 months post Head and Neck cancer treatment. It is looking toward changing the patient pathway towards patient initiated follow up. If a patient consents to take part in the study we would randomise them to either:</a:t>
            </a:r>
          </a:p>
          <a:p>
            <a:pPr algn="l"/>
            <a:r>
              <a:rPr lang="en-GB" sz="1800" b="0" i="0" dirty="0">
                <a:solidFill>
                  <a:srgbClr val="242424"/>
                </a:solidFill>
                <a:effectLst/>
                <a:latin typeface="Calibri" panose="020F0502020204030204" pitchFamily="34" charset="0"/>
              </a:rPr>
              <a:t>the control arm - standard follow up pathway</a:t>
            </a:r>
          </a:p>
          <a:p>
            <a:pPr algn="l"/>
            <a:r>
              <a:rPr lang="en-GB" sz="1800" b="0" i="0" dirty="0">
                <a:solidFill>
                  <a:srgbClr val="242424"/>
                </a:solidFill>
                <a:effectLst/>
                <a:latin typeface="Calibri" panose="020F0502020204030204" pitchFamily="34" charset="0"/>
              </a:rPr>
              <a:t>or the intervention arm - PET-CT scan is done which is then checked for recurrence, if clear they have an education session with the CNS and use an app to self monitor</a:t>
            </a:r>
          </a:p>
          <a:p>
            <a:pPr algn="l"/>
            <a:r>
              <a:rPr lang="en-GB" sz="1800" b="0" i="0" dirty="0">
                <a:solidFill>
                  <a:srgbClr val="242424"/>
                </a:solidFill>
                <a:effectLst/>
                <a:latin typeface="Calibri" panose="020F0502020204030204" pitchFamily="34" charset="0"/>
              </a:rPr>
              <a:t>It will effectively be more appointments initially and then much fewer in the long run. Of course if at any point the patient on the intervention arm becomes concerning for recurrence they will be investigated as per normal. </a:t>
            </a:r>
          </a:p>
          <a:p>
            <a:pPr algn="l"/>
            <a:r>
              <a:rPr lang="en-GB" sz="1800" b="0" i="0" dirty="0">
                <a:solidFill>
                  <a:srgbClr val="242424"/>
                </a:solidFill>
                <a:effectLst/>
                <a:latin typeface="Calibri" panose="020F0502020204030204" pitchFamily="34" charset="0"/>
              </a:rPr>
              <a:t>We are only looking to recruit 1-2 patients a month so we are not looking at a large number of patients. The study will be recruiting at the BRI from Jan 2023 – Aug 2025 with the final follow ups being completed Aug 2027. </a:t>
            </a:r>
          </a:p>
          <a:p>
            <a:pPr algn="l"/>
            <a:r>
              <a:rPr lang="en-GB" sz="1800" b="0" i="0" dirty="0">
                <a:solidFill>
                  <a:srgbClr val="242424"/>
                </a:solidFill>
                <a:effectLst/>
                <a:latin typeface="Calibri" panose="020F0502020204030204" pitchFamily="34" charset="0"/>
              </a:rPr>
              <a:t>We will organise 1-2 regular PETNECK2 appointment slots once a week on a Friday morning that we can put patients into as needed? </a:t>
            </a:r>
          </a:p>
          <a:p>
            <a:endParaRPr lang="en-GB" dirty="0"/>
          </a:p>
        </p:txBody>
      </p:sp>
    </p:spTree>
    <p:extLst>
      <p:ext uri="{BB962C8B-B14F-4D97-AF65-F5344CB8AC3E}">
        <p14:creationId xmlns:p14="http://schemas.microsoft.com/office/powerpoint/2010/main" val="49368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42BA-F238-19E6-1D27-1ECCF0B03C4B}"/>
              </a:ext>
            </a:extLst>
          </p:cNvPr>
          <p:cNvSpPr>
            <a:spLocks noGrp="1"/>
          </p:cNvSpPr>
          <p:nvPr>
            <p:ph type="title"/>
          </p:nvPr>
        </p:nvSpPr>
        <p:spPr/>
        <p:txBody>
          <a:bodyPr/>
          <a:lstStyle/>
          <a:p>
            <a:r>
              <a:rPr lang="en-GB" dirty="0" err="1"/>
              <a:t>PETneck</a:t>
            </a:r>
            <a:r>
              <a:rPr lang="en-GB" dirty="0"/>
              <a:t> 2</a:t>
            </a:r>
          </a:p>
        </p:txBody>
      </p:sp>
      <p:sp>
        <p:nvSpPr>
          <p:cNvPr id="3" name="Content Placeholder 2">
            <a:extLst>
              <a:ext uri="{FF2B5EF4-FFF2-40B4-BE49-F238E27FC236}">
                <a16:creationId xmlns:a16="http://schemas.microsoft.com/office/drawing/2014/main" id="{7ABCAE44-2655-E4C5-E8B0-1C2A62C3257D}"/>
              </a:ext>
            </a:extLst>
          </p:cNvPr>
          <p:cNvSpPr>
            <a:spLocks noGrp="1"/>
          </p:cNvSpPr>
          <p:nvPr>
            <p:ph idx="1"/>
          </p:nvPr>
        </p:nvSpPr>
        <p:spPr/>
        <p:txBody>
          <a:bodyPr>
            <a:normAutofit fontScale="70000" lnSpcReduction="20000"/>
          </a:bodyPr>
          <a:lstStyle/>
          <a:p>
            <a:pPr algn="l"/>
            <a:r>
              <a:rPr lang="en-GB" sz="2800" b="0" i="0" dirty="0">
                <a:solidFill>
                  <a:srgbClr val="242424"/>
                </a:solidFill>
                <a:effectLst/>
                <a:latin typeface="Calibri" panose="020F0502020204030204" pitchFamily="34" charset="0"/>
              </a:rPr>
              <a:t>As part of this we will need to book patients in to see on Friday morning clinic</a:t>
            </a:r>
          </a:p>
          <a:p>
            <a:pPr algn="l"/>
            <a:r>
              <a:rPr lang="en-GB" sz="2800" b="0" i="0" dirty="0">
                <a:solidFill>
                  <a:srgbClr val="242424"/>
                </a:solidFill>
                <a:effectLst/>
                <a:latin typeface="Calibri" panose="020F0502020204030204" pitchFamily="34" charset="0"/>
              </a:rPr>
              <a:t>Obviously on the standard follow up pathway they would be seen 6 to 8 weekly.</a:t>
            </a:r>
          </a:p>
          <a:p>
            <a:pPr algn="l"/>
            <a:r>
              <a:rPr lang="en-GB" sz="2800" b="0" i="0" dirty="0">
                <a:solidFill>
                  <a:srgbClr val="242424"/>
                </a:solidFill>
                <a:effectLst/>
                <a:latin typeface="Calibri" panose="020F0502020204030204" pitchFamily="34" charset="0"/>
              </a:rPr>
              <a:t>The appointments we would do are:</a:t>
            </a:r>
          </a:p>
          <a:p>
            <a:pPr algn="l">
              <a:buFont typeface="+mj-lt"/>
              <a:buAutoNum type="arabicPeriod"/>
            </a:pPr>
            <a:r>
              <a:rPr lang="en-GB" sz="2800" b="0" i="0" dirty="0">
                <a:solidFill>
                  <a:srgbClr val="242424"/>
                </a:solidFill>
                <a:effectLst/>
                <a:latin typeface="Calibri" panose="020F0502020204030204" pitchFamily="34" charset="0"/>
              </a:rPr>
              <a:t>Normal follow up appointment at which we would approach them</a:t>
            </a:r>
          </a:p>
          <a:p>
            <a:pPr algn="l">
              <a:buFont typeface="+mj-lt"/>
              <a:buAutoNum type="arabicPeriod"/>
            </a:pPr>
            <a:r>
              <a:rPr lang="en-GB" sz="2800" b="0" i="0" dirty="0">
                <a:solidFill>
                  <a:srgbClr val="242424"/>
                </a:solidFill>
                <a:effectLst/>
                <a:latin typeface="Calibri" panose="020F0502020204030204" pitchFamily="34" charset="0"/>
              </a:rPr>
              <a:t>Consent/Randomisation visit appointment (the following week) which would need to be a double appointment</a:t>
            </a:r>
          </a:p>
          <a:p>
            <a:pPr algn="l">
              <a:buFont typeface="+mj-lt"/>
              <a:buAutoNum type="arabicPeriod"/>
            </a:pPr>
            <a:r>
              <a:rPr lang="en-GB" sz="2800" b="0" i="0" dirty="0">
                <a:solidFill>
                  <a:srgbClr val="242424"/>
                </a:solidFill>
                <a:effectLst/>
                <a:latin typeface="Calibri" panose="020F0502020204030204" pitchFamily="34" charset="0"/>
              </a:rPr>
              <a:t>PET-CT scan (we have approached the appropriate team about this already)</a:t>
            </a:r>
          </a:p>
          <a:p>
            <a:pPr algn="l">
              <a:buFont typeface="+mj-lt"/>
              <a:buAutoNum type="arabicPeriod"/>
            </a:pPr>
            <a:r>
              <a:rPr lang="en-GB" sz="2800" b="0" i="0" dirty="0">
                <a:solidFill>
                  <a:srgbClr val="242424"/>
                </a:solidFill>
                <a:effectLst/>
                <a:latin typeface="Calibri" panose="020F0502020204030204" pitchFamily="34" charset="0"/>
              </a:rPr>
              <a:t>PET-CT scan results visit (2 weeks after scan)</a:t>
            </a:r>
          </a:p>
          <a:p>
            <a:pPr algn="l">
              <a:buFont typeface="+mj-lt"/>
              <a:buAutoNum type="arabicPeriod"/>
            </a:pPr>
            <a:r>
              <a:rPr lang="en-GB" sz="2800" b="0" i="0" dirty="0">
                <a:solidFill>
                  <a:srgbClr val="242424"/>
                </a:solidFill>
                <a:effectLst/>
                <a:latin typeface="Calibri" panose="020F0502020204030204" pitchFamily="34" charset="0"/>
              </a:rPr>
              <a:t>CNS education session (they are aware of this and will book in themselves)</a:t>
            </a:r>
          </a:p>
          <a:p>
            <a:pPr algn="l">
              <a:buFont typeface="+mj-lt"/>
              <a:buAutoNum type="arabicPeriod"/>
            </a:pPr>
            <a:r>
              <a:rPr lang="en-GB" sz="2800" b="0" i="0" dirty="0">
                <a:solidFill>
                  <a:srgbClr val="242424"/>
                </a:solidFill>
                <a:effectLst/>
                <a:latin typeface="Calibri" panose="020F0502020204030204" pitchFamily="34" charset="0"/>
              </a:rPr>
              <a:t>Patient initiated follow up appointment (needs to be within 2 weeks of patient requesting appointment for a concern they have identified during self monitoring)</a:t>
            </a:r>
          </a:p>
          <a:p>
            <a:pPr algn="l">
              <a:buFont typeface="+mj-lt"/>
              <a:buAutoNum type="arabicPeriod"/>
            </a:pPr>
            <a:r>
              <a:rPr lang="en-GB" sz="2800" b="0" i="0" dirty="0">
                <a:solidFill>
                  <a:srgbClr val="242424"/>
                </a:solidFill>
                <a:effectLst/>
                <a:latin typeface="Calibri" panose="020F0502020204030204" pitchFamily="34" charset="0"/>
              </a:rPr>
              <a:t>12 month follow up</a:t>
            </a:r>
          </a:p>
          <a:p>
            <a:pPr algn="l">
              <a:buFont typeface="+mj-lt"/>
              <a:buAutoNum type="arabicPeriod"/>
            </a:pPr>
            <a:r>
              <a:rPr lang="en-GB" sz="2800" b="0" i="0" dirty="0">
                <a:solidFill>
                  <a:srgbClr val="242424"/>
                </a:solidFill>
                <a:effectLst/>
                <a:latin typeface="Calibri" panose="020F0502020204030204" pitchFamily="34" charset="0"/>
              </a:rPr>
              <a:t>24 month follow up</a:t>
            </a:r>
            <a:endParaRPr lang="en-GB" dirty="0"/>
          </a:p>
        </p:txBody>
      </p:sp>
    </p:spTree>
    <p:extLst>
      <p:ext uri="{BB962C8B-B14F-4D97-AF65-F5344CB8AC3E}">
        <p14:creationId xmlns:p14="http://schemas.microsoft.com/office/powerpoint/2010/main" val="201667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1524B-8043-D979-E3E1-A992EA2D6EEA}"/>
              </a:ext>
            </a:extLst>
          </p:cNvPr>
          <p:cNvPicPr>
            <a:picLocks noChangeAspect="1"/>
          </p:cNvPicPr>
          <p:nvPr/>
        </p:nvPicPr>
        <p:blipFill rotWithShape="1">
          <a:blip r:embed="rId2"/>
          <a:srcRect l="41709" t="11429" r="16658" b="6122"/>
          <a:stretch/>
        </p:blipFill>
        <p:spPr>
          <a:xfrm>
            <a:off x="3343469" y="1413588"/>
            <a:ext cx="5075853" cy="5654351"/>
          </a:xfrm>
          <a:prstGeom prst="rect">
            <a:avLst/>
          </a:prstGeom>
        </p:spPr>
      </p:pic>
      <p:sp>
        <p:nvSpPr>
          <p:cNvPr id="4" name="Title 3">
            <a:extLst>
              <a:ext uri="{FF2B5EF4-FFF2-40B4-BE49-F238E27FC236}">
                <a16:creationId xmlns:a16="http://schemas.microsoft.com/office/drawing/2014/main" id="{953AF1B8-1AE1-594B-7D82-60C08833A653}"/>
              </a:ext>
            </a:extLst>
          </p:cNvPr>
          <p:cNvSpPr>
            <a:spLocks noGrp="1"/>
          </p:cNvSpPr>
          <p:nvPr>
            <p:ph type="title"/>
          </p:nvPr>
        </p:nvSpPr>
        <p:spPr/>
        <p:txBody>
          <a:bodyPr/>
          <a:lstStyle/>
          <a:p>
            <a:r>
              <a:rPr lang="en-GB" dirty="0"/>
              <a:t>                   </a:t>
            </a:r>
            <a:r>
              <a:rPr lang="en-GB" dirty="0" err="1"/>
              <a:t>PETneck</a:t>
            </a:r>
            <a:r>
              <a:rPr lang="en-GB" dirty="0"/>
              <a:t> 2 Trial Schema</a:t>
            </a:r>
          </a:p>
        </p:txBody>
      </p:sp>
    </p:spTree>
    <p:extLst>
      <p:ext uri="{BB962C8B-B14F-4D97-AF65-F5344CB8AC3E}">
        <p14:creationId xmlns:p14="http://schemas.microsoft.com/office/powerpoint/2010/main" val="167573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7E03D-7B0A-9455-1C14-FB621DA152EC}"/>
              </a:ext>
            </a:extLst>
          </p:cNvPr>
          <p:cNvPicPr>
            <a:picLocks noChangeAspect="1"/>
          </p:cNvPicPr>
          <p:nvPr/>
        </p:nvPicPr>
        <p:blipFill rotWithShape="1">
          <a:blip r:embed="rId2"/>
          <a:srcRect l="41904" t="11320" r="17143" b="10993"/>
          <a:stretch/>
        </p:blipFill>
        <p:spPr>
          <a:xfrm>
            <a:off x="3599439" y="1464906"/>
            <a:ext cx="4993121" cy="5327780"/>
          </a:xfrm>
          <a:prstGeom prst="rect">
            <a:avLst/>
          </a:prstGeom>
        </p:spPr>
      </p:pic>
      <p:sp>
        <p:nvSpPr>
          <p:cNvPr id="6" name="Title 5">
            <a:extLst>
              <a:ext uri="{FF2B5EF4-FFF2-40B4-BE49-F238E27FC236}">
                <a16:creationId xmlns:a16="http://schemas.microsoft.com/office/drawing/2014/main" id="{B9932FF3-6EEC-CCE3-AAA3-D84DFCF7C30E}"/>
              </a:ext>
            </a:extLst>
          </p:cNvPr>
          <p:cNvSpPr>
            <a:spLocks noGrp="1"/>
          </p:cNvSpPr>
          <p:nvPr>
            <p:ph type="title"/>
          </p:nvPr>
        </p:nvSpPr>
        <p:spPr/>
        <p:txBody>
          <a:bodyPr/>
          <a:lstStyle/>
          <a:p>
            <a:r>
              <a:rPr lang="en-GB" dirty="0"/>
              <a:t>                </a:t>
            </a:r>
            <a:r>
              <a:rPr lang="en-GB" dirty="0" err="1"/>
              <a:t>PETneck</a:t>
            </a:r>
            <a:r>
              <a:rPr lang="en-GB" dirty="0"/>
              <a:t> 2 </a:t>
            </a:r>
            <a:r>
              <a:rPr lang="en-GB" dirty="0" err="1"/>
              <a:t>Shedule</a:t>
            </a:r>
            <a:r>
              <a:rPr lang="en-GB" dirty="0"/>
              <a:t> of events</a:t>
            </a:r>
          </a:p>
        </p:txBody>
      </p:sp>
    </p:spTree>
    <p:extLst>
      <p:ext uri="{BB962C8B-B14F-4D97-AF65-F5344CB8AC3E}">
        <p14:creationId xmlns:p14="http://schemas.microsoft.com/office/powerpoint/2010/main" val="258947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667</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SymbolMT</vt:lpstr>
      <vt:lpstr>Office Theme</vt:lpstr>
      <vt:lpstr>Identifying factors affecting survival and secondary physical effects of treatment at 10 years. </vt:lpstr>
      <vt:lpstr>Aims</vt:lpstr>
      <vt:lpstr>Objective 1</vt:lpstr>
      <vt:lpstr>Objective 2</vt:lpstr>
      <vt:lpstr>Timelines – grant start date: 01 April 2023</vt:lpstr>
      <vt:lpstr>PETneck2</vt:lpstr>
      <vt:lpstr>PETneck 2</vt:lpstr>
      <vt:lpstr>                   PETneck 2 Trial Schema</vt:lpstr>
      <vt:lpstr>                PETneck 2 Shedule of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factors affecting survival and secondary physical effects of treatment at 10 years. </dc:title>
  <dc:creator>Steve Thomas</dc:creator>
  <cp:lastModifiedBy>Helen Dunderdale</cp:lastModifiedBy>
  <cp:revision>3</cp:revision>
  <dcterms:created xsi:type="dcterms:W3CDTF">2023-01-17T11:53:36Z</dcterms:created>
  <dcterms:modified xsi:type="dcterms:W3CDTF">2023-03-13T10:15:23Z</dcterms:modified>
</cp:coreProperties>
</file>