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12192000"/>
  <p:notesSz cx="6858000" cy="9144000"/>
  <p:embeddedFontLs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C761A7A-9296-4B8C-A2D2-8D365AF3607D}">
  <a:tblStyle styleId="{DC761A7A-9296-4B8C-A2D2-8D365AF3607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Lato-bold.fntdata"/><Relationship Id="rId10" Type="http://schemas.openxmlformats.org/officeDocument/2006/relationships/slide" Target="slides/slide4.xml"/><Relationship Id="rId21" Type="http://schemas.openxmlformats.org/officeDocument/2006/relationships/font" Target="fonts/Lato-regular.fntdata"/><Relationship Id="rId13" Type="http://schemas.openxmlformats.org/officeDocument/2006/relationships/slide" Target="slides/slide7.xml"/><Relationship Id="rId24" Type="http://schemas.openxmlformats.org/officeDocument/2006/relationships/font" Target="fonts/Lato-boldItalic.fntdata"/><Relationship Id="rId12" Type="http://schemas.openxmlformats.org/officeDocument/2006/relationships/slide" Target="slides/slide6.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0" name="Google Shape;90;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073214d366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073214d366_0_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g2073214d366_0_13: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0fab3a28f5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0fab3a28f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20fab3a28f5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0fab3a28f5_0_8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0fab3a28f5_0_8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g20fab3a28f5_0_8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0" name="Google Shape;21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e02880cca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gde02880cc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0f4d565cf3_0_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g20f4d565cf3_0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d1eb7515e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d1eb7515e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g10d1eb7515e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0be71b8c1b_0_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0be71b8c1b_0_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g10be71b8c1b_0_29: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0be71b8c1b_0_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g10be71b8c1b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de02880cca_0_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de02880cca_0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01deb7bc96_0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g101deb7bc96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0d1eb7515e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0d1eb7515e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g10d1eb7515e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2.png"/><Relationship Id="rId4" Type="http://schemas.openxmlformats.org/officeDocument/2006/relationships/image" Target="../media/image1.png"/><Relationship Id="rId5" Type="http://schemas.openxmlformats.org/officeDocument/2006/relationships/image" Target="../media/image6.png"/><Relationship Id="rId6"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12.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12.png"/><Relationship Id="rId4" Type="http://schemas.openxmlformats.org/officeDocument/2006/relationships/image" Target="../media/image11.png"/><Relationship Id="rId5" Type="http://schemas.openxmlformats.org/officeDocument/2006/relationships/image" Target="../media/image5.png"/><Relationship Id="rId6"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2.png"/><Relationship Id="rId4" Type="http://schemas.openxmlformats.org/officeDocument/2006/relationships/image" Target="../media/image22.png"/><Relationship Id="rId5" Type="http://schemas.openxmlformats.org/officeDocument/2006/relationships/image" Target="../media/image21.png"/><Relationship Id="rId6"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2.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12.png"/><Relationship Id="rId4" Type="http://schemas.openxmlformats.org/officeDocument/2006/relationships/image" Target="../media/image22.png"/><Relationship Id="rId5" Type="http://schemas.openxmlformats.org/officeDocument/2006/relationships/image" Target="../media/image31.png"/><Relationship Id="rId6" Type="http://schemas.openxmlformats.org/officeDocument/2006/relationships/image" Target="../media/image3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2.png"/><Relationship Id="rId4" Type="http://schemas.openxmlformats.org/officeDocument/2006/relationships/image" Target="../media/image1.png"/><Relationship Id="rId5" Type="http://schemas.openxmlformats.org/officeDocument/2006/relationships/image" Target="../media/image6.png"/><Relationship Id="rId6" Type="http://schemas.openxmlformats.org/officeDocument/2006/relationships/image" Target="../media/image1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17" name="Google Shape;17;p2"/>
          <p:cNvPicPr preferRelativeResize="0"/>
          <p:nvPr/>
        </p:nvPicPr>
        <p:blipFill rotWithShape="1">
          <a:blip r:embed="rId3">
            <a:alphaModFix/>
          </a:blip>
          <a:srcRect b="-36684" l="0" r="6600" t="3"/>
          <a:stretch/>
        </p:blipFill>
        <p:spPr>
          <a:xfrm>
            <a:off x="436034" y="858109"/>
            <a:ext cx="11387159" cy="45719"/>
          </a:xfrm>
          <a:prstGeom prst="rect">
            <a:avLst/>
          </a:prstGeom>
          <a:noFill/>
          <a:ln>
            <a:noFill/>
          </a:ln>
        </p:spPr>
      </p:pic>
      <p:pic>
        <p:nvPicPr>
          <p:cNvPr id="18" name="Google Shape;18;p2"/>
          <p:cNvPicPr preferRelativeResize="0"/>
          <p:nvPr/>
        </p:nvPicPr>
        <p:blipFill rotWithShape="1">
          <a:blip r:embed="rId4">
            <a:alphaModFix/>
          </a:blip>
          <a:srcRect b="23513" l="35446" r="0" t="0"/>
          <a:stretch/>
        </p:blipFill>
        <p:spPr>
          <a:xfrm>
            <a:off x="0" y="4799507"/>
            <a:ext cx="1737360" cy="2058494"/>
          </a:xfrm>
          <a:prstGeom prst="rect">
            <a:avLst/>
          </a:prstGeom>
          <a:noFill/>
          <a:ln>
            <a:noFill/>
          </a:ln>
        </p:spPr>
      </p:pic>
      <p:pic>
        <p:nvPicPr>
          <p:cNvPr id="19" name="Google Shape;19;p2"/>
          <p:cNvPicPr preferRelativeResize="0"/>
          <p:nvPr/>
        </p:nvPicPr>
        <p:blipFill rotWithShape="1">
          <a:blip r:embed="rId5">
            <a:alphaModFix/>
          </a:blip>
          <a:srcRect b="0" l="0" r="0" t="0"/>
          <a:stretch/>
        </p:blipFill>
        <p:spPr>
          <a:xfrm rot="-5400000">
            <a:off x="10239223" y="1795994"/>
            <a:ext cx="1579199" cy="1184400"/>
          </a:xfrm>
          <a:prstGeom prst="rect">
            <a:avLst/>
          </a:prstGeom>
          <a:noFill/>
          <a:ln>
            <a:noFill/>
          </a:ln>
        </p:spPr>
      </p:pic>
      <p:sp>
        <p:nvSpPr>
          <p:cNvPr id="20" name="Google Shape;20;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524000" y="3986194"/>
            <a:ext cx="9144000" cy="1271606"/>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3" name="Google Shape;23;p2"/>
          <p:cNvSpPr txBox="1"/>
          <p:nvPr/>
        </p:nvSpPr>
        <p:spPr>
          <a:xfrm>
            <a:off x="873760" y="-538480"/>
            <a:ext cx="184731"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id="24" name="Google Shape;24;p2"/>
          <p:cNvPicPr preferRelativeResize="0"/>
          <p:nvPr/>
        </p:nvPicPr>
        <p:blipFill rotWithShape="1">
          <a:blip r:embed="rId6">
            <a:alphaModFix/>
          </a:blip>
          <a:srcRect b="0" l="0" r="0" t="0"/>
          <a:stretch/>
        </p:blipFill>
        <p:spPr>
          <a:xfrm>
            <a:off x="238501" y="102202"/>
            <a:ext cx="4209297" cy="80162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5" name="Shape 25"/>
        <p:cNvGrpSpPr/>
        <p:nvPr/>
      </p:nvGrpSpPr>
      <p:grpSpPr>
        <a:xfrm>
          <a:off x="0" y="0"/>
          <a:ext cx="0" cy="0"/>
          <a:chOff x="0" y="0"/>
          <a:chExt cx="0" cy="0"/>
        </a:xfrm>
      </p:grpSpPr>
      <p:pic>
        <p:nvPicPr>
          <p:cNvPr id="26" name="Google Shape;26;p3"/>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27" name="Google Shape;27;p3"/>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28" name="Google Shape;28;p3"/>
          <p:cNvPicPr preferRelativeResize="0"/>
          <p:nvPr/>
        </p:nvPicPr>
        <p:blipFill rotWithShape="1">
          <a:blip r:embed="rId4">
            <a:alphaModFix/>
          </a:blip>
          <a:srcRect b="33143" l="8151" r="0" t="0"/>
          <a:stretch/>
        </p:blipFill>
        <p:spPr>
          <a:xfrm>
            <a:off x="1" y="4480660"/>
            <a:ext cx="3091180" cy="2377341"/>
          </a:xfrm>
          <a:prstGeom prst="rect">
            <a:avLst/>
          </a:prstGeom>
          <a:noFill/>
          <a:ln>
            <a:noFill/>
          </a:ln>
        </p:spPr>
      </p:pic>
      <p:pic>
        <p:nvPicPr>
          <p:cNvPr id="29" name="Google Shape;29;p3"/>
          <p:cNvPicPr preferRelativeResize="0"/>
          <p:nvPr/>
        </p:nvPicPr>
        <p:blipFill rotWithShape="1">
          <a:blip r:embed="rId5">
            <a:alphaModFix/>
          </a:blip>
          <a:srcRect b="0" l="0" r="0" t="0"/>
          <a:stretch/>
        </p:blipFill>
        <p:spPr>
          <a:xfrm>
            <a:off x="10445751" y="1519647"/>
            <a:ext cx="1155700" cy="927100"/>
          </a:xfrm>
          <a:prstGeom prst="rect">
            <a:avLst/>
          </a:prstGeom>
          <a:noFill/>
          <a:ln>
            <a:noFill/>
          </a:ln>
        </p:spPr>
      </p:pic>
      <p:sp>
        <p:nvSpPr>
          <p:cNvPr id="30" name="Google Shape;30;p3"/>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32" name="Google Shape;32;p3"/>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ection Header">
  <p:cSld name="2_Section Header">
    <p:spTree>
      <p:nvGrpSpPr>
        <p:cNvPr id="33" name="Shape 33"/>
        <p:cNvGrpSpPr/>
        <p:nvPr/>
      </p:nvGrpSpPr>
      <p:grpSpPr>
        <a:xfrm>
          <a:off x="0" y="0"/>
          <a:ext cx="0" cy="0"/>
          <a:chOff x="0" y="0"/>
          <a:chExt cx="0" cy="0"/>
        </a:xfrm>
      </p:grpSpPr>
      <p:pic>
        <p:nvPicPr>
          <p:cNvPr id="34" name="Google Shape;34;p4"/>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35" name="Google Shape;35;p4"/>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sp>
        <p:nvSpPr>
          <p:cNvPr id="36" name="Google Shape;36;p4"/>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38" name="Google Shape;38;p4"/>
          <p:cNvPicPr preferRelativeResize="0"/>
          <p:nvPr/>
        </p:nvPicPr>
        <p:blipFill rotWithShape="1">
          <a:blip r:embed="rId4">
            <a:alphaModFix/>
          </a:blip>
          <a:srcRect b="22345" l="34054" r="0" t="0"/>
          <a:stretch/>
        </p:blipFill>
        <p:spPr>
          <a:xfrm>
            <a:off x="0" y="4812138"/>
            <a:ext cx="1737360" cy="2045862"/>
          </a:xfrm>
          <a:prstGeom prst="rect">
            <a:avLst/>
          </a:prstGeom>
          <a:noFill/>
          <a:ln>
            <a:noFill/>
          </a:ln>
        </p:spPr>
      </p:pic>
      <p:pic>
        <p:nvPicPr>
          <p:cNvPr id="39" name="Google Shape;39;p4"/>
          <p:cNvPicPr preferRelativeResize="0"/>
          <p:nvPr/>
        </p:nvPicPr>
        <p:blipFill rotWithShape="1">
          <a:blip r:embed="rId5">
            <a:alphaModFix/>
          </a:blip>
          <a:srcRect b="0" l="0" r="0" t="0"/>
          <a:stretch/>
        </p:blipFill>
        <p:spPr>
          <a:xfrm rot="-5400000">
            <a:off x="10129459" y="1714918"/>
            <a:ext cx="1579205" cy="1184404"/>
          </a:xfrm>
          <a:prstGeom prst="rect">
            <a:avLst/>
          </a:prstGeom>
          <a:noFill/>
          <a:ln>
            <a:noFill/>
          </a:ln>
        </p:spPr>
      </p:pic>
      <p:pic>
        <p:nvPicPr>
          <p:cNvPr id="40" name="Google Shape;40;p4"/>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sp>
        <p:nvSpPr>
          <p:cNvPr id="42" name="Google Shape;42;p5"/>
          <p:cNvSpPr txBox="1"/>
          <p:nvPr>
            <p:ph type="title"/>
          </p:nvPr>
        </p:nvSpPr>
        <p:spPr>
          <a:xfrm>
            <a:off x="838200" y="365127"/>
            <a:ext cx="10515600" cy="86546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3200"/>
              <a:buFont typeface="Arial"/>
              <a:buNone/>
              <a:defRPr sz="32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5"/>
          <p:cNvSpPr txBox="1"/>
          <p:nvPr>
            <p:ph idx="1" type="body"/>
          </p:nvPr>
        </p:nvSpPr>
        <p:spPr>
          <a:xfrm>
            <a:off x="838200" y="1535065"/>
            <a:ext cx="10515600" cy="4256453"/>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rgbClr val="193E72"/>
              </a:buClr>
              <a:buSzPts val="2400"/>
              <a:buChar char="•"/>
              <a:defRPr sz="2400">
                <a:solidFill>
                  <a:srgbClr val="193E72"/>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5"/>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45" name="Google Shape;45;p5"/>
          <p:cNvPicPr preferRelativeResize="0"/>
          <p:nvPr/>
        </p:nvPicPr>
        <p:blipFill rotWithShape="1">
          <a:blip r:embed="rId2">
            <a:alphaModFix/>
          </a:blip>
          <a:srcRect b="0" l="0" r="0" t="0"/>
          <a:stretch/>
        </p:blipFill>
        <p:spPr>
          <a:xfrm>
            <a:off x="400051" y="6030393"/>
            <a:ext cx="3628846" cy="691084"/>
          </a:xfrm>
          <a:prstGeom prst="rect">
            <a:avLst/>
          </a:prstGeom>
          <a:noFill/>
          <a:ln>
            <a:noFill/>
          </a:ln>
        </p:spPr>
      </p:pic>
      <p:pic>
        <p:nvPicPr>
          <p:cNvPr id="46" name="Google Shape;46;p5"/>
          <p:cNvPicPr preferRelativeResize="0"/>
          <p:nvPr/>
        </p:nvPicPr>
        <p:blipFill rotWithShape="1">
          <a:blip r:embed="rId3">
            <a:alphaModFix/>
          </a:blip>
          <a:srcRect b="-142996" l="0" r="8043" t="5"/>
          <a:stretch/>
        </p:blipFill>
        <p:spPr>
          <a:xfrm>
            <a:off x="400051" y="6070928"/>
            <a:ext cx="11056823" cy="6011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47" name="Shape 47"/>
        <p:cNvGrpSpPr/>
        <p:nvPr/>
      </p:nvGrpSpPr>
      <p:grpSpPr>
        <a:xfrm>
          <a:off x="0" y="0"/>
          <a:ext cx="0" cy="0"/>
          <a:chOff x="0" y="0"/>
          <a:chExt cx="0" cy="0"/>
        </a:xfrm>
      </p:grpSpPr>
      <p:pic>
        <p:nvPicPr>
          <p:cNvPr id="48" name="Google Shape;48;p6"/>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49" name="Google Shape;49;p6"/>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50" name="Google Shape;50;p6"/>
          <p:cNvPicPr preferRelativeResize="0"/>
          <p:nvPr/>
        </p:nvPicPr>
        <p:blipFill rotWithShape="1">
          <a:blip r:embed="rId4">
            <a:alphaModFix/>
          </a:blip>
          <a:srcRect b="0" l="0" r="0" t="0"/>
          <a:stretch/>
        </p:blipFill>
        <p:spPr>
          <a:xfrm>
            <a:off x="402422" y="318527"/>
            <a:ext cx="3196167" cy="368789"/>
          </a:xfrm>
          <a:prstGeom prst="rect">
            <a:avLst/>
          </a:prstGeom>
          <a:noFill/>
          <a:ln>
            <a:noFill/>
          </a:ln>
        </p:spPr>
      </p:pic>
      <p:sp>
        <p:nvSpPr>
          <p:cNvPr id="51" name="Google Shape;51;p6"/>
          <p:cNvSpPr txBox="1"/>
          <p:nvPr>
            <p:ph type="title"/>
          </p:nvPr>
        </p:nvSpPr>
        <p:spPr>
          <a:xfrm>
            <a:off x="838200" y="2562303"/>
            <a:ext cx="915924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53" name="Google Shape;53;p6"/>
          <p:cNvPicPr preferRelativeResize="0"/>
          <p:nvPr/>
        </p:nvPicPr>
        <p:blipFill rotWithShape="1">
          <a:blip r:embed="rId5">
            <a:alphaModFix/>
          </a:blip>
          <a:srcRect b="0" l="0" r="0" t="0"/>
          <a:stretch/>
        </p:blipFill>
        <p:spPr>
          <a:xfrm rot="-9311719">
            <a:off x="10164502" y="1227960"/>
            <a:ext cx="1342276" cy="1285674"/>
          </a:xfrm>
          <a:prstGeom prst="rect">
            <a:avLst/>
          </a:prstGeom>
          <a:noFill/>
          <a:ln>
            <a:noFill/>
          </a:ln>
        </p:spPr>
      </p:pic>
      <p:pic>
        <p:nvPicPr>
          <p:cNvPr id="54" name="Google Shape;54;p6"/>
          <p:cNvPicPr preferRelativeResize="0"/>
          <p:nvPr/>
        </p:nvPicPr>
        <p:blipFill rotWithShape="1">
          <a:blip r:embed="rId6">
            <a:alphaModFix/>
          </a:blip>
          <a:srcRect b="33143" l="8151" r="0" t="0"/>
          <a:stretch/>
        </p:blipFill>
        <p:spPr>
          <a:xfrm>
            <a:off x="1" y="4480660"/>
            <a:ext cx="3091180" cy="237734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5" name="Shape 55"/>
        <p:cNvGrpSpPr/>
        <p:nvPr/>
      </p:nvGrpSpPr>
      <p:grpSpPr>
        <a:xfrm>
          <a:off x="0" y="0"/>
          <a:ext cx="0" cy="0"/>
          <a:chOff x="0" y="0"/>
          <a:chExt cx="0" cy="0"/>
        </a:xfrm>
      </p:grpSpPr>
      <p:pic>
        <p:nvPicPr>
          <p:cNvPr id="56" name="Google Shape;56;p7"/>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57" name="Google Shape;57;p7"/>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pic>
        <p:nvPicPr>
          <p:cNvPr id="58" name="Google Shape;58;p7"/>
          <p:cNvPicPr preferRelativeResize="0"/>
          <p:nvPr/>
        </p:nvPicPr>
        <p:blipFill rotWithShape="1">
          <a:blip r:embed="rId4">
            <a:alphaModFix/>
          </a:blip>
          <a:srcRect b="21459" l="24255" r="0" t="0"/>
          <a:stretch/>
        </p:blipFill>
        <p:spPr>
          <a:xfrm>
            <a:off x="0" y="4015298"/>
            <a:ext cx="2780030" cy="2842702"/>
          </a:xfrm>
          <a:prstGeom prst="rect">
            <a:avLst/>
          </a:prstGeom>
          <a:noFill/>
          <a:ln>
            <a:noFill/>
          </a:ln>
        </p:spPr>
      </p:pic>
      <p:pic>
        <p:nvPicPr>
          <p:cNvPr id="59" name="Google Shape;59;p7"/>
          <p:cNvPicPr preferRelativeResize="0"/>
          <p:nvPr/>
        </p:nvPicPr>
        <p:blipFill rotWithShape="1">
          <a:blip r:embed="rId5">
            <a:alphaModFix/>
          </a:blip>
          <a:srcRect b="0" l="0" r="0" t="0"/>
          <a:stretch/>
        </p:blipFill>
        <p:spPr>
          <a:xfrm rot="1782855">
            <a:off x="10190480" y="1552292"/>
            <a:ext cx="1351280" cy="675640"/>
          </a:xfrm>
          <a:prstGeom prst="rect">
            <a:avLst/>
          </a:prstGeom>
          <a:noFill/>
          <a:ln>
            <a:noFill/>
          </a:ln>
        </p:spPr>
      </p:pic>
      <p:sp>
        <p:nvSpPr>
          <p:cNvPr id="60" name="Google Shape;60;p7"/>
          <p:cNvSpPr txBox="1"/>
          <p:nvPr>
            <p:ph type="title"/>
          </p:nvPr>
        </p:nvSpPr>
        <p:spPr>
          <a:xfrm>
            <a:off x="838200" y="2555273"/>
            <a:ext cx="915924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62" name="Google Shape;62;p7"/>
          <p:cNvPicPr preferRelativeResize="0"/>
          <p:nvPr/>
        </p:nvPicPr>
        <p:blipFill rotWithShape="1">
          <a:blip r:embed="rId6">
            <a:alphaModFix/>
          </a:blip>
          <a:srcRect b="0" l="0" r="0" t="0"/>
          <a:stretch/>
        </p:blipFill>
        <p:spPr>
          <a:xfrm>
            <a:off x="209926" y="113026"/>
            <a:ext cx="4209297" cy="80162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63" name="Shape 63"/>
        <p:cNvGrpSpPr/>
        <p:nvPr/>
      </p:nvGrpSpPr>
      <p:grpSpPr>
        <a:xfrm>
          <a:off x="0" y="0"/>
          <a:ext cx="0" cy="0"/>
          <a:chOff x="0" y="0"/>
          <a:chExt cx="0" cy="0"/>
        </a:xfrm>
      </p:grpSpPr>
      <p:pic>
        <p:nvPicPr>
          <p:cNvPr id="64" name="Google Shape;64;p8"/>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65" name="Google Shape;65;p8"/>
          <p:cNvSpPr txBox="1"/>
          <p:nvPr>
            <p:ph type="title"/>
          </p:nvPr>
        </p:nvSpPr>
        <p:spPr>
          <a:xfrm>
            <a:off x="838200" y="365127"/>
            <a:ext cx="10515600" cy="86546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8"/>
          <p:cNvSpPr txBox="1"/>
          <p:nvPr>
            <p:ph idx="1" type="body"/>
          </p:nvPr>
        </p:nvSpPr>
        <p:spPr>
          <a:xfrm>
            <a:off x="838200" y="1535065"/>
            <a:ext cx="10515600" cy="4256453"/>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chemeClr val="lt1"/>
              </a:buClr>
              <a:buSzPts val="2400"/>
              <a:buChar char="•"/>
              <a:defRPr sz="2400">
                <a:solidFill>
                  <a:schemeClr val="lt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8"/>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68" name="Google Shape;68;p8"/>
          <p:cNvPicPr preferRelativeResize="0"/>
          <p:nvPr/>
        </p:nvPicPr>
        <p:blipFill rotWithShape="1">
          <a:blip r:embed="rId3">
            <a:alphaModFix/>
          </a:blip>
          <a:srcRect b="-142996" l="0" r="8043" t="5"/>
          <a:stretch/>
        </p:blipFill>
        <p:spPr>
          <a:xfrm>
            <a:off x="400051" y="6070928"/>
            <a:ext cx="11056823" cy="60118"/>
          </a:xfrm>
          <a:prstGeom prst="rect">
            <a:avLst/>
          </a:prstGeom>
          <a:noFill/>
          <a:ln>
            <a:noFill/>
          </a:ln>
        </p:spPr>
      </p:pic>
      <p:pic>
        <p:nvPicPr>
          <p:cNvPr id="69" name="Google Shape;69;p8"/>
          <p:cNvPicPr preferRelativeResize="0"/>
          <p:nvPr/>
        </p:nvPicPr>
        <p:blipFill rotWithShape="1">
          <a:blip r:embed="rId4">
            <a:alphaModFix/>
          </a:blip>
          <a:srcRect b="0" l="0" r="0" t="0"/>
          <a:stretch/>
        </p:blipFill>
        <p:spPr>
          <a:xfrm>
            <a:off x="190875" y="6016955"/>
            <a:ext cx="4209297" cy="80162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70" name="Shape 70"/>
        <p:cNvGrpSpPr/>
        <p:nvPr/>
      </p:nvGrpSpPr>
      <p:grpSpPr>
        <a:xfrm>
          <a:off x="0" y="0"/>
          <a:ext cx="0" cy="0"/>
          <a:chOff x="0" y="0"/>
          <a:chExt cx="0" cy="0"/>
        </a:xfrm>
      </p:grpSpPr>
      <p:pic>
        <p:nvPicPr>
          <p:cNvPr id="71" name="Google Shape;71;p9"/>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72" name="Google Shape;72;p9"/>
          <p:cNvPicPr preferRelativeResize="0"/>
          <p:nvPr/>
        </p:nvPicPr>
        <p:blipFill rotWithShape="1">
          <a:blip r:embed="rId3">
            <a:alphaModFix/>
          </a:blip>
          <a:srcRect b="-36684" l="0" r="6600" t="3"/>
          <a:stretch/>
        </p:blipFill>
        <p:spPr>
          <a:xfrm>
            <a:off x="402422" y="868933"/>
            <a:ext cx="11387159" cy="45719"/>
          </a:xfrm>
          <a:prstGeom prst="rect">
            <a:avLst/>
          </a:prstGeom>
          <a:noFill/>
          <a:ln>
            <a:noFill/>
          </a:ln>
        </p:spPr>
      </p:pic>
      <p:sp>
        <p:nvSpPr>
          <p:cNvPr id="73" name="Google Shape;73;p9"/>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75" name="Google Shape;75;p9"/>
          <p:cNvPicPr preferRelativeResize="0"/>
          <p:nvPr/>
        </p:nvPicPr>
        <p:blipFill rotWithShape="1">
          <a:blip r:embed="rId4">
            <a:alphaModFix/>
          </a:blip>
          <a:srcRect b="0" l="0" r="0" t="0"/>
          <a:stretch/>
        </p:blipFill>
        <p:spPr>
          <a:xfrm>
            <a:off x="402422" y="318527"/>
            <a:ext cx="3196167" cy="368789"/>
          </a:xfrm>
          <a:prstGeom prst="rect">
            <a:avLst/>
          </a:prstGeom>
          <a:noFill/>
          <a:ln>
            <a:noFill/>
          </a:ln>
        </p:spPr>
      </p:pic>
      <p:pic>
        <p:nvPicPr>
          <p:cNvPr id="76" name="Google Shape;76;p9"/>
          <p:cNvPicPr preferRelativeResize="0"/>
          <p:nvPr/>
        </p:nvPicPr>
        <p:blipFill rotWithShape="1">
          <a:blip r:embed="rId5">
            <a:alphaModFix/>
          </a:blip>
          <a:srcRect b="0" l="0" r="0" t="0"/>
          <a:stretch/>
        </p:blipFill>
        <p:spPr>
          <a:xfrm rot="1927307">
            <a:off x="10464018" y="1601144"/>
            <a:ext cx="1081455" cy="540728"/>
          </a:xfrm>
          <a:prstGeom prst="rect">
            <a:avLst/>
          </a:prstGeom>
          <a:noFill/>
          <a:ln>
            <a:noFill/>
          </a:ln>
        </p:spPr>
      </p:pic>
      <p:pic>
        <p:nvPicPr>
          <p:cNvPr id="77" name="Google Shape;77;p9"/>
          <p:cNvPicPr preferRelativeResize="0"/>
          <p:nvPr/>
        </p:nvPicPr>
        <p:blipFill rotWithShape="1">
          <a:blip r:embed="rId6">
            <a:alphaModFix/>
          </a:blip>
          <a:srcRect b="0" l="0" r="0" t="0"/>
          <a:stretch/>
        </p:blipFill>
        <p:spPr>
          <a:xfrm>
            <a:off x="0" y="5141460"/>
            <a:ext cx="2582984" cy="171654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78" name="Shape 78"/>
        <p:cNvGrpSpPr/>
        <p:nvPr/>
      </p:nvGrpSpPr>
      <p:grpSpPr>
        <a:xfrm>
          <a:off x="0" y="0"/>
          <a:ext cx="0" cy="0"/>
          <a:chOff x="0" y="0"/>
          <a:chExt cx="0" cy="0"/>
        </a:xfrm>
      </p:grpSpPr>
      <p:pic>
        <p:nvPicPr>
          <p:cNvPr id="79" name="Google Shape;79;p10"/>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80" name="Google Shape;80;p10"/>
          <p:cNvPicPr preferRelativeResize="0"/>
          <p:nvPr/>
        </p:nvPicPr>
        <p:blipFill rotWithShape="1">
          <a:blip r:embed="rId3">
            <a:alphaModFix/>
          </a:blip>
          <a:srcRect b="-36684" l="0" r="6600" t="3"/>
          <a:stretch/>
        </p:blipFill>
        <p:spPr>
          <a:xfrm>
            <a:off x="436034" y="858109"/>
            <a:ext cx="11387159" cy="45719"/>
          </a:xfrm>
          <a:prstGeom prst="rect">
            <a:avLst/>
          </a:prstGeom>
          <a:noFill/>
          <a:ln>
            <a:noFill/>
          </a:ln>
        </p:spPr>
      </p:pic>
      <p:pic>
        <p:nvPicPr>
          <p:cNvPr id="81" name="Google Shape;81;p10"/>
          <p:cNvPicPr preferRelativeResize="0"/>
          <p:nvPr/>
        </p:nvPicPr>
        <p:blipFill rotWithShape="1">
          <a:blip r:embed="rId4">
            <a:alphaModFix/>
          </a:blip>
          <a:srcRect b="23513" l="35446" r="0" t="0"/>
          <a:stretch/>
        </p:blipFill>
        <p:spPr>
          <a:xfrm>
            <a:off x="0" y="4799507"/>
            <a:ext cx="1737360" cy="2058494"/>
          </a:xfrm>
          <a:prstGeom prst="rect">
            <a:avLst/>
          </a:prstGeom>
          <a:noFill/>
          <a:ln>
            <a:noFill/>
          </a:ln>
        </p:spPr>
      </p:pic>
      <p:pic>
        <p:nvPicPr>
          <p:cNvPr id="82" name="Google Shape;82;p10"/>
          <p:cNvPicPr preferRelativeResize="0"/>
          <p:nvPr/>
        </p:nvPicPr>
        <p:blipFill rotWithShape="1">
          <a:blip r:embed="rId5">
            <a:alphaModFix/>
          </a:blip>
          <a:srcRect b="0" l="0" r="0" t="0"/>
          <a:stretch/>
        </p:blipFill>
        <p:spPr>
          <a:xfrm rot="-5400000">
            <a:off x="10239223" y="1795994"/>
            <a:ext cx="1579199" cy="1184400"/>
          </a:xfrm>
          <a:prstGeom prst="rect">
            <a:avLst/>
          </a:prstGeom>
          <a:noFill/>
          <a:ln>
            <a:noFill/>
          </a:ln>
        </p:spPr>
      </p:pic>
      <p:sp>
        <p:nvSpPr>
          <p:cNvPr id="83" name="Google Shape;83;p1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4" name="Google Shape;84;p10"/>
          <p:cNvSpPr txBox="1"/>
          <p:nvPr/>
        </p:nvSpPr>
        <p:spPr>
          <a:xfrm>
            <a:off x="873760" y="-538480"/>
            <a:ext cx="184731" cy="3693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85" name="Google Shape;85;p10"/>
          <p:cNvSpPr txBox="1"/>
          <p:nvPr>
            <p:ph type="title"/>
          </p:nvPr>
        </p:nvSpPr>
        <p:spPr>
          <a:xfrm>
            <a:off x="838200" y="2488688"/>
            <a:ext cx="9403080" cy="113347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86" name="Google Shape;86;p10"/>
          <p:cNvPicPr preferRelativeResize="0"/>
          <p:nvPr/>
        </p:nvPicPr>
        <p:blipFill rotWithShape="1">
          <a:blip r:embed="rId6">
            <a:alphaModFix/>
          </a:blip>
          <a:srcRect b="0" l="0" r="0" t="0"/>
          <a:stretch/>
        </p:blipFill>
        <p:spPr>
          <a:xfrm>
            <a:off x="238501" y="102202"/>
            <a:ext cx="4209297" cy="8016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7.png"/><Relationship Id="rId4" Type="http://schemas.openxmlformats.org/officeDocument/2006/relationships/image" Target="../media/image28.png"/><Relationship Id="rId10" Type="http://schemas.openxmlformats.org/officeDocument/2006/relationships/image" Target="../media/image37.png"/><Relationship Id="rId9" Type="http://schemas.openxmlformats.org/officeDocument/2006/relationships/image" Target="../media/image23.png"/><Relationship Id="rId5" Type="http://schemas.openxmlformats.org/officeDocument/2006/relationships/image" Target="../media/image33.png"/><Relationship Id="rId6" Type="http://schemas.openxmlformats.org/officeDocument/2006/relationships/image" Target="../media/image34.png"/><Relationship Id="rId7" Type="http://schemas.openxmlformats.org/officeDocument/2006/relationships/image" Target="../media/image38.png"/><Relationship Id="rId8" Type="http://schemas.openxmlformats.org/officeDocument/2006/relationships/image" Target="../media/image3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www.nihr.ac.uk/health-and-care-professionals/career-development/associate-principal-investigator-scheme.htm" TargetMode="External"/><Relationship Id="rId4" Type="http://schemas.openxmlformats.org/officeDocument/2006/relationships/hyperlink" Target="https://www.nihr.ac.uk/health-and-care-professionals/career-development/register-your-study-for-the-associate-principal-investigator-schem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odp.nihr.ac.uk/" TargetMode="External"/><Relationship Id="rId4" Type="http://schemas.openxmlformats.org/officeDocument/2006/relationships/hyperlink" Target="https://www.ukctg.nihr.ac.uk/" TargetMode="External"/><Relationship Id="rId5" Type="http://schemas.openxmlformats.org/officeDocument/2006/relationships/hyperlink" Target="http://csg.ncri.org.uk/portfolio/portfolio-maps/" TargetMode="External"/><Relationship Id="rId6" Type="http://schemas.openxmlformats.org/officeDocument/2006/relationships/hyperlink" Target="http://csg.ncri.org.uk/portfolio/portfolio-maps/" TargetMode="External"/><Relationship Id="rId7" Type="http://schemas.openxmlformats.org/officeDocument/2006/relationships/hyperlink" Target="http://csg.ncri.org.uk/portfolio/portfolio-maps/" TargetMode="External"/><Relationship Id="rId8" Type="http://schemas.openxmlformats.org/officeDocument/2006/relationships/hyperlink" Target="http://public-odp.nihr.ac.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2.png"/><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4.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7.png"/><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docs.google.com/spreadsheets/d/1T1GHEgEZpEZy63LfhMVAUBaeA18XdNxl/edit?usp=sharing&amp;ouid=116508400395350162569&amp;rtpof=true&amp;sd=tru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9.png"/><Relationship Id="rId4" Type="http://schemas.openxmlformats.org/officeDocument/2006/relationships/image" Target="../media/image36.png"/><Relationship Id="rId5"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1"/>
          <p:cNvSpPr txBox="1"/>
          <p:nvPr>
            <p:ph idx="1" type="subTitle"/>
          </p:nvPr>
        </p:nvSpPr>
        <p:spPr>
          <a:xfrm>
            <a:off x="1524000" y="3986195"/>
            <a:ext cx="9144000" cy="4659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Clr>
                <a:schemeClr val="lt1"/>
              </a:buClr>
              <a:buSzPts val="2220"/>
              <a:buNone/>
            </a:pPr>
            <a:r>
              <a:rPr lang="en-GB" sz="2920">
                <a:latin typeface="Lato"/>
                <a:ea typeface="Lato"/>
                <a:cs typeface="Lato"/>
                <a:sym typeface="Lato"/>
              </a:rPr>
              <a:t>Research Update - Claire Matthews</a:t>
            </a:r>
            <a:endParaRPr sz="3100">
              <a:latin typeface="Lato"/>
              <a:ea typeface="Lato"/>
              <a:cs typeface="Lato"/>
              <a:sym typeface="Lato"/>
            </a:endParaRPr>
          </a:p>
          <a:p>
            <a:pPr indent="0" lvl="0" marL="0" rtl="0" algn="l">
              <a:lnSpc>
                <a:spcPct val="80000"/>
              </a:lnSpc>
              <a:spcBef>
                <a:spcPts val="444"/>
              </a:spcBef>
              <a:spcAft>
                <a:spcPts val="0"/>
              </a:spcAft>
              <a:buClr>
                <a:schemeClr val="lt1"/>
              </a:buClr>
              <a:buSzPts val="2220"/>
              <a:buNone/>
            </a:pPr>
            <a:r>
              <a:rPr lang="en-GB" sz="2220"/>
              <a:t> </a:t>
            </a:r>
            <a:endParaRPr/>
          </a:p>
        </p:txBody>
      </p:sp>
      <p:sp>
        <p:nvSpPr>
          <p:cNvPr id="93" name="Google Shape;93;p11"/>
          <p:cNvSpPr txBox="1"/>
          <p:nvPr>
            <p:ph type="ctrTitle"/>
          </p:nvPr>
        </p:nvSpPr>
        <p:spPr>
          <a:xfrm>
            <a:off x="1524000" y="1122363"/>
            <a:ext cx="9144000" cy="2387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1200"/>
              </a:spcBef>
              <a:spcAft>
                <a:spcPts val="0"/>
              </a:spcAft>
              <a:buClr>
                <a:schemeClr val="lt1"/>
              </a:buClr>
              <a:buSzPts val="6000"/>
              <a:buFont typeface="Arial"/>
              <a:buNone/>
            </a:pPr>
            <a:br>
              <a:rPr lang="en-GB"/>
            </a:br>
            <a:r>
              <a:rPr lang="en-GB" sz="4500">
                <a:latin typeface="Lato"/>
                <a:ea typeface="Lato"/>
                <a:cs typeface="Lato"/>
                <a:sym typeface="Lato"/>
              </a:rPr>
              <a:t>SWAG Network Haematological Cancer</a:t>
            </a:r>
            <a:endParaRPr sz="4500">
              <a:latin typeface="Lato"/>
              <a:ea typeface="Lato"/>
              <a:cs typeface="Lato"/>
              <a:sym typeface="Lato"/>
            </a:endParaRPr>
          </a:p>
          <a:p>
            <a:pPr indent="0" lvl="0" marL="0" rtl="0" algn="ctr">
              <a:lnSpc>
                <a:spcPct val="90000"/>
              </a:lnSpc>
              <a:spcBef>
                <a:spcPts val="1200"/>
              </a:spcBef>
              <a:spcAft>
                <a:spcPts val="0"/>
              </a:spcAft>
              <a:buClr>
                <a:schemeClr val="lt1"/>
              </a:buClr>
              <a:buSzPts val="6000"/>
              <a:buFont typeface="Arial"/>
              <a:buNone/>
            </a:pPr>
            <a:r>
              <a:rPr lang="en-GB" sz="4500">
                <a:latin typeface="Lato"/>
                <a:ea typeface="Lato"/>
                <a:cs typeface="Lato"/>
                <a:sym typeface="Lato"/>
              </a:rPr>
              <a:t>Clinical Advisory Group</a:t>
            </a:r>
            <a:br>
              <a:rPr lang="en-GB" sz="4500">
                <a:latin typeface="Lato"/>
                <a:ea typeface="Lato"/>
                <a:cs typeface="Lato"/>
                <a:sym typeface="Lato"/>
              </a:rPr>
            </a:br>
            <a:endParaRPr sz="4500">
              <a:latin typeface="Lato"/>
              <a:ea typeface="Lato"/>
              <a:cs typeface="Lato"/>
              <a:sym typeface="Lato"/>
            </a:endParaRPr>
          </a:p>
        </p:txBody>
      </p:sp>
      <p:sp>
        <p:nvSpPr>
          <p:cNvPr id="94" name="Google Shape;94;p11"/>
          <p:cNvSpPr txBox="1"/>
          <p:nvPr/>
        </p:nvSpPr>
        <p:spPr>
          <a:xfrm>
            <a:off x="9180875" y="5585950"/>
            <a:ext cx="2018700" cy="69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lang="en-GB" sz="2100">
                <a:solidFill>
                  <a:schemeClr val="lt1"/>
                </a:solidFill>
                <a:latin typeface="Lato"/>
                <a:ea typeface="Lato"/>
                <a:cs typeface="Lato"/>
                <a:sym typeface="Lato"/>
              </a:rPr>
              <a:t>23/02/2023</a:t>
            </a:r>
            <a:endParaRPr b="0" i="0" sz="2100" u="none" cap="none" strike="noStrike">
              <a:solidFill>
                <a:schemeClr val="lt1"/>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20"/>
          <p:cNvSpPr txBox="1"/>
          <p:nvPr/>
        </p:nvSpPr>
        <p:spPr>
          <a:xfrm>
            <a:off x="525650" y="233250"/>
            <a:ext cx="109308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193E72"/>
                </a:solidFill>
              </a:rPr>
              <a:t>Cancer Patient Experience Survey 2021 Results -  Research Question</a:t>
            </a:r>
            <a:endParaRPr sz="2300">
              <a:solidFill>
                <a:srgbClr val="193E72"/>
              </a:solidFill>
            </a:endParaRPr>
          </a:p>
        </p:txBody>
      </p:sp>
      <p:grpSp>
        <p:nvGrpSpPr>
          <p:cNvPr id="173" name="Google Shape;173;p20"/>
          <p:cNvGrpSpPr/>
          <p:nvPr/>
        </p:nvGrpSpPr>
        <p:grpSpPr>
          <a:xfrm>
            <a:off x="1500513" y="1180021"/>
            <a:ext cx="9387840" cy="599767"/>
            <a:chOff x="1500513" y="1180021"/>
            <a:chExt cx="9387840" cy="599767"/>
          </a:xfrm>
        </p:grpSpPr>
        <p:pic>
          <p:nvPicPr>
            <p:cNvPr id="174" name="Google Shape;174;p20"/>
            <p:cNvPicPr preferRelativeResize="0"/>
            <p:nvPr/>
          </p:nvPicPr>
          <p:blipFill>
            <a:blip r:embed="rId3">
              <a:alphaModFix/>
            </a:blip>
            <a:stretch>
              <a:fillRect/>
            </a:stretch>
          </p:blipFill>
          <p:spPr>
            <a:xfrm>
              <a:off x="1500513" y="1180021"/>
              <a:ext cx="9387840" cy="258147"/>
            </a:xfrm>
            <a:prstGeom prst="rect">
              <a:avLst/>
            </a:prstGeom>
            <a:noFill/>
            <a:ln>
              <a:noFill/>
            </a:ln>
          </p:spPr>
        </p:pic>
        <p:pic>
          <p:nvPicPr>
            <p:cNvPr id="175" name="Google Shape;175;p20"/>
            <p:cNvPicPr preferRelativeResize="0"/>
            <p:nvPr/>
          </p:nvPicPr>
          <p:blipFill>
            <a:blip r:embed="rId4">
              <a:alphaModFix/>
            </a:blip>
            <a:stretch>
              <a:fillRect/>
            </a:stretch>
          </p:blipFill>
          <p:spPr>
            <a:xfrm>
              <a:off x="1529350" y="1438180"/>
              <a:ext cx="9330185" cy="341609"/>
            </a:xfrm>
            <a:prstGeom prst="rect">
              <a:avLst/>
            </a:prstGeom>
            <a:noFill/>
            <a:ln>
              <a:noFill/>
            </a:ln>
          </p:spPr>
        </p:pic>
      </p:grpSp>
      <p:grpSp>
        <p:nvGrpSpPr>
          <p:cNvPr id="176" name="Google Shape;176;p20"/>
          <p:cNvGrpSpPr/>
          <p:nvPr/>
        </p:nvGrpSpPr>
        <p:grpSpPr>
          <a:xfrm>
            <a:off x="1500525" y="1972273"/>
            <a:ext cx="9362885" cy="860107"/>
            <a:chOff x="152400" y="1932189"/>
            <a:chExt cx="7372350" cy="666750"/>
          </a:xfrm>
        </p:grpSpPr>
        <p:pic>
          <p:nvPicPr>
            <p:cNvPr id="177" name="Google Shape;177;p20"/>
            <p:cNvPicPr preferRelativeResize="0"/>
            <p:nvPr/>
          </p:nvPicPr>
          <p:blipFill>
            <a:blip r:embed="rId5">
              <a:alphaModFix/>
            </a:blip>
            <a:stretch>
              <a:fillRect/>
            </a:stretch>
          </p:blipFill>
          <p:spPr>
            <a:xfrm>
              <a:off x="152400" y="1932189"/>
              <a:ext cx="7372350" cy="381000"/>
            </a:xfrm>
            <a:prstGeom prst="rect">
              <a:avLst/>
            </a:prstGeom>
            <a:noFill/>
            <a:ln>
              <a:noFill/>
            </a:ln>
          </p:spPr>
        </p:pic>
        <p:pic>
          <p:nvPicPr>
            <p:cNvPr id="178" name="Google Shape;178;p20"/>
            <p:cNvPicPr preferRelativeResize="0"/>
            <p:nvPr/>
          </p:nvPicPr>
          <p:blipFill>
            <a:blip r:embed="rId6">
              <a:alphaModFix/>
            </a:blip>
            <a:stretch>
              <a:fillRect/>
            </a:stretch>
          </p:blipFill>
          <p:spPr>
            <a:xfrm>
              <a:off x="176213" y="2313189"/>
              <a:ext cx="7324725" cy="285750"/>
            </a:xfrm>
            <a:prstGeom prst="rect">
              <a:avLst/>
            </a:prstGeom>
            <a:noFill/>
            <a:ln>
              <a:noFill/>
            </a:ln>
          </p:spPr>
        </p:pic>
      </p:grpSp>
      <p:grpSp>
        <p:nvGrpSpPr>
          <p:cNvPr id="179" name="Google Shape;179;p20"/>
          <p:cNvGrpSpPr/>
          <p:nvPr/>
        </p:nvGrpSpPr>
        <p:grpSpPr>
          <a:xfrm>
            <a:off x="1500513" y="3024934"/>
            <a:ext cx="9387078" cy="613208"/>
            <a:chOff x="147638" y="2984781"/>
            <a:chExt cx="7391400" cy="514350"/>
          </a:xfrm>
        </p:grpSpPr>
        <p:pic>
          <p:nvPicPr>
            <p:cNvPr id="180" name="Google Shape;180;p20"/>
            <p:cNvPicPr preferRelativeResize="0"/>
            <p:nvPr/>
          </p:nvPicPr>
          <p:blipFill>
            <a:blip r:embed="rId7">
              <a:alphaModFix/>
            </a:blip>
            <a:stretch>
              <a:fillRect/>
            </a:stretch>
          </p:blipFill>
          <p:spPr>
            <a:xfrm>
              <a:off x="152400" y="2984781"/>
              <a:ext cx="7381875" cy="200025"/>
            </a:xfrm>
            <a:prstGeom prst="rect">
              <a:avLst/>
            </a:prstGeom>
            <a:noFill/>
            <a:ln>
              <a:noFill/>
            </a:ln>
          </p:spPr>
        </p:pic>
        <p:pic>
          <p:nvPicPr>
            <p:cNvPr id="181" name="Google Shape;181;p20"/>
            <p:cNvPicPr preferRelativeResize="0"/>
            <p:nvPr/>
          </p:nvPicPr>
          <p:blipFill>
            <a:blip r:embed="rId8">
              <a:alphaModFix/>
            </a:blip>
            <a:stretch>
              <a:fillRect/>
            </a:stretch>
          </p:blipFill>
          <p:spPr>
            <a:xfrm>
              <a:off x="147638" y="3184806"/>
              <a:ext cx="7391400" cy="314325"/>
            </a:xfrm>
            <a:prstGeom prst="rect">
              <a:avLst/>
            </a:prstGeom>
            <a:noFill/>
            <a:ln>
              <a:noFill/>
            </a:ln>
          </p:spPr>
        </p:pic>
      </p:grpSp>
      <p:grpSp>
        <p:nvGrpSpPr>
          <p:cNvPr id="182" name="Google Shape;182;p20"/>
          <p:cNvGrpSpPr/>
          <p:nvPr/>
        </p:nvGrpSpPr>
        <p:grpSpPr>
          <a:xfrm>
            <a:off x="1500513" y="3763878"/>
            <a:ext cx="9374981" cy="972348"/>
            <a:chOff x="138113" y="3830692"/>
            <a:chExt cx="7381875" cy="779000"/>
          </a:xfrm>
        </p:grpSpPr>
        <p:pic>
          <p:nvPicPr>
            <p:cNvPr id="183" name="Google Shape;183;p20"/>
            <p:cNvPicPr preferRelativeResize="0"/>
            <p:nvPr/>
          </p:nvPicPr>
          <p:blipFill>
            <a:blip r:embed="rId9">
              <a:alphaModFix/>
            </a:blip>
            <a:stretch>
              <a:fillRect/>
            </a:stretch>
          </p:blipFill>
          <p:spPr>
            <a:xfrm>
              <a:off x="138125" y="3830692"/>
              <a:ext cx="7353300" cy="523875"/>
            </a:xfrm>
            <a:prstGeom prst="rect">
              <a:avLst/>
            </a:prstGeom>
            <a:noFill/>
            <a:ln>
              <a:noFill/>
            </a:ln>
          </p:spPr>
        </p:pic>
        <p:pic>
          <p:nvPicPr>
            <p:cNvPr id="184" name="Google Shape;184;p20"/>
            <p:cNvPicPr preferRelativeResize="0"/>
            <p:nvPr/>
          </p:nvPicPr>
          <p:blipFill>
            <a:blip r:embed="rId10">
              <a:alphaModFix/>
            </a:blip>
            <a:stretch>
              <a:fillRect/>
            </a:stretch>
          </p:blipFill>
          <p:spPr>
            <a:xfrm>
              <a:off x="138113" y="4314417"/>
              <a:ext cx="7381875" cy="295275"/>
            </a:xfrm>
            <a:prstGeom prst="rect">
              <a:avLst/>
            </a:prstGeom>
            <a:noFill/>
            <a:ln>
              <a:noFill/>
            </a:ln>
          </p:spPr>
        </p:pic>
      </p:grpSp>
      <p:sp>
        <p:nvSpPr>
          <p:cNvPr id="185" name="Google Shape;185;p20"/>
          <p:cNvSpPr txBox="1"/>
          <p:nvPr/>
        </p:nvSpPr>
        <p:spPr>
          <a:xfrm>
            <a:off x="1042725" y="4999800"/>
            <a:ext cx="102696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400">
                <a:solidFill>
                  <a:schemeClr val="dk1"/>
                </a:solidFill>
                <a:highlight>
                  <a:srgbClr val="FFFFFF"/>
                </a:highlight>
                <a:latin typeface="Calibri"/>
                <a:ea typeface="Calibri"/>
                <a:cs typeface="Calibri"/>
                <a:sym typeface="Calibri"/>
              </a:rPr>
              <a:t> How do we increase conversations about research in your tumour site?</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0" name="Shape 190"/>
        <p:cNvGrpSpPr/>
        <p:nvPr/>
      </p:nvGrpSpPr>
      <p:grpSpPr>
        <a:xfrm>
          <a:off x="0" y="0"/>
          <a:ext cx="0" cy="0"/>
          <a:chOff x="0" y="0"/>
          <a:chExt cx="0" cy="0"/>
        </a:xfrm>
      </p:grpSpPr>
      <p:sp>
        <p:nvSpPr>
          <p:cNvPr id="191" name="Google Shape;191;p21"/>
          <p:cNvSpPr txBox="1"/>
          <p:nvPr>
            <p:ph type="title"/>
          </p:nvPr>
        </p:nvSpPr>
        <p:spPr>
          <a:xfrm>
            <a:off x="764150" y="202177"/>
            <a:ext cx="10515600" cy="865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GB"/>
              <a:t>Associate PI Scheme</a:t>
            </a:r>
            <a:endParaRPr/>
          </a:p>
        </p:txBody>
      </p:sp>
      <p:sp>
        <p:nvSpPr>
          <p:cNvPr id="192" name="Google Shape;192;p21"/>
          <p:cNvSpPr txBox="1"/>
          <p:nvPr>
            <p:ph idx="1" type="body"/>
          </p:nvPr>
        </p:nvSpPr>
        <p:spPr>
          <a:xfrm>
            <a:off x="219500" y="1341125"/>
            <a:ext cx="11604900" cy="4539300"/>
          </a:xfrm>
          <a:prstGeom prst="rect">
            <a:avLst/>
          </a:prstGeom>
          <a:solidFill>
            <a:schemeClr val="lt1"/>
          </a:solidFill>
        </p:spPr>
        <p:txBody>
          <a:bodyPr anchorCtr="0" anchor="t" bIns="45700" lIns="91425" spcFirstLastPara="1" rIns="91425" wrap="square" tIns="45700">
            <a:noAutofit/>
          </a:bodyPr>
          <a:lstStyle/>
          <a:p>
            <a:pPr indent="0" lvl="0" marL="0" rtl="0" algn="l">
              <a:spcBef>
                <a:spcPts val="1000"/>
              </a:spcBef>
              <a:spcAft>
                <a:spcPts val="0"/>
              </a:spcAft>
              <a:buNone/>
            </a:pPr>
            <a:r>
              <a:rPr lang="en-GB" sz="1900" u="sng">
                <a:solidFill>
                  <a:schemeClr val="hlink"/>
                </a:solidFill>
                <a:hlinkClick r:id="rId3"/>
              </a:rPr>
              <a:t>https://www.nihr.ac.uk/health-and-care-professionals/career-development/associate-principal-investigator-scheme.htm</a:t>
            </a:r>
            <a:endParaRPr sz="1900"/>
          </a:p>
          <a:p>
            <a:pPr indent="0" lvl="0" marL="0" rtl="0" algn="l">
              <a:spcBef>
                <a:spcPts val="1000"/>
              </a:spcBef>
              <a:spcAft>
                <a:spcPts val="0"/>
              </a:spcAft>
              <a:buNone/>
            </a:pPr>
            <a:r>
              <a:t/>
            </a:r>
            <a:endParaRPr sz="1900"/>
          </a:p>
          <a:p>
            <a:pPr indent="0" lvl="0" marL="0" rtl="0" algn="l">
              <a:spcBef>
                <a:spcPts val="1000"/>
              </a:spcBef>
              <a:spcAft>
                <a:spcPts val="0"/>
              </a:spcAft>
              <a:buNone/>
            </a:pPr>
            <a:r>
              <a:rPr lang="en-GB" sz="1900"/>
              <a:t>A six month in-work training opportunity, providing practical experience for healthcare professionals starting their research career.  People who would not normally have the opportunity to take part in clinical research in their day to day role have the chance to experience what it means to work on and deliver a NIHR portfolio trial under the mentorship of an enthusiastic Local PI.</a:t>
            </a:r>
            <a:endParaRPr sz="1900"/>
          </a:p>
          <a:p>
            <a:pPr indent="0" lvl="0" marL="0" rtl="0" algn="l">
              <a:spcBef>
                <a:spcPts val="1000"/>
              </a:spcBef>
              <a:spcAft>
                <a:spcPts val="0"/>
              </a:spcAft>
              <a:buNone/>
            </a:pPr>
            <a:r>
              <a:rPr lang="en-GB" sz="1900"/>
              <a:t>CIs working with a CTU can register their study on the scheme </a:t>
            </a:r>
            <a:endParaRPr sz="1900"/>
          </a:p>
          <a:p>
            <a:pPr indent="0" lvl="0" marL="0" rtl="0" algn="l">
              <a:spcBef>
                <a:spcPts val="1000"/>
              </a:spcBef>
              <a:spcAft>
                <a:spcPts val="0"/>
              </a:spcAft>
              <a:buNone/>
            </a:pPr>
            <a:r>
              <a:rPr lang="en-GB" sz="1900" u="sng">
                <a:solidFill>
                  <a:schemeClr val="hlink"/>
                </a:solidFill>
                <a:hlinkClick r:id="rId4"/>
              </a:rPr>
              <a:t>https://www.nihr.ac.uk/health-and-care-professionals/career-development/register-your-study-for-the-associate-principal-investigator-scheme.htm</a:t>
            </a:r>
            <a:endParaRPr sz="1900"/>
          </a:p>
          <a:p>
            <a:pPr indent="0" lvl="0" marL="0" rtl="0" algn="l">
              <a:spcBef>
                <a:spcPts val="1000"/>
              </a:spcBef>
              <a:spcAft>
                <a:spcPts val="0"/>
              </a:spcAft>
              <a:buNone/>
            </a:pPr>
            <a:r>
              <a:t/>
            </a:r>
            <a:endParaRPr sz="1900"/>
          </a:p>
          <a:p>
            <a:pPr indent="0" lvl="0" marL="0" rtl="0" algn="l">
              <a:lnSpc>
                <a:spcPct val="100000"/>
              </a:lnSpc>
              <a:spcBef>
                <a:spcPts val="1000"/>
              </a:spcBef>
              <a:spcAft>
                <a:spcPts val="0"/>
              </a:spcAft>
              <a:buNone/>
            </a:pPr>
            <a:r>
              <a:rPr lang="en-GB" sz="2300">
                <a:solidFill>
                  <a:srgbClr val="980000"/>
                </a:solidFill>
              </a:rPr>
              <a:t>There are currently no APIs in the region for Haematology studies</a:t>
            </a:r>
            <a:endParaRPr sz="2300"/>
          </a:p>
          <a:p>
            <a:pPr indent="0" lvl="0" marL="0" rtl="0" algn="l">
              <a:lnSpc>
                <a:spcPct val="100000"/>
              </a:lnSpc>
              <a:spcBef>
                <a:spcPts val="1000"/>
              </a:spcBef>
              <a:spcAft>
                <a:spcPts val="0"/>
              </a:spcAft>
              <a:buNone/>
            </a:pPr>
            <a:r>
              <a:t/>
            </a:r>
            <a:endParaRPr sz="2100">
              <a:highlight>
                <a:schemeClr val="lt1"/>
              </a:highlight>
            </a:endParaRPr>
          </a:p>
          <a:p>
            <a:pPr indent="0" lvl="0" marL="0" rtl="0" algn="l">
              <a:lnSpc>
                <a:spcPct val="100000"/>
              </a:lnSpc>
              <a:spcBef>
                <a:spcPts val="0"/>
              </a:spcBef>
              <a:spcAft>
                <a:spcPts val="0"/>
              </a:spcAft>
              <a:buNone/>
            </a:pPr>
            <a:r>
              <a:t/>
            </a:r>
            <a:endParaRPr sz="1900"/>
          </a:p>
          <a:p>
            <a:pPr indent="0" lvl="0" marL="0" rtl="0" algn="l">
              <a:spcBef>
                <a:spcPts val="1000"/>
              </a:spcBef>
              <a:spcAft>
                <a:spcPts val="0"/>
              </a:spcAft>
              <a:buNone/>
            </a:pPr>
            <a:r>
              <a:t/>
            </a:r>
            <a:endParaRPr sz="1900"/>
          </a:p>
          <a:p>
            <a:pPr indent="0" lvl="0" marL="0" rtl="0" algn="l">
              <a:spcBef>
                <a:spcPts val="1000"/>
              </a:spcBef>
              <a:spcAft>
                <a:spcPts val="0"/>
              </a:spcAft>
              <a:buNone/>
            </a:pPr>
            <a:r>
              <a:t/>
            </a:r>
            <a:endParaRPr b="1" sz="2100">
              <a:solidFill>
                <a:srgbClr val="888888"/>
              </a:solidFill>
            </a:endParaRPr>
          </a:p>
          <a:p>
            <a:pPr indent="0" lvl="0" marL="0" rtl="0" algn="l">
              <a:spcBef>
                <a:spcPts val="1000"/>
              </a:spcBef>
              <a:spcAft>
                <a:spcPts val="0"/>
              </a:spcAft>
              <a:buNone/>
            </a:pPr>
            <a:r>
              <a:t/>
            </a:r>
            <a:endParaRPr b="1" sz="2100">
              <a:solidFill>
                <a:srgbClr val="888888"/>
              </a:solidFill>
            </a:endParaRPr>
          </a:p>
        </p:txBody>
      </p:sp>
      <p:grpSp>
        <p:nvGrpSpPr>
          <p:cNvPr id="193" name="Google Shape;193;p21"/>
          <p:cNvGrpSpPr/>
          <p:nvPr/>
        </p:nvGrpSpPr>
        <p:grpSpPr>
          <a:xfrm>
            <a:off x="10441748" y="-838776"/>
            <a:ext cx="1995749" cy="2033473"/>
            <a:chOff x="2449130" y="3506855"/>
            <a:chExt cx="3042300" cy="3042300"/>
          </a:xfrm>
        </p:grpSpPr>
        <p:sp>
          <p:nvSpPr>
            <p:cNvPr id="194" name="Google Shape;194;p21"/>
            <p:cNvSpPr/>
            <p:nvPr/>
          </p:nvSpPr>
          <p:spPr>
            <a:xfrm>
              <a:off x="3620954" y="4661600"/>
              <a:ext cx="720600" cy="720600"/>
            </a:xfrm>
            <a:prstGeom prst="ellipse">
              <a:avLst/>
            </a:prstGeom>
            <a:noFill/>
            <a:ln cap="flat" cmpd="sng" w="254000">
              <a:solidFill>
                <a:srgbClr val="173E7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sp>
          <p:nvSpPr>
            <p:cNvPr id="195" name="Google Shape;195;p21"/>
            <p:cNvSpPr/>
            <p:nvPr/>
          </p:nvSpPr>
          <p:spPr>
            <a:xfrm>
              <a:off x="2449130" y="3506855"/>
              <a:ext cx="3042300" cy="3042300"/>
            </a:xfrm>
            <a:prstGeom prst="ellipse">
              <a:avLst/>
            </a:prstGeom>
            <a:noFill/>
            <a:ln cap="flat" cmpd="sng" w="254000">
              <a:solidFill>
                <a:srgbClr val="FBDF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sp>
          <p:nvSpPr>
            <p:cNvPr id="196" name="Google Shape;196;p21"/>
            <p:cNvSpPr/>
            <p:nvPr/>
          </p:nvSpPr>
          <p:spPr>
            <a:xfrm>
              <a:off x="3019333" y="4064748"/>
              <a:ext cx="1923900" cy="1923900"/>
            </a:xfrm>
            <a:prstGeom prst="ellipse">
              <a:avLst/>
            </a:prstGeom>
            <a:noFill/>
            <a:ln cap="flat" cmpd="sng" w="254000">
              <a:solidFill>
                <a:srgbClr val="E65E3B"/>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FFFFFF"/>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graphicFrame>
        <p:nvGraphicFramePr>
          <p:cNvPr id="202" name="Google Shape;202;p22"/>
          <p:cNvGraphicFramePr/>
          <p:nvPr/>
        </p:nvGraphicFramePr>
        <p:xfrm>
          <a:off x="152400" y="152400"/>
          <a:ext cx="3000000" cy="3000000"/>
        </p:xfrm>
        <a:graphic>
          <a:graphicData uri="http://schemas.openxmlformats.org/drawingml/2006/table">
            <a:tbl>
              <a:tblPr>
                <a:noFill/>
                <a:tableStyleId>{DC761A7A-9296-4B8C-A2D2-8D365AF3607D}</a:tableStyleId>
              </a:tblPr>
              <a:tblGrid>
                <a:gridCol w="937950"/>
                <a:gridCol w="8563425"/>
                <a:gridCol w="2388000"/>
              </a:tblGrid>
              <a:tr h="351400">
                <a:tc>
                  <a:txBody>
                    <a:bodyPr/>
                    <a:lstStyle/>
                    <a:p>
                      <a:pPr indent="0" lvl="0" marL="0" rtl="0" algn="l">
                        <a:spcBef>
                          <a:spcPts val="0"/>
                        </a:spcBef>
                        <a:spcAft>
                          <a:spcPts val="0"/>
                        </a:spcAft>
                        <a:buNone/>
                      </a:pPr>
                      <a:r>
                        <a:rPr lang="en-GB">
                          <a:solidFill>
                            <a:schemeClr val="lt1"/>
                          </a:solidFill>
                        </a:rPr>
                        <a:t>CPMS ID</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Short Name</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a:solidFill>
                            <a:schemeClr val="lt1"/>
                          </a:solidFill>
                        </a:rPr>
                        <a:t>Sites in region</a:t>
                      </a:r>
                      <a:endParaRPr>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372725">
                <a:tc>
                  <a:txBody>
                    <a:bodyPr/>
                    <a:lstStyle/>
                    <a:p>
                      <a:pPr indent="0" lvl="0" marL="0" rtl="0" algn="l">
                        <a:spcBef>
                          <a:spcPts val="0"/>
                        </a:spcBef>
                        <a:spcAft>
                          <a:spcPts val="0"/>
                        </a:spcAft>
                        <a:buNone/>
                      </a:pPr>
                      <a:r>
                        <a:rPr lang="en-GB"/>
                        <a:t>15938</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AML18: </a:t>
                      </a:r>
                      <a:r>
                        <a:rPr lang="en-GB">
                          <a:solidFill>
                            <a:schemeClr val="dk1"/>
                          </a:solidFill>
                        </a:rPr>
                        <a:t>A Trial for Older Patients with Acute Myeloid Leukaemia and High Risk Myelodysplastic Syndrome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 Chelt, Musgrove,Salis, RUH, Glos</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819525">
                <a:tc>
                  <a:txBody>
                    <a:bodyPr/>
                    <a:lstStyle/>
                    <a:p>
                      <a:pPr indent="0" lvl="0" marL="0" rtl="0" algn="l">
                        <a:spcBef>
                          <a:spcPts val="0"/>
                        </a:spcBef>
                        <a:spcAft>
                          <a:spcPts val="0"/>
                        </a:spcAft>
                        <a:buNone/>
                      </a:pPr>
                      <a:r>
                        <a:rPr lang="en-GB"/>
                        <a:t>41275</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AMADEUS: </a:t>
                      </a:r>
                      <a:r>
                        <a:rPr lang="en-GB">
                          <a:solidFill>
                            <a:schemeClr val="dk1"/>
                          </a:solidFill>
                        </a:rPr>
                        <a:t>A Double-Blind, Phase III, Randomised Study to Compare the Efficacy and Safety of Oral Azacitidine (CC-486) Versus Placebo in Subjects with Acute Myeloid Leukaemia or Myelodysplastic Syndromes as Maintenance after Allogeneic Haematopoietic Stem Cell Transplantation</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 Southmead</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819150">
                <a:tc>
                  <a:txBody>
                    <a:bodyPr/>
                    <a:lstStyle/>
                    <a:p>
                      <a:pPr indent="0" lvl="0" marL="0" rtl="0" algn="l">
                        <a:spcBef>
                          <a:spcPts val="0"/>
                        </a:spcBef>
                        <a:spcAft>
                          <a:spcPts val="0"/>
                        </a:spcAft>
                        <a:buNone/>
                      </a:pPr>
                      <a:r>
                        <a:rPr lang="en-GB"/>
                        <a:t>41409</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COSI: </a:t>
                      </a:r>
                      <a:r>
                        <a:rPr lang="en-GB">
                          <a:solidFill>
                            <a:schemeClr val="dk1"/>
                          </a:solidFill>
                        </a:rPr>
                        <a:t>An International Randomised Clinical Trial of Therapeutic Interventions with the Potential to Improve Outcome in Adults with Acute Myeloid Leukaemia and High Risk Myelodysplasia Undergoing Allogeneic Stem Cell Transplantation</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33400">
                <a:tc>
                  <a:txBody>
                    <a:bodyPr/>
                    <a:lstStyle/>
                    <a:p>
                      <a:pPr indent="0" lvl="0" marL="0" rtl="0" algn="l">
                        <a:spcBef>
                          <a:spcPts val="0"/>
                        </a:spcBef>
                        <a:spcAft>
                          <a:spcPts val="0"/>
                        </a:spcAft>
                        <a:buNone/>
                      </a:pPr>
                      <a:r>
                        <a:rPr lang="en-GB"/>
                        <a:t>43741</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ALLTogether1: </a:t>
                      </a:r>
                      <a:r>
                        <a:rPr lang="en-GB">
                          <a:solidFill>
                            <a:schemeClr val="dk1"/>
                          </a:solidFill>
                        </a:rPr>
                        <a:t>ALLTogether1– A Treatment study protocol of the ALLTogether Consortium for children and young adults (0-45 years of age) with newly diagnosed acute lymphoblastic leukaemia (ALL)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BRHC, BHOC, RUH, Musgrove, Salisbury, Glos</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830550">
                <a:tc>
                  <a:txBody>
                    <a:bodyPr/>
                    <a:lstStyle/>
                    <a:p>
                      <a:pPr indent="0" lvl="0" marL="0" rtl="0" algn="l">
                        <a:spcBef>
                          <a:spcPts val="0"/>
                        </a:spcBef>
                        <a:spcAft>
                          <a:spcPts val="0"/>
                        </a:spcAft>
                        <a:buNone/>
                      </a:pPr>
                      <a:r>
                        <a:rPr lang="en-GB"/>
                        <a:t>44923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RADAR (UK-MRA Myeloma XV): </a:t>
                      </a:r>
                      <a:r>
                        <a:rPr lang="en-GB">
                          <a:solidFill>
                            <a:schemeClr val="dk1"/>
                          </a:solidFill>
                        </a:rPr>
                        <a:t>Risk-Adapted therapy Directed According to Response comparing treatment escalation and de-escalation strategies in newly diagnosed patients with multiple myeloma (NDMM) suitable for stem cell transplant (TE).</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Glos, BHOC, Musgrove, Yeovil, Salisbury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52450">
                <a:tc>
                  <a:txBody>
                    <a:bodyPr/>
                    <a:lstStyle/>
                    <a:p>
                      <a:pPr indent="0" lvl="0" marL="0" rtl="0" algn="l">
                        <a:spcBef>
                          <a:spcPts val="0"/>
                        </a:spcBef>
                        <a:spcAft>
                          <a:spcPts val="0"/>
                        </a:spcAft>
                        <a:buNone/>
                      </a:pPr>
                      <a:r>
                        <a:rPr lang="en-GB"/>
                        <a:t>46867</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VICTOR: </a:t>
                      </a:r>
                      <a:r>
                        <a:rPr lang="en-GB">
                          <a:solidFill>
                            <a:schemeClr val="dk1"/>
                          </a:solidFill>
                        </a:rPr>
                        <a:t>Venetoclax or Intensive Chemotherapy for Treatment Of Favourable Risk Acute Myeloid Leukaemia: A Molecularly Guided Phase 2 Study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 Salisbury</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800100">
                <a:tc>
                  <a:txBody>
                    <a:bodyPr/>
                    <a:lstStyle/>
                    <a:p>
                      <a:pPr indent="0" lvl="0" marL="0" rtl="0" algn="l">
                        <a:spcBef>
                          <a:spcPts val="0"/>
                        </a:spcBef>
                        <a:spcAft>
                          <a:spcPts val="0"/>
                        </a:spcAft>
                        <a:buNone/>
                      </a:pPr>
                      <a:r>
                        <a:rPr lang="en-GB"/>
                        <a:t>49183</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CA057-001: </a:t>
                      </a:r>
                      <a:r>
                        <a:rPr lang="en-GB">
                          <a:solidFill>
                            <a:schemeClr val="dk1"/>
                          </a:solidFill>
                        </a:rPr>
                        <a:t>A Phase 3, Randomized, Multicenter, Open-Label Study, Comparing CC-92480, Bortezomib and Dexamethasone (480Vd), with Pomalidomide, Bortezomib and Dexamethasone (PVd) in Subjects with Relapsed or Refractory Multiple Myeloma (RRMM)</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Salisbury, Glos</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90550">
                <a:tc>
                  <a:txBody>
                    <a:bodyPr/>
                    <a:lstStyle/>
                    <a:p>
                      <a:pPr indent="0" lvl="0" marL="0" rtl="0" algn="l">
                        <a:spcBef>
                          <a:spcPts val="0"/>
                        </a:spcBef>
                        <a:spcAft>
                          <a:spcPts val="0"/>
                        </a:spcAft>
                        <a:buNone/>
                      </a:pPr>
                      <a:r>
                        <a:rPr lang="en-GB"/>
                        <a:t>50140</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RADAR: </a:t>
                      </a:r>
                      <a:r>
                        <a:rPr lang="en-GB">
                          <a:solidFill>
                            <a:schemeClr val="dk1"/>
                          </a:solidFill>
                        </a:rPr>
                        <a:t>A randomised phase III trial with a PET response adapted design comparing ABVD +/- ISRT with A2VD +/- ISRT in patients with previously untreated stage IA/IIA Hodgkin lymphoma</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71500">
                <a:tc>
                  <a:txBody>
                    <a:bodyPr/>
                    <a:lstStyle/>
                    <a:p>
                      <a:pPr indent="0" lvl="0" marL="0" rtl="0" algn="l">
                        <a:spcBef>
                          <a:spcPts val="0"/>
                        </a:spcBef>
                        <a:spcAft>
                          <a:spcPts val="0"/>
                        </a:spcAft>
                        <a:buNone/>
                      </a:pPr>
                      <a:r>
                        <a:rPr lang="en-GB"/>
                        <a:t>52538</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DETERMINE: </a:t>
                      </a:r>
                      <a:r>
                        <a:rPr lang="en-GB">
                          <a:solidFill>
                            <a:schemeClr val="dk1"/>
                          </a:solidFill>
                        </a:rPr>
                        <a:t>Determining Extended Therapeutic indications for Existing drugs in Rare Molecularly defined Indications using a National Evaluation platform trial</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a:t>BHOC, BRHC</a:t>
                      </a: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6" name="Shape 206"/>
        <p:cNvGrpSpPr/>
        <p:nvPr/>
      </p:nvGrpSpPr>
      <p:grpSpPr>
        <a:xfrm>
          <a:off x="0" y="0"/>
          <a:ext cx="0" cy="0"/>
          <a:chOff x="0" y="0"/>
          <a:chExt cx="0" cy="0"/>
        </a:xfrm>
      </p:grpSpPr>
      <p:sp>
        <p:nvSpPr>
          <p:cNvPr id="207" name="Google Shape;207;p23"/>
          <p:cNvSpPr txBox="1"/>
          <p:nvPr>
            <p:ph idx="1" type="body"/>
          </p:nvPr>
        </p:nvSpPr>
        <p:spPr>
          <a:xfrm>
            <a:off x="838200" y="538428"/>
            <a:ext cx="10515600" cy="5430900"/>
          </a:xfrm>
          <a:prstGeom prst="rect">
            <a:avLst/>
          </a:prstGeom>
          <a:noFill/>
          <a:ln>
            <a:noFill/>
          </a:ln>
        </p:spPr>
        <p:txBody>
          <a:bodyPr anchorCtr="0" anchor="t" bIns="0" lIns="91425" spcFirstLastPara="1" rIns="91425" wrap="square" tIns="0">
            <a:noAutofit/>
          </a:bodyPr>
          <a:lstStyle/>
          <a:p>
            <a:pPr indent="0" lvl="0" marL="0" rtl="0" algn="l">
              <a:lnSpc>
                <a:spcPct val="100000"/>
              </a:lnSpc>
              <a:spcBef>
                <a:spcPts val="1000"/>
              </a:spcBef>
              <a:spcAft>
                <a:spcPts val="0"/>
              </a:spcAft>
              <a:buSzPts val="2400"/>
              <a:buNone/>
            </a:pPr>
            <a:r>
              <a:rPr b="1" lang="en-GB" sz="2220" u="sng">
                <a:solidFill>
                  <a:schemeClr val="hlink"/>
                </a:solidFill>
                <a:hlinkClick r:id="rId3"/>
              </a:rPr>
              <a:t>NIHR ODP https://odp.nihr.ac.uk/</a:t>
            </a:r>
            <a:endParaRPr b="1"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Open data platform. Data on performance and restart across whole CRN, including all specialty areas</a:t>
            </a:r>
            <a:endParaRPr sz="2220">
              <a:solidFill>
                <a:srgbClr val="193E72"/>
              </a:solidFill>
            </a:endParaRPr>
          </a:p>
          <a:p>
            <a:pPr indent="0" lvl="0" marL="0" rtl="0" algn="l">
              <a:lnSpc>
                <a:spcPct val="100000"/>
              </a:lnSpc>
              <a:spcBef>
                <a:spcPts val="2000"/>
              </a:spcBef>
              <a:spcAft>
                <a:spcPts val="0"/>
              </a:spcAft>
              <a:buSzPts val="2400"/>
              <a:buNone/>
            </a:pPr>
            <a:r>
              <a:rPr b="1" lang="en-GB" sz="2220" u="sng">
                <a:solidFill>
                  <a:schemeClr val="hlink"/>
                </a:solidFill>
                <a:hlinkClick r:id="rId4"/>
              </a:rPr>
              <a:t>NIHR Be Part of Research https://www.ukctg.nihr.ac.uk/</a:t>
            </a:r>
            <a:endParaRPr b="1" sz="2220" u="sng">
              <a:solidFill>
                <a:srgbClr val="0000FF"/>
              </a:solidFill>
              <a:hlinkClick r:id="rId5">
                <a:extLst>
                  <a:ext uri="{A12FA001-AC4F-418D-AE19-62706E023703}">
                    <ahyp:hlinkClr val="tx"/>
                  </a:ext>
                </a:extLst>
              </a:hlinkClick>
            </a:endParaRPr>
          </a:p>
          <a:p>
            <a:pPr indent="0" lvl="0" marL="0" rtl="0" algn="l">
              <a:lnSpc>
                <a:spcPct val="100000"/>
              </a:lnSpc>
              <a:spcBef>
                <a:spcPts val="1000"/>
              </a:spcBef>
              <a:spcAft>
                <a:spcPts val="0"/>
              </a:spcAft>
              <a:buSzPts val="2400"/>
              <a:buNone/>
            </a:pPr>
            <a:r>
              <a:rPr lang="en-GB" sz="2220">
                <a:solidFill>
                  <a:schemeClr val="hlink"/>
                </a:solidFill>
                <a:uFill>
                  <a:noFill/>
                </a:uFill>
                <a:hlinkClick r:id="rId6"/>
              </a:rPr>
              <a:t>See which studies are open across the country </a:t>
            </a:r>
            <a:endParaRPr sz="2200"/>
          </a:p>
          <a:p>
            <a:pPr indent="0" lvl="0" marL="0" rtl="0" algn="l">
              <a:lnSpc>
                <a:spcPct val="100000"/>
              </a:lnSpc>
              <a:spcBef>
                <a:spcPts val="2000"/>
              </a:spcBef>
              <a:spcAft>
                <a:spcPts val="0"/>
              </a:spcAft>
              <a:buSzPts val="2400"/>
              <a:buNone/>
            </a:pPr>
            <a:r>
              <a:rPr b="1" lang="en-GB" sz="2220" u="sng">
                <a:solidFill>
                  <a:schemeClr val="hlink"/>
                </a:solidFill>
                <a:hlinkClick r:id="rId7"/>
              </a:rPr>
              <a:t>National Cancer Research Institute Portfolio Maps  http://csg.ncri.org.uk/portfolio/portfolio-maps/</a:t>
            </a:r>
            <a:endParaRPr b="1" sz="2220"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View current national portfolio of open, closed and ‘in set up’ cancer studies</a:t>
            </a:r>
            <a:endParaRPr b="1" sz="2220">
              <a:solidFill>
                <a:srgbClr val="193E72"/>
              </a:solidFill>
            </a:endParaRPr>
          </a:p>
          <a:p>
            <a:pPr indent="0" lvl="0" marL="0" rtl="0" algn="l">
              <a:lnSpc>
                <a:spcPct val="100000"/>
              </a:lnSpc>
              <a:spcBef>
                <a:spcPts val="2000"/>
              </a:spcBef>
              <a:spcAft>
                <a:spcPts val="0"/>
              </a:spcAft>
              <a:buSzPts val="2400"/>
              <a:buNone/>
            </a:pPr>
            <a:r>
              <a:rPr b="1" lang="en-GB" sz="2220" u="sng">
                <a:solidFill>
                  <a:schemeClr val="hlink"/>
                </a:solidFill>
                <a:hlinkClick r:id="rId8"/>
              </a:rPr>
              <a:t>Find a Clinical Research Study (ODP) http://csg.ncri.org.uk/portfolio/portfolio-maps/</a:t>
            </a:r>
            <a:endParaRPr b="1" u="sng">
              <a:solidFill>
                <a:srgbClr val="0000FF"/>
              </a:solidFill>
            </a:endParaRPr>
          </a:p>
          <a:p>
            <a:pPr indent="0" lvl="0" marL="0" rtl="0" algn="l">
              <a:lnSpc>
                <a:spcPct val="100000"/>
              </a:lnSpc>
              <a:spcBef>
                <a:spcPts val="500"/>
              </a:spcBef>
              <a:spcAft>
                <a:spcPts val="0"/>
              </a:spcAft>
              <a:buSzPts val="2400"/>
              <a:buNone/>
            </a:pPr>
            <a:r>
              <a:rPr lang="en-GB" sz="2220">
                <a:solidFill>
                  <a:srgbClr val="193E72"/>
                </a:solidFill>
              </a:rPr>
              <a:t>Search for a study to fit criteria.  Good for horizon scanning, eligibility criteria</a:t>
            </a:r>
            <a:endParaRPr>
              <a:solidFill>
                <a:srgbClr val="193E72"/>
              </a:solidFill>
            </a:endParaRPr>
          </a:p>
          <a:p>
            <a:pPr indent="25400" lvl="2" marL="1143000" rtl="0" algn="l">
              <a:lnSpc>
                <a:spcPct val="80000"/>
              </a:lnSpc>
              <a:spcBef>
                <a:spcPts val="400"/>
              </a:spcBef>
              <a:spcAft>
                <a:spcPts val="0"/>
              </a:spcAft>
              <a:buClr>
                <a:schemeClr val="dk1"/>
              </a:buClr>
              <a:buSzPts val="2000"/>
              <a:buNone/>
            </a:pPr>
            <a:r>
              <a:t/>
            </a:r>
            <a:endParaRPr sz="1850">
              <a:solidFill>
                <a:schemeClr val="dk1"/>
              </a:solidFill>
            </a:endParaRPr>
          </a:p>
          <a:p>
            <a:pPr indent="-87622" lvl="0" marL="228594" rtl="0" algn="l">
              <a:lnSpc>
                <a:spcPct val="70000"/>
              </a:lnSpc>
              <a:spcBef>
                <a:spcPts val="1000"/>
              </a:spcBef>
              <a:spcAft>
                <a:spcPts val="0"/>
              </a:spcAft>
              <a:buClr>
                <a:srgbClr val="193E72"/>
              </a:buClr>
              <a:buSzPts val="2220"/>
              <a:buNone/>
            </a:pPr>
            <a:r>
              <a:t/>
            </a:r>
            <a:endParaRPr sz="222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4"/>
          <p:cNvSpPr txBox="1"/>
          <p:nvPr>
            <p:ph idx="1" type="body"/>
          </p:nvPr>
        </p:nvSpPr>
        <p:spPr>
          <a:xfrm>
            <a:off x="838200" y="1002215"/>
            <a:ext cx="10515600" cy="42564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2400"/>
              <a:buNone/>
            </a:pPr>
            <a:r>
              <a:rPr lang="en-GB" sz="3000"/>
              <a:t>Research Delivery Manager</a:t>
            </a:r>
            <a:endParaRPr/>
          </a:p>
          <a:p>
            <a:pPr indent="0" lvl="0" marL="0" rtl="0" algn="ctr">
              <a:lnSpc>
                <a:spcPct val="90000"/>
              </a:lnSpc>
              <a:spcBef>
                <a:spcPts val="0"/>
              </a:spcBef>
              <a:spcAft>
                <a:spcPts val="0"/>
              </a:spcAft>
              <a:buSzPts val="2400"/>
              <a:buNone/>
            </a:pPr>
            <a:r>
              <a:rPr lang="en-GB"/>
              <a:t>claire.matthews@nihr.ac.uk </a:t>
            </a:r>
            <a:endParaRPr/>
          </a:p>
          <a:p>
            <a:pPr indent="0" lvl="0" marL="0" rtl="0" algn="ctr">
              <a:lnSpc>
                <a:spcPct val="90000"/>
              </a:lnSpc>
              <a:spcBef>
                <a:spcPts val="0"/>
              </a:spcBef>
              <a:spcAft>
                <a:spcPts val="0"/>
              </a:spcAft>
              <a:buSzPts val="2400"/>
              <a:buNone/>
            </a:pPr>
            <a:r>
              <a:t/>
            </a:r>
            <a:endParaRPr/>
          </a:p>
          <a:p>
            <a:pPr indent="0" lvl="0" marL="0" rtl="0" algn="ctr">
              <a:lnSpc>
                <a:spcPct val="90000"/>
              </a:lnSpc>
              <a:spcBef>
                <a:spcPts val="1000"/>
              </a:spcBef>
              <a:spcAft>
                <a:spcPts val="0"/>
              </a:spcAft>
              <a:buSzPts val="2400"/>
              <a:buNone/>
            </a:pPr>
            <a:r>
              <a:rPr lang="en-GB" sz="3000"/>
              <a:t>Research Portfolio Facilitator</a:t>
            </a:r>
            <a:endParaRPr/>
          </a:p>
          <a:p>
            <a:pPr indent="0" lvl="0" marL="0" rtl="0" algn="ctr">
              <a:lnSpc>
                <a:spcPct val="90000"/>
              </a:lnSpc>
              <a:spcBef>
                <a:spcPts val="1000"/>
              </a:spcBef>
              <a:spcAft>
                <a:spcPts val="0"/>
              </a:spcAft>
              <a:buSzPts val="2400"/>
              <a:buNone/>
            </a:pPr>
            <a:r>
              <a:rPr lang="en-GB"/>
              <a:t>rebecca.pienaar@nihr.ac.uk</a:t>
            </a:r>
            <a:endParaRPr/>
          </a:p>
          <a:p>
            <a:pPr indent="0" lvl="0" marL="0" rtl="0" algn="ctr">
              <a:lnSpc>
                <a:spcPct val="90000"/>
              </a:lnSpc>
              <a:spcBef>
                <a:spcPts val="1000"/>
              </a:spcBef>
              <a:spcAft>
                <a:spcPts val="0"/>
              </a:spcAft>
              <a:buSzPts val="2400"/>
              <a:buNone/>
            </a:pPr>
            <a:r>
              <a:t/>
            </a:r>
            <a:endParaRPr sz="3000"/>
          </a:p>
          <a:p>
            <a:pPr indent="0" lvl="0" marL="0" rtl="0" algn="ctr">
              <a:lnSpc>
                <a:spcPct val="90000"/>
              </a:lnSpc>
              <a:spcBef>
                <a:spcPts val="1000"/>
              </a:spcBef>
              <a:spcAft>
                <a:spcPts val="0"/>
              </a:spcAft>
              <a:buSzPts val="2400"/>
              <a:buNone/>
            </a:pPr>
            <a:r>
              <a:rPr lang="en-GB" sz="3000"/>
              <a:t>Sub-specialty Lead</a:t>
            </a:r>
            <a:endParaRPr sz="3000"/>
          </a:p>
          <a:p>
            <a:pPr indent="0" lvl="0" marL="0" rtl="0" algn="ctr">
              <a:lnSpc>
                <a:spcPct val="90000"/>
              </a:lnSpc>
              <a:spcBef>
                <a:spcPts val="1000"/>
              </a:spcBef>
              <a:spcAft>
                <a:spcPts val="0"/>
              </a:spcAft>
              <a:buClr>
                <a:srgbClr val="000000"/>
              </a:buClr>
              <a:buSzPts val="2400"/>
              <a:buFont typeface="Arial"/>
              <a:buNone/>
            </a:pPr>
            <a:r>
              <a:rPr lang="en-GB" sz="2200"/>
              <a:t>sallymoore5@nhs.net</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12"/>
          <p:cNvSpPr txBox="1"/>
          <p:nvPr/>
        </p:nvSpPr>
        <p:spPr>
          <a:xfrm>
            <a:off x="2046900" y="104125"/>
            <a:ext cx="80982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National Recruitment to Haematological Cancer Studies </a:t>
            </a:r>
            <a:endParaRPr sz="2300">
              <a:solidFill>
                <a:srgbClr val="3D85C6"/>
              </a:solidFill>
            </a:endParaRPr>
          </a:p>
        </p:txBody>
      </p:sp>
      <p:sp>
        <p:nvSpPr>
          <p:cNvPr id="100" name="Google Shape;100;p12"/>
          <p:cNvSpPr txBox="1"/>
          <p:nvPr/>
        </p:nvSpPr>
        <p:spPr>
          <a:xfrm>
            <a:off x="8424275" y="6132375"/>
            <a:ext cx="284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Data cut 20/02/2023</a:t>
            </a:r>
            <a:endParaRPr/>
          </a:p>
          <a:p>
            <a:pPr indent="0" lvl="0" marL="0" rtl="0" algn="l">
              <a:spcBef>
                <a:spcPts val="0"/>
              </a:spcBef>
              <a:spcAft>
                <a:spcPts val="0"/>
              </a:spcAft>
              <a:buNone/>
            </a:pPr>
            <a:r>
              <a:rPr lang="en-GB"/>
              <a:t>Source: ODP All Portfolio</a:t>
            </a:r>
            <a:endParaRPr/>
          </a:p>
        </p:txBody>
      </p:sp>
      <p:sp>
        <p:nvSpPr>
          <p:cNvPr id="101" name="Google Shape;101;p12"/>
          <p:cNvSpPr txBox="1"/>
          <p:nvPr/>
        </p:nvSpPr>
        <p:spPr>
          <a:xfrm>
            <a:off x="4141350" y="5751875"/>
            <a:ext cx="509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102" name="Google Shape;102;p12"/>
          <p:cNvPicPr preferRelativeResize="0"/>
          <p:nvPr/>
        </p:nvPicPr>
        <p:blipFill>
          <a:blip r:embed="rId3">
            <a:alphaModFix/>
          </a:blip>
          <a:stretch>
            <a:fillRect/>
          </a:stretch>
        </p:blipFill>
        <p:spPr>
          <a:xfrm>
            <a:off x="1842463" y="3564900"/>
            <a:ext cx="8507074" cy="2437700"/>
          </a:xfrm>
          <a:prstGeom prst="rect">
            <a:avLst/>
          </a:prstGeom>
          <a:noFill/>
          <a:ln>
            <a:noFill/>
          </a:ln>
        </p:spPr>
      </p:pic>
      <p:sp>
        <p:nvSpPr>
          <p:cNvPr id="103" name="Google Shape;103;p12"/>
          <p:cNvSpPr txBox="1"/>
          <p:nvPr/>
        </p:nvSpPr>
        <p:spPr>
          <a:xfrm>
            <a:off x="336275" y="4249500"/>
            <a:ext cx="1079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00"/>
                </a:solidFill>
              </a:rPr>
              <a:t>Apr 2021 - Mar 2022</a:t>
            </a:r>
            <a:endParaRPr>
              <a:solidFill>
                <a:srgbClr val="000000"/>
              </a:solidFill>
            </a:endParaRPr>
          </a:p>
        </p:txBody>
      </p:sp>
      <p:pic>
        <p:nvPicPr>
          <p:cNvPr id="104" name="Google Shape;104;p12"/>
          <p:cNvPicPr preferRelativeResize="0"/>
          <p:nvPr/>
        </p:nvPicPr>
        <p:blipFill>
          <a:blip r:embed="rId4">
            <a:alphaModFix/>
          </a:blip>
          <a:stretch>
            <a:fillRect/>
          </a:stretch>
        </p:blipFill>
        <p:spPr>
          <a:xfrm>
            <a:off x="1842475" y="782575"/>
            <a:ext cx="8445759" cy="2437700"/>
          </a:xfrm>
          <a:prstGeom prst="rect">
            <a:avLst/>
          </a:prstGeom>
          <a:noFill/>
          <a:ln>
            <a:noFill/>
          </a:ln>
        </p:spPr>
      </p:pic>
      <p:sp>
        <p:nvSpPr>
          <p:cNvPr id="105" name="Google Shape;105;p12"/>
          <p:cNvSpPr txBox="1"/>
          <p:nvPr/>
        </p:nvSpPr>
        <p:spPr>
          <a:xfrm>
            <a:off x="285150" y="1693625"/>
            <a:ext cx="10797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00"/>
                </a:solidFill>
              </a:rPr>
              <a:t>Apr 202</a:t>
            </a:r>
            <a:r>
              <a:rPr lang="en-GB"/>
              <a:t>2</a:t>
            </a:r>
            <a:r>
              <a:rPr lang="en-GB">
                <a:solidFill>
                  <a:srgbClr val="000000"/>
                </a:solidFill>
              </a:rPr>
              <a:t> - </a:t>
            </a:r>
            <a:r>
              <a:rPr lang="en-GB"/>
              <a:t>Feb</a:t>
            </a:r>
            <a:r>
              <a:rPr lang="en-GB">
                <a:solidFill>
                  <a:srgbClr val="000000"/>
                </a:solidFill>
              </a:rPr>
              <a:t> 202</a:t>
            </a:r>
            <a:r>
              <a:rPr lang="en-GB"/>
              <a:t>3</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9" name="Shape 109"/>
        <p:cNvGrpSpPr/>
        <p:nvPr/>
      </p:nvGrpSpPr>
      <p:grpSpPr>
        <a:xfrm>
          <a:off x="0" y="0"/>
          <a:ext cx="0" cy="0"/>
          <a:chOff x="0" y="0"/>
          <a:chExt cx="0" cy="0"/>
        </a:xfrm>
      </p:grpSpPr>
      <p:sp>
        <p:nvSpPr>
          <p:cNvPr id="110" name="Google Shape;110;p13"/>
          <p:cNvSpPr txBox="1"/>
          <p:nvPr/>
        </p:nvSpPr>
        <p:spPr>
          <a:xfrm>
            <a:off x="225775" y="104125"/>
            <a:ext cx="11599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200">
                <a:solidFill>
                  <a:srgbClr val="3D85C6"/>
                </a:solidFill>
              </a:rPr>
              <a:t>National vs Regional Recruitment to Haematological Oncology Studies </a:t>
            </a:r>
            <a:endParaRPr sz="2200">
              <a:solidFill>
                <a:srgbClr val="3D85C6"/>
              </a:solidFill>
            </a:endParaRPr>
          </a:p>
        </p:txBody>
      </p:sp>
      <p:sp>
        <p:nvSpPr>
          <p:cNvPr id="111" name="Google Shape;111;p13"/>
          <p:cNvSpPr txBox="1"/>
          <p:nvPr/>
        </p:nvSpPr>
        <p:spPr>
          <a:xfrm>
            <a:off x="8424275" y="6132375"/>
            <a:ext cx="2840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Data cut 20/02/2023</a:t>
            </a:r>
            <a:endParaRPr/>
          </a:p>
          <a:p>
            <a:pPr indent="0" lvl="0" marL="0" rtl="0" algn="l">
              <a:spcBef>
                <a:spcPts val="0"/>
              </a:spcBef>
              <a:spcAft>
                <a:spcPts val="0"/>
              </a:spcAft>
              <a:buNone/>
            </a:pPr>
            <a:r>
              <a:rPr lang="en-GB"/>
              <a:t>Source: ODP All Portfolio</a:t>
            </a:r>
            <a:endParaRPr/>
          </a:p>
        </p:txBody>
      </p:sp>
      <p:sp>
        <p:nvSpPr>
          <p:cNvPr id="112" name="Google Shape;112;p13"/>
          <p:cNvSpPr txBox="1"/>
          <p:nvPr/>
        </p:nvSpPr>
        <p:spPr>
          <a:xfrm>
            <a:off x="423325" y="1476975"/>
            <a:ext cx="1307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National Recruitment</a:t>
            </a:r>
            <a:endParaRPr/>
          </a:p>
        </p:txBody>
      </p:sp>
      <p:sp>
        <p:nvSpPr>
          <p:cNvPr id="113" name="Google Shape;113;p13"/>
          <p:cNvSpPr txBox="1"/>
          <p:nvPr/>
        </p:nvSpPr>
        <p:spPr>
          <a:xfrm>
            <a:off x="491075" y="4261050"/>
            <a:ext cx="1307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SWAG region</a:t>
            </a:r>
            <a:r>
              <a:rPr lang="en-GB"/>
              <a:t> Recruitment</a:t>
            </a:r>
            <a:endParaRPr/>
          </a:p>
        </p:txBody>
      </p:sp>
      <p:pic>
        <p:nvPicPr>
          <p:cNvPr id="114" name="Google Shape;114;p13"/>
          <p:cNvPicPr preferRelativeResize="0"/>
          <p:nvPr/>
        </p:nvPicPr>
        <p:blipFill>
          <a:blip r:embed="rId3">
            <a:alphaModFix/>
          </a:blip>
          <a:stretch>
            <a:fillRect/>
          </a:stretch>
        </p:blipFill>
        <p:spPr>
          <a:xfrm>
            <a:off x="1883425" y="779725"/>
            <a:ext cx="9563100" cy="2400300"/>
          </a:xfrm>
          <a:prstGeom prst="rect">
            <a:avLst/>
          </a:prstGeom>
          <a:noFill/>
          <a:ln>
            <a:noFill/>
          </a:ln>
        </p:spPr>
      </p:pic>
      <p:pic>
        <p:nvPicPr>
          <p:cNvPr id="115" name="Google Shape;115;p13"/>
          <p:cNvPicPr preferRelativeResize="0"/>
          <p:nvPr/>
        </p:nvPicPr>
        <p:blipFill>
          <a:blip r:embed="rId4">
            <a:alphaModFix/>
          </a:blip>
          <a:stretch>
            <a:fillRect/>
          </a:stretch>
        </p:blipFill>
        <p:spPr>
          <a:xfrm>
            <a:off x="1951175" y="3332425"/>
            <a:ext cx="9150805" cy="2267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0" name="Shape 120"/>
        <p:cNvGrpSpPr/>
        <p:nvPr/>
      </p:nvGrpSpPr>
      <p:grpSpPr>
        <a:xfrm>
          <a:off x="0" y="0"/>
          <a:ext cx="0" cy="0"/>
          <a:chOff x="0" y="0"/>
          <a:chExt cx="0" cy="0"/>
        </a:xfrm>
      </p:grpSpPr>
      <p:sp>
        <p:nvSpPr>
          <p:cNvPr id="121" name="Google Shape;121;p14"/>
          <p:cNvSpPr txBox="1"/>
          <p:nvPr/>
        </p:nvSpPr>
        <p:spPr>
          <a:xfrm>
            <a:off x="258625" y="156075"/>
            <a:ext cx="5103900" cy="892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National Recruitment to Haematological Cancer Studies 22/23</a:t>
            </a:r>
            <a:endParaRPr sz="2300">
              <a:solidFill>
                <a:srgbClr val="3D85C6"/>
              </a:solidFill>
            </a:endParaRPr>
          </a:p>
        </p:txBody>
      </p:sp>
      <p:grpSp>
        <p:nvGrpSpPr>
          <p:cNvPr id="122" name="Google Shape;122;p14"/>
          <p:cNvGrpSpPr/>
          <p:nvPr/>
        </p:nvGrpSpPr>
        <p:grpSpPr>
          <a:xfrm>
            <a:off x="311726" y="1303326"/>
            <a:ext cx="5103775" cy="3714100"/>
            <a:chOff x="311726" y="1303326"/>
            <a:chExt cx="5103775" cy="3714100"/>
          </a:xfrm>
        </p:grpSpPr>
        <p:pic>
          <p:nvPicPr>
            <p:cNvPr id="123" name="Google Shape;123;p14"/>
            <p:cNvPicPr preferRelativeResize="0"/>
            <p:nvPr/>
          </p:nvPicPr>
          <p:blipFill>
            <a:blip r:embed="rId3">
              <a:alphaModFix/>
            </a:blip>
            <a:stretch>
              <a:fillRect/>
            </a:stretch>
          </p:blipFill>
          <p:spPr>
            <a:xfrm>
              <a:off x="311726" y="1303326"/>
              <a:ext cx="5103775" cy="3714100"/>
            </a:xfrm>
            <a:prstGeom prst="rect">
              <a:avLst/>
            </a:prstGeom>
            <a:noFill/>
            <a:ln>
              <a:noFill/>
            </a:ln>
          </p:spPr>
        </p:pic>
        <p:sp>
          <p:nvSpPr>
            <p:cNvPr id="124" name="Google Shape;124;p14"/>
            <p:cNvSpPr/>
            <p:nvPr/>
          </p:nvSpPr>
          <p:spPr>
            <a:xfrm>
              <a:off x="992050" y="3581500"/>
              <a:ext cx="850500" cy="192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4"/>
          <p:cNvSpPr txBox="1"/>
          <p:nvPr/>
        </p:nvSpPr>
        <p:spPr>
          <a:xfrm>
            <a:off x="6392950" y="333075"/>
            <a:ext cx="51039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SWAG region recruiting studies 22/23</a:t>
            </a:r>
            <a:endParaRPr sz="2300">
              <a:solidFill>
                <a:srgbClr val="3D85C6"/>
              </a:solidFill>
            </a:endParaRPr>
          </a:p>
        </p:txBody>
      </p:sp>
      <p:pic>
        <p:nvPicPr>
          <p:cNvPr id="126" name="Google Shape;126;p14"/>
          <p:cNvPicPr preferRelativeResize="0"/>
          <p:nvPr/>
        </p:nvPicPr>
        <p:blipFill>
          <a:blip r:embed="rId4">
            <a:alphaModFix/>
          </a:blip>
          <a:stretch>
            <a:fillRect/>
          </a:stretch>
        </p:blipFill>
        <p:spPr>
          <a:xfrm>
            <a:off x="6868700" y="1048875"/>
            <a:ext cx="4229100" cy="4362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15"/>
          <p:cNvSpPr txBox="1"/>
          <p:nvPr>
            <p:ph type="title"/>
          </p:nvPr>
        </p:nvSpPr>
        <p:spPr>
          <a:xfrm>
            <a:off x="838200" y="365127"/>
            <a:ext cx="10515600" cy="8655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GB">
                <a:solidFill>
                  <a:srgbClr val="0B5394"/>
                </a:solidFill>
              </a:rPr>
              <a:t>Studies Open to recruitment in SWAG region</a:t>
            </a:r>
            <a:endParaRPr>
              <a:solidFill>
                <a:srgbClr val="0B5394"/>
              </a:solidFill>
            </a:endParaRPr>
          </a:p>
        </p:txBody>
      </p:sp>
      <p:sp>
        <p:nvSpPr>
          <p:cNvPr id="133" name="Google Shape;133;p15"/>
          <p:cNvSpPr txBox="1"/>
          <p:nvPr>
            <p:ph idx="1" type="body"/>
          </p:nvPr>
        </p:nvSpPr>
        <p:spPr>
          <a:xfrm>
            <a:off x="514350" y="1840599"/>
            <a:ext cx="10515600" cy="36465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GB">
                <a:solidFill>
                  <a:srgbClr val="0B5394"/>
                </a:solidFill>
              </a:rPr>
              <a:t>Total number of studies currently open:  69</a:t>
            </a:r>
            <a:endParaRPr>
              <a:solidFill>
                <a:srgbClr val="0B5394"/>
              </a:solidFill>
            </a:endParaRPr>
          </a:p>
          <a:p>
            <a:pPr indent="0" lvl="0" marL="0" rtl="0" algn="l">
              <a:spcBef>
                <a:spcPts val="1000"/>
              </a:spcBef>
              <a:spcAft>
                <a:spcPts val="0"/>
              </a:spcAft>
              <a:buNone/>
            </a:pPr>
            <a:r>
              <a:t/>
            </a:r>
            <a:endParaRPr>
              <a:solidFill>
                <a:srgbClr val="0B5394"/>
              </a:solidFill>
            </a:endParaRPr>
          </a:p>
          <a:p>
            <a:pPr indent="0" lvl="0" marL="0" rtl="0" algn="l">
              <a:spcBef>
                <a:spcPts val="1000"/>
              </a:spcBef>
              <a:spcAft>
                <a:spcPts val="0"/>
              </a:spcAft>
              <a:buNone/>
            </a:pPr>
            <a:r>
              <a:rPr lang="en-GB">
                <a:solidFill>
                  <a:srgbClr val="0B5394"/>
                </a:solidFill>
              </a:rPr>
              <a:t>Full list of studies available from Helen Dunderdale or here:</a:t>
            </a:r>
            <a:endParaRPr>
              <a:solidFill>
                <a:srgbClr val="0B5394"/>
              </a:solidFill>
            </a:endParaRPr>
          </a:p>
          <a:p>
            <a:pPr indent="0" lvl="0" marL="0" rtl="0" algn="l">
              <a:spcBef>
                <a:spcPts val="1000"/>
              </a:spcBef>
              <a:spcAft>
                <a:spcPts val="0"/>
              </a:spcAft>
              <a:buNone/>
            </a:pPr>
            <a:r>
              <a:rPr lang="en-GB" u="sng">
                <a:solidFill>
                  <a:schemeClr val="hlink"/>
                </a:solidFill>
                <a:hlinkClick r:id="rId3"/>
              </a:rPr>
              <a:t>Haem Onc Open studies SWAG region Feb23</a:t>
            </a:r>
            <a:endParaRPr>
              <a:solidFill>
                <a:srgbClr val="0B5394"/>
              </a:solidFill>
            </a:endParaRPr>
          </a:p>
          <a:p>
            <a:pPr indent="0" lvl="0" marL="0" rtl="0" algn="l">
              <a:spcBef>
                <a:spcPts val="1000"/>
              </a:spcBef>
              <a:spcAft>
                <a:spcPts val="0"/>
              </a:spcAft>
              <a:buNone/>
            </a:pPr>
            <a:r>
              <a:t/>
            </a:r>
            <a:endParaRPr>
              <a:solidFill>
                <a:srgbClr val="0B5394"/>
              </a:solidFill>
            </a:endParaRPr>
          </a:p>
          <a:p>
            <a:pPr indent="0" lvl="0" marL="0" rtl="0" algn="l">
              <a:spcBef>
                <a:spcPts val="1000"/>
              </a:spcBef>
              <a:spcAft>
                <a:spcPts val="0"/>
              </a:spcAft>
              <a:buNone/>
            </a:pPr>
            <a:r>
              <a:rPr lang="en-GB">
                <a:solidFill>
                  <a:srgbClr val="0B5394"/>
                </a:solidFill>
              </a:rPr>
              <a:t>Table on next slide lists studies opened from 2021</a:t>
            </a:r>
            <a:endParaRPr>
              <a:solidFill>
                <a:srgbClr val="0B539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7" name="Shape 137"/>
        <p:cNvGrpSpPr/>
        <p:nvPr/>
      </p:nvGrpSpPr>
      <p:grpSpPr>
        <a:xfrm>
          <a:off x="0" y="0"/>
          <a:ext cx="0" cy="0"/>
          <a:chOff x="0" y="0"/>
          <a:chExt cx="0" cy="0"/>
        </a:xfrm>
      </p:grpSpPr>
      <p:graphicFrame>
        <p:nvGraphicFramePr>
          <p:cNvPr id="138" name="Google Shape;138;p16"/>
          <p:cNvGraphicFramePr/>
          <p:nvPr/>
        </p:nvGraphicFramePr>
        <p:xfrm>
          <a:off x="133350" y="63150"/>
          <a:ext cx="3000000" cy="3000000"/>
        </p:xfrm>
        <a:graphic>
          <a:graphicData uri="http://schemas.openxmlformats.org/drawingml/2006/table">
            <a:tbl>
              <a:tblPr>
                <a:noFill/>
                <a:tableStyleId>{DC761A7A-9296-4B8C-A2D2-8D365AF3607D}</a:tableStyleId>
              </a:tblPr>
              <a:tblGrid>
                <a:gridCol w="754800"/>
                <a:gridCol w="4519225"/>
                <a:gridCol w="3148450"/>
                <a:gridCol w="768050"/>
                <a:gridCol w="738125"/>
                <a:gridCol w="1068825"/>
                <a:gridCol w="927800"/>
              </a:tblGrid>
              <a:tr h="342900">
                <a:tc>
                  <a:txBody>
                    <a:bodyPr/>
                    <a:lstStyle/>
                    <a:p>
                      <a:pPr indent="0" lvl="0" marL="0" rtl="0" algn="l">
                        <a:spcBef>
                          <a:spcPts val="0"/>
                        </a:spcBef>
                        <a:spcAft>
                          <a:spcPts val="0"/>
                        </a:spcAft>
                        <a:buNone/>
                      </a:pPr>
                      <a:r>
                        <a:rPr lang="en-GB" sz="1000">
                          <a:solidFill>
                            <a:schemeClr val="lt1"/>
                          </a:solidFill>
                        </a:rPr>
                        <a:t>CPMS ID</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1000">
                          <a:solidFill>
                            <a:schemeClr val="lt1"/>
                          </a:solidFill>
                        </a:rPr>
                        <a:t>Short Name</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1000">
                          <a:solidFill>
                            <a:schemeClr val="lt1"/>
                          </a:solidFill>
                        </a:rPr>
                        <a:t>Sites</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1000">
                          <a:solidFill>
                            <a:schemeClr val="lt1"/>
                          </a:solidFill>
                        </a:rPr>
                        <a:t>Open</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1000">
                          <a:solidFill>
                            <a:schemeClr val="lt1"/>
                          </a:solidFill>
                        </a:rPr>
                        <a:t>Closure</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900">
                          <a:solidFill>
                            <a:schemeClr val="lt1"/>
                          </a:solidFill>
                        </a:rPr>
                        <a:t>Sample Size Eng</a:t>
                      </a:r>
                      <a:endParaRPr sz="9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c>
                  <a:txBody>
                    <a:bodyPr/>
                    <a:lstStyle/>
                    <a:p>
                      <a:pPr indent="0" lvl="0" marL="0" rtl="0" algn="l">
                        <a:spcBef>
                          <a:spcPts val="0"/>
                        </a:spcBef>
                        <a:spcAft>
                          <a:spcPts val="0"/>
                        </a:spcAft>
                        <a:buNone/>
                      </a:pPr>
                      <a:r>
                        <a:rPr lang="en-GB" sz="1000">
                          <a:solidFill>
                            <a:schemeClr val="lt1"/>
                          </a:solidFill>
                        </a:rPr>
                        <a:t>Eng Recruits</a:t>
                      </a:r>
                      <a:endParaRPr sz="10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B5394"/>
                    </a:solidFill>
                  </a:tcPr>
                </a:tc>
              </a:tr>
              <a:tr h="200025">
                <a:tc>
                  <a:txBody>
                    <a:bodyPr/>
                    <a:lstStyle/>
                    <a:p>
                      <a:pPr indent="0" lvl="0" marL="0" rtl="0" algn="l">
                        <a:spcBef>
                          <a:spcPts val="0"/>
                        </a:spcBef>
                        <a:spcAft>
                          <a:spcPts val="0"/>
                        </a:spcAft>
                        <a:buNone/>
                      </a:pPr>
                      <a:r>
                        <a:rPr lang="en-GB" sz="1100"/>
                        <a:t>49183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CA057-001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Salis, Glos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13/01/23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15/02/25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35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52538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DETERMINE</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BRHC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16/11/22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18/09/27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685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51232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A Phase 2/3 Study to Assess the Safety and Efficacy of ALVR105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BRHC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22/09/22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01/03/24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51332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RATinG: Risk Adapted Therapy in Acute GvHD</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14/09/22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01/01/25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526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50512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GS-US-590-6154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06/09/22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31/12/23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50000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EPIC - NIS in CLL patients treated with acalabrutinib through the EAP</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RUH</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26/08/22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01/03/26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140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81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51460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ELECTRIC: qualitative observational study in UK patients with CLL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Musgrove, 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08/07/22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31/08/23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114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51194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CELESTIMO</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Glos, Chelt</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27/05/22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31/07/23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49320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CARTITUDE-5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Southmead</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15/02/22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20/09/23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50721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Standard of Care for Relapsed Refractory Multiple Myeloma</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Southmead, 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18/11/21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15/02/23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47308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INCB 50465-313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Glos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27/09/21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30/04/24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2900">
                <a:tc>
                  <a:txBody>
                    <a:bodyPr/>
                    <a:lstStyle/>
                    <a:p>
                      <a:pPr indent="0" lvl="0" marL="0" rtl="0" algn="l">
                        <a:spcBef>
                          <a:spcPts val="0"/>
                        </a:spcBef>
                        <a:spcAft>
                          <a:spcPts val="0"/>
                        </a:spcAft>
                        <a:buNone/>
                      </a:pPr>
                      <a:r>
                        <a:rPr lang="en-GB" sz="1100"/>
                        <a:t>47088</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Phase 3 double-blind trial of tafasitamab plus lenalidomide in DLBCL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RUH</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28/07/21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09/05/23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43937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DOLPHIN-VIVO (ex vivo study)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Glos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04/06/21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28/02/23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250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30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46867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VICTOR</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01/06/21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01/06/24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109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43741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ALLTogether1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 BRHC, RUH, Musgrove, Salisbury, Glos</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18/05/21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31/05/27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1745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180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45687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CAR-T Long Term Follow-Up Study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BHOC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18/05/21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24/07/26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45865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ALXN-1210-TMA-314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BRHC</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14/05/21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29/07/23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00025">
                <a:tc>
                  <a:txBody>
                    <a:bodyPr/>
                    <a:lstStyle/>
                    <a:p>
                      <a:pPr indent="0" lvl="0" marL="0" rtl="0" algn="l">
                        <a:spcBef>
                          <a:spcPts val="0"/>
                        </a:spcBef>
                        <a:spcAft>
                          <a:spcPts val="0"/>
                        </a:spcAft>
                        <a:buNone/>
                      </a:pPr>
                      <a:r>
                        <a:rPr lang="en-GB" sz="1100"/>
                        <a:t>44923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RADAR (UK-MRA Myeloma XV)</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Glos, BHOC, Musgrove, RUH, Salisbury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11/05/21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30/05/24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1040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256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17"/>
          <p:cNvSpPr txBox="1"/>
          <p:nvPr/>
        </p:nvSpPr>
        <p:spPr>
          <a:xfrm>
            <a:off x="175050" y="0"/>
            <a:ext cx="118419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SWAG</a:t>
            </a:r>
            <a:r>
              <a:rPr lang="en-GB" sz="2300">
                <a:solidFill>
                  <a:srgbClr val="3D85C6"/>
                </a:solidFill>
              </a:rPr>
              <a:t> In S</a:t>
            </a:r>
            <a:r>
              <a:rPr lang="en-GB" sz="2300">
                <a:solidFill>
                  <a:srgbClr val="3D85C6"/>
                </a:solidFill>
              </a:rPr>
              <a:t>etup</a:t>
            </a:r>
            <a:r>
              <a:rPr lang="en-GB" sz="2300">
                <a:solidFill>
                  <a:srgbClr val="3D85C6"/>
                </a:solidFill>
              </a:rPr>
              <a:t> Haematological Cancer Studies</a:t>
            </a:r>
            <a:endParaRPr sz="2300">
              <a:solidFill>
                <a:srgbClr val="3D85C6"/>
              </a:solidFill>
            </a:endParaRPr>
          </a:p>
        </p:txBody>
      </p:sp>
      <p:sp>
        <p:nvSpPr>
          <p:cNvPr id="144" name="Google Shape;144;p17"/>
          <p:cNvSpPr txBox="1"/>
          <p:nvPr/>
        </p:nvSpPr>
        <p:spPr>
          <a:xfrm>
            <a:off x="8565850" y="6339300"/>
            <a:ext cx="30000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chemeClr val="dk1"/>
                </a:solidFill>
              </a:rPr>
              <a:t>Data cut 21/02/2023</a:t>
            </a:r>
            <a:endParaRPr sz="1200">
              <a:solidFill>
                <a:schemeClr val="dk1"/>
              </a:solidFill>
            </a:endParaRPr>
          </a:p>
          <a:p>
            <a:pPr indent="0" lvl="0" marL="0" rtl="0" algn="l">
              <a:spcBef>
                <a:spcPts val="0"/>
              </a:spcBef>
              <a:spcAft>
                <a:spcPts val="0"/>
              </a:spcAft>
              <a:buNone/>
            </a:pPr>
            <a:r>
              <a:rPr lang="en-GB" sz="1200">
                <a:solidFill>
                  <a:schemeClr val="dk1"/>
                </a:solidFill>
              </a:rPr>
              <a:t>Source: ODP All Portfolio</a:t>
            </a:r>
            <a:endParaRPr sz="1200">
              <a:solidFill>
                <a:schemeClr val="dk1"/>
              </a:solidFill>
            </a:endParaRPr>
          </a:p>
        </p:txBody>
      </p:sp>
      <p:graphicFrame>
        <p:nvGraphicFramePr>
          <p:cNvPr id="145" name="Google Shape;145;p17"/>
          <p:cNvGraphicFramePr/>
          <p:nvPr/>
        </p:nvGraphicFramePr>
        <p:xfrm>
          <a:off x="227950" y="496525"/>
          <a:ext cx="3000000" cy="3000000"/>
        </p:xfrm>
        <a:graphic>
          <a:graphicData uri="http://schemas.openxmlformats.org/drawingml/2006/table">
            <a:tbl>
              <a:tblPr>
                <a:noFill/>
                <a:tableStyleId>{DC761A7A-9296-4B8C-A2D2-8D365AF3607D}</a:tableStyleId>
              </a:tblPr>
              <a:tblGrid>
                <a:gridCol w="629075"/>
                <a:gridCol w="1292500"/>
                <a:gridCol w="7271075"/>
                <a:gridCol w="961975"/>
                <a:gridCol w="962775"/>
                <a:gridCol w="802400"/>
              </a:tblGrid>
              <a:tr h="519150">
                <a:tc>
                  <a:txBody>
                    <a:bodyPr/>
                    <a:lstStyle/>
                    <a:p>
                      <a:pPr indent="0" lvl="0" marL="0" rtl="0" algn="l">
                        <a:spcBef>
                          <a:spcPts val="0"/>
                        </a:spcBef>
                        <a:spcAft>
                          <a:spcPts val="0"/>
                        </a:spcAft>
                        <a:buNone/>
                      </a:pPr>
                      <a:r>
                        <a:rPr lang="en-GB" sz="1200">
                          <a:solidFill>
                            <a:schemeClr val="lt1"/>
                          </a:solidFill>
                        </a:rPr>
                        <a:t>CPMS ID</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200">
                          <a:solidFill>
                            <a:schemeClr val="lt1"/>
                          </a:solidFill>
                        </a:rPr>
                        <a:t>Sites</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200">
                          <a:solidFill>
                            <a:schemeClr val="lt1"/>
                          </a:solidFill>
                        </a:rPr>
                        <a:t>Short Name</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200">
                          <a:solidFill>
                            <a:schemeClr val="lt1"/>
                          </a:solidFill>
                        </a:rPr>
                        <a:t>Planned Opening</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200">
                          <a:solidFill>
                            <a:schemeClr val="lt1"/>
                          </a:solidFill>
                        </a:rPr>
                        <a:t>Planned Closure</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200">
                          <a:solidFill>
                            <a:schemeClr val="lt1"/>
                          </a:solidFill>
                        </a:rPr>
                        <a:t>Sample Size UK</a:t>
                      </a:r>
                      <a:endParaRPr sz="12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307500">
                <a:tc>
                  <a:txBody>
                    <a:bodyPr/>
                    <a:lstStyle/>
                    <a:p>
                      <a:pPr indent="0" lvl="0" marL="0" rtl="0" algn="l">
                        <a:spcBef>
                          <a:spcPts val="0"/>
                        </a:spcBef>
                        <a:spcAft>
                          <a:spcPts val="0"/>
                        </a:spcAft>
                        <a:buNone/>
                      </a:pPr>
                      <a:r>
                        <a:rPr lang="en-GB" sz="1200"/>
                        <a:t>54560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 Salis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IM048-022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02/09/2023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09/08/2025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38</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31850">
                <a:tc>
                  <a:txBody>
                    <a:bodyPr/>
                    <a:lstStyle/>
                    <a:p>
                      <a:pPr indent="0" lvl="0" marL="0" rtl="0" algn="l">
                        <a:spcBef>
                          <a:spcPts val="0"/>
                        </a:spcBef>
                        <a:spcAft>
                          <a:spcPts val="0"/>
                        </a:spcAft>
                        <a:buNone/>
                      </a:pPr>
                      <a:r>
                        <a:rPr lang="en-GB" sz="1200"/>
                        <a:t>54152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Yeovil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SECURE</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01/03/2023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15/12/2025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2000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74350">
                <a:tc>
                  <a:txBody>
                    <a:bodyPr/>
                    <a:lstStyle/>
                    <a:p>
                      <a:pPr indent="0" lvl="0" marL="0" rtl="0" algn="l">
                        <a:spcBef>
                          <a:spcPts val="0"/>
                        </a:spcBef>
                        <a:spcAft>
                          <a:spcPts val="0"/>
                        </a:spcAft>
                        <a:buNone/>
                      </a:pPr>
                      <a:r>
                        <a:rPr lang="en-GB" sz="1200"/>
                        <a:t>53924</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BRHC</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BrigaPED</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27/03/2023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27/03/2032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6</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00425">
                <a:tc>
                  <a:txBody>
                    <a:bodyPr/>
                    <a:lstStyle/>
                    <a:p>
                      <a:pPr indent="0" lvl="0" marL="0" rtl="0" algn="l">
                        <a:spcBef>
                          <a:spcPts val="0"/>
                        </a:spcBef>
                        <a:spcAft>
                          <a:spcPts val="0"/>
                        </a:spcAft>
                        <a:buNone/>
                      </a:pPr>
                      <a:r>
                        <a:rPr lang="en-GB" sz="1200"/>
                        <a:t>53633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EPCORE™ DLBCL-3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22/03/2023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01/01/2025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16</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69425">
                <a:tc>
                  <a:txBody>
                    <a:bodyPr/>
                    <a:lstStyle/>
                    <a:p>
                      <a:pPr indent="0" lvl="0" marL="0" rtl="0" algn="l">
                        <a:spcBef>
                          <a:spcPts val="0"/>
                        </a:spcBef>
                        <a:spcAft>
                          <a:spcPts val="0"/>
                        </a:spcAft>
                        <a:buNone/>
                      </a:pPr>
                      <a:r>
                        <a:rPr lang="en-GB" sz="1200"/>
                        <a:t>52548</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Musgrove, Salis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CA057-008 - 480Kd vs Kd</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31/01/2023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30/09/2023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19</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30750">
                <a:tc>
                  <a:txBody>
                    <a:bodyPr/>
                    <a:lstStyle/>
                    <a:p>
                      <a:pPr indent="0" lvl="0" marL="0" rtl="0" algn="l">
                        <a:spcBef>
                          <a:spcPts val="0"/>
                        </a:spcBef>
                        <a:spcAft>
                          <a:spcPts val="0"/>
                        </a:spcAft>
                        <a:buNone/>
                      </a:pPr>
                      <a:r>
                        <a:rPr lang="en-GB" sz="1200"/>
                        <a:t>52411</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RUH, Glos, Chelt, Salis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asciminib versus nilotinib in patients with Philadelphia Chromosome +ve Chronic Myelogenous Leukemia</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09/04/2023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29/08/2025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20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67250">
                <a:tc>
                  <a:txBody>
                    <a:bodyPr/>
                    <a:lstStyle/>
                    <a:p>
                      <a:pPr indent="0" lvl="0" marL="0" rtl="0" algn="l">
                        <a:spcBef>
                          <a:spcPts val="0"/>
                        </a:spcBef>
                        <a:spcAft>
                          <a:spcPts val="0"/>
                        </a:spcAft>
                        <a:buNone/>
                      </a:pPr>
                      <a:r>
                        <a:rPr lang="en-GB" sz="1200"/>
                        <a:t>51771</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RUH</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NS-018 versus Best Available Therapy in Subjects with Primary Myelofibrosis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31/01/2023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01/08/2023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6</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30725">
                <a:tc>
                  <a:txBody>
                    <a:bodyPr/>
                    <a:lstStyle/>
                    <a:p>
                      <a:pPr indent="0" lvl="0" marL="0" rtl="0" algn="l">
                        <a:spcBef>
                          <a:spcPts val="0"/>
                        </a:spcBef>
                        <a:spcAft>
                          <a:spcPts val="0"/>
                        </a:spcAft>
                        <a:buNone/>
                      </a:pPr>
                      <a:r>
                        <a:rPr lang="en-GB" sz="1200"/>
                        <a:t>51751</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Salis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EFC15951</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16/12/2022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17/12/2023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15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6225">
                <a:tc>
                  <a:txBody>
                    <a:bodyPr/>
                    <a:lstStyle/>
                    <a:p>
                      <a:pPr indent="0" lvl="0" marL="0" rtl="0" algn="l">
                        <a:spcBef>
                          <a:spcPts val="0"/>
                        </a:spcBef>
                        <a:spcAft>
                          <a:spcPts val="0"/>
                        </a:spcAft>
                        <a:buNone/>
                      </a:pPr>
                      <a:r>
                        <a:rPr lang="en-GB" sz="1200"/>
                        <a:t>50867</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Chelt, Glos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MK-2140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28/02/2023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13/02/2025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9</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39600">
                <a:tc>
                  <a:txBody>
                    <a:bodyPr/>
                    <a:lstStyle/>
                    <a:p>
                      <a:pPr indent="0" lvl="0" marL="0" rtl="0" algn="l">
                        <a:spcBef>
                          <a:spcPts val="0"/>
                        </a:spcBef>
                        <a:spcAft>
                          <a:spcPts val="0"/>
                        </a:spcAft>
                        <a:buNone/>
                      </a:pPr>
                      <a:r>
                        <a:rPr lang="en-GB" sz="1200"/>
                        <a:t>50718</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 BRHC</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Relatlimab + Nivolumab in Pediatric and Young Adult Lymphomas (RELATIVITY-069)</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30/09/2022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31/05/2023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30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297550">
                <a:tc>
                  <a:txBody>
                    <a:bodyPr/>
                    <a:lstStyle/>
                    <a:p>
                      <a:pPr indent="0" lvl="0" marL="0" rtl="0" algn="l">
                        <a:spcBef>
                          <a:spcPts val="0"/>
                        </a:spcBef>
                        <a:spcAft>
                          <a:spcPts val="0"/>
                        </a:spcAft>
                        <a:buNone/>
                      </a:pPr>
                      <a:r>
                        <a:rPr lang="en-GB" sz="1200"/>
                        <a:t>50622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Salis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ZUMA-22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01/03/2023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15/05/2024</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27</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61700">
                <a:tc>
                  <a:txBody>
                    <a:bodyPr/>
                    <a:lstStyle/>
                    <a:p>
                      <a:pPr indent="0" lvl="0" marL="0" rtl="0" algn="l">
                        <a:spcBef>
                          <a:spcPts val="0"/>
                        </a:spcBef>
                        <a:spcAft>
                          <a:spcPts val="0"/>
                        </a:spcAft>
                        <a:buNone/>
                      </a:pPr>
                      <a:r>
                        <a:rPr lang="en-GB" sz="1200"/>
                        <a:t>49295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A FIH study of KO-539 in patients with relapsed or refractory AML</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01/12/2022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07/04/2023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6</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09725">
                <a:tc>
                  <a:txBody>
                    <a:bodyPr/>
                    <a:lstStyle/>
                    <a:p>
                      <a:pPr indent="0" lvl="0" marL="0" rtl="0" algn="l">
                        <a:spcBef>
                          <a:spcPts val="0"/>
                        </a:spcBef>
                        <a:spcAft>
                          <a:spcPts val="0"/>
                        </a:spcAft>
                        <a:buNone/>
                      </a:pPr>
                      <a:r>
                        <a:rPr lang="en-GB" sz="1200"/>
                        <a:t>48681</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ALXN1210-TMA-313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30/09/2022</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29/05/2023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10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45100">
                <a:tc>
                  <a:txBody>
                    <a:bodyPr/>
                    <a:lstStyle/>
                    <a:p>
                      <a:pPr indent="0" lvl="0" marL="0" rtl="0" algn="l">
                        <a:spcBef>
                          <a:spcPts val="0"/>
                        </a:spcBef>
                        <a:spcAft>
                          <a:spcPts val="0"/>
                        </a:spcAft>
                        <a:buNone/>
                      </a:pPr>
                      <a:r>
                        <a:rPr lang="en-GB" sz="1200"/>
                        <a:t>48215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BHOC, Musgrove, Glos</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Epcoritamab in first line diffuse large B-cell lymphoma</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03/06/2023</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200"/>
                        <a:t>18/11/2025</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200"/>
                        <a:t>60</a:t>
                      </a:r>
                      <a:endParaRPr sz="12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18"/>
          <p:cNvSpPr txBox="1"/>
          <p:nvPr/>
        </p:nvSpPr>
        <p:spPr>
          <a:xfrm>
            <a:off x="152400" y="132750"/>
            <a:ext cx="118419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3D85C6"/>
                </a:solidFill>
              </a:rPr>
              <a:t>National</a:t>
            </a:r>
            <a:r>
              <a:rPr lang="en-GB" sz="2300">
                <a:solidFill>
                  <a:srgbClr val="3D85C6"/>
                </a:solidFill>
              </a:rPr>
              <a:t> In Setup Haematological Cancer Studies open to new sites </a:t>
            </a:r>
            <a:endParaRPr sz="2300">
              <a:solidFill>
                <a:srgbClr val="3D85C6"/>
              </a:solidFill>
            </a:endParaRPr>
          </a:p>
        </p:txBody>
      </p:sp>
      <p:graphicFrame>
        <p:nvGraphicFramePr>
          <p:cNvPr id="151" name="Google Shape;151;p18"/>
          <p:cNvGraphicFramePr/>
          <p:nvPr/>
        </p:nvGraphicFramePr>
        <p:xfrm>
          <a:off x="109763" y="1237750"/>
          <a:ext cx="3000000" cy="3000000"/>
        </p:xfrm>
        <a:graphic>
          <a:graphicData uri="http://schemas.openxmlformats.org/drawingml/2006/table">
            <a:tbl>
              <a:tblPr>
                <a:noFill/>
                <a:tableStyleId>{DC761A7A-9296-4B8C-A2D2-8D365AF3607D}</a:tableStyleId>
              </a:tblPr>
              <a:tblGrid>
                <a:gridCol w="910075"/>
                <a:gridCol w="1487825"/>
                <a:gridCol w="1820525"/>
                <a:gridCol w="597300"/>
                <a:gridCol w="1379675"/>
                <a:gridCol w="1372175"/>
                <a:gridCol w="873275"/>
                <a:gridCol w="901475"/>
                <a:gridCol w="2441225"/>
              </a:tblGrid>
              <a:tr h="527975">
                <a:tc>
                  <a:txBody>
                    <a:bodyPr/>
                    <a:lstStyle/>
                    <a:p>
                      <a:pPr indent="0" lvl="0" marL="0" rtl="0" algn="l">
                        <a:spcBef>
                          <a:spcPts val="0"/>
                        </a:spcBef>
                        <a:spcAft>
                          <a:spcPts val="0"/>
                        </a:spcAft>
                        <a:buNone/>
                      </a:pPr>
                      <a:r>
                        <a:rPr lang="en-GB" sz="1100">
                          <a:solidFill>
                            <a:schemeClr val="lt1"/>
                          </a:solidFill>
                        </a:rPr>
                        <a:t>CPMS ID</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Commercial Study</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Short Name</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Phase</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Planned Opening</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Planned Closure</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Sample Size Eng</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Sample Size UK</a:t>
                      </a:r>
                      <a:endParaRPr sz="1100">
                        <a:solidFill>
                          <a:schemeClr val="lt1"/>
                        </a:solidFill>
                      </a:endParaRPr>
                    </a:p>
                  </a:txBody>
                  <a:tcPr marT="91425" marB="91425" marR="91425" marL="91425">
                    <a:lnL cap="flat" cmpd="sng" w="9525">
                      <a:solidFill>
                        <a:schemeClr val="dk1"/>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c>
                  <a:txBody>
                    <a:bodyPr/>
                    <a:lstStyle/>
                    <a:p>
                      <a:pPr indent="0" lvl="0" marL="0" rtl="0" algn="l">
                        <a:spcBef>
                          <a:spcPts val="0"/>
                        </a:spcBef>
                        <a:spcAft>
                          <a:spcPts val="0"/>
                        </a:spcAft>
                        <a:buNone/>
                      </a:pPr>
                      <a:r>
                        <a:rPr lang="en-GB" sz="1100">
                          <a:solidFill>
                            <a:schemeClr val="lt1"/>
                          </a:solidFill>
                        </a:rPr>
                        <a:t>Chief Investigator Email</a:t>
                      </a:r>
                      <a:endParaRPr sz="1100">
                        <a:solidFill>
                          <a:schemeClr val="lt1"/>
                        </a:solidFill>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193E72"/>
                    </a:solidFill>
                  </a:tcPr>
                </a:tc>
              </a:tr>
              <a:tr h="435050">
                <a:tc>
                  <a:txBody>
                    <a:bodyPr/>
                    <a:lstStyle/>
                    <a:p>
                      <a:pPr indent="0" lvl="0" marL="0" rtl="0" algn="l">
                        <a:spcBef>
                          <a:spcPts val="0"/>
                        </a:spcBef>
                        <a:spcAft>
                          <a:spcPts val="0"/>
                        </a:spcAft>
                        <a:buNone/>
                      </a:pPr>
                      <a:r>
                        <a:rPr lang="en-GB" sz="1100"/>
                        <a:t>54152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Non-Commercial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SECURE</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N/A</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01/03/2023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15/12/2025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2000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2000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karthik.ramasamy@ouh.nhs.uk</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483725">
                <a:tc>
                  <a:txBody>
                    <a:bodyPr/>
                    <a:lstStyle/>
                    <a:p>
                      <a:pPr indent="0" lvl="0" marL="0" rtl="0" algn="l">
                        <a:spcBef>
                          <a:spcPts val="0"/>
                        </a:spcBef>
                        <a:spcAft>
                          <a:spcPts val="0"/>
                        </a:spcAft>
                        <a:buNone/>
                      </a:pPr>
                      <a:r>
                        <a:rPr lang="en-GB" sz="1100"/>
                        <a:t>51359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Non-Commercial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CARAMEL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II</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01/01/2023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01/07/2024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19</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26</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toby.eyre@ouh.nhs.uk</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10300">
                <a:tc>
                  <a:txBody>
                    <a:bodyPr/>
                    <a:lstStyle/>
                    <a:p>
                      <a:pPr indent="0" lvl="0" marL="0" rtl="0" algn="l">
                        <a:spcBef>
                          <a:spcPts val="0"/>
                        </a:spcBef>
                        <a:spcAft>
                          <a:spcPts val="0"/>
                        </a:spcAft>
                        <a:buNone/>
                      </a:pPr>
                      <a:r>
                        <a:rPr lang="en-GB" sz="1100"/>
                        <a:t>48347</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Non-Commercial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Update of the EORTC QLQ-MY20 QOLQ for MM</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N/A</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09/05/2022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30/06/2023</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charalampia.kyriakou1@nhs.net</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366550">
                <a:tc>
                  <a:txBody>
                    <a:bodyPr/>
                    <a:lstStyle/>
                    <a:p>
                      <a:pPr indent="0" lvl="0" marL="0" rtl="0" algn="l">
                        <a:spcBef>
                          <a:spcPts val="0"/>
                        </a:spcBef>
                        <a:spcAft>
                          <a:spcPts val="0"/>
                        </a:spcAft>
                        <a:buNone/>
                      </a:pPr>
                      <a:r>
                        <a:rPr lang="en-GB" sz="1100"/>
                        <a:t>47305</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Non-Commercial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E-MPN</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N/A</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15/02/2021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01/04/2024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150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150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claire.harrison@gstt.nhs.uk</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r h="546725">
                <a:tc>
                  <a:txBody>
                    <a:bodyPr/>
                    <a:lstStyle/>
                    <a:p>
                      <a:pPr indent="0" lvl="0" marL="0" rtl="0" algn="l">
                        <a:spcBef>
                          <a:spcPts val="0"/>
                        </a:spcBef>
                        <a:spcAft>
                          <a:spcPts val="0"/>
                        </a:spcAft>
                        <a:buNone/>
                      </a:pPr>
                      <a:r>
                        <a:rPr lang="en-GB" sz="1100"/>
                        <a:t>43724</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lang="en-GB" sz="1100">
                          <a:solidFill>
                            <a:schemeClr val="dk1"/>
                          </a:solidFill>
                        </a:rPr>
                        <a:t>Non-Commercial</a:t>
                      </a:r>
                      <a:endParaRPr sz="1100">
                        <a:solidFill>
                          <a:schemeClr val="dk1"/>
                        </a:solidFill>
                      </a:endParaRPr>
                    </a:p>
                    <a:p>
                      <a:pPr indent="0" lvl="0" marL="0" rtl="0" algn="l">
                        <a:spcBef>
                          <a:spcPts val="0"/>
                        </a:spcBef>
                        <a:spcAft>
                          <a:spcPts val="0"/>
                        </a:spcAft>
                        <a:buNone/>
                      </a:pPr>
                      <a:r>
                        <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The UK-MPN-MF Registry</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N/A</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31/07/2021</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31/01/2022</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150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r">
                        <a:spcBef>
                          <a:spcPts val="0"/>
                        </a:spcBef>
                        <a:spcAft>
                          <a:spcPts val="0"/>
                        </a:spcAft>
                        <a:buNone/>
                      </a:pPr>
                      <a:r>
                        <a:rPr lang="en-GB" sz="1100"/>
                        <a:t>200</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1100"/>
                        <a:t>Chief Investigator Email</a:t>
                      </a:r>
                      <a:endParaRPr sz="11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r>
            </a:tbl>
          </a:graphicData>
        </a:graphic>
      </p:graphicFrame>
      <p:sp>
        <p:nvSpPr>
          <p:cNvPr id="152" name="Google Shape;152;p18"/>
          <p:cNvSpPr txBox="1"/>
          <p:nvPr/>
        </p:nvSpPr>
        <p:spPr>
          <a:xfrm>
            <a:off x="8893275" y="6079275"/>
            <a:ext cx="30000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dk1"/>
                </a:solidFill>
              </a:rPr>
              <a:t>Data cut 21/02/2023</a:t>
            </a:r>
            <a:endParaRPr>
              <a:solidFill>
                <a:schemeClr val="dk1"/>
              </a:solidFill>
            </a:endParaRPr>
          </a:p>
          <a:p>
            <a:pPr indent="0" lvl="0" marL="0" rtl="0" algn="l">
              <a:spcBef>
                <a:spcPts val="0"/>
              </a:spcBef>
              <a:spcAft>
                <a:spcPts val="0"/>
              </a:spcAft>
              <a:buNone/>
            </a:pPr>
            <a:r>
              <a:rPr lang="en-GB">
                <a:solidFill>
                  <a:schemeClr val="dk1"/>
                </a:solidFill>
              </a:rPr>
              <a:t>Source: ODP All Portfolio</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19"/>
          <p:cNvSpPr txBox="1"/>
          <p:nvPr/>
        </p:nvSpPr>
        <p:spPr>
          <a:xfrm>
            <a:off x="525650" y="233250"/>
            <a:ext cx="10930800" cy="538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2300">
                <a:solidFill>
                  <a:srgbClr val="193E72"/>
                </a:solidFill>
              </a:rPr>
              <a:t>Cancer Patient Experience Survey 2021 Results -  Research Question</a:t>
            </a:r>
            <a:endParaRPr sz="2300">
              <a:solidFill>
                <a:srgbClr val="193E72"/>
              </a:solidFill>
            </a:endParaRPr>
          </a:p>
        </p:txBody>
      </p:sp>
      <p:sp>
        <p:nvSpPr>
          <p:cNvPr id="159" name="Google Shape;159;p19"/>
          <p:cNvSpPr txBox="1"/>
          <p:nvPr/>
        </p:nvSpPr>
        <p:spPr>
          <a:xfrm>
            <a:off x="326550" y="641450"/>
            <a:ext cx="11490600" cy="138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dk1"/>
                </a:solidFill>
              </a:rPr>
              <a:t>Somerset, Wiltshire, Avon and Gloucestershire </a:t>
            </a:r>
            <a:r>
              <a:rPr lang="en-GB" sz="1600">
                <a:solidFill>
                  <a:schemeClr val="dk1"/>
                </a:solidFill>
              </a:rPr>
              <a:t>Published July 2022. </a:t>
            </a:r>
            <a:endParaRPr sz="1600">
              <a:solidFill>
                <a:schemeClr val="dk1"/>
              </a:solidFill>
            </a:endParaRPr>
          </a:p>
          <a:p>
            <a:pPr indent="-323850" lvl="0" marL="457200" rtl="0" algn="l">
              <a:spcBef>
                <a:spcPts val="1000"/>
              </a:spcBef>
              <a:spcAft>
                <a:spcPts val="0"/>
              </a:spcAft>
              <a:buClr>
                <a:schemeClr val="dk1"/>
              </a:buClr>
              <a:buSzPts val="1500"/>
              <a:buChar char="●"/>
            </a:pPr>
            <a:r>
              <a:rPr lang="en-GB" sz="1500">
                <a:solidFill>
                  <a:schemeClr val="dk1"/>
                </a:solidFill>
              </a:rPr>
              <a:t>The score shows the percentage of respondents who gave the most favourable response to a question</a:t>
            </a:r>
            <a:endParaRPr sz="1500">
              <a:solidFill>
                <a:schemeClr val="dk1"/>
              </a:solidFill>
            </a:endParaRPr>
          </a:p>
          <a:p>
            <a:pPr indent="-323850" lvl="0" marL="457200" rtl="0" algn="l">
              <a:spcBef>
                <a:spcPts val="1000"/>
              </a:spcBef>
              <a:spcAft>
                <a:spcPts val="1000"/>
              </a:spcAft>
              <a:buClr>
                <a:schemeClr val="dk1"/>
              </a:buClr>
              <a:buSzPts val="1500"/>
              <a:buChar char="●"/>
            </a:pPr>
            <a:r>
              <a:rPr lang="en-GB" sz="1500">
                <a:solidFill>
                  <a:schemeClr val="dk1"/>
                </a:solidFill>
              </a:rPr>
              <a:t>The expected range charts in this report show a bar with the lowest and highest score received for each question nationally. Within this bar, an expected range is given (in grey) and a black diamond represents the actual score for this Alliance.</a:t>
            </a:r>
            <a:endParaRPr sz="1500">
              <a:solidFill>
                <a:schemeClr val="dk1"/>
              </a:solidFill>
            </a:endParaRPr>
          </a:p>
        </p:txBody>
      </p:sp>
      <p:grpSp>
        <p:nvGrpSpPr>
          <p:cNvPr id="160" name="Google Shape;160;p19"/>
          <p:cNvGrpSpPr/>
          <p:nvPr/>
        </p:nvGrpSpPr>
        <p:grpSpPr>
          <a:xfrm>
            <a:off x="1861349" y="2185267"/>
            <a:ext cx="8695893" cy="4420680"/>
            <a:chOff x="1959399" y="2158417"/>
            <a:chExt cx="7478408" cy="3796856"/>
          </a:xfrm>
        </p:grpSpPr>
        <p:grpSp>
          <p:nvGrpSpPr>
            <p:cNvPr id="161" name="Google Shape;161;p19"/>
            <p:cNvGrpSpPr/>
            <p:nvPr/>
          </p:nvGrpSpPr>
          <p:grpSpPr>
            <a:xfrm>
              <a:off x="1959399" y="2158417"/>
              <a:ext cx="7478408" cy="2496880"/>
              <a:chOff x="59100" y="2181650"/>
              <a:chExt cx="6886575" cy="2162175"/>
            </a:xfrm>
          </p:grpSpPr>
          <p:pic>
            <p:nvPicPr>
              <p:cNvPr id="162" name="Google Shape;162;p19"/>
              <p:cNvPicPr preferRelativeResize="0"/>
              <p:nvPr/>
            </p:nvPicPr>
            <p:blipFill>
              <a:blip r:embed="rId3">
                <a:alphaModFix/>
              </a:blip>
              <a:stretch>
                <a:fillRect/>
              </a:stretch>
            </p:blipFill>
            <p:spPr>
              <a:xfrm>
                <a:off x="59100" y="2181650"/>
                <a:ext cx="6886575" cy="2162175"/>
              </a:xfrm>
              <a:prstGeom prst="rect">
                <a:avLst/>
              </a:prstGeom>
              <a:noFill/>
              <a:ln>
                <a:noFill/>
              </a:ln>
            </p:spPr>
          </p:pic>
          <p:sp>
            <p:nvSpPr>
              <p:cNvPr id="163" name="Google Shape;163;p19"/>
              <p:cNvSpPr/>
              <p:nvPr/>
            </p:nvSpPr>
            <p:spPr>
              <a:xfrm>
                <a:off x="102488" y="3156075"/>
                <a:ext cx="6799800" cy="361500"/>
              </a:xfrm>
              <a:prstGeom prst="roundRect">
                <a:avLst>
                  <a:gd fmla="val 16667" name="adj"/>
                </a:avLst>
              </a:prstGeom>
              <a:no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64" name="Google Shape;164;p19"/>
            <p:cNvPicPr preferRelativeResize="0"/>
            <p:nvPr/>
          </p:nvPicPr>
          <p:blipFill>
            <a:blip r:embed="rId4">
              <a:alphaModFix/>
            </a:blip>
            <a:stretch>
              <a:fillRect/>
            </a:stretch>
          </p:blipFill>
          <p:spPr>
            <a:xfrm>
              <a:off x="1959401" y="4655297"/>
              <a:ext cx="7390976" cy="973843"/>
            </a:xfrm>
            <a:prstGeom prst="rect">
              <a:avLst/>
            </a:prstGeom>
            <a:noFill/>
            <a:ln>
              <a:noFill/>
            </a:ln>
          </p:spPr>
        </p:pic>
        <p:pic>
          <p:nvPicPr>
            <p:cNvPr id="165" name="Google Shape;165;p19"/>
            <p:cNvPicPr preferRelativeResize="0"/>
            <p:nvPr/>
          </p:nvPicPr>
          <p:blipFill rotWithShape="1">
            <a:blip r:embed="rId5">
              <a:alphaModFix/>
            </a:blip>
            <a:srcRect b="17715" l="0" r="0" t="0"/>
            <a:stretch/>
          </p:blipFill>
          <p:spPr>
            <a:xfrm>
              <a:off x="1959400" y="5629148"/>
              <a:ext cx="7390975" cy="326125"/>
            </a:xfrm>
            <a:prstGeom prst="rect">
              <a:avLst/>
            </a:prstGeom>
            <a:noFill/>
            <a:ln>
              <a:noFill/>
            </a:ln>
          </p:spPr>
        </p:pic>
      </p:grpSp>
      <p:sp>
        <p:nvSpPr>
          <p:cNvPr id="166" name="Google Shape;166;p19"/>
          <p:cNvSpPr/>
          <p:nvPr/>
        </p:nvSpPr>
        <p:spPr>
          <a:xfrm>
            <a:off x="6820575" y="5087950"/>
            <a:ext cx="334200" cy="1518000"/>
          </a:xfrm>
          <a:prstGeom prst="roundRect">
            <a:avLst>
              <a:gd fmla="val 16667" name="adj"/>
            </a:avLst>
          </a:prstGeom>
          <a:noFill/>
          <a:ln cap="flat" cmpd="sng" w="9525">
            <a:solidFill>
              <a:srgbClr val="99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