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145706200" r:id="rId6"/>
    <p:sldId id="2145706201" r:id="rId7"/>
    <p:sldId id="2145706203" r:id="rId8"/>
    <p:sldId id="2145706202" r:id="rId9"/>
    <p:sldId id="2145706199" r:id="rId10"/>
    <p:sldId id="296" r:id="rId11"/>
    <p:sldId id="290" r:id="rId12"/>
    <p:sldId id="286" r:id="rId13"/>
    <p:sldId id="42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0764-879F-45C6-87C9-D79EA9F870D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68E4-A8A2-45A6-B1A7-C77DA07E5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6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B1E57-6B6B-44DB-86A9-D17DCB41029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5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FDFB-CCD7-43DC-9E57-358F518A5B25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9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F970-EB7A-4424-BCCE-7F805E171B3A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9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4818-FA44-4A11-88D1-20B62D1F920F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5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A23B-7E1A-4CE1-BD90-22F08DFBA5C4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81BB-245E-4AF4-9FD7-9477D5A035A5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B22C-BA6F-485D-946F-48CA9BA2983B}" type="datetime1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1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866B-BA14-42B3-8B19-8BBD2F3A8144}" type="datetime1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9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D106-86C6-48E8-9D75-7A3EA20D40D8}" type="datetime1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31A3-09B9-48B0-9791-6682ACD0B47D}" type="datetime1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0F64-F472-446A-97B6-C04C315E7531}" type="datetime1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4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6B3F-B2E4-479A-82D7-E361ED036CA1}" type="datetime1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92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7FC7-E644-4854-9DA2-70B632E441E1}" type="datetime1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1ECC0-D607-4ECA-B74B-0541DD820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8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.jpeg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wragg@nbt.nhs.uk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coats@nhs.net" TargetMode="External"/><Relationship Id="rId2" Type="http://schemas.openxmlformats.org/officeDocument/2006/relationships/hyperlink" Target="mailto:rduh.regionalacuteleukaemia@nhs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br01.safelinks.protection.outlook.com/?url=https%3A%2F%2Fwww.nbt.nhs.uk%2Fsouth-west-genomic-laboratory-hub%2Fswglh-quality&amp;data=05%7C01%7Czoe.foster5%40nhs.net%7C08de7eaf5bf046e23da008db05c99473%7C37c354b285b047f5b22207b48d774ee3%7C0%7C0%7C638110135554981781%7CUnknown%7CTWFpbGZsb3d8eyJWIjoiMC4wLjAwMDAiLCJQIjoiV2luMzIiLCJBTiI6Ik1haWwiLCJXVCI6Mn0%3D%7C3000%7C%7C%7C&amp;sdata=bXO%2FGxXcV%2B%2B4HY9I9yESmn5xPkKmLIw5eHoUysxSEsI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0277" y="2485291"/>
            <a:ext cx="11136923" cy="126652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Haem Genomics update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7815" y="4426986"/>
            <a:ext cx="10117015" cy="1655762"/>
          </a:xfrm>
        </p:spPr>
        <p:txBody>
          <a:bodyPr/>
          <a:lstStyle/>
          <a:p>
            <a:r>
              <a:rPr lang="en-GB" i="1" dirty="0">
                <a:solidFill>
                  <a:schemeClr val="bg1">
                    <a:lumMod val="65000"/>
                  </a:schemeClr>
                </a:solidFill>
              </a:rPr>
              <a:t>Chris Wragg, Haematological Cancer Lead Scientist,</a:t>
            </a:r>
          </a:p>
          <a:p>
            <a:r>
              <a:rPr lang="en-GB" i="1" dirty="0">
                <a:solidFill>
                  <a:schemeClr val="bg1">
                    <a:lumMod val="65000"/>
                  </a:schemeClr>
                </a:solidFill>
              </a:rPr>
              <a:t>South West Genomic Laboratory Hub</a:t>
            </a:r>
          </a:p>
          <a:p>
            <a:r>
              <a:rPr lang="en-GB" i="1" dirty="0">
                <a:solidFill>
                  <a:schemeClr val="bg1">
                    <a:lumMod val="65000"/>
                  </a:schemeClr>
                </a:solidFill>
              </a:rPr>
              <a:t>23</a:t>
            </a:r>
            <a:r>
              <a:rPr lang="en-GB" i="1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GB" i="1" dirty="0">
                <a:solidFill>
                  <a:schemeClr val="bg1">
                    <a:lumMod val="65000"/>
                  </a:schemeClr>
                </a:solidFill>
              </a:rPr>
              <a:t> February 2023</a:t>
            </a:r>
          </a:p>
        </p:txBody>
      </p:sp>
      <p:pic>
        <p:nvPicPr>
          <p:cNvPr id="6" name="Picture 5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568" y="260647"/>
            <a:ext cx="3254445" cy="116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30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3139D25-36D1-43FB-8FA0-B8A12E01DB98}"/>
              </a:ext>
            </a:extLst>
          </p:cNvPr>
          <p:cNvGrpSpPr/>
          <p:nvPr/>
        </p:nvGrpSpPr>
        <p:grpSpPr>
          <a:xfrm>
            <a:off x="410308" y="305726"/>
            <a:ext cx="1008215" cy="1031192"/>
            <a:chOff x="7721270" y="156421"/>
            <a:chExt cx="1188000" cy="1188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CC9A858-43FF-4DC1-AD74-10E6C6A97DDE}"/>
                </a:ext>
              </a:extLst>
            </p:cNvPr>
            <p:cNvSpPr/>
            <p:nvPr/>
          </p:nvSpPr>
          <p:spPr>
            <a:xfrm>
              <a:off x="7721270" y="156421"/>
              <a:ext cx="1188000" cy="118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Questions">
              <a:extLst>
                <a:ext uri="{FF2B5EF4-FFF2-40B4-BE49-F238E27FC236}">
                  <a16:creationId xmlns:a16="http://schemas.microsoft.com/office/drawing/2014/main" id="{69F6C6D6-1D98-43F1-A262-1809ABF7E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17526" y="304991"/>
              <a:ext cx="914400" cy="9144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62555" y="2532982"/>
            <a:ext cx="5670401" cy="384720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  <a:defRPr/>
            </a:pPr>
            <a:r>
              <a:rPr lang="en-GB" sz="2400" b="1" dirty="0">
                <a:solidFill>
                  <a:srgbClr val="00B050"/>
                </a:solidFill>
                <a:latin typeface="Arial" charset="0"/>
              </a:rPr>
              <a:t>Phase 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Childhood Cancer (</a:t>
            </a:r>
            <a:r>
              <a:rPr lang="en-GB" sz="2000" b="1" dirty="0">
                <a:solidFill>
                  <a:schemeClr val="accent5"/>
                </a:solidFill>
                <a:latin typeface="Arial" charset="0"/>
              </a:rPr>
              <a:t>≤19 </a:t>
            </a:r>
            <a:r>
              <a:rPr lang="en-GB" sz="2000" dirty="0">
                <a:latin typeface="Arial" charset="0"/>
              </a:rPr>
              <a:t>years of age)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Acute leukaemia (AML, ALL, ALAL, BPDCN)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Sarcoma</a:t>
            </a:r>
          </a:p>
          <a:p>
            <a:pPr marL="0" indent="0">
              <a:buNone/>
              <a:defRPr/>
            </a:pPr>
            <a:endParaRPr lang="en-GB" sz="16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GB" sz="2400" b="1" dirty="0">
                <a:solidFill>
                  <a:srgbClr val="FFC000"/>
                </a:solidFill>
                <a:latin typeface="Arial" charset="0"/>
              </a:rPr>
              <a:t>Phase 2/3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‘Paediatric cancer’ (</a:t>
            </a:r>
            <a:r>
              <a:rPr lang="en-GB" sz="2000" b="1" dirty="0">
                <a:solidFill>
                  <a:schemeClr val="accent5"/>
                </a:solidFill>
                <a:latin typeface="Arial" charset="0"/>
              </a:rPr>
              <a:t>≤25 </a:t>
            </a:r>
            <a:r>
              <a:rPr lang="en-GB" sz="2000" dirty="0">
                <a:latin typeface="Arial" charset="0"/>
              </a:rPr>
              <a:t>years of age)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Proven or suspected malignancy </a:t>
            </a:r>
            <a:r>
              <a:rPr lang="en-GB" sz="2000" b="1" dirty="0">
                <a:solidFill>
                  <a:schemeClr val="accent5"/>
                </a:solidFill>
                <a:latin typeface="Arial" charset="0"/>
              </a:rPr>
              <a:t>exhausted all standard of care (SoC)</a:t>
            </a:r>
            <a:r>
              <a:rPr lang="en-GB" sz="2000" dirty="0">
                <a:solidFill>
                  <a:schemeClr val="accent5"/>
                </a:solidFill>
                <a:latin typeface="Arial" charset="0"/>
              </a:rPr>
              <a:t> </a:t>
            </a:r>
            <a:r>
              <a:rPr lang="en-GB" sz="2000" dirty="0">
                <a:latin typeface="Arial" charset="0"/>
              </a:rPr>
              <a:t>testing and treatment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charset="0"/>
              </a:rPr>
              <a:t>Malignant CNS tumours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Breast and ovarian cancer pilots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85570" y="1430588"/>
            <a:ext cx="5452007" cy="22344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Somatic (fresh) sample;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[&gt;30%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tumour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&lt;20% necrosis]</a:t>
            </a:r>
            <a:endParaRPr lang="en-US" sz="20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Germline sample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cultured skin]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WGS Test Order Form (TOF)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of Discussion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RoD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11" name="Picture 10" descr="image001">
            <a:extLst>
              <a:ext uri="{FF2B5EF4-FFF2-40B4-BE49-F238E27FC236}">
                <a16:creationId xmlns:a16="http://schemas.microsoft.com/office/drawing/2014/main" id="{573A621D-17B8-46C2-A000-7FC1F580F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226" y="180668"/>
            <a:ext cx="2957386" cy="103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K:\30 100k genomes\Cancer\Tumour Board\Haem GTAB\Hyperdipolidy.JPG">
            <a:extLst>
              <a:ext uri="{FF2B5EF4-FFF2-40B4-BE49-F238E27FC236}">
                <a16:creationId xmlns:a16="http://schemas.microsoft.com/office/drawing/2014/main" id="{B7BF7B46-CA44-472F-8E14-96667E905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69" y="4060317"/>
            <a:ext cx="5452007" cy="23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6DE7643-8E78-4309-8ECF-EB9157CF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212" y="193918"/>
            <a:ext cx="8967763" cy="1143000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Cancer Whole Genome Sequencing (WGS)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637660-FA29-4A40-8036-4249F2B6AF30}"/>
              </a:ext>
            </a:extLst>
          </p:cNvPr>
          <p:cNvSpPr txBox="1"/>
          <p:nvPr/>
        </p:nvSpPr>
        <p:spPr>
          <a:xfrm>
            <a:off x="562555" y="1439437"/>
            <a:ext cx="5670401" cy="8371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Exhausted SoC testing or treatments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Aligned to Clinical Trials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0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 to Ask Us ‘Your’ Questions About Creating and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712" y="1690689"/>
            <a:ext cx="3191395" cy="435133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11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Any questions?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84278" y="1848241"/>
            <a:ext cx="53220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Chris Wragg</a:t>
            </a: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>
                <a:hlinkClick r:id="rId3"/>
              </a:rPr>
              <a:t>Christopher.wragg@nbt.nhs.uk</a:t>
            </a: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0117 414 6141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13" name="Picture 1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64233"/>
            <a:ext cx="2073293" cy="74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80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3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Haem germline findings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NGS testing for MPN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TATs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SNP arrays</a:t>
            </a:r>
            <a:endParaRPr lang="en-GB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WGS</a:t>
            </a: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Haem Genomics update</a:t>
            </a:r>
          </a:p>
        </p:txBody>
      </p:sp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5281E358-9600-4C6B-8325-18C92AC1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55" y="370580"/>
            <a:ext cx="2844497" cy="10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99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3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 number of the genes included in haem NGS panels for their somatic actionability are also cancer susceptibility genes (CSGs) in the germline setting e.g.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CEBPA, RUNX1, DDX41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It is not possible to determine whether variants identified by NGS of a somatic sample (e.g. bone marrow) are of tumour or germline origin, although type and abundance of variant can be informative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 lieu of national guidance, we have written a guidance document to support laboratory staff and clinicians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Possible inherited variant cases can be discussed at the Regional Acute Leukaemia Advisory Panel (RALAP) which has multidisciplinary input including Clinical Geneticists.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Please email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hlinkClick r:id="rId2"/>
              </a:rPr>
              <a:t>rduh.regionalacuteleukaemia@nhs.net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hlinkClick r:id="rId3"/>
              </a:rPr>
              <a:t>thomas.coats@nhs.net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for more details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Haem Germline Findings</a:t>
            </a:r>
          </a:p>
        </p:txBody>
      </p:sp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5281E358-9600-4C6B-8325-18C92AC1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55" y="370580"/>
            <a:ext cx="2844497" cy="10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75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36"/>
            <a:ext cx="10515600" cy="4736494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We will be changing the way that we perform testing for MPN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All samples that require sequential MPN testing (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CALR/JAK2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Exon 12/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MPL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) will be tested on a ‘</a:t>
            </a:r>
            <a:r>
              <a:rPr lang="en-GB" dirty="0">
                <a:solidFill>
                  <a:schemeClr val="accent5"/>
                </a:solidFill>
              </a:rPr>
              <a:t>mini NGS panel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’: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Mini-MPN panel is a virtual panel restricted to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CALR/JAK2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exon 12/exon 14 and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MPL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genes. </a:t>
            </a:r>
          </a:p>
          <a:p>
            <a:pPr lvl="1"/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ddPCR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for JAK2 V617F will continue to be the first line analysis, the panel will only be applied if sequential testing is indicated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If an extended MPN panel is required please indicate on the referral form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Benefits to the change include: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Streamlining of services - one assay rather than multiple assays for sequential testing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Reduced turn around times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Clarification of 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CALR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variant type [type 1/2]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Option to request re-analysis of data for extended analysis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Discussed at the supra-regional MPN MDT on 31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Jan 2023</a:t>
            </a:r>
          </a:p>
          <a:p>
            <a:r>
              <a:rPr lang="en-GB" dirty="0">
                <a:solidFill>
                  <a:schemeClr val="accent5"/>
                </a:solidFill>
              </a:rPr>
              <a:t>Implemented from 6</a:t>
            </a:r>
            <a:r>
              <a:rPr lang="en-GB" baseline="30000" dirty="0">
                <a:solidFill>
                  <a:schemeClr val="accent5"/>
                </a:solidFill>
              </a:rPr>
              <a:t>th</a:t>
            </a:r>
            <a:r>
              <a:rPr lang="en-GB" dirty="0">
                <a:solidFill>
                  <a:schemeClr val="accent5"/>
                </a:solidFill>
              </a:rPr>
              <a:t> February 2023</a:t>
            </a: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MPN Panel testing</a:t>
            </a:r>
          </a:p>
        </p:txBody>
      </p:sp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5281E358-9600-4C6B-8325-18C92AC1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55" y="370580"/>
            <a:ext cx="2844497" cy="10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24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36"/>
            <a:ext cx="10515600" cy="11879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 order to improve visibility of our cancer turnaround times (TATs) we are improving information available on the SW GLH website </a:t>
            </a:r>
            <a:r>
              <a:rPr lang="en-GB" sz="1800" u="sng" kern="1400" dirty="0">
                <a:ln>
                  <a:noFill/>
                </a:ln>
                <a:solidFill>
                  <a:srgbClr val="122CEE"/>
                </a:solidFill>
                <a:effectLst/>
                <a:latin typeface="Arial" panose="020B0604020202020204" pitchFamily="34" charset="0"/>
                <a:hlinkClick r:id="rId2"/>
              </a:rPr>
              <a:t>SWGLH Quality | North Bristol NHS Trust (nbt.nhs.uk)</a:t>
            </a:r>
            <a:r>
              <a:rPr lang="en-GB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en-GB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Genomics TATs</a:t>
            </a:r>
          </a:p>
        </p:txBody>
      </p:sp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5281E358-9600-4C6B-8325-18C92AC1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55" y="370580"/>
            <a:ext cx="2844497" cy="10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186C9A-0777-49CB-AE55-BC4F98AFD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574" y="2561656"/>
            <a:ext cx="5993026" cy="42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3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63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Launched for </a:t>
            </a:r>
            <a:r>
              <a:rPr lang="en-GB" dirty="0">
                <a:solidFill>
                  <a:schemeClr val="accent5"/>
                </a:solidFill>
              </a:rPr>
              <a:t>A2G trial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January 2021 (inc. T-ALL for MRD target ID)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Expanded to include: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Adult ALL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Cases where conventional cytogenetic analysis has </a:t>
            </a:r>
            <a:r>
              <a:rPr lang="en-GB" dirty="0">
                <a:solidFill>
                  <a:schemeClr val="accent5"/>
                </a:solidFill>
              </a:rPr>
              <a:t>failed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Characterisation of results from other tests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Fresh frozen pathways for brain tumour referrals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Reviewing testing strategy in </a:t>
            </a:r>
            <a:r>
              <a:rPr lang="en-GB" dirty="0">
                <a:solidFill>
                  <a:schemeClr val="accent5"/>
                </a:solidFill>
              </a:rPr>
              <a:t>MDS and MPN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Increase in demand for cytogenetic analysis in MDS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Highly skilled and manual process, significant training requirements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Current mandated scientist training program has limited cytogenetic component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Shortage skill set with ageing workforce and high turnover in junior grades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2/7 GLHs have moved from cytogenetic analysis to SNP-A testing in </a:t>
            </a:r>
            <a:r>
              <a:rPr lang="en-GB" b="1" dirty="0">
                <a:solidFill>
                  <a:schemeClr val="accent5"/>
                </a:solidFill>
              </a:rPr>
              <a:t>low risk MDS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BSH MPN guidance also supports use of </a:t>
            </a:r>
            <a:r>
              <a:rPr lang="en-GB" b="1" dirty="0">
                <a:solidFill>
                  <a:schemeClr val="accent5"/>
                </a:solidFill>
              </a:rPr>
              <a:t>SNP-A in ET/PMF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instead of karyotype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81ECC0-D607-4ECA-B74B-0541DD820A1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SNP Array: SW GLH Overview</a:t>
            </a:r>
          </a:p>
        </p:txBody>
      </p:sp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5281E358-9600-4C6B-8325-18C92AC1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55" y="370580"/>
            <a:ext cx="2844497" cy="102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85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64233"/>
            <a:ext cx="2073293" cy="74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84028" y="1184110"/>
            <a:ext cx="91448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Implemented January 2021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Genome wide, high resolution copy number: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Genome wide high resolution genotyping:</a:t>
            </a:r>
          </a:p>
          <a:p>
            <a:pPr>
              <a:spcAft>
                <a:spcPts val="1200"/>
              </a:spcAft>
            </a:pPr>
            <a:endParaRPr lang="en-GB" sz="20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SNP microarray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7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2" y="2245965"/>
            <a:ext cx="1061886" cy="23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133" y="2285348"/>
            <a:ext cx="9092754" cy="211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133" y="4747756"/>
            <a:ext cx="9092754" cy="195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eft Arrow 2"/>
          <p:cNvSpPr/>
          <p:nvPr/>
        </p:nvSpPr>
        <p:spPr>
          <a:xfrm>
            <a:off x="10571305" y="5569572"/>
            <a:ext cx="437882" cy="309093"/>
          </a:xfrm>
          <a:prstGeom prst="lef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191740" y="5493285"/>
            <a:ext cx="709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</a:t>
            </a:r>
            <a:r>
              <a:rPr lang="en-GB" sz="24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10618424" y="4747756"/>
            <a:ext cx="437882" cy="309093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1191741" y="4671468"/>
            <a:ext cx="709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BB</a:t>
            </a:r>
          </a:p>
        </p:txBody>
      </p:sp>
      <p:sp>
        <p:nvSpPr>
          <p:cNvPr id="16" name="Left Arrow 15"/>
          <p:cNvSpPr/>
          <p:nvPr/>
        </p:nvSpPr>
        <p:spPr>
          <a:xfrm>
            <a:off x="10568307" y="6311425"/>
            <a:ext cx="437882" cy="30909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1188742" y="6235138"/>
            <a:ext cx="709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AA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0837365" y="3342688"/>
            <a:ext cx="351377" cy="63688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0819171" y="2415410"/>
            <a:ext cx="369572" cy="61818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1306796" y="2540464"/>
            <a:ext cx="70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</a:rPr>
              <a:t>Gain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20996" y="3447404"/>
            <a:ext cx="70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22" name="Left Arrow 21"/>
          <p:cNvSpPr/>
          <p:nvPr/>
        </p:nvSpPr>
        <p:spPr>
          <a:xfrm>
            <a:off x="10701096" y="5913848"/>
            <a:ext cx="437882" cy="309093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Arrow 22"/>
          <p:cNvSpPr/>
          <p:nvPr/>
        </p:nvSpPr>
        <p:spPr>
          <a:xfrm>
            <a:off x="10701096" y="5164406"/>
            <a:ext cx="437882" cy="309093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64233"/>
            <a:ext cx="2073293" cy="74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SNP microarray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8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28" y="1009323"/>
            <a:ext cx="8276912" cy="262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29" y="3681169"/>
            <a:ext cx="8276911" cy="258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334871" y="1053371"/>
            <a:ext cx="1815353" cy="2627798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113494" y="1053371"/>
            <a:ext cx="389965" cy="2627798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8018930" y="1053371"/>
            <a:ext cx="389965" cy="2627798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5477780" y="1053371"/>
            <a:ext cx="389965" cy="262779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29" y="1053371"/>
            <a:ext cx="8802078" cy="511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1732430" y="956906"/>
            <a:ext cx="2328582" cy="56456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65495" y="956906"/>
            <a:ext cx="2106705" cy="56456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8032378" y="956905"/>
            <a:ext cx="1953730" cy="554706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3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4028" y="1009323"/>
            <a:ext cx="989427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SNP array and karyotype will both detect unbalanced abnormalities i.e. deletions and gains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SNP array will detect sub-microscopic changes and cytogenetically cryptic changes e.g. deletion/LOH for </a:t>
            </a:r>
            <a:r>
              <a:rPr lang="en-GB" sz="2000" i="1" dirty="0">
                <a:solidFill>
                  <a:schemeClr val="bg1">
                    <a:lumMod val="50000"/>
                  </a:schemeClr>
                </a:solidFill>
              </a:rPr>
              <a:t>TP53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SNP array will not detect balanced abnormalities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IPSS based upon conventional karyotype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Where sufficient sample is available for DNA extraction SNP-A success rate is 100%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Audit from 20 paired analyses (Karyotype and SNP array):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15/20 concordant (although SNP provides more granular detail was not prognostic)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2/5 discordant cases SNP showed additional prognostic abnormalities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3/5 discordant cases karyotype showed additional prognostic abnormalities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These were high risk MDS cases and would have received karyotype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Cell culture seems to enrich for the abnormal clone, notably for trisomy 8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5"/>
                </a:solidFill>
              </a:rPr>
              <a:t>SNP-A a suitable replacement for conventional cytogenetic analysis in low risk MDS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ECC0-D607-4ECA-B74B-0541DD820A14}" type="slidenum">
              <a:rPr lang="en-GB" smtClean="0"/>
              <a:t>9</a:t>
            </a:fld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84028" y="390394"/>
            <a:ext cx="8569572" cy="570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SNP-A in MDS</a:t>
            </a:r>
          </a:p>
        </p:txBody>
      </p:sp>
      <p:pic>
        <p:nvPicPr>
          <p:cNvPr id="10" name="Picture 9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64233"/>
            <a:ext cx="2073293" cy="74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56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5BE46A8194D45ABB9582CF3A19361" ma:contentTypeVersion="9" ma:contentTypeDescription="Create a new document." ma:contentTypeScope="" ma:versionID="97c79158c64596864cd5b93223558e2a">
  <xsd:schema xmlns:xsd="http://www.w3.org/2001/XMLSchema" xmlns:xs="http://www.w3.org/2001/XMLSchema" xmlns:p="http://schemas.microsoft.com/office/2006/metadata/properties" xmlns:ns3="3bc1294d-cb4e-4fca-a1e9-87f8df359922" targetNamespace="http://schemas.microsoft.com/office/2006/metadata/properties" ma:root="true" ma:fieldsID="5f1a3dc4e491cc15fc7a3e979deb6f69" ns3:_="">
    <xsd:import namespace="3bc1294d-cb4e-4fca-a1e9-87f8df3599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1294d-cb4e-4fca-a1e9-87f8df359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90D68A-A90F-4174-BF82-6801CECC0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1DB37-1D16-4350-B8BD-81734DC79B5A}">
  <ds:schemaRefs>
    <ds:schemaRef ds:uri="http://schemas.microsoft.com/office/2006/documentManagement/types"/>
    <ds:schemaRef ds:uri="3bc1294d-cb4e-4fca-a1e9-87f8df359922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0F732B-60A7-402F-9EB5-4AF0C1250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1294d-cb4e-4fca-a1e9-87f8df3599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792</Words>
  <Application>Microsoft Office PowerPoint</Application>
  <PresentationFormat>Widescreen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Haem Genomics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Cancer Whole Genome Sequencing (WGS)</vt:lpstr>
      <vt:lpstr>PowerPoint Presentation</vt:lpstr>
    </vt:vector>
  </TitlesOfParts>
  <Company>Royal Devon and Exeter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Genome Sequencing Pathway:  Cancer</dc:title>
  <dc:creator>Juett Ana (Royal Devon and Exeter Foundation Trust)</dc:creator>
  <cp:lastModifiedBy>Helen Dunderdale</cp:lastModifiedBy>
  <cp:revision>66</cp:revision>
  <dcterms:created xsi:type="dcterms:W3CDTF">2020-10-09T18:00:52Z</dcterms:created>
  <dcterms:modified xsi:type="dcterms:W3CDTF">2023-02-24T14:04:40Z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0x010100FBD5BE46A8194D45ABB9582CF3A19361</vt:lpwstr>
  </property>
</Properties>
</file>