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B1992-E68F-E52B-6FD1-99158B8431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C45D5C-EB18-F397-5D56-1F9C67EEB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442BF0-A5EC-4E71-6A90-ED249227D94F}"/>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5" name="Footer Placeholder 4">
            <a:extLst>
              <a:ext uri="{FF2B5EF4-FFF2-40B4-BE49-F238E27FC236}">
                <a16:creationId xmlns:a16="http://schemas.microsoft.com/office/drawing/2014/main" id="{2ADFA08C-DC6B-8B9E-9D7D-A7E339019A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EF8623-471B-D7EC-6AA5-01EC126EA3DD}"/>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322259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E8CE4-DAE5-15BF-39C6-C248A8F25B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45DD24-DB36-E725-AB26-5CE63B013B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8C1C51-70E0-8963-3501-3C0F1E89E6E9}"/>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5" name="Footer Placeholder 4">
            <a:extLst>
              <a:ext uri="{FF2B5EF4-FFF2-40B4-BE49-F238E27FC236}">
                <a16:creationId xmlns:a16="http://schemas.microsoft.com/office/drawing/2014/main" id="{1FBD0191-7AC3-14FD-CD63-AF5BB8997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36006E-CAF9-01F8-9CCD-C28C097B66D3}"/>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198461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F9529D-EC29-4B1B-6291-5F347444C5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FABDDC-675E-F9AC-CAB4-6B8ED67EB5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F65F37-C303-A6EE-D7B6-C1C83F43DC77}"/>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5" name="Footer Placeholder 4">
            <a:extLst>
              <a:ext uri="{FF2B5EF4-FFF2-40B4-BE49-F238E27FC236}">
                <a16:creationId xmlns:a16="http://schemas.microsoft.com/office/drawing/2014/main" id="{54D49258-8530-A0AE-615D-68DAAF3AF6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A6B5E-13A4-48A5-AE09-525583A9E041}"/>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67226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CB19-340A-D75C-D365-E5346AA63D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81D02F-8C2B-6D9D-CF64-E680C139C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178484-5E49-46B2-6498-D635F7D417DC}"/>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5" name="Footer Placeholder 4">
            <a:extLst>
              <a:ext uri="{FF2B5EF4-FFF2-40B4-BE49-F238E27FC236}">
                <a16:creationId xmlns:a16="http://schemas.microsoft.com/office/drawing/2014/main" id="{B79BA058-F642-70E8-7175-DB39DDBDF5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D3D940-D811-5773-646D-483509144A15}"/>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58814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DE0E1-7C26-9F12-2A3E-43331D9E84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E9BBE1-685A-0226-507C-CFBF60ECA6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254386-C6B8-D8CA-CC38-B5A1E7CD24AF}"/>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5" name="Footer Placeholder 4">
            <a:extLst>
              <a:ext uri="{FF2B5EF4-FFF2-40B4-BE49-F238E27FC236}">
                <a16:creationId xmlns:a16="http://schemas.microsoft.com/office/drawing/2014/main" id="{3825FADD-7EAF-6DB1-172C-A6DCBFA140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F7315-9035-D873-0E5B-BF33C8D651E3}"/>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385974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44C0-1A0D-452E-8E35-A1A07DEACE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82C9CD-52D6-7A58-02C3-E023E8C984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043D49-E0A0-C86B-E7E8-B7534B3704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85FED9B-B369-F6E0-0BFE-FCF1C4267ECE}"/>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6" name="Footer Placeholder 5">
            <a:extLst>
              <a:ext uri="{FF2B5EF4-FFF2-40B4-BE49-F238E27FC236}">
                <a16:creationId xmlns:a16="http://schemas.microsoft.com/office/drawing/2014/main" id="{1D2EB920-1EE0-5C02-9029-2050272221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7D7FEA-78CF-5E63-1663-1DB672C34DEB}"/>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155402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2690-0288-4388-7A9D-DE58F827927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945402-B00D-210F-EC63-BEDFC50C21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D0DA88-9FAC-F14B-CB6A-D26762357E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07E7B9-279F-6288-B8EA-478AADC1EA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63DB99-B3E4-E76A-B5B2-3B36562FA6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24A06D-85FE-6BBF-BCDA-6FD8EFE24784}"/>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8" name="Footer Placeholder 7">
            <a:extLst>
              <a:ext uri="{FF2B5EF4-FFF2-40B4-BE49-F238E27FC236}">
                <a16:creationId xmlns:a16="http://schemas.microsoft.com/office/drawing/2014/main" id="{3C20E200-8844-64F0-3FEB-FA6B81BF92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7D032C-4785-5788-6714-9E8C076A56AE}"/>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320613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A33F-42B4-CF73-6F08-9C09B33A76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1F8248-EAB6-DB74-16A4-656CD519D8A4}"/>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4" name="Footer Placeholder 3">
            <a:extLst>
              <a:ext uri="{FF2B5EF4-FFF2-40B4-BE49-F238E27FC236}">
                <a16:creationId xmlns:a16="http://schemas.microsoft.com/office/drawing/2014/main" id="{A285D8A9-CCE8-0303-5EF5-E499A12D83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63BE8C-086D-C063-6ACB-81750F5084FA}"/>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393065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13104B-8A45-E1F3-1AF3-0C8D0D8BF1E7}"/>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3" name="Footer Placeholder 2">
            <a:extLst>
              <a:ext uri="{FF2B5EF4-FFF2-40B4-BE49-F238E27FC236}">
                <a16:creationId xmlns:a16="http://schemas.microsoft.com/office/drawing/2014/main" id="{970E7561-DC5F-2C9B-13EB-ED8A771B97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F11EE3-9ABA-A8AE-EF0F-E583775E8AD4}"/>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110449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786B-C27E-EB74-7B50-C81F94AFA3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2667D63-7DA7-A4A3-2A62-E50C7C9408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8BD7A9-0F3C-DC2F-502C-6E3C849DE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281B56-5D0B-C2B6-F4BD-B11ED5F131D5}"/>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6" name="Footer Placeholder 5">
            <a:extLst>
              <a:ext uri="{FF2B5EF4-FFF2-40B4-BE49-F238E27FC236}">
                <a16:creationId xmlns:a16="http://schemas.microsoft.com/office/drawing/2014/main" id="{EF38371F-C44F-EECF-58FA-A615DD1F50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B0DB28-50E0-1727-E0E0-FE03931B67B5}"/>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985544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1D4B-384A-9185-757C-998918B2E0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A6F73C-47B8-09A3-C16E-2D3D2EB7A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53FFFF-EF11-6D4E-532C-BAADC96483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12F002-023B-A088-5375-A4D194C1726F}"/>
              </a:ext>
            </a:extLst>
          </p:cNvPr>
          <p:cNvSpPr>
            <a:spLocks noGrp="1"/>
          </p:cNvSpPr>
          <p:nvPr>
            <p:ph type="dt" sz="half" idx="10"/>
          </p:nvPr>
        </p:nvSpPr>
        <p:spPr/>
        <p:txBody>
          <a:bodyPr/>
          <a:lstStyle/>
          <a:p>
            <a:fld id="{42E894CE-5A19-4601-B29F-8F59752A3A2D}" type="datetimeFigureOut">
              <a:rPr lang="en-GB" smtClean="0"/>
              <a:t>23/02/2023</a:t>
            </a:fld>
            <a:endParaRPr lang="en-GB"/>
          </a:p>
        </p:txBody>
      </p:sp>
      <p:sp>
        <p:nvSpPr>
          <p:cNvPr id="6" name="Footer Placeholder 5">
            <a:extLst>
              <a:ext uri="{FF2B5EF4-FFF2-40B4-BE49-F238E27FC236}">
                <a16:creationId xmlns:a16="http://schemas.microsoft.com/office/drawing/2014/main" id="{68D096E9-A84A-DEFF-E057-293B0B089B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17FE53-FAF5-F43D-E859-7CD23EF5BA88}"/>
              </a:ext>
            </a:extLst>
          </p:cNvPr>
          <p:cNvSpPr>
            <a:spLocks noGrp="1"/>
          </p:cNvSpPr>
          <p:nvPr>
            <p:ph type="sldNum" sz="quarter" idx="12"/>
          </p:nvPr>
        </p:nvSpPr>
        <p:spPr/>
        <p:txBody>
          <a:bodyPr/>
          <a:lstStyle/>
          <a:p>
            <a:fld id="{D38CC13B-2C6B-47BC-B82C-7225C63D0327}" type="slidenum">
              <a:rPr lang="en-GB" smtClean="0"/>
              <a:t>‹#›</a:t>
            </a:fld>
            <a:endParaRPr lang="en-GB"/>
          </a:p>
        </p:txBody>
      </p:sp>
    </p:spTree>
    <p:extLst>
      <p:ext uri="{BB962C8B-B14F-4D97-AF65-F5344CB8AC3E}">
        <p14:creationId xmlns:p14="http://schemas.microsoft.com/office/powerpoint/2010/main" val="38794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3D497F-4783-1772-BD5A-7A478298A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EB761F-DA82-94F6-1C52-91BA2524BB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EB3AD-0C48-CFF3-43AD-095A88BFC0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894CE-5A19-4601-B29F-8F59752A3A2D}" type="datetimeFigureOut">
              <a:rPr lang="en-GB" smtClean="0"/>
              <a:t>23/02/2023</a:t>
            </a:fld>
            <a:endParaRPr lang="en-GB"/>
          </a:p>
        </p:txBody>
      </p:sp>
      <p:sp>
        <p:nvSpPr>
          <p:cNvPr id="5" name="Footer Placeholder 4">
            <a:extLst>
              <a:ext uri="{FF2B5EF4-FFF2-40B4-BE49-F238E27FC236}">
                <a16:creationId xmlns:a16="http://schemas.microsoft.com/office/drawing/2014/main" id="{510A1E7C-751F-E4F4-B14B-65BDDF023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689A9D-A4BA-8FA4-6281-85F3D9563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CC13B-2C6B-47BC-B82C-7225C63D0327}" type="slidenum">
              <a:rPr lang="en-GB" smtClean="0"/>
              <a:t>‹#›</a:t>
            </a:fld>
            <a:endParaRPr lang="en-GB"/>
          </a:p>
        </p:txBody>
      </p:sp>
    </p:spTree>
    <p:extLst>
      <p:ext uri="{BB962C8B-B14F-4D97-AF65-F5344CB8AC3E}">
        <p14:creationId xmlns:p14="http://schemas.microsoft.com/office/powerpoint/2010/main" val="386239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EC4D5-EFC7-EC5E-4003-A0DF7043E9BF}"/>
              </a:ext>
            </a:extLst>
          </p:cNvPr>
          <p:cNvSpPr>
            <a:spLocks noGrp="1"/>
          </p:cNvSpPr>
          <p:nvPr>
            <p:ph type="ctrTitle"/>
          </p:nvPr>
        </p:nvSpPr>
        <p:spPr/>
        <p:txBody>
          <a:bodyPr/>
          <a:lstStyle/>
          <a:p>
            <a:r>
              <a:rPr lang="en-GB" b="1" dirty="0"/>
              <a:t>CNS Lymphoma Pathway Meeting</a:t>
            </a:r>
          </a:p>
        </p:txBody>
      </p:sp>
      <p:sp>
        <p:nvSpPr>
          <p:cNvPr id="3" name="Subtitle 2">
            <a:extLst>
              <a:ext uri="{FF2B5EF4-FFF2-40B4-BE49-F238E27FC236}">
                <a16:creationId xmlns:a16="http://schemas.microsoft.com/office/drawing/2014/main" id="{570E7A34-9A1D-DF98-D2C9-A7950C255652}"/>
              </a:ext>
            </a:extLst>
          </p:cNvPr>
          <p:cNvSpPr>
            <a:spLocks noGrp="1"/>
          </p:cNvSpPr>
          <p:nvPr>
            <p:ph type="subTitle" idx="1"/>
          </p:nvPr>
        </p:nvSpPr>
        <p:spPr/>
        <p:txBody>
          <a:bodyPr/>
          <a:lstStyle/>
          <a:p>
            <a:endParaRPr lang="en-GB" dirty="0"/>
          </a:p>
          <a:p>
            <a:r>
              <a:rPr lang="en-GB" dirty="0"/>
              <a:t>Thursday 2</a:t>
            </a:r>
            <a:r>
              <a:rPr lang="en-GB" baseline="30000" dirty="0"/>
              <a:t>nd</a:t>
            </a:r>
            <a:r>
              <a:rPr lang="en-GB" dirty="0"/>
              <a:t> February 2023</a:t>
            </a:r>
          </a:p>
        </p:txBody>
      </p:sp>
    </p:spTree>
    <p:extLst>
      <p:ext uri="{BB962C8B-B14F-4D97-AF65-F5344CB8AC3E}">
        <p14:creationId xmlns:p14="http://schemas.microsoft.com/office/powerpoint/2010/main" val="49495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58612-68E5-5137-0427-86479CA7D3DD}"/>
              </a:ext>
            </a:extLst>
          </p:cNvPr>
          <p:cNvSpPr>
            <a:spLocks noGrp="1"/>
          </p:cNvSpPr>
          <p:nvPr>
            <p:ph type="title"/>
          </p:nvPr>
        </p:nvSpPr>
        <p:spPr/>
        <p:txBody>
          <a:bodyPr/>
          <a:lstStyle/>
          <a:p>
            <a:r>
              <a:rPr lang="en-GB" b="1" dirty="0"/>
              <a:t>Situation / Meeting Purpose:</a:t>
            </a:r>
          </a:p>
        </p:txBody>
      </p:sp>
      <p:sp>
        <p:nvSpPr>
          <p:cNvPr id="3" name="Content Placeholder 2">
            <a:extLst>
              <a:ext uri="{FF2B5EF4-FFF2-40B4-BE49-F238E27FC236}">
                <a16:creationId xmlns:a16="http://schemas.microsoft.com/office/drawing/2014/main" id="{7B38351B-5D8B-D16D-6E51-51C9F0E35C20}"/>
              </a:ext>
            </a:extLst>
          </p:cNvPr>
          <p:cNvSpPr>
            <a:spLocks noGrp="1"/>
          </p:cNvSpPr>
          <p:nvPr>
            <p:ph idx="1"/>
          </p:nvPr>
        </p:nvSpPr>
        <p:spPr/>
        <p:txBody>
          <a:bodyPr>
            <a:normAutofit lnSpcReduction="10000"/>
          </a:bodyPr>
          <a:lstStyle/>
          <a:p>
            <a:r>
              <a:rPr lang="en-GB" dirty="0">
                <a:effectLst/>
                <a:ea typeface="Calibri" panose="020F0502020204030204" pitchFamily="34" charset="0"/>
                <a:cs typeface="Times New Roman" panose="02020603050405020304" pitchFamily="18" charset="0"/>
              </a:rPr>
              <a:t>Most commonly, patients with suspected CNS Lymphoma are referred to BNOG straight from emergency departments or local general medical teams</a:t>
            </a:r>
          </a:p>
          <a:p>
            <a:pPr marL="0" indent="0">
              <a:buNone/>
            </a:pPr>
            <a:endParaRPr lang="en-GB" dirty="0">
              <a:effectLst/>
              <a:ea typeface="Calibri" panose="020F0502020204030204" pitchFamily="34" charset="0"/>
              <a:cs typeface="Times New Roman" panose="02020603050405020304" pitchFamily="18" charset="0"/>
            </a:endParaRPr>
          </a:p>
          <a:p>
            <a:r>
              <a:rPr lang="en-GB" dirty="0"/>
              <a:t>BNOG offers a diagnostic service only for these patients; there are often uncertainties and delays in the patient pathway while the team try to establish if a biopsy is necessary/appropriate.</a:t>
            </a:r>
          </a:p>
          <a:p>
            <a:endParaRPr lang="en-GB" dirty="0"/>
          </a:p>
          <a:p>
            <a:r>
              <a:rPr lang="en-GB" dirty="0"/>
              <a:t>The purpose of the meeting today is to determine how to optimise the pathway for patients and their significant others.</a:t>
            </a:r>
          </a:p>
          <a:p>
            <a:pPr marL="0" indent="0">
              <a:buNone/>
            </a:pPr>
            <a:endParaRPr lang="en-GB" dirty="0"/>
          </a:p>
        </p:txBody>
      </p:sp>
    </p:spTree>
    <p:extLst>
      <p:ext uri="{BB962C8B-B14F-4D97-AF65-F5344CB8AC3E}">
        <p14:creationId xmlns:p14="http://schemas.microsoft.com/office/powerpoint/2010/main" val="422590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0299-D242-8AB3-9E05-386CA5E626F8}"/>
              </a:ext>
            </a:extLst>
          </p:cNvPr>
          <p:cNvSpPr>
            <a:spLocks noGrp="1"/>
          </p:cNvSpPr>
          <p:nvPr>
            <p:ph type="title"/>
          </p:nvPr>
        </p:nvSpPr>
        <p:spPr/>
        <p:txBody>
          <a:bodyPr/>
          <a:lstStyle/>
          <a:p>
            <a:r>
              <a:rPr lang="en-GB" b="1" dirty="0"/>
              <a:t>Advice from BNOG</a:t>
            </a:r>
          </a:p>
        </p:txBody>
      </p:sp>
      <p:sp>
        <p:nvSpPr>
          <p:cNvPr id="3" name="Content Placeholder 2">
            <a:extLst>
              <a:ext uri="{FF2B5EF4-FFF2-40B4-BE49-F238E27FC236}">
                <a16:creationId xmlns:a16="http://schemas.microsoft.com/office/drawing/2014/main" id="{6AD1F0F4-4ABC-12FA-D5CF-CE50E38A9C15}"/>
              </a:ext>
            </a:extLst>
          </p:cNvPr>
          <p:cNvSpPr>
            <a:spLocks noGrp="1"/>
          </p:cNvSpPr>
          <p:nvPr>
            <p:ph idx="1"/>
          </p:nvPr>
        </p:nvSpPr>
        <p:spPr/>
        <p:txBody>
          <a:bodyPr>
            <a:normAutofit/>
          </a:bodyPr>
          <a:lstStyle/>
          <a:p>
            <a:endParaRPr lang="en-GB" sz="3200" dirty="0"/>
          </a:p>
          <a:p>
            <a:r>
              <a:rPr lang="en-GB" sz="3200" dirty="0"/>
              <a:t>Steroids should not be started before the patient is referred for biopsy as this can make the lesion shrink and affect biopsy rates. In cases where this occurs, it is necessary to stop steroids and wait for the lesion to reappear, and many are slow to re-emerge.</a:t>
            </a:r>
          </a:p>
        </p:txBody>
      </p:sp>
    </p:spTree>
    <p:extLst>
      <p:ext uri="{BB962C8B-B14F-4D97-AF65-F5344CB8AC3E}">
        <p14:creationId xmlns:p14="http://schemas.microsoft.com/office/powerpoint/2010/main" val="6746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4B2FF-3FCC-1506-3772-841BBE6A62AD}"/>
              </a:ext>
            </a:extLst>
          </p:cNvPr>
          <p:cNvSpPr>
            <a:spLocks noGrp="1"/>
          </p:cNvSpPr>
          <p:nvPr>
            <p:ph type="title"/>
          </p:nvPr>
        </p:nvSpPr>
        <p:spPr/>
        <p:txBody>
          <a:bodyPr/>
          <a:lstStyle/>
          <a:p>
            <a:r>
              <a:rPr lang="en-GB" b="1" dirty="0"/>
              <a:t>Solution</a:t>
            </a:r>
          </a:p>
        </p:txBody>
      </p:sp>
      <p:sp>
        <p:nvSpPr>
          <p:cNvPr id="3" name="Content Placeholder 2">
            <a:extLst>
              <a:ext uri="{FF2B5EF4-FFF2-40B4-BE49-F238E27FC236}">
                <a16:creationId xmlns:a16="http://schemas.microsoft.com/office/drawing/2014/main" id="{27089D54-0C17-83EE-AC3B-AE7819DEAF68}"/>
              </a:ext>
            </a:extLst>
          </p:cNvPr>
          <p:cNvSpPr>
            <a:spLocks noGrp="1"/>
          </p:cNvSpPr>
          <p:nvPr>
            <p:ph idx="1"/>
          </p:nvPr>
        </p:nvSpPr>
        <p:spPr/>
        <p:txBody>
          <a:bodyPr>
            <a:normAutofit/>
          </a:bodyPr>
          <a:lstStyle/>
          <a:p>
            <a:pPr>
              <a:lnSpc>
                <a:spcPct val="115000"/>
              </a:lnSpc>
              <a:spcAft>
                <a:spcPts val="10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Haematology teams cannot take ownership of this patient cohort until diagnosis has been confirmed to prevent overloading clinics with other neurological conditions, but advice and guidance on appropriate management at presentation can be provided in the form of a flow chart, as can contact details in each centre.</a:t>
            </a:r>
          </a:p>
          <a:p>
            <a:pPr>
              <a:lnSpc>
                <a:spcPct val="115000"/>
              </a:lnSpc>
              <a:spcAft>
                <a:spcPts val="1000"/>
              </a:spcAft>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8798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93266-4719-C7CA-300A-E1F22E3D3D01}"/>
              </a:ext>
            </a:extLst>
          </p:cNvPr>
          <p:cNvSpPr>
            <a:spLocks noGrp="1"/>
          </p:cNvSpPr>
          <p:nvPr>
            <p:ph type="title"/>
          </p:nvPr>
        </p:nvSpPr>
        <p:spPr/>
        <p:txBody>
          <a:bodyPr/>
          <a:lstStyle/>
          <a:p>
            <a:r>
              <a:rPr lang="en-GB" b="1" dirty="0"/>
              <a:t>Meeting outputs</a:t>
            </a:r>
          </a:p>
        </p:txBody>
      </p:sp>
      <p:sp>
        <p:nvSpPr>
          <p:cNvPr id="3" name="Content Placeholder 2">
            <a:extLst>
              <a:ext uri="{FF2B5EF4-FFF2-40B4-BE49-F238E27FC236}">
                <a16:creationId xmlns:a16="http://schemas.microsoft.com/office/drawing/2014/main" id="{ED620701-9979-6D7A-7672-3A860CA90DBE}"/>
              </a:ext>
            </a:extLst>
          </p:cNvPr>
          <p:cNvSpPr>
            <a:spLocks noGrp="1"/>
          </p:cNvSpPr>
          <p:nvPr>
            <p:ph idx="1"/>
          </p:nvPr>
        </p:nvSpPr>
        <p:spPr/>
        <p:txBody>
          <a:bodyPr>
            <a:normAutofit lnSpcReduction="10000"/>
          </a:bodyPr>
          <a:lstStyle/>
          <a:p>
            <a:pPr>
              <a:lnSpc>
                <a:spcPct val="115000"/>
              </a:lnSpc>
              <a:spcAft>
                <a:spcPts val="10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Guidelines will be drafted by Helen Dunderdale and Lorna Hawley prior to sending to the list of attendees and then Haem CAG for further ratification. Once finalised, the guidelines will be circulated to Medical Directors in each Trust to disseminate to general medical teams and emergency departments.</a:t>
            </a:r>
          </a:p>
          <a:p>
            <a:pPr>
              <a:lnSpc>
                <a:spcPct val="115000"/>
              </a:lnSpc>
              <a:spcAft>
                <a:spcPts val="1000"/>
              </a:spcAft>
            </a:pPr>
            <a:r>
              <a:rPr lang="en-GB" dirty="0">
                <a:effectLst/>
                <a:latin typeface="Calibri" panose="020F0502020204030204" pitchFamily="34" charset="0"/>
                <a:ea typeface="Calibri" panose="020F0502020204030204" pitchFamily="34" charset="0"/>
                <a:cs typeface="Times New Roman" panose="02020603050405020304" pitchFamily="18" charset="0"/>
              </a:rPr>
              <a:t>Contacts details to be shared with BNOG (please put in chat box):</a:t>
            </a:r>
          </a:p>
          <a:p>
            <a:pPr>
              <a:lnSpc>
                <a:spcPct val="115000"/>
              </a:lnSpc>
            </a:pPr>
            <a:r>
              <a:rPr lang="en-GB" dirty="0">
                <a:effectLst/>
                <a:latin typeface="Calibri" panose="020F0502020204030204" pitchFamily="34" charset="0"/>
                <a:ea typeface="Calibri" panose="020F0502020204030204" pitchFamily="34" charset="0"/>
                <a:cs typeface="Times New Roman" panose="02020603050405020304" pitchFamily="18" charset="0"/>
              </a:rPr>
              <a:t>Generic secretary emails</a:t>
            </a:r>
          </a:p>
          <a:p>
            <a:pPr>
              <a:lnSpc>
                <a:spcPct val="115000"/>
              </a:lnSpc>
              <a:spcAft>
                <a:spcPts val="1000"/>
              </a:spcAft>
            </a:pPr>
            <a:r>
              <a:rPr lang="en-GB" dirty="0">
                <a:effectLst/>
                <a:latin typeface="Calibri" panose="020F0502020204030204" pitchFamily="34" charset="0"/>
                <a:ea typeface="Calibri" panose="020F0502020204030204" pitchFamily="34" charset="0"/>
                <a:cs typeface="Times New Roman" panose="02020603050405020304" pitchFamily="18" charset="0"/>
              </a:rPr>
              <a:t>Consultant Haematologist with a specialist interest in lymphoma.</a:t>
            </a:r>
          </a:p>
          <a:p>
            <a:endParaRPr lang="en-GB" dirty="0"/>
          </a:p>
        </p:txBody>
      </p:sp>
    </p:spTree>
    <p:extLst>
      <p:ext uri="{BB962C8B-B14F-4D97-AF65-F5344CB8AC3E}">
        <p14:creationId xmlns:p14="http://schemas.microsoft.com/office/powerpoint/2010/main" val="301821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273</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CNS Lymphoma Pathway Meeting</vt:lpstr>
      <vt:lpstr>Situation / Meeting Purpose:</vt:lpstr>
      <vt:lpstr>Advice from BNOG</vt:lpstr>
      <vt:lpstr>Solution</vt:lpstr>
      <vt:lpstr>Meeting outputs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CNS Lymphoma Pathway Meeting</dc:title>
  <dc:creator>Helen Dunderdale</dc:creator>
  <cp:lastModifiedBy>Helen Dunderdale</cp:lastModifiedBy>
  <cp:revision>2</cp:revision>
  <dcterms:created xsi:type="dcterms:W3CDTF">2023-02-22T12:51:15Z</dcterms:created>
  <dcterms:modified xsi:type="dcterms:W3CDTF">2023-02-23T17:02:38Z</dcterms:modified>
</cp:coreProperties>
</file>