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E239A-B2E8-84AA-71EE-E11B7929D9A0}" v="511" dt="2023-02-23T05:45:27.887"/>
    <p1510:client id="{970A04FE-944B-CA6B-E398-068FA4420E2C}" v="82" dt="2023-02-23T05:54:17.586"/>
    <p1510:client id="{9E89F4A8-9E20-4C07-8647-2080CB7922B6}" v="810" dt="2023-02-23T13:06:28.356"/>
    <p1510:client id="{C5A7722B-1BC0-1371-9F94-A1FD3871CBD7}" v="76" dt="2023-02-23T10:34:17.6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CAR T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23/02/2023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769D-E620-04F7-C40F-DC218D699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D0FB7-7227-D20A-AF36-812B52684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>
                <a:cs typeface="Calibri"/>
              </a:rPr>
              <a:t>Dr Stephen Robinson- Lead for IEC</a:t>
            </a:r>
          </a:p>
          <a:p>
            <a:r>
              <a:rPr lang="en-GB" dirty="0">
                <a:cs typeface="Calibri"/>
              </a:rPr>
              <a:t>Dr Sanne </a:t>
            </a:r>
            <a:r>
              <a:rPr lang="en-GB" dirty="0" err="1">
                <a:cs typeface="Calibri"/>
              </a:rPr>
              <a:t>Lugthart</a:t>
            </a:r>
            <a:r>
              <a:rPr lang="en-GB" dirty="0">
                <a:cs typeface="Calibri"/>
              </a:rPr>
              <a:t> NCCP member</a:t>
            </a:r>
          </a:p>
          <a:p>
            <a:r>
              <a:rPr lang="en-GB" dirty="0">
                <a:cs typeface="Calibri"/>
              </a:rPr>
              <a:t>Dr Caroline Besley NCCP member, Consultant IEC (currently on maternity leave)</a:t>
            </a:r>
          </a:p>
          <a:p>
            <a:r>
              <a:rPr lang="en-GB" dirty="0">
                <a:cs typeface="Calibri"/>
              </a:rPr>
              <a:t>Dr Rajesh </a:t>
            </a:r>
            <a:r>
              <a:rPr lang="en-GB" dirty="0" err="1">
                <a:cs typeface="Calibri"/>
              </a:rPr>
              <a:t>Alajangi</a:t>
            </a:r>
            <a:r>
              <a:rPr lang="en-GB" dirty="0">
                <a:cs typeface="Calibri"/>
              </a:rPr>
              <a:t> Locum consultant – covering Dr Besley's maternity leave </a:t>
            </a:r>
          </a:p>
          <a:p>
            <a:r>
              <a:rPr lang="en-GB" dirty="0">
                <a:cs typeface="Calibri"/>
              </a:rPr>
              <a:t>Dr </a:t>
            </a:r>
            <a:r>
              <a:rPr lang="en-GB" dirty="0" err="1">
                <a:cs typeface="Calibri"/>
              </a:rPr>
              <a:t>Dilupa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Gunasekhara</a:t>
            </a:r>
            <a:r>
              <a:rPr lang="en-GB" dirty="0">
                <a:cs typeface="Calibri"/>
              </a:rPr>
              <a:t> – Associate specialist</a:t>
            </a:r>
          </a:p>
          <a:p>
            <a:r>
              <a:rPr lang="en-GB" dirty="0">
                <a:cs typeface="Calibri"/>
              </a:rPr>
              <a:t>CNS- Olivia Lamb</a:t>
            </a:r>
          </a:p>
          <a:p>
            <a:r>
              <a:rPr lang="en-GB">
                <a:cs typeface="Calibri"/>
              </a:rPr>
              <a:t>Pharmacy- Brijesh Gautama, Nicole Morrow </a:t>
            </a:r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Jenny Le, Abigail Pocock, Jo Mayo-  IEC co-ordinators</a:t>
            </a:r>
          </a:p>
          <a:p>
            <a:r>
              <a:rPr lang="en-GB" dirty="0">
                <a:cs typeface="Calibri"/>
              </a:rPr>
              <a:t>Plans for ANP in CAR T cell therapy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399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60979-5EF8-1CCC-DF80-13CC2DBA5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7D720-2341-1156-0564-1019035EA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1186 applications presented so far to NCCP </a:t>
            </a:r>
          </a:p>
          <a:p>
            <a:r>
              <a:rPr lang="en-GB" dirty="0">
                <a:cs typeface="Calibri"/>
              </a:rPr>
              <a:t>Bristol- 2021 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337C34-6679-B83E-8A95-7E6057730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57896"/>
              </p:ext>
            </p:extLst>
          </p:nvPr>
        </p:nvGraphicFramePr>
        <p:xfrm>
          <a:off x="1178442" y="2870791"/>
          <a:ext cx="8788887" cy="3296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581">
                  <a:extLst>
                    <a:ext uri="{9D8B030D-6E8A-4147-A177-3AD203B41FA5}">
                      <a16:colId xmlns:a16="http://schemas.microsoft.com/office/drawing/2014/main" val="2778442691"/>
                    </a:ext>
                  </a:extLst>
                </a:gridCol>
                <a:gridCol w="4416306">
                  <a:extLst>
                    <a:ext uri="{9D8B030D-6E8A-4147-A177-3AD203B41FA5}">
                      <a16:colId xmlns:a16="http://schemas.microsoft.com/office/drawing/2014/main" val="1670023493"/>
                    </a:ext>
                  </a:extLst>
                </a:gridCol>
              </a:tblGrid>
              <a:tr h="1098816">
                <a:tc>
                  <a:txBody>
                    <a:bodyPr/>
                    <a:lstStyle/>
                    <a:p>
                      <a:r>
                        <a:rPr lang="en-GB" sz="3200" dirty="0"/>
                        <a:t>Number of referrals for DLBCL/PMBCL/MCL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082554"/>
                  </a:ext>
                </a:extLst>
              </a:tr>
              <a:tr h="1098816">
                <a:tc>
                  <a:txBody>
                    <a:bodyPr/>
                    <a:lstStyle/>
                    <a:p>
                      <a:r>
                        <a:rPr lang="en-GB" sz="2800" dirty="0"/>
                        <a:t>Number proceeded to leukapheresis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749975"/>
                  </a:ext>
                </a:extLst>
              </a:tr>
              <a:tr h="10988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800" dirty="0"/>
                        <a:t>Number proceeded to  CAR T infusion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32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465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38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6F628-E21A-3C36-DE08-3D806277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2021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0066-6336-6FD9-5F64-D60718035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dirty="0">
                <a:cs typeface="Calibri"/>
              </a:rPr>
              <a:t>13 patients did not proceed to CAR T infusion.</a:t>
            </a:r>
            <a:endParaRPr lang="en-GB" dirty="0">
              <a:ea typeface="+mn-lt"/>
              <a:cs typeface="+mn-lt"/>
            </a:endParaRPr>
          </a:p>
          <a:p>
            <a:endParaRPr lang="en-GB" dirty="0">
              <a:ea typeface="+mn-lt"/>
              <a:cs typeface="+mn-lt"/>
            </a:endParaRPr>
          </a:p>
          <a:p>
            <a:r>
              <a:rPr lang="en-GB" dirty="0">
                <a:cs typeface="Calibri"/>
              </a:rPr>
              <a:t>11 of them had apheresis. 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Two of these patients did not proceed to infusion due to the following reasons</a:t>
            </a:r>
            <a:endParaRPr lang="en-GB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1 patient had hip fracture</a:t>
            </a: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1 patient's diagnosis was reversed to B ALL hence CAR T therapy was stopped</a:t>
            </a:r>
            <a:endParaRPr lang="en-GB" dirty="0">
              <a:ea typeface="+mn-lt"/>
              <a:cs typeface="+mn-lt"/>
            </a:endParaRPr>
          </a:p>
          <a:p>
            <a:endParaRPr lang="en-GB" dirty="0">
              <a:ea typeface="+mn-lt"/>
              <a:cs typeface="+mn-lt"/>
            </a:endParaRPr>
          </a:p>
          <a:p>
            <a:endParaRPr lang="en-GB" dirty="0">
              <a:ea typeface="+mn-lt"/>
              <a:cs typeface="+mn-lt"/>
            </a:endParaRPr>
          </a:p>
          <a:p>
            <a:r>
              <a:rPr lang="en-GB" dirty="0">
                <a:cs typeface="Calibri"/>
              </a:rPr>
              <a:t>2 patients did not proceed with apheresis</a:t>
            </a: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 -1 patient had declined CAR T therapy</a:t>
            </a: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-1 patient had progressive disease prior to apheresis.</a:t>
            </a:r>
            <a:endParaRPr lang="en-GB" dirty="0">
              <a:ea typeface="+mn-lt"/>
              <a:cs typeface="+mn-lt"/>
            </a:endParaRPr>
          </a:p>
          <a:p>
            <a:endParaRPr lang="en-GB" dirty="0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95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6690A-0BF2-D7CE-5901-BEBE713A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2022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09B504C-EB0B-E139-282D-AC3ECC0EA7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260004"/>
              </p:ext>
            </p:extLst>
          </p:nvPr>
        </p:nvGraphicFramePr>
        <p:xfrm>
          <a:off x="838200" y="1825625"/>
          <a:ext cx="10515600" cy="138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883425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020747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Number of referrals for DLBCL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38 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7 patients not approved by panel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655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Number proceeded to apheresis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7528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Number proceeded to CAR T infusion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233507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BE28819-82ED-3F92-7019-C45E16EA1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206126"/>
              </p:ext>
            </p:extLst>
          </p:nvPr>
        </p:nvGraphicFramePr>
        <p:xfrm>
          <a:off x="983866" y="3823539"/>
          <a:ext cx="10395870" cy="2444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7935">
                  <a:extLst>
                    <a:ext uri="{9D8B030D-6E8A-4147-A177-3AD203B41FA5}">
                      <a16:colId xmlns:a16="http://schemas.microsoft.com/office/drawing/2014/main" val="482444496"/>
                    </a:ext>
                  </a:extLst>
                </a:gridCol>
                <a:gridCol w="5197935">
                  <a:extLst>
                    <a:ext uri="{9D8B030D-6E8A-4147-A177-3AD203B41FA5}">
                      <a16:colId xmlns:a16="http://schemas.microsoft.com/office/drawing/2014/main" val="2286211119"/>
                    </a:ext>
                  </a:extLst>
                </a:gridCol>
              </a:tblGrid>
              <a:tr h="615229">
                <a:tc>
                  <a:txBody>
                    <a:bodyPr/>
                    <a:lstStyle/>
                    <a:p>
                      <a:r>
                        <a:rPr lang="en-GB" dirty="0"/>
                        <a:t>Number of referrals for MCL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1- not eligible, 5 approved</a:t>
                      </a:r>
                    </a:p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171162"/>
                  </a:ext>
                </a:extLst>
              </a:tr>
              <a:tr h="615229">
                <a:tc>
                  <a:txBody>
                    <a:bodyPr/>
                    <a:lstStyle/>
                    <a:p>
                      <a:r>
                        <a:rPr lang="en-GB" dirty="0"/>
                        <a:t>Number proceeded to apheresis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Both failed manufacture 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1 apheresed again, successful manufacture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01830"/>
                  </a:ext>
                </a:extLst>
              </a:tr>
              <a:tr h="615229">
                <a:tc>
                  <a:txBody>
                    <a:bodyPr/>
                    <a:lstStyle/>
                    <a:p>
                      <a:r>
                        <a:rPr lang="en-GB" dirty="0"/>
                        <a:t>Number proceeded to CAR T infusion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034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8786-8B47-2121-5E83-F2DF4F2E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Changes to approval criteria  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B1BD6-F318-229D-3A80-296BDFDF4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Progressive disease now can be demonstrated using </a:t>
            </a:r>
            <a:r>
              <a:rPr lang="en-GB" b="1" dirty="0">
                <a:cs typeface="Calibri"/>
              </a:rPr>
              <a:t>RECIST criteria and Lugano Criteria (PET)</a:t>
            </a:r>
          </a:p>
          <a:p>
            <a:r>
              <a:rPr lang="en-GB" dirty="0">
                <a:cs typeface="Calibri"/>
              </a:rPr>
              <a:t>EBV negative, EBV positive PTLD now approved for CAR T cell therapy</a:t>
            </a:r>
          </a:p>
          <a:p>
            <a:r>
              <a:rPr lang="en-GB" dirty="0">
                <a:cs typeface="Calibri"/>
              </a:rPr>
              <a:t>DLBCL with CNS involvement at first diagnosis, treated with systemic therapy (MARIETTA protocol) followed by stem cell transplantation as part of first line therapy  and subsequently relapsed/refractory.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484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BEAAC-B20E-EA08-D8ED-42B38838D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63DA8-5E13-AB7C-C6DA-AC66F9EAB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ea typeface="+mn-lt"/>
                <a:cs typeface="+mn-lt"/>
              </a:rPr>
              <a:t>MCL- </a:t>
            </a:r>
            <a:r>
              <a:rPr lang="en-GB" b="1" dirty="0">
                <a:ea typeface="+mn-lt"/>
                <a:cs typeface="+mn-lt"/>
              </a:rPr>
              <a:t>• High-risk patients starting ibrutinib should have CT re-staging within 8–12 weeks (earlier if concern).</a:t>
            </a:r>
            <a:br>
              <a:rPr lang="en-GB" b="1" dirty="0">
                <a:ea typeface="+mn-lt"/>
                <a:cs typeface="+mn-lt"/>
              </a:rPr>
            </a:br>
            <a:endParaRPr lang="en-GB" dirty="0">
              <a:ea typeface="+mn-lt"/>
              <a:cs typeface="+mn-lt"/>
            </a:endParaRPr>
          </a:p>
          <a:p>
            <a:r>
              <a:rPr lang="en-GB" b="1" dirty="0">
                <a:ea typeface="+mn-lt"/>
                <a:cs typeface="+mn-lt"/>
              </a:rPr>
              <a:t>• Lack of early response with stable/progressive disease on ibrutinib should prompt an urgent referral to a CAR T-cell centre</a:t>
            </a:r>
            <a:endParaRPr lang="en-GB" dirty="0">
              <a:ea typeface="+mn-lt"/>
              <a:cs typeface="+mn-lt"/>
            </a:endParaRPr>
          </a:p>
          <a:p>
            <a:endParaRPr lang="en-GB" dirty="0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830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3C0E-B8D8-ADE0-488F-E56585424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Other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A8938-32F8-C797-893B-B412A09DA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Myeloma BCMA CAR s to start ? June this year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CAR T 2nd line still under review</a:t>
            </a:r>
          </a:p>
        </p:txBody>
      </p:sp>
    </p:spTree>
    <p:extLst>
      <p:ext uri="{BB962C8B-B14F-4D97-AF65-F5344CB8AC3E}">
        <p14:creationId xmlns:p14="http://schemas.microsoft.com/office/powerpoint/2010/main" val="2003706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701D0-81CB-C42F-17F2-88141A3B8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Challenges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C58B-B967-6B84-DDAE-4C3B15191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Delays in getting Apheresis slots, manufacture slots</a:t>
            </a:r>
          </a:p>
          <a:p>
            <a:r>
              <a:rPr lang="en-GB" dirty="0">
                <a:cs typeface="Calibri"/>
              </a:rPr>
              <a:t>Disease progression- bridging therapies</a:t>
            </a:r>
          </a:p>
          <a:p>
            <a:r>
              <a:rPr lang="en-GB" dirty="0">
                <a:cs typeface="Calibri"/>
              </a:rPr>
              <a:t>Treatments for relapsed patients </a:t>
            </a:r>
          </a:p>
          <a:p>
            <a:r>
              <a:rPr lang="en-GB">
                <a:cs typeface="Calibri"/>
              </a:rPr>
              <a:t>Expansion of CAR T service</a:t>
            </a: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930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387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CAR T Update</vt:lpstr>
      <vt:lpstr>Service</vt:lpstr>
      <vt:lpstr>Data</vt:lpstr>
      <vt:lpstr>2021</vt:lpstr>
      <vt:lpstr>2022</vt:lpstr>
      <vt:lpstr>Changes to approval criteria  </vt:lpstr>
      <vt:lpstr>PowerPoint Presentation</vt:lpstr>
      <vt:lpstr>Other updates</vt:lpstr>
      <vt:lpstr>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Helen Dunderdale</cp:lastModifiedBy>
  <cp:revision>334</cp:revision>
  <dcterms:created xsi:type="dcterms:W3CDTF">2023-02-23T04:50:15Z</dcterms:created>
  <dcterms:modified xsi:type="dcterms:W3CDTF">2023-02-23T13:25:46Z</dcterms:modified>
</cp:coreProperties>
</file>