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9" r:id="rId2"/>
    <p:sldId id="1502" r:id="rId3"/>
    <p:sldId id="4038" r:id="rId4"/>
    <p:sldId id="1484" r:id="rId5"/>
    <p:sldId id="3998" r:id="rId6"/>
    <p:sldId id="4043" r:id="rId7"/>
    <p:sldId id="4037" r:id="rId8"/>
    <p:sldId id="4008" r:id="rId9"/>
    <p:sldId id="4031" r:id="rId10"/>
    <p:sldId id="4036" r:id="rId11"/>
    <p:sldId id="4044" r:id="rId12"/>
    <p:sldId id="4045" r:id="rId13"/>
    <p:sldId id="2145708048" r:id="rId14"/>
    <p:sldId id="271" r:id="rId15"/>
    <p:sldId id="1501" r:id="rId16"/>
    <p:sldId id="4048" r:id="rId17"/>
    <p:sldId id="4047" r:id="rId18"/>
    <p:sldId id="4050" r:id="rId19"/>
    <p:sldId id="2145708049" r:id="rId20"/>
    <p:sldId id="4042" r:id="rId21"/>
    <p:sldId id="4040" r:id="rId22"/>
    <p:sldId id="4039" r:id="rId23"/>
    <p:sldId id="4041" r:id="rId24"/>
    <p:sldId id="4049" r:id="rId25"/>
    <p:sldId id="14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C6630-3562-4E3C-BEDE-668CD8C8547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GB"/>
        </a:p>
      </dgm:t>
    </dgm:pt>
    <dgm:pt modelId="{B9F8878C-0E06-4C3D-BC60-DFA4D6356277}">
      <dgm:prSet phldrT="[Text]" custT="1"/>
      <dgm:spPr>
        <a:solidFill>
          <a:schemeClr val="tx2">
            <a:lumMod val="60000"/>
            <a:lumOff val="40000"/>
          </a:schemeClr>
        </a:solidFill>
      </dgm:spPr>
      <dgm:t>
        <a:bodyPr/>
        <a:lstStyle/>
        <a:p>
          <a:pPr>
            <a:buAutoNum type="arabicPeriod"/>
          </a:pPr>
          <a:r>
            <a:rPr lang="en-GB" sz="1600">
              <a:latin typeface="Arial" panose="020B0604020202020204" pitchFamily="34" charset="0"/>
              <a:cs typeface="Arial" panose="020B0604020202020204" pitchFamily="34" charset="0"/>
            </a:rPr>
            <a:t>3 in 4 (75%) of cancers will be diagnosed at stages 1 and 2</a:t>
          </a:r>
        </a:p>
      </dgm:t>
    </dgm:pt>
    <dgm:pt modelId="{B111151F-6D89-4B4F-A9C2-9B15F0377A83}" type="parTrans" cxnId="{D2E089D9-49A2-4998-AF54-6E244AC83617}">
      <dgm:prSet/>
      <dgm:spPr/>
      <dgm:t>
        <a:bodyPr/>
        <a:lstStyle/>
        <a:p>
          <a:endParaRPr lang="en-GB"/>
        </a:p>
      </dgm:t>
    </dgm:pt>
    <dgm:pt modelId="{733A511F-A574-413E-AD3E-CAE8F847A504}" type="sibTrans" cxnId="{D2E089D9-49A2-4998-AF54-6E244AC83617}">
      <dgm:prSet/>
      <dgm:spPr/>
      <dgm:t>
        <a:bodyPr/>
        <a:lstStyle/>
        <a:p>
          <a:endParaRPr lang="en-GB"/>
        </a:p>
      </dgm:t>
    </dgm:pt>
    <dgm:pt modelId="{8187013B-DEC6-40BB-8E2D-F92F7BBF5560}">
      <dgm:prSet phldrT="[Text]" custT="1"/>
      <dgm:spPr>
        <a:solidFill>
          <a:schemeClr val="tx2">
            <a:lumMod val="60000"/>
            <a:lumOff val="40000"/>
          </a:schemeClr>
        </a:solidFill>
      </dgm:spPr>
      <dgm:t>
        <a:bodyPr/>
        <a:lstStyle/>
        <a:p>
          <a:pPr>
            <a:buAutoNum type="arabicPeriod"/>
          </a:pPr>
          <a:r>
            <a:rPr lang="en-GB" sz="1600">
              <a:latin typeface="Arial" panose="020B0604020202020204" pitchFamily="34" charset="0"/>
              <a:cs typeface="Arial" panose="020B0604020202020204" pitchFamily="34" charset="0"/>
            </a:rPr>
            <a:t>55,000 more people per year will survive their cancer for five or more years</a:t>
          </a:r>
        </a:p>
      </dgm:t>
    </dgm:pt>
    <dgm:pt modelId="{D84BA5BC-7412-4C5B-986F-A297AC0A491E}" type="parTrans" cxnId="{A5CF7C6A-CEF4-4599-893E-DD26F87BB4BC}">
      <dgm:prSet/>
      <dgm:spPr/>
      <dgm:t>
        <a:bodyPr/>
        <a:lstStyle/>
        <a:p>
          <a:endParaRPr lang="en-GB"/>
        </a:p>
      </dgm:t>
    </dgm:pt>
    <dgm:pt modelId="{0AD5874C-FA14-4480-92BA-43237F401040}" type="sibTrans" cxnId="{A5CF7C6A-CEF4-4599-893E-DD26F87BB4BC}">
      <dgm:prSet/>
      <dgm:spPr/>
      <dgm:t>
        <a:bodyPr/>
        <a:lstStyle/>
        <a:p>
          <a:endParaRPr lang="en-GB"/>
        </a:p>
      </dgm:t>
    </dgm:pt>
    <dgm:pt modelId="{D94CEFF8-355F-43BE-B068-BD9D8BA50C61}" type="pres">
      <dgm:prSet presAssocID="{46AC6630-3562-4E3C-BEDE-668CD8C85473}" presName="diagram" presStyleCnt="0">
        <dgm:presLayoutVars>
          <dgm:dir/>
          <dgm:resizeHandles val="exact"/>
        </dgm:presLayoutVars>
      </dgm:prSet>
      <dgm:spPr/>
    </dgm:pt>
    <dgm:pt modelId="{25F17FBC-0B5F-4380-A5CC-8DF10981E982}" type="pres">
      <dgm:prSet presAssocID="{B9F8878C-0E06-4C3D-BC60-DFA4D6356277}" presName="node" presStyleLbl="node1" presStyleIdx="0" presStyleCnt="2" custLinFactNeighborX="-11376" custLinFactNeighborY="33948">
        <dgm:presLayoutVars>
          <dgm:bulletEnabled val="1"/>
        </dgm:presLayoutVars>
      </dgm:prSet>
      <dgm:spPr/>
    </dgm:pt>
    <dgm:pt modelId="{C4B0FE78-BFB3-48E0-90FE-3F00D1F2C6EA}" type="pres">
      <dgm:prSet presAssocID="{733A511F-A574-413E-AD3E-CAE8F847A504}" presName="sibTrans" presStyleCnt="0"/>
      <dgm:spPr/>
    </dgm:pt>
    <dgm:pt modelId="{177E92EE-FEE6-4624-B7A9-A50D9C7AC57F}" type="pres">
      <dgm:prSet presAssocID="{8187013B-DEC6-40BB-8E2D-F92F7BBF5560}" presName="node" presStyleLbl="node1" presStyleIdx="1" presStyleCnt="2">
        <dgm:presLayoutVars>
          <dgm:bulletEnabled val="1"/>
        </dgm:presLayoutVars>
      </dgm:prSet>
      <dgm:spPr/>
    </dgm:pt>
  </dgm:ptLst>
  <dgm:cxnLst>
    <dgm:cxn modelId="{1A9D9C2C-14B9-4792-AB55-C93E4443AC21}" type="presOf" srcId="{8187013B-DEC6-40BB-8E2D-F92F7BBF5560}" destId="{177E92EE-FEE6-4624-B7A9-A50D9C7AC57F}" srcOrd="0" destOrd="0" presId="urn:microsoft.com/office/officeart/2005/8/layout/default"/>
    <dgm:cxn modelId="{A5CF7C6A-CEF4-4599-893E-DD26F87BB4BC}" srcId="{46AC6630-3562-4E3C-BEDE-668CD8C85473}" destId="{8187013B-DEC6-40BB-8E2D-F92F7BBF5560}" srcOrd="1" destOrd="0" parTransId="{D84BA5BC-7412-4C5B-986F-A297AC0A491E}" sibTransId="{0AD5874C-FA14-4480-92BA-43237F401040}"/>
    <dgm:cxn modelId="{69D9B68F-10B8-42C3-AE29-8DA67E19E081}" type="presOf" srcId="{46AC6630-3562-4E3C-BEDE-668CD8C85473}" destId="{D94CEFF8-355F-43BE-B068-BD9D8BA50C61}" srcOrd="0" destOrd="0" presId="urn:microsoft.com/office/officeart/2005/8/layout/default"/>
    <dgm:cxn modelId="{69D5EF9F-0832-4AC9-9D86-9EF143C2BB92}" type="presOf" srcId="{B9F8878C-0E06-4C3D-BC60-DFA4D6356277}" destId="{25F17FBC-0B5F-4380-A5CC-8DF10981E982}" srcOrd="0" destOrd="0" presId="urn:microsoft.com/office/officeart/2005/8/layout/default"/>
    <dgm:cxn modelId="{D2E089D9-49A2-4998-AF54-6E244AC83617}" srcId="{46AC6630-3562-4E3C-BEDE-668CD8C85473}" destId="{B9F8878C-0E06-4C3D-BC60-DFA4D6356277}" srcOrd="0" destOrd="0" parTransId="{B111151F-6D89-4B4F-A9C2-9B15F0377A83}" sibTransId="{733A511F-A574-413E-AD3E-CAE8F847A504}"/>
    <dgm:cxn modelId="{F7F14FF3-8856-4D83-A3F9-064C70FDCB21}" type="presParOf" srcId="{D94CEFF8-355F-43BE-B068-BD9D8BA50C61}" destId="{25F17FBC-0B5F-4380-A5CC-8DF10981E982}" srcOrd="0" destOrd="0" presId="urn:microsoft.com/office/officeart/2005/8/layout/default"/>
    <dgm:cxn modelId="{87EAB771-CA39-479C-91CD-9B67D7F103CD}" type="presParOf" srcId="{D94CEFF8-355F-43BE-B068-BD9D8BA50C61}" destId="{C4B0FE78-BFB3-48E0-90FE-3F00D1F2C6EA}" srcOrd="1" destOrd="0" presId="urn:microsoft.com/office/officeart/2005/8/layout/default"/>
    <dgm:cxn modelId="{4AACD621-FB8B-421F-9A1A-3BB042FC9448}" type="presParOf" srcId="{D94CEFF8-355F-43BE-B068-BD9D8BA50C61}" destId="{177E92EE-FEE6-4624-B7A9-A50D9C7AC57F}" srcOrd="2"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17FBC-0B5F-4380-A5CC-8DF10981E982}">
      <dsp:nvSpPr>
        <dsp:cNvPr id="0" name=""/>
        <dsp:cNvSpPr/>
      </dsp:nvSpPr>
      <dsp:spPr>
        <a:xfrm>
          <a:off x="1314172" y="832"/>
          <a:ext cx="1828813" cy="1097288"/>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3 in 4 (75%) of cancers will be diagnosed at stages 1 and 2</a:t>
          </a:r>
        </a:p>
      </dsp:txBody>
      <dsp:txXfrm>
        <a:off x="1314172" y="832"/>
        <a:ext cx="1828813" cy="1097288"/>
      </dsp:txXfrm>
    </dsp:sp>
    <dsp:sp modelId="{177E92EE-FEE6-4624-B7A9-A50D9C7AC57F}">
      <dsp:nvSpPr>
        <dsp:cNvPr id="0" name=""/>
        <dsp:cNvSpPr/>
      </dsp:nvSpPr>
      <dsp:spPr>
        <a:xfrm>
          <a:off x="3533913" y="416"/>
          <a:ext cx="1828813" cy="1097288"/>
        </a:xfrm>
        <a:prstGeom prst="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55,000 more people per year will survive their cancer for five or more years</a:t>
          </a:r>
        </a:p>
      </dsp:txBody>
      <dsp:txXfrm>
        <a:off x="3533913" y="416"/>
        <a:ext cx="1828813" cy="1097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FAEF6-5358-45EB-AE2D-03E42FC2719C}" type="datetimeFigureOut">
              <a:rPr lang="en-GB" smtClean="0"/>
              <a:t>14/12/2022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0FE5E-E749-41AE-9149-D53E839B8D88}" type="slidenum">
              <a:rPr lang="en-GB" smtClean="0"/>
              <a:t>‹#›</a:t>
            </a:fld>
            <a:endParaRPr lang="en-GB"/>
          </a:p>
        </p:txBody>
      </p:sp>
    </p:spTree>
    <p:extLst>
      <p:ext uri="{BB962C8B-B14F-4D97-AF65-F5344CB8AC3E}">
        <p14:creationId xmlns:p14="http://schemas.microsoft.com/office/powerpoint/2010/main" val="21857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gov.uk/government/publications/inclusion-health-applying-all-our-health/inclusion-health-applying-all-our-health"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pp.powerbi.com/view?r=eyJrIjoiMmJiNWZjMGQtZmVkOC00YWM5LTk1MTQtMTYwYjZjMmU0MjgwIiwidCI6ImVlNGUxNDk5LTRhMzUtNGIyZS1hZDQ3LTVmM2NmOWRlODY2NiIsImMiOjh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30333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2055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Core20PLUS5 is a national NHS England and NHS Improvement approach to support the reduction of health inequalities at both national and system level. The approach defines a target population cohort – the ‘Core20PLUS’ – and identifies ‘5’ focus clinical areas requiring accelerated improvement.</a:t>
            </a:r>
          </a:p>
          <a:p>
            <a:r>
              <a:rPr lang="en-GB" b="1" dirty="0"/>
              <a:t>Core20</a:t>
            </a:r>
          </a:p>
          <a:p>
            <a:r>
              <a:rPr lang="en-GB" dirty="0"/>
              <a:t>The most deprived 20% of the national population as identified by the national </a:t>
            </a:r>
            <a:r>
              <a:rPr lang="en-GB" dirty="0">
                <a:hlinkClick r:id="rId3"/>
              </a:rPr>
              <a:t>Index of Multiple Deprivation (IMD)</a:t>
            </a:r>
            <a:r>
              <a:rPr lang="en-GB" dirty="0"/>
              <a:t>. The IMD has seven domains with indicators accounting for a wide range of social determinants of health.</a:t>
            </a:r>
          </a:p>
          <a:p>
            <a:r>
              <a:rPr lang="en-GB" b="1" dirty="0"/>
              <a:t>PLUS</a:t>
            </a:r>
          </a:p>
          <a:p>
            <a:r>
              <a:rPr lang="en-GB" dirty="0"/>
              <a:t>PLUS population groups we would expect to see identified are ethnic minority communities; inclusion health groups; people with a learning disability and autistic people; coastal communities with pockets of deprivation hidden amongst relative affluence; people with multi-morbidities; and protected characteristic groups; amongst others.</a:t>
            </a:r>
          </a:p>
          <a:p>
            <a:r>
              <a:rPr lang="en-GB" dirty="0">
                <a:hlinkClick r:id="rId4"/>
              </a:rPr>
              <a:t>Inclusion health</a:t>
            </a:r>
            <a:r>
              <a:rPr lang="en-GB" dirty="0"/>
              <a:t> groups include: people experiencing homelessness, drug and alcohol dependence, vulnerable migrants, Gypsy, Roma and Traveller communities, sex workers, people in contact with the justice system, victims of modern slavery and other socially excluded groups.</a:t>
            </a:r>
          </a:p>
          <a:p>
            <a:r>
              <a:rPr lang="en-GB" b="1" dirty="0"/>
              <a:t>5</a:t>
            </a:r>
          </a:p>
          <a:p>
            <a:r>
              <a:rPr lang="en-GB" dirty="0"/>
              <a:t>The final part sets out five clinical areas of focus. Governance for these five focus areas sits with national programmes; national and regional teams coordinate local systems to achieve national aims.</a:t>
            </a:r>
          </a:p>
          <a:p>
            <a:pPr>
              <a:buFont typeface="+mj-lt"/>
              <a:buAutoNum type="arabicPeriod"/>
            </a:pPr>
            <a:r>
              <a:rPr lang="en-GB" dirty="0"/>
              <a:t>Maternity: ensuring continuity of care for 75% of women from Black, Asian and minority ethnic communities and from the most deprived groups.</a:t>
            </a:r>
          </a:p>
          <a:p>
            <a:pPr>
              <a:buFont typeface="+mj-lt"/>
              <a:buAutoNum type="arabicPeriod"/>
            </a:pPr>
            <a:r>
              <a:rPr lang="en-GB" dirty="0"/>
              <a:t>Severe mental illness (SMI): ensuring annual health checks for 60% of those living with SMI (bringing SMI in line with the success seen in learning disabilities).</a:t>
            </a:r>
          </a:p>
          <a:p>
            <a:pPr>
              <a:buFont typeface="+mj-lt"/>
              <a:buAutoNum type="arabicPeriod"/>
            </a:pPr>
            <a:r>
              <a:rPr lang="en-GB" dirty="0"/>
              <a:t>Chronic respiratory disease: a clear focus on Chronic Obstructive Pulmonary Disease (COPD) driving up uptake of COVID, flu and pneumonia vaccines to reduce infective exacerbations and emergency hospital admissions due to those exacerbations.</a:t>
            </a:r>
          </a:p>
          <a:p>
            <a:pPr>
              <a:buFont typeface="+mj-lt"/>
              <a:buAutoNum type="arabicPeriod"/>
            </a:pPr>
            <a:r>
              <a:rPr lang="en-GB" dirty="0"/>
              <a:t>Early cancer diagnosis: 75% of cases diagnosed at stage 1 or 2 by 2028.</a:t>
            </a:r>
          </a:p>
          <a:p>
            <a:pPr>
              <a:buFont typeface="+mj-lt"/>
              <a:buAutoNum type="arabicPeriod"/>
            </a:pPr>
            <a:r>
              <a:rPr lang="en-GB" dirty="0"/>
              <a:t>Hypertension case-finding and optimal management and lipid optimal management: to allow for interventions to optimise blood pressure and minimise the risk of myocardial infarction and stroke.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26914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744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7167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ACCESS</a:t>
            </a:r>
          </a:p>
          <a:p>
            <a:endParaRPr lang="en-GB" dirty="0"/>
          </a:p>
          <a:p>
            <a:r>
              <a:rPr lang="en-GB" dirty="0"/>
              <a:t>Do we have this data by age and sex breakdown?  </a:t>
            </a:r>
          </a:p>
          <a:p>
            <a:r>
              <a:rPr lang="en-GB" dirty="0"/>
              <a:t>Are referral rates for older people recovering to the same extent as younger people? </a:t>
            </a:r>
          </a:p>
          <a:p>
            <a:r>
              <a:rPr lang="en-GB" dirty="0"/>
              <a:t>Are referrals rates for men recovering more slowly than females? </a:t>
            </a:r>
          </a:p>
          <a:p>
            <a:r>
              <a:rPr lang="en-GB" dirty="0"/>
              <a:t>What are the recovery referral rates between different ethnic groups?</a:t>
            </a:r>
          </a:p>
          <a:p>
            <a:r>
              <a:rPr lang="en-GB" dirty="0"/>
              <a:t>Do we have cancer champions in seldom heard communities?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366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ACCESS</a:t>
            </a:r>
          </a:p>
          <a:p>
            <a:pPr marL="0" indent="0">
              <a:buNone/>
            </a:pPr>
            <a:endParaRPr lang="en-GB" dirty="0"/>
          </a:p>
          <a:p>
            <a:pPr marL="0" indent="0">
              <a:buNone/>
            </a:pPr>
            <a:r>
              <a:rPr lang="en-GB" dirty="0"/>
              <a:t>Across the 106 Clinical Commissioning Groups (CCGs), the proportion of cancer patients</a:t>
            </a:r>
          </a:p>
          <a:p>
            <a:pPr marL="0" indent="0">
              <a:buNone/>
            </a:pPr>
            <a:r>
              <a:rPr lang="en-GB" dirty="0"/>
              <a:t>presenting as an emergency varied for the three most recent quarters (April to June 2021,</a:t>
            </a:r>
          </a:p>
          <a:p>
            <a:pPr marL="0" indent="0">
              <a:buNone/>
            </a:pPr>
            <a:r>
              <a:rPr lang="en-GB" dirty="0"/>
              <a:t>July to September 2021 and October to December 2021) (Table 1). There are no obvious</a:t>
            </a:r>
          </a:p>
          <a:p>
            <a:pPr marL="0" indent="0">
              <a:buNone/>
            </a:pPr>
            <a:r>
              <a:rPr lang="en-GB" dirty="0"/>
              <a:t>Geographical patterns to the CCG variation (Figure 3).</a:t>
            </a:r>
          </a:p>
          <a:p>
            <a:pPr marL="0" indent="0">
              <a:buNone/>
            </a:pPr>
            <a:r>
              <a:rPr lang="en-GB" dirty="0"/>
              <a:t>April –June 2021 14.2 – 29.7%</a:t>
            </a:r>
          </a:p>
          <a:p>
            <a:pPr marL="0" indent="0">
              <a:buNone/>
            </a:pPr>
            <a:r>
              <a:rPr lang="en-GB" dirty="0"/>
              <a:t>July –Sep 2021 11.5-27%</a:t>
            </a:r>
          </a:p>
          <a:p>
            <a:pPr marL="0" indent="0">
              <a:buNone/>
            </a:pPr>
            <a:r>
              <a:rPr lang="en-GB" dirty="0"/>
              <a:t>Oct-Dec 2021 11.9-26.2%</a:t>
            </a:r>
          </a:p>
          <a:p>
            <a:pPr marL="0" indent="0">
              <a:buNone/>
            </a:pPr>
            <a:endParaRPr lang="en-GB" dirty="0"/>
          </a:p>
          <a:p>
            <a:pPr marL="0" indent="0">
              <a:buNone/>
            </a:pPr>
            <a:r>
              <a:rPr lang="en-GB" dirty="0"/>
              <a:t>There is a 8.4% gap in early stage diagnosis between those living in the most deprived quintile vs those </a:t>
            </a:r>
          </a:p>
          <a:p>
            <a:pPr marL="0" indent="0">
              <a:buNone/>
            </a:pPr>
            <a:r>
              <a:rPr lang="en-GB" dirty="0"/>
              <a:t>living in the least deprived quintile.</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6015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EXPERIENCE</a:t>
            </a:r>
          </a:p>
          <a:p>
            <a:r>
              <a:rPr lang="en-GB" dirty="0"/>
              <a:t>NCPES (</a:t>
            </a:r>
            <a:r>
              <a:rPr lang="en-GB" dirty="0" err="1"/>
              <a:t>nat</a:t>
            </a:r>
            <a:r>
              <a:rPr lang="en-GB" dirty="0"/>
              <a:t> cancer </a:t>
            </a:r>
            <a:r>
              <a:rPr lang="en-GB" dirty="0" err="1"/>
              <a:t>pt</a:t>
            </a:r>
            <a:r>
              <a:rPr lang="en-GB" dirty="0"/>
              <a:t> exp survey) </a:t>
            </a:r>
          </a:p>
          <a:p>
            <a:r>
              <a:rPr lang="en-GB" sz="1200" dirty="0"/>
              <a:t>Deprivation: Overall, there was a moderate variation in levels of experience, mainly within 0-10% between all five quintiles. The majority of answers, were s</a:t>
            </a:r>
          </a:p>
          <a:p>
            <a:r>
              <a:rPr lang="en-GB" sz="1200" dirty="0"/>
              <a:t>cored more highly (indicating a higher level of patient experience) by those in IMD quintiles 1&amp;2 (more deprived).</a:t>
            </a:r>
          </a:p>
          <a:p>
            <a:endParaRPr lang="en-GB" sz="1200" dirty="0"/>
          </a:p>
          <a:p>
            <a:r>
              <a:rPr lang="en-GB" dirty="0"/>
              <a:t>Theme of low scores relating to</a:t>
            </a:r>
          </a:p>
          <a:p>
            <a:r>
              <a:rPr lang="en-GB" dirty="0"/>
              <a:t>- communication and shared care, between care providers, Trusts, departments</a:t>
            </a:r>
          </a:p>
          <a:p>
            <a:r>
              <a:rPr lang="en-GB" dirty="0"/>
              <a:t>- Information giving (including side effects, immunotherapy)</a:t>
            </a:r>
          </a:p>
          <a:p>
            <a:r>
              <a:rPr lang="en-GB" dirty="0"/>
              <a:t>- access to support from community &amp; primary care services</a:t>
            </a:r>
          </a:p>
          <a:p>
            <a:r>
              <a:rPr lang="en-GB" dirty="0"/>
              <a:t> </a:t>
            </a:r>
          </a:p>
          <a:p>
            <a:endParaRPr lang="en-GB" dirty="0"/>
          </a:p>
          <a:p>
            <a:r>
              <a:rPr lang="en-GB" dirty="0"/>
              <a:t>Access to personalised care and support not always taken up by certain groups.</a:t>
            </a:r>
          </a:p>
          <a:p>
            <a:r>
              <a:rPr lang="en-GB" dirty="0"/>
              <a:t>CSW in secondary care and care co-ordinators in PCNs in Somerset</a:t>
            </a:r>
          </a:p>
          <a:p>
            <a:endParaRPr lang="en-GB" dirty="0"/>
          </a:p>
          <a:p>
            <a:r>
              <a:rPr lang="en-GB" dirty="0"/>
              <a:t>Pt reps – take a steer for actions on this. </a:t>
            </a:r>
          </a:p>
          <a:p>
            <a:r>
              <a:rPr lang="en-GB" dirty="0"/>
              <a:t>How do we co-produce information to support understanding and manage expectations across pop groups? </a:t>
            </a:r>
          </a:p>
          <a:p>
            <a:r>
              <a:rPr lang="en-GB" dirty="0"/>
              <a:t>Is there a role for SWAG CA in this? Agree action by 24 Nov Delivery Grp mtg</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148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OUTCOMES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888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rPr>
              <a:t>GIT and hepatobiliary incidence in cancer incidence in the UK between ethnic groups:</a:t>
            </a:r>
          </a:p>
          <a:p>
            <a:r>
              <a:rPr lang="en-GB" dirty="0">
                <a:effectLst/>
                <a:latin typeface="Arial" panose="020B0604020202020204" pitchFamily="34" charset="0"/>
              </a:rPr>
              <a:t>2 times higher incidence of oesophageal cancer in Bangladeshi women compared with white women </a:t>
            </a:r>
          </a:p>
          <a:p>
            <a:r>
              <a:rPr lang="en-GB" dirty="0">
                <a:effectLst/>
                <a:latin typeface="Arial" panose="020B0604020202020204" pitchFamily="34" charset="0"/>
              </a:rPr>
              <a:t>Black Caribbean men and women had higher incidences of gastric cancer compared with white counterparts </a:t>
            </a:r>
          </a:p>
          <a:p>
            <a:r>
              <a:rPr lang="en-GB" dirty="0">
                <a:effectLst/>
                <a:latin typeface="Arial" panose="020B0604020202020204" pitchFamily="34" charset="0"/>
              </a:rPr>
              <a:t>6 times increased risk of oesophageal cancer in Bangladeshi women compared with Pakistani women </a:t>
            </a:r>
          </a:p>
          <a:p>
            <a:r>
              <a:rPr lang="en-GB" dirty="0">
                <a:effectLst/>
                <a:latin typeface="Arial" panose="020B0604020202020204" pitchFamily="34" charset="0"/>
              </a:rPr>
              <a:t>4 times higher incidence rate of liver cancer in Chinese compared with whites </a:t>
            </a:r>
          </a:p>
          <a:p>
            <a:r>
              <a:rPr lang="en-GB" dirty="0">
                <a:effectLst/>
                <a:latin typeface="Arial" panose="020B0604020202020204" pitchFamily="34" charset="0"/>
              </a:rPr>
              <a:t>2 times higher incidence rate of liver cancer in Bangladeshis compared with Indians </a:t>
            </a:r>
          </a:p>
          <a:p>
            <a:r>
              <a:rPr lang="en-GB" dirty="0">
                <a:effectLst/>
                <a:latin typeface="Arial" panose="020B0604020202020204" pitchFamily="34" charset="0"/>
              </a:rPr>
              <a:t>3 times higher incidence rate of liver cancer in black Africans compared with black Caribbeans </a:t>
            </a:r>
          </a:p>
          <a:p>
            <a:endParaRPr lang="en-GB" dirty="0">
              <a:effectLst/>
              <a:latin typeface="Arial" panose="020B0604020202020204" pitchFamily="34" charset="0"/>
            </a:endParaRPr>
          </a:p>
          <a:p>
            <a:endParaRPr lang="en-GB" dirty="0"/>
          </a:p>
          <a:p>
            <a:r>
              <a:rPr lang="en-GB" dirty="0"/>
              <a:t>Genitourinary</a:t>
            </a:r>
          </a:p>
          <a:p>
            <a:r>
              <a:rPr lang="en-GB" dirty="0"/>
              <a:t>Prostate cancer incidence significantly increased in black Caribbean and black Africans compared with whites </a:t>
            </a:r>
          </a:p>
          <a:p>
            <a:r>
              <a:rPr lang="en-GB" dirty="0"/>
              <a:t>Prostate cancer incidence increased in Indian, Pakistani and mixed white and black Caribbean/African groups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16391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Arial" panose="020B0604020202020204" pitchFamily="34" charset="0"/>
              </a:rPr>
              <a:t>GIT and hepatobiliary incidence in cancer incidence in the UK between ethnic groups:</a:t>
            </a:r>
          </a:p>
          <a:p>
            <a:r>
              <a:rPr lang="en-GB" dirty="0">
                <a:effectLst/>
                <a:latin typeface="Arial" panose="020B0604020202020204" pitchFamily="34" charset="0"/>
              </a:rPr>
              <a:t>2 times higher incidence of oesophageal cancer in Bangladeshi women compared with white women </a:t>
            </a:r>
          </a:p>
          <a:p>
            <a:r>
              <a:rPr lang="en-GB" dirty="0">
                <a:effectLst/>
                <a:latin typeface="Arial" panose="020B0604020202020204" pitchFamily="34" charset="0"/>
              </a:rPr>
              <a:t>Black Caribbean men and women had higher incidences of gastric cancer compared with white counterparts </a:t>
            </a:r>
          </a:p>
          <a:p>
            <a:r>
              <a:rPr lang="en-GB" dirty="0">
                <a:effectLst/>
                <a:latin typeface="Arial" panose="020B0604020202020204" pitchFamily="34" charset="0"/>
              </a:rPr>
              <a:t>6 times increased risk of oesophageal cancer in Bangladeshi women compared with Pakistani women </a:t>
            </a:r>
          </a:p>
          <a:p>
            <a:r>
              <a:rPr lang="en-GB" dirty="0">
                <a:effectLst/>
                <a:latin typeface="Arial" panose="020B0604020202020204" pitchFamily="34" charset="0"/>
              </a:rPr>
              <a:t>4 times higher incidence rate of liver cancer in Chinese compared with whites </a:t>
            </a:r>
          </a:p>
          <a:p>
            <a:r>
              <a:rPr lang="en-GB" dirty="0">
                <a:effectLst/>
                <a:latin typeface="Arial" panose="020B0604020202020204" pitchFamily="34" charset="0"/>
              </a:rPr>
              <a:t>2 times higher incidence rate of liver cancer in Bangladeshis compared with Indians </a:t>
            </a:r>
          </a:p>
          <a:p>
            <a:r>
              <a:rPr lang="en-GB" dirty="0">
                <a:effectLst/>
                <a:latin typeface="Arial" panose="020B0604020202020204" pitchFamily="34" charset="0"/>
              </a:rPr>
              <a:t>3 times higher incidence rate of liver cancer in black Africans compared with black Caribbeans </a:t>
            </a:r>
          </a:p>
          <a:p>
            <a:endParaRPr lang="en-GB" dirty="0">
              <a:effectLst/>
              <a:latin typeface="Arial" panose="020B0604020202020204" pitchFamily="34" charset="0"/>
            </a:endParaRPr>
          </a:p>
          <a:p>
            <a:endParaRPr lang="en-GB" dirty="0"/>
          </a:p>
          <a:p>
            <a:r>
              <a:rPr lang="en-GB" dirty="0"/>
              <a:t>Genitourinary</a:t>
            </a:r>
          </a:p>
          <a:p>
            <a:r>
              <a:rPr lang="en-GB" dirty="0"/>
              <a:t>Prostate cancer incidence significantly increased in black Caribbean and black Africans compared with whites </a:t>
            </a:r>
          </a:p>
          <a:p>
            <a:r>
              <a:rPr lang="en-GB" dirty="0"/>
              <a:t>Prostate cancer incidence increased in Indian, Pakistani and mixed white and black Caribbean/African groups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436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Cancer is the second biggest burden of disease after CVD, and close to half of all cancers are preventable.</a:t>
            </a:r>
          </a:p>
          <a:p>
            <a:r>
              <a:rPr lang="en-GB" dirty="0">
                <a:hlinkClick r:id="rId3"/>
              </a:rPr>
              <a:t>(Microsoft Power BI</a:t>
            </a:r>
            <a:r>
              <a:rPr lang="en-GB" dirty="0"/>
              <a:t>) Lung , bowel, melanoma and breast cancers are projected to be the most significant burden of preventable cancers over the next decade.</a:t>
            </a:r>
          </a:p>
          <a:p>
            <a:r>
              <a:rPr lang="en-GB" dirty="0"/>
              <a:t>The burden of disease falls disproportionately on those least well of in society, and the pandemic has worsened cancer outcomes for patients, especially for those with poor access to health and care services.</a:t>
            </a:r>
          </a:p>
          <a:p>
            <a:endParaRPr lang="en-GB" dirty="0"/>
          </a:p>
          <a:p>
            <a:r>
              <a:rPr lang="en-GB" dirty="0"/>
              <a:t>1. UK has a high death rate overall and survival rates are poor when compared to countries of similar GDP (</a:t>
            </a:r>
            <a:r>
              <a:rPr lang="en-GB" dirty="0" err="1"/>
              <a:t>EuroStat</a:t>
            </a:r>
            <a:r>
              <a:rPr lang="en-GB" dirty="0"/>
              <a:t>). The premature mortality rate from cancer is variable across the SWAG area with 38/100 000 in </a:t>
            </a:r>
            <a:r>
              <a:rPr lang="en-GB" dirty="0" err="1"/>
              <a:t>BaNES</a:t>
            </a:r>
            <a:r>
              <a:rPr lang="en-GB" dirty="0"/>
              <a:t> (lowest) and 66/100 000 in Bristol (highest) (2017 – 2019 data).</a:t>
            </a:r>
          </a:p>
          <a:p>
            <a:endParaRPr lang="en-GB" dirty="0"/>
          </a:p>
          <a:p>
            <a:r>
              <a:rPr lang="en-GB" dirty="0"/>
              <a:t>2. Lifestyle risk factors are closely related to deprivation and this is reflected in the poorer outcomes for cancer in more deprived population groups. Cancer incidence rates are 16.5% (for men) and 19.5% (for women) higher in the most deprived 20% of areas in England, compared to the 20% least deprived areas.</a:t>
            </a:r>
          </a:p>
          <a:p>
            <a:endParaRPr lang="en-GB" dirty="0"/>
          </a:p>
          <a:p>
            <a:r>
              <a:rPr lang="en-GB" dirty="0"/>
              <a:t>3. People in the most socio-economically deprived areas in England are 20% more likely to have their cancer diagnosed at a late stage than people in the least deprived areas. (Macmillan Cancer Support 2019 – Health Inequalities – Time to talk) and therefore have poorer outcomes.</a:t>
            </a:r>
          </a:p>
          <a:p>
            <a:endParaRPr lang="en-GB" dirty="0"/>
          </a:p>
          <a:p>
            <a:r>
              <a:rPr lang="en-GB" dirty="0"/>
              <a:t>4. Prevention has the largest potential for reducing cancer inequalities in all settings (WHO 2019)</a:t>
            </a:r>
          </a:p>
          <a:p>
            <a:r>
              <a:rPr lang="en-GB" dirty="0"/>
              <a:t>GP consultations account for 90% of the public’s contact with healthcare professionals in the UK.</a:t>
            </a:r>
          </a:p>
          <a:p>
            <a:r>
              <a:rPr lang="en-GB" dirty="0"/>
              <a:t>Therefore primary care is a key lever through which health inequalities can either be exacerbated or mitigated. NB effect of pandemic on this.</a:t>
            </a:r>
          </a:p>
          <a:p>
            <a:endParaRPr lang="en-GB" dirty="0"/>
          </a:p>
          <a:p>
            <a:r>
              <a:rPr lang="en-GB" dirty="0"/>
              <a:t>5. 63% of cancers detected through screening are at the earliest stage (but only 6% of pts diagnosed), followed by urgent GP referral at 31% (but 37% of pts diagnosed) CRUK 2015/16</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4319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384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Core20 = 20% most deprived population groups nationally</a:t>
            </a:r>
          </a:p>
          <a:p>
            <a:pPr marL="0" indent="0">
              <a:buNone/>
            </a:pPr>
            <a:r>
              <a:rPr lang="en-GB" dirty="0"/>
              <a:t>PLUS = pop groups with poor access, experience and outcomes</a:t>
            </a:r>
          </a:p>
          <a:p>
            <a:pPr marL="0" indent="0">
              <a:buNone/>
            </a:pPr>
            <a:r>
              <a:rPr lang="en-GB" dirty="0"/>
              <a:t>5 = focus on 5 disease areas which includes cancer early diagnosis</a:t>
            </a:r>
          </a:p>
          <a:p>
            <a:pPr marL="0" indent="0">
              <a:buNone/>
            </a:pPr>
            <a:endParaRPr lang="en-GB" dirty="0"/>
          </a:p>
          <a:p>
            <a:pPr marL="0" indent="0">
              <a:buNone/>
            </a:pPr>
            <a:r>
              <a:rPr lang="en-GB" dirty="0"/>
              <a:t>VCSE = voluntary, community and social enterprise</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04708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e.g. PCN clinical leads meetings, Pop health and HI group</a:t>
            </a:r>
          </a:p>
          <a:p>
            <a:pPr marL="228600" indent="-228600">
              <a:buAutoNum type="arabicPeriod"/>
            </a:pPr>
            <a:r>
              <a:rPr lang="en-GB" dirty="0"/>
              <a:t>Monitor delivery plan</a:t>
            </a:r>
          </a:p>
          <a:p>
            <a:pPr marL="228600" indent="-228600">
              <a:buAutoNum type="arabicPeriod"/>
            </a:pPr>
            <a:r>
              <a:rPr lang="en-GB" dirty="0"/>
              <a:t>Building SWAG CA HI website; build connections with the ICS HI leads, acute trust HI leads, PCN HI leads etc. Using a test and learn approach</a:t>
            </a:r>
          </a:p>
          <a:p>
            <a:pPr marL="228600" indent="-228600">
              <a:buAutoNum type="arabicPeriod"/>
            </a:pPr>
            <a:r>
              <a:rPr lang="en-GB" dirty="0"/>
              <a:t>Links with digital and national HI team</a:t>
            </a:r>
          </a:p>
          <a:p>
            <a:pPr marL="228600" indent="-228600">
              <a:buAutoNum type="arabicPeriod"/>
            </a:pPr>
            <a:r>
              <a:rPr lang="en-GB" dirty="0"/>
              <a:t>Developing HI dashboard</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?investigate disproportionate experience of harm in core20plus groups in SWAG services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10045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03418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0518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Questions posed previously to the SWAG CA Board in September 2021 for deliberation and still relevant:</a:t>
            </a:r>
          </a:p>
          <a:p>
            <a:endParaRPr lang="en-GB" sz="1100" dirty="0"/>
          </a:p>
          <a:p>
            <a:r>
              <a:rPr lang="en-GB" sz="1100" dirty="0"/>
              <a:t>1. Health inequalities is everyone’s business and there are ICS, place-based and PCN health inequalities leads to drive this agenda. Driving delivery and improving outcomes will be all our responsibility. How can we add value and not duplicate the work of the ICS’s across the SWAG area?</a:t>
            </a:r>
          </a:p>
          <a:p>
            <a:r>
              <a:rPr lang="en-GB" sz="1100" dirty="0"/>
              <a:t>2. Trends in population health show that increasingly we are living longer but in poor health. Multimorbidity is increasing. Both of these are worse in poorer  and under-served population groups. How can we use the alliance’s voice to advocate and drive disease prevention and access to services?</a:t>
            </a:r>
          </a:p>
          <a:p>
            <a:r>
              <a:rPr lang="en-GB" sz="1100" dirty="0"/>
              <a:t>3.</a:t>
            </a:r>
          </a:p>
          <a:p>
            <a:r>
              <a:rPr lang="en-GB" sz="1100" dirty="0"/>
              <a:t>4. Need to bear in mind that the UK is expected to diagnose 500,000 new cases per year by 2030 (approx. 40% increase since 2014) compounded by effect of pandemic. How are we going to keep up with demand e.g. in diagnostics and </a:t>
            </a:r>
            <a:r>
              <a:rPr lang="en-GB" sz="1100"/>
              <a:t>workforce?</a:t>
            </a:r>
            <a:endParaRPr lang="en-GB" sz="1100" dirty="0"/>
          </a:p>
          <a:p>
            <a:r>
              <a:rPr lang="en-GB" sz="1100" dirty="0"/>
              <a:t>5. Where should we focus to reduce variation in practice across SWAG e.g. access to psychological therapies or late effects treatment?</a:t>
            </a:r>
          </a:p>
          <a:p>
            <a:r>
              <a:rPr lang="en-GB" sz="1100" dirty="0"/>
              <a:t>6. Already use PHM to identify cohorts in a primary care setting that are most at risk – deprivation, multimorbidity, lifestyle risk factors. Can we use PHM to greater effect across whole patient pathways?</a:t>
            </a:r>
          </a:p>
          <a:p>
            <a:r>
              <a:rPr lang="en-GB" sz="1100" dirty="0"/>
              <a:t>7. There is already good practice in systems and the cancer HI grp is a forum in which the spread of innovation and learning could be facilitated. e.g. reverse care pathways.</a:t>
            </a:r>
          </a:p>
          <a:p>
            <a:r>
              <a:rPr lang="en-GB" sz="1100" dirty="0"/>
              <a:t>8. Current data, focussing on screening and early diagnosis, will to help inform and prioritise actions.</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165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212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GB" sz="1300" b="1" dirty="0">
                <a:solidFill>
                  <a:srgbClr val="005DB9"/>
                </a:solidFill>
                <a:ea typeface="Calibri" panose="020F0502020204030204" pitchFamily="34" charset="0"/>
                <a:cs typeface="Frutiger-Bold"/>
              </a:rPr>
              <a:t>LTP - Stronger NHS action on health inequalities</a:t>
            </a:r>
            <a:endParaRPr lang="en-GB" sz="1300" dirty="0">
              <a:ea typeface="Calibri" panose="020F0502020204030204" pitchFamily="34" charset="0"/>
              <a:cs typeface="Times New Roman" panose="02020603050405020304" pitchFamily="18" charset="0"/>
            </a:endParaRPr>
          </a:p>
          <a:p>
            <a:pPr>
              <a:lnSpc>
                <a:spcPct val="107000"/>
              </a:lnSpc>
              <a:spcAft>
                <a:spcPts val="846"/>
              </a:spcAft>
            </a:pPr>
            <a:r>
              <a:rPr lang="en-GB" sz="1300" dirty="0">
                <a:solidFill>
                  <a:srgbClr val="000000"/>
                </a:solidFill>
                <a:ea typeface="Calibri" panose="020F0502020204030204" pitchFamily="34" charset="0"/>
                <a:cs typeface="Frutiger-Light"/>
              </a:rPr>
              <a:t>The social and economic environment in which we are born, grow up, live, work and age, as well as the decisions we make for ourselves and our families collectively have a bigger impact on our health than health care alone. </a:t>
            </a:r>
          </a:p>
          <a:p>
            <a:pPr>
              <a:lnSpc>
                <a:spcPct val="107000"/>
              </a:lnSpc>
              <a:spcAft>
                <a:spcPts val="846"/>
              </a:spcAft>
            </a:pPr>
            <a:r>
              <a:rPr lang="en-GB" sz="1300" b="1" dirty="0">
                <a:solidFill>
                  <a:srgbClr val="000000"/>
                </a:solidFill>
                <a:ea typeface="Calibri" panose="020F0502020204030204" pitchFamily="34" charset="0"/>
                <a:cs typeface="Frutiger-Bold"/>
              </a:rPr>
              <a:t>For reasons both of fairness and of overall outcomes improvement, the NHS Long Term Plan therefore takes a more concerted and systematic approach to reducing health inequalities and addressing unwarranted variation in care. </a:t>
            </a:r>
            <a:endParaRPr lang="en-GB" sz="1300" b="1" dirty="0">
              <a:solidFill>
                <a:srgbClr val="000000"/>
              </a:solidFill>
            </a:endParaRPr>
          </a:p>
          <a:p>
            <a:r>
              <a:rPr lang="en-GB" sz="1300" dirty="0">
                <a:solidFill>
                  <a:srgbClr val="000000"/>
                </a:solidFill>
                <a:ea typeface="Calibri" panose="020F0502020204030204" pitchFamily="34" charset="0"/>
              </a:rPr>
              <a:t> </a:t>
            </a:r>
          </a:p>
          <a:p>
            <a:r>
              <a:rPr lang="en-GB" sz="1300" b="1" dirty="0">
                <a:solidFill>
                  <a:srgbClr val="000000"/>
                </a:solidFill>
                <a:ea typeface="Calibri" panose="020F0502020204030204" pitchFamily="34" charset="0"/>
              </a:rPr>
              <a:t>Tackling Inequalities through operational planning - Five priority areas for systems to progress during 2021/22</a:t>
            </a:r>
          </a:p>
          <a:p>
            <a:r>
              <a:rPr lang="en-GB" sz="1300" b="0" dirty="0">
                <a:solidFill>
                  <a:srgbClr val="000000"/>
                </a:solidFill>
                <a:ea typeface="Calibri" panose="020F0502020204030204" pitchFamily="34" charset="0"/>
                <a:cs typeface="Times New Roman" panose="02020603050405020304" pitchFamily="18" charset="0"/>
              </a:rPr>
              <a:t>Priority 1: Restore NHS services inclusively </a:t>
            </a:r>
            <a:endParaRPr lang="en-GB" sz="1300" b="0" dirty="0">
              <a:ea typeface="Calibri" panose="020F0502020204030204" pitchFamily="34" charset="0"/>
              <a:cs typeface="Times New Roman" panose="02020603050405020304" pitchFamily="18" charset="0"/>
            </a:endParaRPr>
          </a:p>
          <a:p>
            <a:pPr>
              <a:lnSpc>
                <a:spcPct val="107000"/>
              </a:lnSpc>
              <a:spcAft>
                <a:spcPts val="846"/>
              </a:spcAft>
            </a:pPr>
            <a:r>
              <a:rPr lang="en-GB" sz="1300" b="0" dirty="0">
                <a:solidFill>
                  <a:srgbClr val="000000"/>
                </a:solidFill>
                <a:ea typeface="Calibri" panose="020F0502020204030204" pitchFamily="34" charset="0"/>
                <a:cs typeface="Times New Roman" panose="02020603050405020304" pitchFamily="18" charset="0"/>
              </a:rPr>
              <a:t>Priority 2: Mitigate against digital exclusion </a:t>
            </a:r>
            <a:endParaRPr lang="en-GB" sz="1300" b="0" dirty="0">
              <a:ea typeface="Calibri" panose="020F0502020204030204" pitchFamily="34" charset="0"/>
              <a:cs typeface="Times New Roman" panose="02020603050405020304" pitchFamily="18" charset="0"/>
            </a:endParaRPr>
          </a:p>
          <a:p>
            <a:pPr>
              <a:lnSpc>
                <a:spcPct val="107000"/>
              </a:lnSpc>
              <a:spcAft>
                <a:spcPts val="846"/>
              </a:spcAft>
            </a:pPr>
            <a:r>
              <a:rPr lang="en-GB" sz="1300" b="0" dirty="0">
                <a:solidFill>
                  <a:srgbClr val="000000"/>
                </a:solidFill>
                <a:ea typeface="Calibri" panose="020F0502020204030204" pitchFamily="34" charset="0"/>
                <a:cs typeface="Times New Roman" panose="02020603050405020304" pitchFamily="18" charset="0"/>
              </a:rPr>
              <a:t>Priority 3: Ensure datasets are complete and timely </a:t>
            </a:r>
            <a:endParaRPr lang="en-GB" sz="1300" b="0" dirty="0">
              <a:ea typeface="Calibri" panose="020F0502020204030204" pitchFamily="34" charset="0"/>
              <a:cs typeface="Times New Roman" panose="02020603050405020304" pitchFamily="18" charset="0"/>
            </a:endParaRPr>
          </a:p>
          <a:p>
            <a:pPr>
              <a:lnSpc>
                <a:spcPct val="107000"/>
              </a:lnSpc>
              <a:spcAft>
                <a:spcPts val="846"/>
              </a:spcAft>
            </a:pPr>
            <a:r>
              <a:rPr lang="en-GB" sz="1300" b="0" dirty="0">
                <a:solidFill>
                  <a:srgbClr val="000000"/>
                </a:solidFill>
                <a:ea typeface="Calibri" panose="020F0502020204030204" pitchFamily="34" charset="0"/>
                <a:cs typeface="Times New Roman" panose="02020603050405020304" pitchFamily="18" charset="0"/>
              </a:rPr>
              <a:t>Priority 4: Accelerate preventative programmes that proactively engage those at greatest risk of poor health outcomes </a:t>
            </a:r>
            <a:endParaRPr lang="en-GB" sz="1300" b="0" dirty="0">
              <a:ea typeface="Calibri" panose="020F0502020204030204" pitchFamily="34" charset="0"/>
              <a:cs typeface="Times New Roman" panose="02020603050405020304" pitchFamily="18" charset="0"/>
            </a:endParaRPr>
          </a:p>
          <a:p>
            <a:pPr>
              <a:lnSpc>
                <a:spcPct val="107000"/>
              </a:lnSpc>
              <a:spcAft>
                <a:spcPts val="846"/>
              </a:spcAft>
            </a:pPr>
            <a:r>
              <a:rPr lang="en-GB" sz="1300" b="0" dirty="0">
                <a:solidFill>
                  <a:srgbClr val="000000"/>
                </a:solidFill>
                <a:ea typeface="Calibri" panose="020F0502020204030204" pitchFamily="34" charset="0"/>
                <a:cs typeface="Times New Roman" panose="02020603050405020304" pitchFamily="18" charset="0"/>
              </a:rPr>
              <a:t>Priority 5: Strengthen leadership and accountability </a:t>
            </a:r>
          </a:p>
          <a:p>
            <a:pPr>
              <a:lnSpc>
                <a:spcPct val="107000"/>
              </a:lnSpc>
              <a:spcAft>
                <a:spcPts val="846"/>
              </a:spcAft>
            </a:pPr>
            <a:endParaRPr lang="en-GB" sz="1300" b="1" dirty="0">
              <a:solidFill>
                <a:srgbClr val="000000"/>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Four Core Purposes of ICS’s</a:t>
            </a:r>
            <a:endParaRPr kumimoji="0" lang="en-GB" sz="13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Improving outcomes in population and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Tackling inequalities in outcomes, experiences, and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Enhancing productivity and value for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Helping the NHS to support broader social and economic development</a:t>
            </a:r>
          </a:p>
          <a:p>
            <a:pPr marL="0" marR="0" lvl="0" indent="0" algn="l" defTabSz="914400" rtl="0" eaLnBrk="1" fontAlgn="auto" latinLnBrk="0" hangingPunct="1">
              <a:lnSpc>
                <a:spcPct val="107000"/>
              </a:lnSpc>
              <a:spcBef>
                <a:spcPts val="0"/>
              </a:spcBef>
              <a:spcAft>
                <a:spcPts val="846"/>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black"/>
                </a:solidFill>
                <a:effectLst/>
                <a:uLnTx/>
                <a:uFillTx/>
                <a:latin typeface="+mn-lt"/>
                <a:ea typeface="+mn-ea"/>
                <a:cs typeface="+mn-cs"/>
              </a:rPr>
              <a:t>‘Core20PLUS5’ </a:t>
            </a:r>
            <a:r>
              <a:rPr kumimoji="0" lang="en-GB" sz="1300" b="0" i="0" u="none" strike="noStrike" kern="1200" cap="none" spc="0" normalizeH="0" baseline="0" noProof="0" dirty="0">
                <a:ln>
                  <a:noFill/>
                </a:ln>
                <a:solidFill>
                  <a:prstClr val="black"/>
                </a:solidFill>
                <a:effectLst/>
                <a:uLnTx/>
                <a:uFillTx/>
                <a:latin typeface="+mn-lt"/>
                <a:ea typeface="+mn-ea"/>
                <a:cs typeface="+mn-cs"/>
              </a:rPr>
              <a:t>initiative to drive targeted health inequalities improvements in the following areas:</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Core 20 – Most deprived 20% of our population</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PLUS – Other population groups as identified by local population health data  e.g. ethnic minority communities</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5 – Targeting five key clinical areas of health inequalities:</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1) Early Cancer diagnosis (screening &amp; early referral), </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2) Hypertension case finding, </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3) Chronic Respiratory disease (driving Covid &amp; Flu vaccination uptake), </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4) Annual health checks for people with Serious Mental Illness, </a:t>
            </a:r>
          </a:p>
          <a:p>
            <a:pPr marL="0" marR="0" lvl="0" indent="0" algn="l" defTabSz="914400" rtl="0" eaLnBrk="1" fontAlgn="auto" latinLnBrk="0" hangingPunct="1">
              <a:lnSpc>
                <a:spcPct val="107000"/>
              </a:lnSpc>
              <a:spcBef>
                <a:spcPts val="0"/>
              </a:spcBef>
              <a:spcAft>
                <a:spcPts val="846"/>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mn-lt"/>
                <a:ea typeface="+mn-ea"/>
                <a:cs typeface="+mn-cs"/>
              </a:rPr>
              <a:t> 5) Continuity of maternity carer plans</a:t>
            </a:r>
            <a:endParaRPr lang="en-GB" sz="13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000000"/>
                </a:solidFill>
                <a:latin typeface="Arial" panose="020B0604020202020204" pitchFamily="34" charset="0"/>
              </a:rPr>
              <a:t>COVID-19</a:t>
            </a:r>
            <a:r>
              <a:rPr lang="en-GB" sz="1800" b="0" i="0" u="none" strike="noStrike" baseline="0" dirty="0">
                <a:solidFill>
                  <a:srgbClr val="000000"/>
                </a:solidFill>
                <a:latin typeface="Arial" panose="020B0604020202020204" pitchFamily="34" charset="0"/>
              </a:rPr>
              <a:t>: The disproportionate impact of the pandemic people from the most deprived areas, ethnic minority communities, and other vulnerable groups, has highlighted now more than ever the urgent need to tackle health inequalities.</a:t>
            </a:r>
            <a:endParaRPr lang="en-GB" sz="1300"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5441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our ambition, we need to develop new programmes of work, as well as accelerate progress in existing programmes.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A7C1A6-3F6E-4A0C-A01A-2F04D27288E6}" type="slidenum">
              <a:rPr kumimoji="0" lang="en-GB"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2857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A7C1A6-3F6E-4A0C-A01A-2F04D27288E6}" type="slidenum">
              <a:rPr kumimoji="0" lang="en-GB"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9815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Four Core Purposes of ICS’s</a:t>
            </a:r>
            <a:endPar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Improving outcomes in population and healthcare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Tackling inequalities in outcomes, experiences, and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Enhancing productivity and value for money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n-lt"/>
                <a:ea typeface="Calibri" panose="020F0502020204030204" pitchFamily="34" charset="0"/>
                <a:cs typeface="+mn-cs"/>
              </a:rPr>
              <a:t>Helping the NHS to support broader social and economic development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3AAB152-01FB-455C-8FE0-85ACD3EB75ED}"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711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SWAG Cancer Alliance will work with all systems to:</a:t>
            </a:r>
          </a:p>
          <a:p>
            <a:r>
              <a:rPr lang="en-GB" dirty="0"/>
              <a:t>Address health and care inequalities in cancer.</a:t>
            </a:r>
          </a:p>
          <a:p>
            <a:r>
              <a:rPr lang="en-GB" dirty="0"/>
              <a:t>Address unwarranted variation in cancer access, experience of services and outcomes.</a:t>
            </a:r>
          </a:p>
          <a:p>
            <a:endParaRPr lang="en-GB" dirty="0"/>
          </a:p>
          <a:p>
            <a:r>
              <a:rPr lang="en-GB" dirty="0"/>
              <a:t>Reducing HI is a golden thread throughout all the programmes in the SWAG delivery plan.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165E15-A2B1-4C8F-95F0-0A35D7D13689}" type="slidenum">
              <a:rPr kumimoji="0" lang="en-GB"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309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A7C1A6-3F6E-4A0C-A01A-2F04D27288E6}" type="slidenum">
              <a:rPr kumimoji="0" lang="en-GB"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32004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6" descr="A picture containing knife&#10;&#10;Description automatically generated">
            <a:extLst>
              <a:ext uri="{FF2B5EF4-FFF2-40B4-BE49-F238E27FC236}">
                <a16:creationId xmlns:a16="http://schemas.microsoft.com/office/drawing/2014/main" id="{76E4527E-063B-4D6C-B547-A723E6066E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995054" y="2720586"/>
            <a:ext cx="8201892" cy="708415"/>
          </a:xfrm>
          <a:prstGeom prst="rect">
            <a:avLst/>
          </a:prstGeom>
        </p:spPr>
        <p:txBody>
          <a:bodyPr anchor="b">
            <a:noAutofit/>
          </a:bodyPr>
          <a:lstStyle>
            <a:lvl1pPr algn="ctr">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B00FB84A-0F5E-4CA1-9075-6D1E419E9760}"/>
              </a:ext>
            </a:extLst>
          </p:cNvPr>
          <p:cNvSpPr>
            <a:spLocks noGrp="1"/>
          </p:cNvSpPr>
          <p:nvPr>
            <p:ph type="body" sz="quarter" idx="10"/>
          </p:nvPr>
        </p:nvSpPr>
        <p:spPr>
          <a:xfrm>
            <a:off x="1995055" y="3607725"/>
            <a:ext cx="8201026" cy="357447"/>
          </a:xfrm>
          <a:prstGeom prst="rect">
            <a:avLst/>
          </a:prstGeom>
        </p:spPr>
        <p:txBody>
          <a:bodyPr>
            <a:normAutofit/>
          </a:bodyPr>
          <a:lstStyle>
            <a:lvl1pPr marL="0" indent="0" algn="ctr">
              <a:buNone/>
              <a:defRPr sz="1800">
                <a:solidFill>
                  <a:srgbClr val="0070C0"/>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12311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50" y="53975"/>
            <a:ext cx="19494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1" y="136525"/>
            <a:ext cx="9989128"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18B991E-8081-4B5E-9D4E-77BADB21E5FD}"/>
              </a:ext>
            </a:extLst>
          </p:cNvPr>
          <p:cNvSpPr>
            <a:spLocks noGrp="1"/>
          </p:cNvSpPr>
          <p:nvPr>
            <p:ph type="subTitle" idx="1"/>
          </p:nvPr>
        </p:nvSpPr>
        <p:spPr>
          <a:xfrm>
            <a:off x="360217" y="1117002"/>
            <a:ext cx="11418917" cy="5034416"/>
          </a:xfrm>
          <a:prstGeom prst="rect">
            <a:avLst/>
          </a:prstGeom>
        </p:spPr>
        <p:txBody>
          <a:bodyPr/>
          <a:lstStyle>
            <a:lvl1pPr marL="342900" indent="-342900"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D7CCECC8-FF66-4D5A-8C55-7928CD235315}"/>
              </a:ext>
            </a:extLst>
          </p:cNvPr>
          <p:cNvSpPr>
            <a:spLocks noGrp="1"/>
          </p:cNvSpPr>
          <p:nvPr>
            <p:ph type="sldNum" sz="quarter" idx="10"/>
          </p:nvPr>
        </p:nvSpPr>
        <p:spPr>
          <a:xfrm>
            <a:off x="8610600" y="6356350"/>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46942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ext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id="{15772A4F-A001-4CD5-ADEE-2B7D6DDF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C18B991E-8081-4B5E-9D4E-77BADB21E5FD}"/>
              </a:ext>
            </a:extLst>
          </p:cNvPr>
          <p:cNvSpPr>
            <a:spLocks noGrp="1"/>
          </p:cNvSpPr>
          <p:nvPr>
            <p:ph type="subTitle" idx="1"/>
          </p:nvPr>
        </p:nvSpPr>
        <p:spPr>
          <a:xfrm>
            <a:off x="360218" y="1117002"/>
            <a:ext cx="11418917" cy="5034416"/>
          </a:xfrm>
          <a:prstGeom prst="rect">
            <a:avLst/>
          </a:prstGeom>
        </p:spPr>
        <p:txBody>
          <a:bodyPr/>
          <a:lstStyle>
            <a:lvl1pPr marL="342905" indent="-342905" algn="l">
              <a:buClr>
                <a:srgbClr val="0070C0"/>
              </a:buClr>
              <a:buFont typeface="Arial" panose="020B0604020202020204" pitchFamily="34" charset="0"/>
              <a:buChar char="•"/>
              <a:defRPr sz="2400">
                <a:latin typeface="Arial" panose="020B0604020202020204" pitchFamily="34" charset="0"/>
                <a:cs typeface="Arial" panose="020B0604020202020204" pitchFamily="34"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GB"/>
          </a:p>
        </p:txBody>
      </p:sp>
      <p:sp>
        <p:nvSpPr>
          <p:cNvPr id="5" name="Slide Number Placeholder 5">
            <a:extLst>
              <a:ext uri="{FF2B5EF4-FFF2-40B4-BE49-F238E27FC236}">
                <a16:creationId xmlns:a16="http://schemas.microsoft.com/office/drawing/2014/main" id="{D7CCECC8-FF66-4D5A-8C55-7928CD235315}"/>
              </a:ext>
            </a:extLst>
          </p:cNvPr>
          <p:cNvSpPr>
            <a:spLocks noGrp="1"/>
          </p:cNvSpPr>
          <p:nvPr>
            <p:ph type="sldNum" sz="quarter" idx="10"/>
          </p:nvPr>
        </p:nvSpPr>
        <p:spPr>
          <a:xfrm>
            <a:off x="8610601" y="6356351"/>
            <a:ext cx="2743200" cy="365125"/>
          </a:xfrm>
          <a:prstGeom prst="rect">
            <a:avLst/>
          </a:prstGeom>
        </p:spPr>
        <p:txBody>
          <a:bodyPr/>
          <a:lstStyle>
            <a:lvl1pPr>
              <a:defRPr/>
            </a:lvl1pPr>
          </a:lstStyle>
          <a:p>
            <a:pPr>
              <a:defRPr/>
            </a:pPr>
            <a:fld id="{D5E3FE33-95C6-473E-82AB-2EBE0F1F7DDB}" type="slidenum">
              <a:rPr lang="en-GB"/>
              <a:pPr>
                <a:defRPr/>
              </a:pPr>
              <a:t>‹#›</a:t>
            </a:fld>
            <a:endParaRPr lang="en-GB"/>
          </a:p>
        </p:txBody>
      </p:sp>
    </p:spTree>
    <p:extLst>
      <p:ext uri="{BB962C8B-B14F-4D97-AF65-F5344CB8AC3E}">
        <p14:creationId xmlns:p14="http://schemas.microsoft.com/office/powerpoint/2010/main" val="1513344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pic>
        <p:nvPicPr>
          <p:cNvPr id="4" name="Picture 6" descr="A picture containing knife&#10;&#10;Description automatically generated">
            <a:extLst>
              <a:ext uri="{FF2B5EF4-FFF2-40B4-BE49-F238E27FC236}">
                <a16:creationId xmlns:a16="http://schemas.microsoft.com/office/drawing/2014/main" id="{5D3627F7-2145-438E-B0CA-92025DB4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411D9E73-4545-49FF-9C96-0095D8E96B3E}"/>
              </a:ext>
            </a:extLst>
          </p:cNvPr>
          <p:cNvSpPr>
            <a:spLocks noGrp="1"/>
          </p:cNvSpPr>
          <p:nvPr>
            <p:ph type="pic" sz="quarter" idx="13"/>
          </p:nvPr>
        </p:nvSpPr>
        <p:spPr>
          <a:xfrm>
            <a:off x="127000" y="1081089"/>
            <a:ext cx="11950700" cy="5170487"/>
          </a:xfrm>
          <a:prstGeom prst="rect">
            <a:avLst/>
          </a:prstGeom>
        </p:spPr>
        <p:txBody>
          <a:bodyPr rtlCol="0">
            <a:normAutofit/>
          </a:bodyPr>
          <a:lstStyle>
            <a:lvl1pPr>
              <a:buClr>
                <a:srgbClr val="0070C0"/>
              </a:buClr>
              <a:defRPr sz="2400">
                <a:latin typeface="Arial" panose="020B0604020202020204" pitchFamily="34" charset="0"/>
                <a:cs typeface="Arial" panose="020B0604020202020204" pitchFamily="34" charset="0"/>
              </a:defRPr>
            </a:lvl1pPr>
          </a:lstStyle>
          <a:p>
            <a:pPr lvl="0"/>
            <a:r>
              <a:rPr lang="en-US" noProof="0"/>
              <a:t>Click icon to add picture</a:t>
            </a:r>
            <a:endParaRPr lang="en-GB" noProof="0"/>
          </a:p>
        </p:txBody>
      </p:sp>
      <p:sp>
        <p:nvSpPr>
          <p:cNvPr id="6" name="Slide Number Placeholder 5">
            <a:extLst>
              <a:ext uri="{FF2B5EF4-FFF2-40B4-BE49-F238E27FC236}">
                <a16:creationId xmlns:a16="http://schemas.microsoft.com/office/drawing/2014/main" id="{76A91A14-41BF-4866-AD11-334360AE65AB}"/>
              </a:ext>
            </a:extLst>
          </p:cNvPr>
          <p:cNvSpPr>
            <a:spLocks noGrp="1"/>
          </p:cNvSpPr>
          <p:nvPr>
            <p:ph type="sldNum" sz="quarter" idx="14"/>
          </p:nvPr>
        </p:nvSpPr>
        <p:spPr>
          <a:xfrm>
            <a:off x="8610601" y="6356351"/>
            <a:ext cx="2743200" cy="365125"/>
          </a:xfrm>
          <a:prstGeom prst="rect">
            <a:avLst/>
          </a:prstGeom>
        </p:spPr>
        <p:txBody>
          <a:bodyPr/>
          <a:lstStyle>
            <a:lvl1pPr>
              <a:defRPr/>
            </a:lvl1pPr>
          </a:lstStyle>
          <a:p>
            <a:pPr>
              <a:defRPr/>
            </a:pPr>
            <a:fld id="{FAB2B9DE-39F1-42AD-80FB-4870A93A4EE2}" type="slidenum">
              <a:rPr lang="en-GB"/>
              <a:pPr>
                <a:defRPr/>
              </a:pPr>
              <a:t>‹#›</a:t>
            </a:fld>
            <a:endParaRPr lang="en-GB"/>
          </a:p>
        </p:txBody>
      </p:sp>
    </p:spTree>
    <p:extLst>
      <p:ext uri="{BB962C8B-B14F-4D97-AF65-F5344CB8AC3E}">
        <p14:creationId xmlns:p14="http://schemas.microsoft.com/office/powerpoint/2010/main" val="404416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6" descr="A picture containing knife&#10;&#10;Description automatically generated">
            <a:extLst>
              <a:ext uri="{FF2B5EF4-FFF2-40B4-BE49-F238E27FC236}">
                <a16:creationId xmlns:a16="http://schemas.microsoft.com/office/drawing/2014/main" id="{066A6AE8-01E2-4FCD-8D5D-D7E479267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94AAAB4F-FD80-4CCC-B0E3-50686B67AA65}"/>
              </a:ext>
            </a:extLst>
          </p:cNvPr>
          <p:cNvSpPr>
            <a:spLocks noGrp="1"/>
          </p:cNvSpPr>
          <p:nvPr>
            <p:ph type="sldNum" sz="quarter" idx="10"/>
          </p:nvPr>
        </p:nvSpPr>
        <p:spPr>
          <a:xfrm>
            <a:off x="8610601" y="6356351"/>
            <a:ext cx="2743200" cy="365125"/>
          </a:xfrm>
          <a:prstGeom prst="rect">
            <a:avLst/>
          </a:prstGeom>
        </p:spPr>
        <p:txBody>
          <a:bodyPr/>
          <a:lstStyle>
            <a:lvl1pPr>
              <a:defRPr smtClean="0">
                <a:latin typeface="Arial" panose="020B0604020202020204" pitchFamily="34" charset="0"/>
                <a:cs typeface="Arial" panose="020B0604020202020204" pitchFamily="34" charset="0"/>
              </a:defRPr>
            </a:lvl1pPr>
          </a:lstStyle>
          <a:p>
            <a:pPr>
              <a:defRPr/>
            </a:pPr>
            <a:fld id="{9EAA2327-23C4-4192-8474-F2E559D40BE6}" type="slidenum">
              <a:rPr lang="en-GB"/>
              <a:pPr>
                <a:defRPr/>
              </a:pPr>
              <a:t>‹#›</a:t>
            </a:fld>
            <a:endParaRPr lang="en-GB"/>
          </a:p>
        </p:txBody>
      </p:sp>
    </p:spTree>
    <p:extLst>
      <p:ext uri="{BB962C8B-B14F-4D97-AF65-F5344CB8AC3E}">
        <p14:creationId xmlns:p14="http://schemas.microsoft.com/office/powerpoint/2010/main" val="183226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lit text boxes slide">
    <p:spTree>
      <p:nvGrpSpPr>
        <p:cNvPr id="1" name=""/>
        <p:cNvGrpSpPr/>
        <p:nvPr/>
      </p:nvGrpSpPr>
      <p:grpSpPr>
        <a:xfrm>
          <a:off x="0" y="0"/>
          <a:ext cx="0" cy="0"/>
          <a:chOff x="0" y="0"/>
          <a:chExt cx="0" cy="0"/>
        </a:xfrm>
      </p:grpSpPr>
      <p:pic>
        <p:nvPicPr>
          <p:cNvPr id="5" name="Picture 6" descr="A picture containing knife&#10;&#10;Description automatically generated">
            <a:extLst>
              <a:ext uri="{FF2B5EF4-FFF2-40B4-BE49-F238E27FC236}">
                <a16:creationId xmlns:a16="http://schemas.microsoft.com/office/drawing/2014/main" id="{FDAE760A-2A58-4F22-B4C8-360E0D5F3E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49" y="53976"/>
            <a:ext cx="1949451"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B2921B-370C-4D91-A2FA-5B431B8FB68E}"/>
              </a:ext>
            </a:extLst>
          </p:cNvPr>
          <p:cNvSpPr>
            <a:spLocks noGrp="1"/>
          </p:cNvSpPr>
          <p:nvPr>
            <p:ph type="ctrTitle"/>
          </p:nvPr>
        </p:nvSpPr>
        <p:spPr>
          <a:xfrm>
            <a:off x="127462" y="136525"/>
            <a:ext cx="9989129" cy="708415"/>
          </a:xfrm>
          <a:prstGeom prst="rect">
            <a:avLst/>
          </a:prstGeom>
        </p:spPr>
        <p:txBody>
          <a:bodyPr anchor="b">
            <a:noAutofit/>
          </a:bodyPr>
          <a:lstStyle>
            <a:lvl1pPr algn="l">
              <a:defRPr sz="4000" b="1">
                <a:solidFill>
                  <a:srgbClr val="0070C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90A7D9DB-3155-491B-8E28-BB6B90109EB1}"/>
              </a:ext>
            </a:extLst>
          </p:cNvPr>
          <p:cNvSpPr>
            <a:spLocks noGrp="1"/>
          </p:cNvSpPr>
          <p:nvPr>
            <p:ph type="body" sz="quarter" idx="13"/>
          </p:nvPr>
        </p:nvSpPr>
        <p:spPr>
          <a:xfrm>
            <a:off x="127002" y="939800"/>
            <a:ext cx="5650345"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22B1613B-45B7-403B-B94E-F185551268E7}"/>
              </a:ext>
            </a:extLst>
          </p:cNvPr>
          <p:cNvSpPr>
            <a:spLocks noGrp="1"/>
          </p:cNvSpPr>
          <p:nvPr>
            <p:ph type="body" sz="quarter" idx="14"/>
          </p:nvPr>
        </p:nvSpPr>
        <p:spPr>
          <a:xfrm>
            <a:off x="6096001" y="939800"/>
            <a:ext cx="5969001" cy="5319713"/>
          </a:xfrm>
          <a:prstGeom prst="rect">
            <a:avLst/>
          </a:prstGeom>
        </p:spPr>
        <p:txBody>
          <a:bodyPr/>
          <a:lstStyle>
            <a:lvl1pPr>
              <a:buClr>
                <a:srgbClr val="0070C0"/>
              </a:buClr>
              <a:defRPr>
                <a:latin typeface="Arial" panose="020B0604020202020204" pitchFamily="34" charset="0"/>
                <a:cs typeface="Arial" panose="020B0604020202020204" pitchFamily="34" charset="0"/>
              </a:defRPr>
            </a:lvl1pPr>
            <a:lvl2pPr>
              <a:buClr>
                <a:srgbClr val="0070C0"/>
              </a:buClr>
              <a:defRPr>
                <a:latin typeface="Arial" panose="020B0604020202020204" pitchFamily="34" charset="0"/>
                <a:cs typeface="Arial" panose="020B0604020202020204" pitchFamily="34" charset="0"/>
              </a:defRPr>
            </a:lvl2pPr>
            <a:lvl3pPr>
              <a:buClr>
                <a:srgbClr val="0070C0"/>
              </a:buClr>
              <a:defRPr>
                <a:latin typeface="Arial" panose="020B0604020202020204" pitchFamily="34" charset="0"/>
                <a:cs typeface="Arial" panose="020B0604020202020204" pitchFamily="34" charset="0"/>
              </a:defRPr>
            </a:lvl3pPr>
            <a:lvl4pPr>
              <a:buClr>
                <a:srgbClr val="0070C0"/>
              </a:buClr>
              <a:defRPr>
                <a:latin typeface="Arial" panose="020B0604020202020204" pitchFamily="34" charset="0"/>
                <a:cs typeface="Arial" panose="020B0604020202020204" pitchFamily="34" charset="0"/>
              </a:defRPr>
            </a:lvl4pPr>
            <a:lvl5pPr>
              <a:buClr>
                <a:srgbClr val="0070C0"/>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776FE989-B8CC-4A9C-864A-0C613D9CD5E2}"/>
              </a:ext>
            </a:extLst>
          </p:cNvPr>
          <p:cNvSpPr>
            <a:spLocks noGrp="1"/>
          </p:cNvSpPr>
          <p:nvPr>
            <p:ph type="sldNum" sz="quarter" idx="15"/>
          </p:nvPr>
        </p:nvSpPr>
        <p:spPr>
          <a:xfrm>
            <a:off x="8610601" y="6356351"/>
            <a:ext cx="2743200" cy="365125"/>
          </a:xfrm>
          <a:prstGeom prst="rect">
            <a:avLst/>
          </a:prstGeom>
        </p:spPr>
        <p:txBody>
          <a:bodyPr/>
          <a:lstStyle>
            <a:lvl1pPr>
              <a:defRPr/>
            </a:lvl1pPr>
          </a:lstStyle>
          <a:p>
            <a:pPr>
              <a:defRPr/>
            </a:pPr>
            <a:fld id="{91561580-95C7-46A9-BC4A-4884851E0051}" type="slidenum">
              <a:rPr lang="en-GB"/>
              <a:pPr>
                <a:defRPr/>
              </a:pPr>
              <a:t>‹#›</a:t>
            </a:fld>
            <a:endParaRPr lang="en-GB"/>
          </a:p>
        </p:txBody>
      </p:sp>
    </p:spTree>
    <p:extLst>
      <p:ext uri="{BB962C8B-B14F-4D97-AF65-F5344CB8AC3E}">
        <p14:creationId xmlns:p14="http://schemas.microsoft.com/office/powerpoint/2010/main" val="272377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5" y="6372537"/>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1037980"/>
            <a:ext cx="10641499"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1"/>
            <a:ext cx="1308942"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0"/>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1547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1EA53-DD8F-4BC2-840C-363EE55E6A1C}" type="datetimeFigureOut">
              <a:rPr lang="en-GB" smtClean="0"/>
              <a:t>14/12/2022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BF18C-C363-4024-B1DB-449C1786BA17}" type="slidenum">
              <a:rPr lang="en-GB" smtClean="0"/>
              <a:t>‹#›</a:t>
            </a:fld>
            <a:endParaRPr lang="en-GB"/>
          </a:p>
        </p:txBody>
      </p:sp>
    </p:spTree>
    <p:extLst>
      <p:ext uri="{BB962C8B-B14F-4D97-AF65-F5344CB8AC3E}">
        <p14:creationId xmlns:p14="http://schemas.microsoft.com/office/powerpoint/2010/main" val="3098337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77FC-6DE4-4A6B-B994-822BD1E0BA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47FA52-C7EA-400E-9868-F9FACDA795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CA186-D898-441E-8BAF-309412F77D30}"/>
              </a:ext>
            </a:extLst>
          </p:cNvPr>
          <p:cNvSpPr>
            <a:spLocks noGrp="1"/>
          </p:cNvSpPr>
          <p:nvPr>
            <p:ph type="dt" sz="half" idx="10"/>
          </p:nvPr>
        </p:nvSpPr>
        <p:spPr/>
        <p:txBody>
          <a:bodyPr/>
          <a:lstStyle/>
          <a:p>
            <a:fld id="{25880FD1-F61A-470F-BF11-FB613FCC7064}" type="datetimeFigureOut">
              <a:rPr lang="en-GB" smtClean="0"/>
              <a:t>14/12/2022</a:t>
            </a:fld>
            <a:endParaRPr lang="en-GB"/>
          </a:p>
        </p:txBody>
      </p:sp>
      <p:sp>
        <p:nvSpPr>
          <p:cNvPr id="5" name="Footer Placeholder 4">
            <a:extLst>
              <a:ext uri="{FF2B5EF4-FFF2-40B4-BE49-F238E27FC236}">
                <a16:creationId xmlns:a16="http://schemas.microsoft.com/office/drawing/2014/main" id="{E0AEA6DE-70FA-49C7-A25E-1E8044446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EE70D-B5F0-4DCD-8DDA-53E2E61AA6EA}"/>
              </a:ext>
            </a:extLst>
          </p:cNvPr>
          <p:cNvSpPr>
            <a:spLocks noGrp="1"/>
          </p:cNvSpPr>
          <p:nvPr>
            <p:ph type="sldNum" sz="quarter" idx="12"/>
          </p:nvPr>
        </p:nvSpPr>
        <p:spPr/>
        <p:txBody>
          <a:bodyPr/>
          <a:lstStyle/>
          <a:p>
            <a:fld id="{4AA8E8E8-F4D3-4A42-9CE1-F59687CB5605}" type="slidenum">
              <a:rPr lang="en-GB" smtClean="0"/>
              <a:t>‹#›</a:t>
            </a:fld>
            <a:endParaRPr lang="en-GB"/>
          </a:p>
        </p:txBody>
      </p:sp>
    </p:spTree>
    <p:extLst>
      <p:ext uri="{BB962C8B-B14F-4D97-AF65-F5344CB8AC3E}">
        <p14:creationId xmlns:p14="http://schemas.microsoft.com/office/powerpoint/2010/main" val="402960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0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6"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11"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17"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23"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3" indent="-228603"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8" indent="-228603"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14" indent="-228603"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20" indent="-228603"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26" indent="-228603"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ituteofhealthequity.org/resources-reports/fuel-poverty-cold-homes-and-health-inequalities-in-the-uk/read-the-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longtermplan.nhs.uk/"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publication/2022-23-priorities-and-operational-planning-guidanc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future.nhs.uk/canc/view?objectID=22551632" TargetMode="External"/><Relationship Id="rId3" Type="http://schemas.openxmlformats.org/officeDocument/2006/relationships/hyperlink" Target="http://www.england.nhs.uk/participation" TargetMode="External"/><Relationship Id="rId7" Type="http://schemas.openxmlformats.org/officeDocument/2006/relationships/hyperlink" Target="https://future.nhs.uk/canc/view?objectId=1334420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future.nhs.uk/canc/view?objectID=10725232" TargetMode="External"/><Relationship Id="rId5" Type="http://schemas.openxmlformats.org/officeDocument/2006/relationships/hyperlink" Target="https://sites.google.com/nihr.ac.uk/pi-standards/standards" TargetMode="External"/><Relationship Id="rId10" Type="http://schemas.openxmlformats.org/officeDocument/2006/relationships/hyperlink" Target="https://future.nhs.uk/connect.ti/canc/view?objectId=121296549" TargetMode="External"/><Relationship Id="rId4" Type="http://schemas.openxmlformats.org/officeDocument/2006/relationships/hyperlink" Target="https://www.england.nhs.uk/wp-content/uploads/2017/05/patient-and-public-participation-guidance.pdf" TargetMode="External"/><Relationship Id="rId9" Type="http://schemas.openxmlformats.org/officeDocument/2006/relationships/hyperlink" Target="https://ppds.palantirfoundry.co.uk/workspace/report/ri.report.main.report.ee4567ce-0384-4c2e-86bd-3c53f644975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077B-0342-403A-917F-315D65EA0DD5}"/>
              </a:ext>
            </a:extLst>
          </p:cNvPr>
          <p:cNvSpPr>
            <a:spLocks noGrp="1"/>
          </p:cNvSpPr>
          <p:nvPr>
            <p:ph type="ctrTitle"/>
          </p:nvPr>
        </p:nvSpPr>
        <p:spPr>
          <a:xfrm>
            <a:off x="1995054" y="2165684"/>
            <a:ext cx="8201892" cy="1263317"/>
          </a:xfrm>
        </p:spPr>
        <p:txBody>
          <a:bodyPr/>
          <a:lstStyle/>
          <a:p>
            <a:r>
              <a:rPr lang="en-GB" sz="3200" dirty="0"/>
              <a:t>The SWAG Cancer Alliance approach to reducing Health Inequalities </a:t>
            </a:r>
          </a:p>
        </p:txBody>
      </p:sp>
      <p:sp>
        <p:nvSpPr>
          <p:cNvPr id="3" name="Text Placeholder 2">
            <a:extLst>
              <a:ext uri="{FF2B5EF4-FFF2-40B4-BE49-F238E27FC236}">
                <a16:creationId xmlns:a16="http://schemas.microsoft.com/office/drawing/2014/main" id="{3219F5B5-3CAE-43E2-A68F-48F42D067F2C}"/>
              </a:ext>
            </a:extLst>
          </p:cNvPr>
          <p:cNvSpPr>
            <a:spLocks noGrp="1"/>
          </p:cNvSpPr>
          <p:nvPr>
            <p:ph type="body" sz="quarter" idx="10"/>
          </p:nvPr>
        </p:nvSpPr>
        <p:spPr>
          <a:xfrm>
            <a:off x="1876522" y="4141124"/>
            <a:ext cx="8260291" cy="467513"/>
          </a:xfrm>
        </p:spPr>
        <p:txBody>
          <a:bodyPr lIns="91440" tIns="45720" rIns="91440" bIns="45720" anchor="t">
            <a:noAutofit/>
          </a:bodyPr>
          <a:lstStyle/>
          <a:p>
            <a:r>
              <a:rPr lang="en-GB" sz="2000" b="1" dirty="0">
                <a:latin typeface="Arial"/>
                <a:cs typeface="Arial"/>
              </a:rPr>
              <a:t>September 2022</a:t>
            </a:r>
          </a:p>
          <a:p>
            <a:endParaRPr lang="en-GB" sz="2000" b="1" dirty="0">
              <a:latin typeface="Arial"/>
              <a:cs typeface="Arial"/>
            </a:endParaRPr>
          </a:p>
        </p:txBody>
      </p:sp>
    </p:spTree>
    <p:extLst>
      <p:ext uri="{BB962C8B-B14F-4D97-AF65-F5344CB8AC3E}">
        <p14:creationId xmlns:p14="http://schemas.microsoft.com/office/powerpoint/2010/main" val="80630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2B384-58EF-45AF-94C4-0866A55228B5}"/>
              </a:ext>
            </a:extLst>
          </p:cNvPr>
          <p:cNvPicPr>
            <a:picLocks noChangeAspect="1"/>
          </p:cNvPicPr>
          <p:nvPr/>
        </p:nvPicPr>
        <p:blipFill>
          <a:blip r:embed="rId3"/>
          <a:stretch>
            <a:fillRect/>
          </a:stretch>
        </p:blipFill>
        <p:spPr>
          <a:xfrm>
            <a:off x="108702" y="313151"/>
            <a:ext cx="11974596" cy="6037545"/>
          </a:xfrm>
          <a:prstGeom prst="rect">
            <a:avLst/>
          </a:prstGeom>
        </p:spPr>
      </p:pic>
    </p:spTree>
    <p:extLst>
      <p:ext uri="{BB962C8B-B14F-4D97-AF65-F5344CB8AC3E}">
        <p14:creationId xmlns:p14="http://schemas.microsoft.com/office/powerpoint/2010/main" val="159482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3867D9-B3E1-4B6B-95BC-DFDF0FE8EA0B}"/>
              </a:ext>
            </a:extLst>
          </p:cNvPr>
          <p:cNvPicPr>
            <a:picLocks noChangeAspect="1"/>
          </p:cNvPicPr>
          <p:nvPr/>
        </p:nvPicPr>
        <p:blipFill>
          <a:blip r:embed="rId3"/>
          <a:stretch>
            <a:fillRect/>
          </a:stretch>
        </p:blipFill>
        <p:spPr>
          <a:xfrm>
            <a:off x="0" y="93542"/>
            <a:ext cx="12192000" cy="6670915"/>
          </a:xfrm>
          <a:prstGeom prst="rect">
            <a:avLst/>
          </a:prstGeom>
        </p:spPr>
      </p:pic>
      <p:sp>
        <p:nvSpPr>
          <p:cNvPr id="9" name="Oval 8">
            <a:extLst>
              <a:ext uri="{FF2B5EF4-FFF2-40B4-BE49-F238E27FC236}">
                <a16:creationId xmlns:a16="http://schemas.microsoft.com/office/drawing/2014/main" id="{0F830EE7-1B4A-4BF7-A771-B7D6040FC1FB}"/>
              </a:ext>
            </a:extLst>
          </p:cNvPr>
          <p:cNvSpPr/>
          <p:nvPr/>
        </p:nvSpPr>
        <p:spPr>
          <a:xfrm>
            <a:off x="7164887" y="4709786"/>
            <a:ext cx="2116899" cy="151564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71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7BDCE-54F2-4710-BD65-1CA8BDEF7609}"/>
              </a:ext>
            </a:extLst>
          </p:cNvPr>
          <p:cNvPicPr>
            <a:picLocks noChangeAspect="1"/>
          </p:cNvPicPr>
          <p:nvPr/>
        </p:nvPicPr>
        <p:blipFill>
          <a:blip r:embed="rId3"/>
          <a:stretch>
            <a:fillRect/>
          </a:stretch>
        </p:blipFill>
        <p:spPr>
          <a:xfrm>
            <a:off x="0" y="176532"/>
            <a:ext cx="12192000" cy="6504936"/>
          </a:xfrm>
          <a:prstGeom prst="rect">
            <a:avLst/>
          </a:prstGeom>
        </p:spPr>
      </p:pic>
    </p:spTree>
    <p:extLst>
      <p:ext uri="{BB962C8B-B14F-4D97-AF65-F5344CB8AC3E}">
        <p14:creationId xmlns:p14="http://schemas.microsoft.com/office/powerpoint/2010/main" val="52788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1F53-B1E6-49F9-8F00-FA5C85A035FA}"/>
              </a:ext>
            </a:extLst>
          </p:cNvPr>
          <p:cNvSpPr>
            <a:spLocks noGrp="1"/>
          </p:cNvSpPr>
          <p:nvPr>
            <p:ph type="title"/>
          </p:nvPr>
        </p:nvSpPr>
        <p:spPr>
          <a:xfrm>
            <a:off x="178393" y="116267"/>
            <a:ext cx="11525248" cy="1325563"/>
          </a:xfrm>
        </p:spPr>
        <p:txBody>
          <a:bodyPr>
            <a:normAutofit/>
          </a:bodyPr>
          <a:lstStyle/>
          <a:p>
            <a:r>
              <a:rPr lang="en-GB" sz="2800" b="1" dirty="0">
                <a:solidFill>
                  <a:srgbClr val="005EB8"/>
                </a:solidFill>
                <a:latin typeface="Arial"/>
                <a:cs typeface="Arial"/>
              </a:rPr>
              <a:t>South West region priorities for health inequalities, 2022-24</a:t>
            </a:r>
          </a:p>
        </p:txBody>
      </p:sp>
      <p:sp>
        <p:nvSpPr>
          <p:cNvPr id="4" name="Slide Number Placeholder 3">
            <a:extLst>
              <a:ext uri="{FF2B5EF4-FFF2-40B4-BE49-F238E27FC236}">
                <a16:creationId xmlns:a16="http://schemas.microsoft.com/office/drawing/2014/main" id="{7568228C-9C26-41B6-9B87-5500C749B8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36F669-9A4D-446C-8479-F1F5697B3879}"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330D2B8C-AE72-446D-9B8B-370317318C43}"/>
              </a:ext>
            </a:extLst>
          </p:cNvPr>
          <p:cNvSpPr txBox="1"/>
          <p:nvPr/>
        </p:nvSpPr>
        <p:spPr>
          <a:xfrm>
            <a:off x="226017" y="1269652"/>
            <a:ext cx="11477624" cy="1477328"/>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overarching priority will be to increase healthy life expectancy and reduce the gap in life expectancy at birth for the South West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achieve this, detailed below are the areas of focus referred to as Health Outcome Categories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p:txBody>
      </p:sp>
      <p:sp>
        <p:nvSpPr>
          <p:cNvPr id="3" name="TextBox 2">
            <a:extLst>
              <a:ext uri="{FF2B5EF4-FFF2-40B4-BE49-F238E27FC236}">
                <a16:creationId xmlns:a16="http://schemas.microsoft.com/office/drawing/2014/main" id="{A7B2CBE5-4FC1-4D77-B894-94F6FDD083B2}"/>
              </a:ext>
            </a:extLst>
          </p:cNvPr>
          <p:cNvSpPr txBox="1"/>
          <p:nvPr/>
        </p:nvSpPr>
        <p:spPr>
          <a:xfrm>
            <a:off x="226017" y="2625631"/>
            <a:ext cx="11477624" cy="3693319"/>
          </a:xfrm>
          <a:prstGeom prst="rect">
            <a:avLst/>
          </a:prstGeom>
          <a:noFill/>
        </p:spPr>
        <p:txBody>
          <a:bodyPr wrap="square" numCol="2"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Oral health (children)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Children and Young people, including child obesity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Smoking</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Public Mental health (suicide and self harm)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Cancer (early cancer diagnosis, cervical)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CVD (Hypertension case finding)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Coastal inequalities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Addiction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Social care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Employment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Obesity</a:t>
            </a:r>
          </a:p>
        </p:txBody>
      </p:sp>
      <p:sp>
        <p:nvSpPr>
          <p:cNvPr id="5" name="TextBox 4">
            <a:extLst>
              <a:ext uri="{FF2B5EF4-FFF2-40B4-BE49-F238E27FC236}">
                <a16:creationId xmlns:a16="http://schemas.microsoft.com/office/drawing/2014/main" id="{87FF7543-BD98-4460-9113-661A6FE7C2FA}"/>
              </a:ext>
            </a:extLst>
          </p:cNvPr>
          <p:cNvSpPr txBox="1"/>
          <p:nvPr/>
        </p:nvSpPr>
        <p:spPr>
          <a:xfrm>
            <a:off x="226017" y="4413151"/>
            <a:ext cx="115252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sp>
        <p:nvSpPr>
          <p:cNvPr id="7" name="TextBox 6">
            <a:extLst>
              <a:ext uri="{FF2B5EF4-FFF2-40B4-BE49-F238E27FC236}">
                <a16:creationId xmlns:a16="http://schemas.microsoft.com/office/drawing/2014/main" id="{A9CC973E-4935-4B6E-B67A-9D1BCFB47596}"/>
              </a:ext>
            </a:extLst>
          </p:cNvPr>
          <p:cNvSpPr txBox="1"/>
          <p:nvPr/>
        </p:nvSpPr>
        <p:spPr>
          <a:xfrm rot="20421309">
            <a:off x="9318290" y="5931197"/>
            <a:ext cx="2392908" cy="369332"/>
          </a:xfrm>
          <a:prstGeom prst="rect">
            <a:avLst/>
          </a:prstGeom>
          <a:noFill/>
          <a:ln w="635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Agreed March 2022</a:t>
            </a:r>
          </a:p>
        </p:txBody>
      </p:sp>
      <p:sp>
        <p:nvSpPr>
          <p:cNvPr id="6" name="TextBox 5">
            <a:extLst>
              <a:ext uri="{FF2B5EF4-FFF2-40B4-BE49-F238E27FC236}">
                <a16:creationId xmlns:a16="http://schemas.microsoft.com/office/drawing/2014/main" id="{4C8090B3-893A-48FF-9B0D-283F49BD97C7}"/>
              </a:ext>
            </a:extLst>
          </p:cNvPr>
          <p:cNvSpPr txBox="1"/>
          <p:nvPr/>
        </p:nvSpPr>
        <p:spPr>
          <a:xfrm>
            <a:off x="8610600" y="2832595"/>
            <a:ext cx="3162788" cy="28931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mn-cs"/>
              </a:rPr>
              <a:t>Golden Threads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Core20PLUS5 embedded throughout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Inclusion Health Groups embedded throughout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Learning Disabilities, Autism and Neurodiversity embedded throughout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C&amp;YP embedded throughout</a:t>
            </a:r>
          </a:p>
        </p:txBody>
      </p:sp>
    </p:spTree>
    <p:extLst>
      <p:ext uri="{BB962C8B-B14F-4D97-AF65-F5344CB8AC3E}">
        <p14:creationId xmlns:p14="http://schemas.microsoft.com/office/powerpoint/2010/main" val="28797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6776" y="149053"/>
            <a:ext cx="4766306" cy="2862322"/>
          </a:xfrm>
          <a:prstGeom prst="rect">
            <a:avLst/>
          </a:prstGeom>
        </p:spPr>
      </p:pic>
      <p:sp>
        <p:nvSpPr>
          <p:cNvPr id="3" name="TextBox 2"/>
          <p:cNvSpPr txBox="1"/>
          <p:nvPr/>
        </p:nvSpPr>
        <p:spPr>
          <a:xfrm>
            <a:off x="5335777" y="149053"/>
            <a:ext cx="4802909" cy="286232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Referral rates recovering more quickly for wealthy people than for poorer people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April to December 2020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Referrals of wealthiest patients at 84% of 2019 volumes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Referrals of poorest patients at 77%</a:t>
            </a:r>
          </a:p>
        </p:txBody>
      </p:sp>
      <p:pic>
        <p:nvPicPr>
          <p:cNvPr id="4" name="Picture 3"/>
          <p:cNvPicPr>
            <a:picLocks noChangeAspect="1"/>
          </p:cNvPicPr>
          <p:nvPr/>
        </p:nvPicPr>
        <p:blipFill>
          <a:blip r:embed="rId4"/>
          <a:stretch>
            <a:fillRect/>
          </a:stretch>
        </p:blipFill>
        <p:spPr>
          <a:xfrm>
            <a:off x="326776" y="5577486"/>
            <a:ext cx="6387432" cy="1280514"/>
          </a:xfrm>
          <a:prstGeom prst="rect">
            <a:avLst/>
          </a:prstGeom>
        </p:spPr>
      </p:pic>
      <p:pic>
        <p:nvPicPr>
          <p:cNvPr id="5" name="Picture 4">
            <a:extLst>
              <a:ext uri="{FF2B5EF4-FFF2-40B4-BE49-F238E27FC236}">
                <a16:creationId xmlns:a16="http://schemas.microsoft.com/office/drawing/2014/main" id="{D28132EF-9AFA-475F-B597-127C1294543F}"/>
              </a:ext>
            </a:extLst>
          </p:cNvPr>
          <p:cNvPicPr>
            <a:picLocks noChangeAspect="1"/>
          </p:cNvPicPr>
          <p:nvPr/>
        </p:nvPicPr>
        <p:blipFill>
          <a:blip r:embed="rId5"/>
          <a:stretch>
            <a:fillRect/>
          </a:stretch>
        </p:blipFill>
        <p:spPr>
          <a:xfrm>
            <a:off x="326776" y="3011376"/>
            <a:ext cx="4756269" cy="2862322"/>
          </a:xfrm>
          <a:prstGeom prst="rect">
            <a:avLst/>
          </a:prstGeom>
        </p:spPr>
      </p:pic>
      <p:pic>
        <p:nvPicPr>
          <p:cNvPr id="6" name="Picture 5">
            <a:extLst>
              <a:ext uri="{FF2B5EF4-FFF2-40B4-BE49-F238E27FC236}">
                <a16:creationId xmlns:a16="http://schemas.microsoft.com/office/drawing/2014/main" id="{45D09F36-1B97-4A33-86EF-656A735D95D8}"/>
              </a:ext>
            </a:extLst>
          </p:cNvPr>
          <p:cNvPicPr>
            <a:picLocks noChangeAspect="1"/>
          </p:cNvPicPr>
          <p:nvPr/>
        </p:nvPicPr>
        <p:blipFill>
          <a:blip r:embed="rId6"/>
          <a:stretch>
            <a:fillRect/>
          </a:stretch>
        </p:blipFill>
        <p:spPr>
          <a:xfrm>
            <a:off x="5325740" y="3011375"/>
            <a:ext cx="4761389" cy="2975106"/>
          </a:xfrm>
          <a:prstGeom prst="rect">
            <a:avLst/>
          </a:prstGeom>
        </p:spPr>
      </p:pic>
    </p:spTree>
    <p:extLst>
      <p:ext uri="{BB962C8B-B14F-4D97-AF65-F5344CB8AC3E}">
        <p14:creationId xmlns:p14="http://schemas.microsoft.com/office/powerpoint/2010/main" val="643540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631B34-F092-4BFB-A30B-E60767B8858D}"/>
              </a:ext>
            </a:extLst>
          </p:cNvPr>
          <p:cNvPicPr>
            <a:picLocks noChangeAspect="1"/>
          </p:cNvPicPr>
          <p:nvPr/>
        </p:nvPicPr>
        <p:blipFill>
          <a:blip r:embed="rId3"/>
          <a:stretch>
            <a:fillRect/>
          </a:stretch>
        </p:blipFill>
        <p:spPr>
          <a:xfrm>
            <a:off x="1417074" y="0"/>
            <a:ext cx="9357852" cy="6858000"/>
          </a:xfrm>
          <a:prstGeom prst="rect">
            <a:avLst/>
          </a:prstGeom>
        </p:spPr>
      </p:pic>
    </p:spTree>
    <p:extLst>
      <p:ext uri="{BB962C8B-B14F-4D97-AF65-F5344CB8AC3E}">
        <p14:creationId xmlns:p14="http://schemas.microsoft.com/office/powerpoint/2010/main" val="2078852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B904E-7B2C-45A9-A688-6C329F9E6A0E}"/>
              </a:ext>
            </a:extLst>
          </p:cNvPr>
          <p:cNvPicPr>
            <a:picLocks noChangeAspect="1"/>
          </p:cNvPicPr>
          <p:nvPr/>
        </p:nvPicPr>
        <p:blipFill>
          <a:blip r:embed="rId3"/>
          <a:stretch>
            <a:fillRect/>
          </a:stretch>
        </p:blipFill>
        <p:spPr>
          <a:xfrm>
            <a:off x="2144120" y="0"/>
            <a:ext cx="9730554" cy="6858000"/>
          </a:xfrm>
          <a:prstGeom prst="rect">
            <a:avLst/>
          </a:prstGeom>
        </p:spPr>
      </p:pic>
    </p:spTree>
    <p:extLst>
      <p:ext uri="{BB962C8B-B14F-4D97-AF65-F5344CB8AC3E}">
        <p14:creationId xmlns:p14="http://schemas.microsoft.com/office/powerpoint/2010/main" val="3414025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1699B-6B25-494E-9086-7586029C9344}"/>
              </a:ext>
            </a:extLst>
          </p:cNvPr>
          <p:cNvPicPr>
            <a:picLocks noChangeAspect="1"/>
          </p:cNvPicPr>
          <p:nvPr/>
        </p:nvPicPr>
        <p:blipFill>
          <a:blip r:embed="rId3"/>
          <a:stretch>
            <a:fillRect/>
          </a:stretch>
        </p:blipFill>
        <p:spPr>
          <a:xfrm>
            <a:off x="814388" y="0"/>
            <a:ext cx="11044237" cy="6858000"/>
          </a:xfrm>
          <a:prstGeom prst="rect">
            <a:avLst/>
          </a:prstGeom>
        </p:spPr>
      </p:pic>
    </p:spTree>
    <p:extLst>
      <p:ext uri="{BB962C8B-B14F-4D97-AF65-F5344CB8AC3E}">
        <p14:creationId xmlns:p14="http://schemas.microsoft.com/office/powerpoint/2010/main" val="3551991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EC57C0-E54B-42CD-B0A8-07A33A3A1D16}"/>
              </a:ext>
            </a:extLst>
          </p:cNvPr>
          <p:cNvSpPr txBox="1">
            <a:spLocks/>
          </p:cNvSpPr>
          <p:nvPr/>
        </p:nvSpPr>
        <p:spPr>
          <a:xfrm>
            <a:off x="576508" y="384671"/>
            <a:ext cx="10359045" cy="998653"/>
          </a:xfrm>
          <a:prstGeom prst="rect">
            <a:avLst/>
          </a:prstGeom>
        </p:spPr>
        <p:txBody>
          <a:bodyPr/>
          <a:lstStyle>
            <a:lvl1pPr algn="l" rtl="0" eaLnBrk="1" fontAlgn="base" hangingPunct="1">
              <a:lnSpc>
                <a:spcPct val="90000"/>
              </a:lnSpc>
              <a:spcBef>
                <a:spcPct val="0"/>
              </a:spcBef>
              <a:spcAft>
                <a:spcPct val="0"/>
              </a:spcAft>
              <a:defRPr sz="3600" b="0" kern="1200">
                <a:solidFill>
                  <a:srgbClr val="005EB8"/>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6"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11"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17"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23"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Co-Production with PPV</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98EA3C75-9CAA-4C2D-B7DA-E39E284A4D35}"/>
              </a:ext>
            </a:extLst>
          </p:cNvPr>
          <p:cNvSpPr txBox="1"/>
          <p:nvPr/>
        </p:nvSpPr>
        <p:spPr>
          <a:xfrm>
            <a:off x="346869" y="1383324"/>
            <a:ext cx="11498261" cy="489364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Co-production is a collaborative model of research that includes stakeholders such as patients, the public, donors, clinicians, service providers, and policy makers.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a sharing of power, with stakeholders working together to develop the agenda, design and implement services, research, and interpret, disseminate, and implement the findings.</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Co-production requires trust, genuine power sharing, and respect for the different expertise brought by stakeholders. Trust also relies on effective communication and honest discussions about what can and cannot be done.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(BMJ, 2021)</a:t>
            </a:r>
          </a:p>
        </p:txBody>
      </p:sp>
    </p:spTree>
    <p:extLst>
      <p:ext uri="{BB962C8B-B14F-4D97-AF65-F5344CB8AC3E}">
        <p14:creationId xmlns:p14="http://schemas.microsoft.com/office/powerpoint/2010/main" val="166012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EC57C0-E54B-42CD-B0A8-07A33A3A1D16}"/>
              </a:ext>
            </a:extLst>
          </p:cNvPr>
          <p:cNvSpPr txBox="1">
            <a:spLocks/>
          </p:cNvSpPr>
          <p:nvPr/>
        </p:nvSpPr>
        <p:spPr>
          <a:xfrm>
            <a:off x="576508" y="384671"/>
            <a:ext cx="10359045" cy="998653"/>
          </a:xfrm>
          <a:prstGeom prst="rect">
            <a:avLst/>
          </a:prstGeom>
        </p:spPr>
        <p:txBody>
          <a:bodyPr/>
          <a:lstStyle>
            <a:lvl1pPr algn="l" rtl="0" eaLnBrk="1" fontAlgn="base" hangingPunct="1">
              <a:lnSpc>
                <a:spcPct val="90000"/>
              </a:lnSpc>
              <a:spcBef>
                <a:spcPct val="0"/>
              </a:spcBef>
              <a:spcAft>
                <a:spcPct val="0"/>
              </a:spcAft>
              <a:defRPr sz="3600" b="0" kern="1200">
                <a:solidFill>
                  <a:srgbClr val="005EB8"/>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6"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11"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17"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23"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Co-Production with Lived Experience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98EA3C75-9CAA-4C2D-B7DA-E39E284A4D35}"/>
              </a:ext>
            </a:extLst>
          </p:cNvPr>
          <p:cNvSpPr txBox="1"/>
          <p:nvPr/>
        </p:nvSpPr>
        <p:spPr>
          <a:xfrm>
            <a:off x="346869" y="1383324"/>
            <a:ext cx="11498261"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passionate about including patient voices at the heart of all our research, projects and findings and we understand it’s importance hence we endeavour to implement the “What Matters To You” approach in all SWAG HI 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Examples of current SWAG co-production work: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PPV Community Group:</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SWAG HI Priorities Working Group</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PPV Induction Pack</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SWAG Website including Jo’s repository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SWAG Quality Improvement Working Group</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Story</a:t>
            </a:r>
          </a:p>
        </p:txBody>
      </p:sp>
    </p:spTree>
    <p:extLst>
      <p:ext uri="{BB962C8B-B14F-4D97-AF65-F5344CB8AC3E}">
        <p14:creationId xmlns:p14="http://schemas.microsoft.com/office/powerpoint/2010/main" val="158880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2949-C6F4-44F0-9929-2C73840B4E54}"/>
              </a:ext>
            </a:extLst>
          </p:cNvPr>
          <p:cNvSpPr>
            <a:spLocks noGrp="1"/>
          </p:cNvSpPr>
          <p:nvPr>
            <p:ph type="ctrTitle"/>
          </p:nvPr>
        </p:nvSpPr>
        <p:spPr/>
        <p:txBody>
          <a:bodyPr/>
          <a:lstStyle/>
          <a:p>
            <a:r>
              <a:rPr lang="en-GB" dirty="0"/>
              <a:t>Context</a:t>
            </a:r>
          </a:p>
        </p:txBody>
      </p:sp>
      <p:sp>
        <p:nvSpPr>
          <p:cNvPr id="3" name="Subtitle 2">
            <a:extLst>
              <a:ext uri="{FF2B5EF4-FFF2-40B4-BE49-F238E27FC236}">
                <a16:creationId xmlns:a16="http://schemas.microsoft.com/office/drawing/2014/main" id="{165F70FF-3E52-40AE-A258-C4BDD2276C0A}"/>
              </a:ext>
            </a:extLst>
          </p:cNvPr>
          <p:cNvSpPr>
            <a:spLocks noGrp="1"/>
          </p:cNvSpPr>
          <p:nvPr>
            <p:ph type="subTitle" idx="1"/>
          </p:nvPr>
        </p:nvSpPr>
        <p:spPr/>
        <p:txBody>
          <a:bodyPr/>
          <a:lstStyle/>
          <a:p>
            <a:pPr marL="0" indent="0">
              <a:buNone/>
            </a:pPr>
            <a:r>
              <a:rPr lang="en-GB" dirty="0">
                <a:solidFill>
                  <a:srgbClr val="0070C0"/>
                </a:solidFill>
              </a:rPr>
              <a:t>Key issues</a:t>
            </a:r>
            <a:endParaRPr lang="en-GB" dirty="0"/>
          </a:p>
          <a:p>
            <a:r>
              <a:rPr lang="en-GB" dirty="0"/>
              <a:t>1 in 2 people in the UK will be diagnosed with some form of cancer during their lifetime</a:t>
            </a:r>
          </a:p>
          <a:p>
            <a:r>
              <a:rPr lang="en-GB" dirty="0"/>
              <a:t>40% of cancer are preventable as they are related lifestyle risk factors</a:t>
            </a:r>
          </a:p>
          <a:p>
            <a:r>
              <a:rPr lang="en-GB" dirty="0"/>
              <a:t>Poorer outcomes for population groups in the more deprived quintiles due to late diagnoses</a:t>
            </a:r>
          </a:p>
          <a:p>
            <a:r>
              <a:rPr lang="en-GB" dirty="0"/>
              <a:t>Pandemic and cost of living crisis has exacerbated the above issues</a:t>
            </a:r>
          </a:p>
          <a:p>
            <a:pPr marL="0" indent="0">
              <a:buNone/>
            </a:pPr>
            <a:r>
              <a:rPr lang="en-GB" dirty="0"/>
              <a:t>	A </a:t>
            </a:r>
            <a:r>
              <a:rPr lang="en-GB" dirty="0">
                <a:hlinkClick r:id="rId3"/>
              </a:rPr>
              <a:t>new report </a:t>
            </a:r>
            <a:r>
              <a:rPr lang="en-GB" dirty="0"/>
              <a:t>from the Institute of Health Equity makes the case for 	prioritising reducing fuel poverty to address health inequalities and provides 	a useful framework for healthcare institutes to address health inequalities.</a:t>
            </a:r>
          </a:p>
        </p:txBody>
      </p:sp>
    </p:spTree>
    <p:extLst>
      <p:ext uri="{BB962C8B-B14F-4D97-AF65-F5344CB8AC3E}">
        <p14:creationId xmlns:p14="http://schemas.microsoft.com/office/powerpoint/2010/main" val="41610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81BE-7DD9-4111-9D89-52395C45812E}"/>
              </a:ext>
            </a:extLst>
          </p:cNvPr>
          <p:cNvSpPr>
            <a:spLocks noGrp="1"/>
          </p:cNvSpPr>
          <p:nvPr>
            <p:ph type="ctrTitle"/>
          </p:nvPr>
        </p:nvSpPr>
        <p:spPr>
          <a:xfrm>
            <a:off x="916477" y="1240455"/>
            <a:ext cx="10359045" cy="3828449"/>
          </a:xfrm>
        </p:spPr>
        <p:txBody>
          <a:bodyPr/>
          <a:lstStyle/>
          <a:p>
            <a:r>
              <a:rPr lang="en-GB" dirty="0"/>
              <a:t>SWAG CA strategic ambitions for reducing health inequalities is to demonstrate that it has made a difference to improving access, experience and outcomes for those population groups most in need</a:t>
            </a:r>
          </a:p>
        </p:txBody>
      </p:sp>
    </p:spTree>
    <p:extLst>
      <p:ext uri="{BB962C8B-B14F-4D97-AF65-F5344CB8AC3E}">
        <p14:creationId xmlns:p14="http://schemas.microsoft.com/office/powerpoint/2010/main" val="3819365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81BE-7DD9-4111-9D89-52395C45812E}"/>
              </a:ext>
            </a:extLst>
          </p:cNvPr>
          <p:cNvSpPr>
            <a:spLocks noGrp="1"/>
          </p:cNvSpPr>
          <p:nvPr>
            <p:ph type="ctrTitle"/>
          </p:nvPr>
        </p:nvSpPr>
        <p:spPr>
          <a:xfrm>
            <a:off x="127461" y="136525"/>
            <a:ext cx="9989128" cy="1211012"/>
          </a:xfrm>
        </p:spPr>
        <p:txBody>
          <a:bodyPr/>
          <a:lstStyle/>
          <a:p>
            <a:r>
              <a:rPr lang="en-GB" dirty="0"/>
              <a:t>SWAG CA strategic objectives to reduce health inequalities:</a:t>
            </a:r>
          </a:p>
        </p:txBody>
      </p:sp>
      <p:sp>
        <p:nvSpPr>
          <p:cNvPr id="3" name="Subtitle 2">
            <a:extLst>
              <a:ext uri="{FF2B5EF4-FFF2-40B4-BE49-F238E27FC236}">
                <a16:creationId xmlns:a16="http://schemas.microsoft.com/office/drawing/2014/main" id="{05D7FDC6-338B-431B-B83A-C465C5B962AC}"/>
              </a:ext>
            </a:extLst>
          </p:cNvPr>
          <p:cNvSpPr>
            <a:spLocks noGrp="1"/>
          </p:cNvSpPr>
          <p:nvPr>
            <p:ph type="subTitle" idx="1"/>
          </p:nvPr>
        </p:nvSpPr>
        <p:spPr>
          <a:xfrm>
            <a:off x="360217" y="1564105"/>
            <a:ext cx="11418917" cy="5157370"/>
          </a:xfrm>
        </p:spPr>
        <p:txBody>
          <a:bodyPr/>
          <a:lstStyle/>
          <a:p>
            <a:r>
              <a:rPr lang="en-GB" dirty="0"/>
              <a:t>Work with systems to fulfil the LTP ambitions for cancer to reduce health inequalities and increase healthy life expectancy by 2035</a:t>
            </a:r>
          </a:p>
          <a:p>
            <a:r>
              <a:rPr lang="en-GB" dirty="0"/>
              <a:t>Drive the NHS Core20Plus5 approach by working with systems, their communities and patients to improve access, experience and outcomes for cancer</a:t>
            </a:r>
          </a:p>
          <a:p>
            <a:r>
              <a:rPr lang="en-GB" dirty="0"/>
              <a:t>Strengthen provider and community engagement to understand barriers to accessing healthcare and co-producing solutions. Supporting this through VCSE, academic involvement and clinical health inequalities champions</a:t>
            </a:r>
          </a:p>
          <a:p>
            <a:r>
              <a:rPr lang="en-GB" dirty="0"/>
              <a:t>Provide intelligence which informs insights to drive action across the SWAG CA.</a:t>
            </a:r>
          </a:p>
          <a:p>
            <a:r>
              <a:rPr lang="en-GB" dirty="0"/>
              <a:t>Communicate with all stakeholders through regular information sharing e.g. website, newsletters, network meetings</a:t>
            </a:r>
          </a:p>
          <a:p>
            <a:r>
              <a:rPr lang="en-GB" dirty="0"/>
              <a:t>Ensure SWAG CA, together with systems, makes progress on addressing the health inequalities commitments in the SWAG CA cancer delivery plan</a:t>
            </a:r>
          </a:p>
          <a:p>
            <a:endParaRPr lang="en-GB" dirty="0"/>
          </a:p>
        </p:txBody>
      </p:sp>
    </p:spTree>
    <p:extLst>
      <p:ext uri="{BB962C8B-B14F-4D97-AF65-F5344CB8AC3E}">
        <p14:creationId xmlns:p14="http://schemas.microsoft.com/office/powerpoint/2010/main" val="43797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81BE-7DD9-4111-9D89-52395C45812E}"/>
              </a:ext>
            </a:extLst>
          </p:cNvPr>
          <p:cNvSpPr>
            <a:spLocks noGrp="1"/>
          </p:cNvSpPr>
          <p:nvPr>
            <p:ph type="ctrTitle"/>
          </p:nvPr>
        </p:nvSpPr>
        <p:spPr>
          <a:xfrm>
            <a:off x="127461" y="136525"/>
            <a:ext cx="9989128" cy="1211012"/>
          </a:xfrm>
        </p:spPr>
        <p:txBody>
          <a:bodyPr/>
          <a:lstStyle/>
          <a:p>
            <a:r>
              <a:rPr lang="en-GB" dirty="0"/>
              <a:t>Strategic priorities for SWAG CA to reduce health inequalities:</a:t>
            </a:r>
          </a:p>
        </p:txBody>
      </p:sp>
      <p:sp>
        <p:nvSpPr>
          <p:cNvPr id="3" name="Subtitle 2">
            <a:extLst>
              <a:ext uri="{FF2B5EF4-FFF2-40B4-BE49-F238E27FC236}">
                <a16:creationId xmlns:a16="http://schemas.microsoft.com/office/drawing/2014/main" id="{05D7FDC6-338B-431B-B83A-C465C5B962AC}"/>
              </a:ext>
            </a:extLst>
          </p:cNvPr>
          <p:cNvSpPr>
            <a:spLocks noGrp="1"/>
          </p:cNvSpPr>
          <p:nvPr>
            <p:ph type="subTitle" idx="1"/>
          </p:nvPr>
        </p:nvSpPr>
        <p:spPr>
          <a:xfrm>
            <a:off x="360217" y="1564105"/>
            <a:ext cx="11418917" cy="5293895"/>
          </a:xfrm>
        </p:spPr>
        <p:txBody>
          <a:bodyPr/>
          <a:lstStyle/>
          <a:p>
            <a:r>
              <a:rPr lang="en-GB" dirty="0"/>
              <a:t>Continue to host SWAG CA health inequalities forums for systems to share their progress, learning, good practice and innovation </a:t>
            </a:r>
          </a:p>
          <a:p>
            <a:r>
              <a:rPr lang="en-GB" dirty="0"/>
              <a:t>Continually review progress against the health inequality objectives in the SWAG cancer delivery plan and the NHS Core20 Plus5 approach</a:t>
            </a:r>
          </a:p>
          <a:p>
            <a:r>
              <a:rPr lang="en-GB" dirty="0"/>
              <a:t>Strengthen links with a wide range of stakeholders and partners, including e.g. the VCSE and academic sectors and system HI leads, to address health inequalities through initiatives, transformation and regular communication</a:t>
            </a:r>
          </a:p>
          <a:p>
            <a:r>
              <a:rPr lang="en-GB" dirty="0"/>
              <a:t>Identify clinical cancer HI champions to work with the SWAG CA</a:t>
            </a:r>
          </a:p>
          <a:p>
            <a:r>
              <a:rPr lang="en-GB" dirty="0"/>
              <a:t>Work with all stakeholders and communities on engagement and to improve the recording of race and ethnicity to influence research, design and planning of services</a:t>
            </a:r>
          </a:p>
          <a:p>
            <a:r>
              <a:rPr lang="en-GB" dirty="0"/>
              <a:t>Develop a SWAG HI intelligence dashboard to inform insights and action to reduce variation in patient access, experience and outcomes</a:t>
            </a:r>
          </a:p>
        </p:txBody>
      </p:sp>
    </p:spTree>
    <p:extLst>
      <p:ext uri="{BB962C8B-B14F-4D97-AF65-F5344CB8AC3E}">
        <p14:creationId xmlns:p14="http://schemas.microsoft.com/office/powerpoint/2010/main" val="794196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D81BE-7DD9-4111-9D89-52395C45812E}"/>
              </a:ext>
            </a:extLst>
          </p:cNvPr>
          <p:cNvSpPr>
            <a:spLocks noGrp="1"/>
          </p:cNvSpPr>
          <p:nvPr>
            <p:ph type="ctrTitle"/>
          </p:nvPr>
        </p:nvSpPr>
        <p:spPr>
          <a:xfrm>
            <a:off x="127461" y="136524"/>
            <a:ext cx="9989128" cy="1747693"/>
          </a:xfrm>
        </p:spPr>
        <p:txBody>
          <a:bodyPr/>
          <a:lstStyle/>
          <a:p>
            <a:r>
              <a:rPr lang="en-GB" dirty="0"/>
              <a:t>Reducing health inequalities in the SWAG CA strategic programmes of work:</a:t>
            </a:r>
          </a:p>
        </p:txBody>
      </p:sp>
      <p:sp>
        <p:nvSpPr>
          <p:cNvPr id="3" name="Subtitle 2">
            <a:extLst>
              <a:ext uri="{FF2B5EF4-FFF2-40B4-BE49-F238E27FC236}">
                <a16:creationId xmlns:a16="http://schemas.microsoft.com/office/drawing/2014/main" id="{05D7FDC6-338B-431B-B83A-C465C5B962AC}"/>
              </a:ext>
            </a:extLst>
          </p:cNvPr>
          <p:cNvSpPr>
            <a:spLocks noGrp="1"/>
          </p:cNvSpPr>
          <p:nvPr>
            <p:ph type="subTitle" idx="1"/>
          </p:nvPr>
        </p:nvSpPr>
        <p:spPr>
          <a:xfrm>
            <a:off x="360217" y="2369127"/>
            <a:ext cx="11418917" cy="4488873"/>
          </a:xfrm>
        </p:spPr>
        <p:txBody>
          <a:bodyPr/>
          <a:lstStyle/>
          <a:p>
            <a:pPr marL="0" indent="0">
              <a:buNone/>
            </a:pPr>
            <a:r>
              <a:rPr lang="en-GB" dirty="0"/>
              <a:t>Examples with a particular focus on reducing health inequalities include:</a:t>
            </a:r>
          </a:p>
          <a:p>
            <a:pPr marL="0" indent="0">
              <a:buNone/>
            </a:pPr>
            <a:endParaRPr lang="en-GB" dirty="0"/>
          </a:p>
          <a:p>
            <a:r>
              <a:rPr lang="en-GB" dirty="0"/>
              <a:t>Targeted Lung Health Checks</a:t>
            </a:r>
          </a:p>
          <a:p>
            <a:r>
              <a:rPr lang="en-GB" dirty="0"/>
              <a:t>Bristol and Severn ODN Liver Health Checks</a:t>
            </a:r>
          </a:p>
          <a:p>
            <a:r>
              <a:rPr lang="en-GB" dirty="0"/>
              <a:t>Prostate Cancer in black men</a:t>
            </a:r>
          </a:p>
          <a:p>
            <a:r>
              <a:rPr lang="en-GB" dirty="0"/>
              <a:t>EOI pilot for community pharmacy</a:t>
            </a:r>
          </a:p>
          <a:p>
            <a:r>
              <a:rPr lang="en-GB" dirty="0"/>
              <a:t>Work with </a:t>
            </a:r>
            <a:r>
              <a:rPr lang="en-GB" dirty="0" err="1"/>
              <a:t>C’aafi</a:t>
            </a:r>
            <a:r>
              <a:rPr lang="en-GB" dirty="0"/>
              <a:t> Health on community engagement in Bristol</a:t>
            </a:r>
          </a:p>
          <a:p>
            <a:r>
              <a:rPr lang="en-GB" dirty="0"/>
              <a:t>Collaboration with CRN on a 6 month community engagement project </a:t>
            </a:r>
          </a:p>
        </p:txBody>
      </p:sp>
    </p:spTree>
    <p:extLst>
      <p:ext uri="{BB962C8B-B14F-4D97-AF65-F5344CB8AC3E}">
        <p14:creationId xmlns:p14="http://schemas.microsoft.com/office/powerpoint/2010/main" val="26314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AA59-C0BD-4B2F-81B4-8E5570920009}"/>
              </a:ext>
            </a:extLst>
          </p:cNvPr>
          <p:cNvSpPr txBox="1">
            <a:spLocks/>
          </p:cNvSpPr>
          <p:nvPr/>
        </p:nvSpPr>
        <p:spPr>
          <a:xfrm>
            <a:off x="576508" y="384671"/>
            <a:ext cx="10359045" cy="998653"/>
          </a:xfrm>
          <a:prstGeom prst="rect">
            <a:avLst/>
          </a:prstGeom>
        </p:spPr>
        <p:txBody>
          <a:bodyPr/>
          <a:lstStyle>
            <a:lvl1pPr algn="l" rtl="0" eaLnBrk="1" fontAlgn="base" hangingPunct="1">
              <a:lnSpc>
                <a:spcPct val="90000"/>
              </a:lnSpc>
              <a:spcBef>
                <a:spcPct val="0"/>
              </a:spcBef>
              <a:spcAft>
                <a:spcPct val="0"/>
              </a:spcAft>
              <a:defRPr sz="3600" b="0" kern="1200">
                <a:solidFill>
                  <a:srgbClr val="005EB8"/>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6"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11"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17"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23"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HI: Rebuilding Trust  </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9BC86FB2-8C68-4CD5-9226-48114382AEDF}"/>
              </a:ext>
            </a:extLst>
          </p:cNvPr>
          <p:cNvSpPr txBox="1"/>
          <p:nvPr/>
        </p:nvSpPr>
        <p:spPr>
          <a:xfrm>
            <a:off x="339969" y="1579682"/>
            <a:ext cx="11582399" cy="452431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Another area of focus is rebuilding the trust between SWAG and our hardly reached communities, we are improving our relationship with stakeholders who have little to no trust in the NHS services or in healthcare professional so our ongoing projects can be co-produced with them, reducing inequalities and ensuring equal representation for each communities.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currently working and engaging with third sector groups such as:  </a:t>
            </a:r>
            <a:r>
              <a:rPr kumimoji="0" lang="en-GB"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C’aafi</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Friends of Caswell Thompson (FOCT), Health Links, Voluntary Action Network, Living Through This and many more.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doing this, we hope to have a community of engaged stakeholders and possibly a diverse representation of Patient and Public Voice (PPV) representatives. </a:t>
            </a:r>
          </a:p>
        </p:txBody>
      </p:sp>
    </p:spTree>
    <p:extLst>
      <p:ext uri="{BB962C8B-B14F-4D97-AF65-F5344CB8AC3E}">
        <p14:creationId xmlns:p14="http://schemas.microsoft.com/office/powerpoint/2010/main" val="345850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084E-9ADD-4105-9F89-51C8C6D9484B}"/>
              </a:ext>
            </a:extLst>
          </p:cNvPr>
          <p:cNvSpPr>
            <a:spLocks noGrp="1"/>
          </p:cNvSpPr>
          <p:nvPr>
            <p:ph type="ctrTitle"/>
          </p:nvPr>
        </p:nvSpPr>
        <p:spPr/>
        <p:txBody>
          <a:bodyPr/>
          <a:lstStyle/>
          <a:p>
            <a:r>
              <a:rPr lang="en-GB" dirty="0"/>
              <a:t>Key questions for consideration </a:t>
            </a:r>
          </a:p>
        </p:txBody>
      </p:sp>
      <p:sp>
        <p:nvSpPr>
          <p:cNvPr id="3" name="Subtitle 2">
            <a:extLst>
              <a:ext uri="{FF2B5EF4-FFF2-40B4-BE49-F238E27FC236}">
                <a16:creationId xmlns:a16="http://schemas.microsoft.com/office/drawing/2014/main" id="{B277348A-DCBE-4FDA-8052-8CE5A5193948}"/>
              </a:ext>
            </a:extLst>
          </p:cNvPr>
          <p:cNvSpPr>
            <a:spLocks noGrp="1"/>
          </p:cNvSpPr>
          <p:nvPr>
            <p:ph type="subTitle" idx="1"/>
          </p:nvPr>
        </p:nvSpPr>
        <p:spPr/>
        <p:txBody>
          <a:bodyPr/>
          <a:lstStyle/>
          <a:p>
            <a:pPr marL="0" indent="0">
              <a:buNone/>
            </a:pPr>
            <a:endParaRPr lang="en-GB" dirty="0"/>
          </a:p>
          <a:p>
            <a:pPr marL="0" indent="0">
              <a:buNone/>
            </a:pPr>
            <a:r>
              <a:rPr lang="en-GB" dirty="0"/>
              <a:t>1. How can SWAG CA add value to the work of the ICS’s?</a:t>
            </a:r>
          </a:p>
          <a:p>
            <a:pPr marL="0" indent="0">
              <a:buNone/>
            </a:pPr>
            <a:r>
              <a:rPr lang="en-GB" dirty="0"/>
              <a:t>2. How can the Alliance advocate for progressive disease prevention?</a:t>
            </a:r>
          </a:p>
          <a:p>
            <a:pPr marL="0" indent="0">
              <a:buNone/>
            </a:pPr>
            <a:r>
              <a:rPr lang="en-GB" dirty="0"/>
              <a:t>3. How do we address equity of access, experience and outcomes?</a:t>
            </a:r>
          </a:p>
          <a:p>
            <a:pPr marL="0" indent="0">
              <a:buNone/>
            </a:pPr>
            <a:r>
              <a:rPr lang="en-GB" dirty="0"/>
              <a:t>4. What do we focus on in the short, medium and longer term?</a:t>
            </a:r>
          </a:p>
          <a:p>
            <a:pPr marL="0" indent="0">
              <a:buNone/>
            </a:pPr>
            <a:r>
              <a:rPr lang="en-GB" dirty="0"/>
              <a:t>5. Can we strengthen continuous quality improvement and reduce variation?</a:t>
            </a:r>
          </a:p>
          <a:p>
            <a:pPr marL="0" indent="0">
              <a:buNone/>
            </a:pPr>
            <a:r>
              <a:rPr lang="en-GB" dirty="0"/>
              <a:t>6. How can we use a PHM approach to reduce health inequalities?</a:t>
            </a:r>
          </a:p>
          <a:p>
            <a:pPr marL="0" indent="0">
              <a:buNone/>
            </a:pPr>
            <a:r>
              <a:rPr lang="en-GB" dirty="0"/>
              <a:t>7. Do we need to do something different in the spirit of test and learn?</a:t>
            </a:r>
          </a:p>
          <a:p>
            <a:pPr marL="0" indent="0">
              <a:buNone/>
            </a:pPr>
            <a:r>
              <a:rPr lang="en-GB" dirty="0"/>
              <a:t>8. Do we have the intelligence to develop these insights and formulate meaningful actions to address the issues?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8413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2949-C6F4-44F0-9929-2C73840B4E54}"/>
              </a:ext>
            </a:extLst>
          </p:cNvPr>
          <p:cNvSpPr>
            <a:spLocks noGrp="1"/>
          </p:cNvSpPr>
          <p:nvPr>
            <p:ph type="ctrTitle"/>
          </p:nvPr>
        </p:nvSpPr>
        <p:spPr/>
        <p:txBody>
          <a:bodyPr/>
          <a:lstStyle/>
          <a:p>
            <a:r>
              <a:rPr lang="en-GB" dirty="0"/>
              <a:t>Context</a:t>
            </a:r>
          </a:p>
        </p:txBody>
      </p:sp>
      <p:pic>
        <p:nvPicPr>
          <p:cNvPr id="5" name="Picture 4">
            <a:extLst>
              <a:ext uri="{FF2B5EF4-FFF2-40B4-BE49-F238E27FC236}">
                <a16:creationId xmlns:a16="http://schemas.microsoft.com/office/drawing/2014/main" id="{EFCB3462-0DAE-4E00-8F36-D841A59AD3C3}"/>
              </a:ext>
            </a:extLst>
          </p:cNvPr>
          <p:cNvPicPr>
            <a:picLocks noChangeAspect="1"/>
          </p:cNvPicPr>
          <p:nvPr/>
        </p:nvPicPr>
        <p:blipFill>
          <a:blip r:embed="rId3"/>
          <a:stretch>
            <a:fillRect/>
          </a:stretch>
        </p:blipFill>
        <p:spPr>
          <a:xfrm>
            <a:off x="2752258" y="499653"/>
            <a:ext cx="7257820" cy="6358347"/>
          </a:xfrm>
          <a:prstGeom prst="rect">
            <a:avLst/>
          </a:prstGeom>
        </p:spPr>
      </p:pic>
    </p:spTree>
    <p:extLst>
      <p:ext uri="{BB962C8B-B14F-4D97-AF65-F5344CB8AC3E}">
        <p14:creationId xmlns:p14="http://schemas.microsoft.com/office/powerpoint/2010/main" val="1873045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E2553-768B-40D4-93B3-9739439F32BD}"/>
              </a:ext>
            </a:extLst>
          </p:cNvPr>
          <p:cNvSpPr>
            <a:spLocks noGrp="1"/>
          </p:cNvSpPr>
          <p:nvPr>
            <p:ph type="ctrTitle"/>
          </p:nvPr>
        </p:nvSpPr>
        <p:spPr/>
        <p:txBody>
          <a:bodyPr/>
          <a:lstStyle/>
          <a:p>
            <a:r>
              <a:rPr lang="en-GB" dirty="0"/>
              <a:t>Policy drivers </a:t>
            </a:r>
          </a:p>
        </p:txBody>
      </p:sp>
      <p:sp>
        <p:nvSpPr>
          <p:cNvPr id="3" name="Subtitle 2">
            <a:extLst>
              <a:ext uri="{FF2B5EF4-FFF2-40B4-BE49-F238E27FC236}">
                <a16:creationId xmlns:a16="http://schemas.microsoft.com/office/drawing/2014/main" id="{9560C1DE-4F9E-495E-BEC3-2A277EDEF241}"/>
              </a:ext>
            </a:extLst>
          </p:cNvPr>
          <p:cNvSpPr>
            <a:spLocks noGrp="1"/>
          </p:cNvSpPr>
          <p:nvPr>
            <p:ph type="subTitle" idx="1"/>
          </p:nvPr>
        </p:nvSpPr>
        <p:spPr>
          <a:xfrm>
            <a:off x="360217" y="1049866"/>
            <a:ext cx="11418917" cy="5671609"/>
          </a:xfrm>
        </p:spPr>
        <p:txBody>
          <a:bodyPr/>
          <a:lstStyle/>
          <a:p>
            <a:pPr marL="0" indent="0">
              <a:buNone/>
            </a:pPr>
            <a:r>
              <a:rPr lang="en-GB" i="0" u="none" strike="noStrike" baseline="0" dirty="0">
                <a:solidFill>
                  <a:srgbClr val="000000"/>
                </a:solidFill>
                <a:latin typeface="Arial" panose="020B0604020202020204" pitchFamily="34" charset="0"/>
              </a:rPr>
              <a:t>NHS Long Term Plan: National Ambitions for Cancer - </a:t>
            </a:r>
            <a:r>
              <a:rPr lang="en-GB" dirty="0">
                <a:solidFill>
                  <a:srgbClr val="000000"/>
                </a:solidFill>
              </a:rPr>
              <a:t>A commitment to reduce health inequalities and increase ‘healthy life expectancy by 2035’</a:t>
            </a:r>
          </a:p>
          <a:p>
            <a:pPr marL="0" indent="0">
              <a:buNone/>
            </a:pPr>
            <a:endParaRPr lang="en-GB" dirty="0"/>
          </a:p>
          <a:p>
            <a:endParaRPr lang="en-GB" dirty="0"/>
          </a:p>
          <a:p>
            <a:endParaRPr lang="en-GB" dirty="0"/>
          </a:p>
          <a:p>
            <a:endParaRPr lang="en-GB" dirty="0"/>
          </a:p>
          <a:p>
            <a:endParaRPr lang="en-GB" dirty="0"/>
          </a:p>
          <a:p>
            <a:pPr marL="0" indent="0">
              <a:buNone/>
            </a:pPr>
            <a:endParaRPr lang="en-GB" dirty="0"/>
          </a:p>
          <a:p>
            <a:pPr marL="0" indent="0">
              <a:buNone/>
            </a:pPr>
            <a:r>
              <a:rPr lang="en-GB" dirty="0"/>
              <a:t>Operational planning guidance: continued focus on reducing health inequalities</a:t>
            </a:r>
          </a:p>
          <a:p>
            <a:pPr marL="0" indent="0">
              <a:buNone/>
            </a:pPr>
            <a:r>
              <a:rPr lang="en-GB" dirty="0"/>
              <a:t>ICS: one of the 4 core purposes of ICSs is to reduce health inequalities in outcomes, experience and access</a:t>
            </a:r>
          </a:p>
          <a:p>
            <a:pPr marL="0" indent="0">
              <a:buNone/>
            </a:pPr>
            <a:r>
              <a:rPr lang="en-GB" dirty="0"/>
              <a:t>Core20Plus5: ‘Exceptional quality healthcare for all through equitable access, excellent experience and optimal outcomes’ using a CQI approach</a:t>
            </a:r>
          </a:p>
          <a:p>
            <a:pPr marL="0" indent="0">
              <a:buNone/>
            </a:pPr>
            <a:endParaRPr lang="en-GB" dirty="0"/>
          </a:p>
        </p:txBody>
      </p:sp>
      <p:pic>
        <p:nvPicPr>
          <p:cNvPr id="5" name="Picture 4">
            <a:extLst>
              <a:ext uri="{FF2B5EF4-FFF2-40B4-BE49-F238E27FC236}">
                <a16:creationId xmlns:a16="http://schemas.microsoft.com/office/drawing/2014/main" id="{8CA50904-079F-4A71-8B32-E66CEEA7AC8C}"/>
              </a:ext>
            </a:extLst>
          </p:cNvPr>
          <p:cNvPicPr>
            <a:picLocks noChangeAspect="1"/>
          </p:cNvPicPr>
          <p:nvPr/>
        </p:nvPicPr>
        <p:blipFill>
          <a:blip r:embed="rId3"/>
          <a:stretch>
            <a:fillRect/>
          </a:stretch>
        </p:blipFill>
        <p:spPr>
          <a:xfrm>
            <a:off x="1717594" y="2097591"/>
            <a:ext cx="8704162" cy="2141316"/>
          </a:xfrm>
          <a:prstGeom prst="rect">
            <a:avLst/>
          </a:prstGeom>
        </p:spPr>
      </p:pic>
    </p:spTree>
    <p:extLst>
      <p:ext uri="{BB962C8B-B14F-4D97-AF65-F5344CB8AC3E}">
        <p14:creationId xmlns:p14="http://schemas.microsoft.com/office/powerpoint/2010/main" val="260555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1582-A0ED-4711-8CA2-C94D7A71232A}"/>
              </a:ext>
            </a:extLst>
          </p:cNvPr>
          <p:cNvSpPr>
            <a:spLocks noGrp="1"/>
          </p:cNvSpPr>
          <p:nvPr>
            <p:ph type="title"/>
          </p:nvPr>
        </p:nvSpPr>
        <p:spPr>
          <a:xfrm>
            <a:off x="1469138" y="159266"/>
            <a:ext cx="8100000" cy="831850"/>
          </a:xfrm>
        </p:spPr>
        <p:txBody>
          <a:bodyPr/>
          <a:lstStyle/>
          <a:p>
            <a:r>
              <a:rPr lang="en-GB" sz="2000" dirty="0"/>
              <a:t>National Cancer Alliance Planning 2022/23</a:t>
            </a:r>
          </a:p>
        </p:txBody>
      </p:sp>
      <p:sp>
        <p:nvSpPr>
          <p:cNvPr id="3" name="Text Placeholder 2">
            <a:extLst>
              <a:ext uri="{FF2B5EF4-FFF2-40B4-BE49-F238E27FC236}">
                <a16:creationId xmlns:a16="http://schemas.microsoft.com/office/drawing/2014/main" id="{F78DB696-0B32-4917-97C3-1F20D7B830A2}"/>
              </a:ext>
            </a:extLst>
          </p:cNvPr>
          <p:cNvSpPr>
            <a:spLocks noGrp="1"/>
          </p:cNvSpPr>
          <p:nvPr>
            <p:ph type="body" sz="quarter" idx="10"/>
          </p:nvPr>
        </p:nvSpPr>
        <p:spPr>
          <a:xfrm>
            <a:off x="1469137" y="934682"/>
            <a:ext cx="9108625" cy="5742611"/>
          </a:xfrm>
        </p:spPr>
        <p:txBody>
          <a:bodyPr>
            <a:normAutofit/>
          </a:bodyPr>
          <a:lstStyle/>
          <a:p>
            <a:pPr marL="0" indent="0">
              <a:buNone/>
            </a:pPr>
            <a:r>
              <a:rPr lang="en-GB" dirty="0">
                <a:ea typeface="+mn-lt"/>
                <a:cs typeface="+mn-lt"/>
              </a:rPr>
              <a:t>Through delivery of the </a:t>
            </a:r>
            <a:r>
              <a:rPr lang="en-GB" dirty="0">
                <a:ea typeface="+mn-lt"/>
                <a:cs typeface="+mn-lt"/>
                <a:hlinkClick r:id="rId3"/>
              </a:rPr>
              <a:t>NHS Long Term Plan</a:t>
            </a:r>
            <a:r>
              <a:rPr lang="en-GB" dirty="0">
                <a:ea typeface="+mn-lt"/>
                <a:cs typeface="+mn-lt"/>
              </a:rPr>
              <a:t>, we will transform cancer care and outcomes so that from 2028:  </a:t>
            </a:r>
            <a:endParaRPr lang="en-US" dirty="0"/>
          </a:p>
          <a:p>
            <a:pPr marL="171450" indent="-171450">
              <a:buFont typeface="Arial,Sans-Serif"/>
              <a:buChar char="•"/>
            </a:pPr>
            <a:endParaRPr lang="en-GB" dirty="0">
              <a:ea typeface="+mn-lt"/>
              <a:cs typeface="+mn-lt"/>
            </a:endParaRPr>
          </a:p>
          <a:p>
            <a:pPr marL="171450" indent="-171450">
              <a:buFont typeface="Arial,Sans-Serif"/>
              <a:buChar char="•"/>
            </a:pPr>
            <a:endParaRPr lang="en-GB" dirty="0">
              <a:ea typeface="+mn-lt"/>
              <a:cs typeface="+mn-lt"/>
            </a:endParaRPr>
          </a:p>
          <a:p>
            <a:pPr lvl="0"/>
            <a:endParaRPr lang="en-GB" dirty="0">
              <a:cs typeface="Arial"/>
            </a:endParaRPr>
          </a:p>
          <a:p>
            <a:pPr lvl="0"/>
            <a:endParaRPr lang="en-GB" dirty="0"/>
          </a:p>
          <a:p>
            <a:pPr marL="0" indent="0">
              <a:buNone/>
            </a:pPr>
            <a:endParaRPr lang="en-GB" dirty="0">
              <a:ea typeface="+mn-lt"/>
              <a:cs typeface="+mn-lt"/>
            </a:endParaRPr>
          </a:p>
          <a:p>
            <a:pPr marL="0" indent="0">
              <a:buNone/>
            </a:pPr>
            <a:r>
              <a:rPr lang="en-GB" dirty="0">
                <a:ea typeface="+mn-lt"/>
                <a:cs typeface="+mn-lt"/>
              </a:rPr>
              <a:t>We will get there by:</a:t>
            </a:r>
            <a:r>
              <a:rPr lang="en-US" dirty="0">
                <a:ea typeface="+mn-lt"/>
                <a:cs typeface="+mn-lt"/>
              </a:rPr>
              <a:t> </a:t>
            </a:r>
            <a:r>
              <a:rPr lang="en-GB" dirty="0">
                <a:ea typeface="+mn-lt"/>
                <a:cs typeface="+mn-lt"/>
              </a:rPr>
              <a:t> </a:t>
            </a:r>
          </a:p>
          <a:p>
            <a:r>
              <a:rPr lang="en-GB" dirty="0">
                <a:ea typeface="+mn-lt"/>
                <a:cs typeface="+mn-lt"/>
              </a:rPr>
              <a:t>Diagnosing cancers earlier and faster.</a:t>
            </a:r>
            <a:r>
              <a:rPr lang="en-US" dirty="0">
                <a:ea typeface="+mn-lt"/>
                <a:cs typeface="+mn-lt"/>
              </a:rPr>
              <a:t> </a:t>
            </a:r>
            <a:endParaRPr lang="en-GB" dirty="0"/>
          </a:p>
          <a:p>
            <a:r>
              <a:rPr lang="en-GB" dirty="0">
                <a:ea typeface="+mn-lt"/>
                <a:cs typeface="+mn-lt"/>
              </a:rPr>
              <a:t>Ensuring every patient has access to optimal, personalised treatment and care and effective follow-up.</a:t>
            </a:r>
            <a:r>
              <a:rPr lang="en-US" dirty="0">
                <a:ea typeface="+mn-lt"/>
                <a:cs typeface="+mn-lt"/>
              </a:rPr>
              <a:t> </a:t>
            </a:r>
            <a:endParaRPr lang="en-GB" dirty="0"/>
          </a:p>
          <a:p>
            <a:r>
              <a:rPr lang="en-GB" dirty="0">
                <a:ea typeface="+mn-lt"/>
                <a:cs typeface="+mn-lt"/>
              </a:rPr>
              <a:t>Enabling research and innovation so that new, smarter and kinder diagnosis and treatment methods are developed and quickly adopted.</a:t>
            </a:r>
            <a:r>
              <a:rPr lang="en-US" dirty="0">
                <a:ea typeface="+mn-lt"/>
                <a:cs typeface="+mn-lt"/>
              </a:rPr>
              <a:t> </a:t>
            </a:r>
            <a:endParaRPr lang="en-GB" dirty="0"/>
          </a:p>
          <a:p>
            <a:pPr marL="0" indent="0">
              <a:buNone/>
            </a:pPr>
            <a:r>
              <a:rPr lang="en-GB" dirty="0">
                <a:ea typeface="+mn-lt"/>
                <a:cs typeface="+mn-lt"/>
              </a:rPr>
              <a:t>  The ambitions will be delivered in a way which:</a:t>
            </a:r>
            <a:r>
              <a:rPr lang="en-US" dirty="0">
                <a:ea typeface="+mn-lt"/>
                <a:cs typeface="+mn-lt"/>
              </a:rPr>
              <a:t> </a:t>
            </a:r>
            <a:r>
              <a:rPr lang="en-GB" dirty="0">
                <a:ea typeface="+mn-lt"/>
                <a:cs typeface="+mn-lt"/>
              </a:rPr>
              <a:t> </a:t>
            </a:r>
            <a:endParaRPr lang="en-GB" dirty="0"/>
          </a:p>
          <a:p>
            <a:pPr marL="285750" indent="-285750">
              <a:buFont typeface="Arial"/>
              <a:buChar char="•"/>
            </a:pPr>
            <a:r>
              <a:rPr lang="en-GB" dirty="0">
                <a:ea typeface="+mn-lt"/>
                <a:cs typeface="+mn-lt"/>
              </a:rPr>
              <a:t>Improves quality of life outcomes;</a:t>
            </a:r>
            <a:r>
              <a:rPr lang="en-US" dirty="0">
                <a:ea typeface="+mn-lt"/>
                <a:cs typeface="+mn-lt"/>
              </a:rPr>
              <a:t> </a:t>
            </a:r>
            <a:endParaRPr lang="en-GB" dirty="0"/>
          </a:p>
          <a:p>
            <a:pPr marL="285750" indent="-285750">
              <a:buFont typeface="Arial"/>
              <a:buChar char="•"/>
            </a:pPr>
            <a:r>
              <a:rPr lang="en-GB" dirty="0">
                <a:ea typeface="+mn-lt"/>
                <a:cs typeface="+mn-lt"/>
              </a:rPr>
              <a:t>Improves patient experience outcomes;</a:t>
            </a:r>
            <a:r>
              <a:rPr lang="en-US" dirty="0">
                <a:ea typeface="+mn-lt"/>
                <a:cs typeface="+mn-lt"/>
              </a:rPr>
              <a:t> </a:t>
            </a:r>
            <a:endParaRPr lang="en-GB" dirty="0"/>
          </a:p>
          <a:p>
            <a:pPr marL="285750" indent="-285750">
              <a:buFont typeface="Arial"/>
              <a:buChar char="•"/>
            </a:pPr>
            <a:r>
              <a:rPr lang="en-GB" dirty="0">
                <a:ea typeface="+mn-lt"/>
                <a:cs typeface="+mn-lt"/>
              </a:rPr>
              <a:t>Reduces variation; and</a:t>
            </a:r>
            <a:r>
              <a:rPr lang="en-US" dirty="0">
                <a:ea typeface="+mn-lt"/>
                <a:cs typeface="+mn-lt"/>
              </a:rPr>
              <a:t> </a:t>
            </a:r>
            <a:endParaRPr lang="en-GB" dirty="0"/>
          </a:p>
          <a:p>
            <a:pPr marL="285750" indent="-285750">
              <a:buFont typeface="Arial"/>
              <a:buChar char="•"/>
            </a:pPr>
            <a:r>
              <a:rPr lang="en-GB" dirty="0">
                <a:ea typeface="+mn-lt"/>
                <a:cs typeface="+mn-lt"/>
              </a:rPr>
              <a:t>Reduces inequalities.</a:t>
            </a:r>
          </a:p>
          <a:p>
            <a:pPr marL="0" indent="0">
              <a:buNone/>
            </a:pPr>
            <a:r>
              <a:rPr lang="en-GB" dirty="0">
                <a:cs typeface="Arial"/>
              </a:rPr>
              <a:t>Achieving the early diagnosis ambition requires the successful delivery of a number of different interventions. The ‘waterfall’ chart on the next slide sets out our central estimates for the percentage point improvement these different interventions have the potential to deliver. </a:t>
            </a:r>
          </a:p>
          <a:p>
            <a:pPr marL="0" indent="0">
              <a:buNone/>
            </a:pPr>
            <a:endParaRPr lang="en-GB" sz="1200" dirty="0"/>
          </a:p>
        </p:txBody>
      </p:sp>
      <p:graphicFrame>
        <p:nvGraphicFramePr>
          <p:cNvPr id="5" name="Diagram 4">
            <a:extLst>
              <a:ext uri="{FF2B5EF4-FFF2-40B4-BE49-F238E27FC236}">
                <a16:creationId xmlns:a16="http://schemas.microsoft.com/office/drawing/2014/main" id="{F1E1E5A9-FFB9-43B1-88A0-F7811117E7A8}"/>
              </a:ext>
            </a:extLst>
          </p:cNvPr>
          <p:cNvGraphicFramePr/>
          <p:nvPr/>
        </p:nvGraphicFramePr>
        <p:xfrm>
          <a:off x="2358395" y="1410691"/>
          <a:ext cx="6884945" cy="1098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7" name="Straight Connector 6">
            <a:extLst>
              <a:ext uri="{FF2B5EF4-FFF2-40B4-BE49-F238E27FC236}">
                <a16:creationId xmlns:a16="http://schemas.microsoft.com/office/drawing/2014/main" id="{FC699841-2F29-48AF-BC11-844B15494AB4}"/>
              </a:ext>
            </a:extLst>
          </p:cNvPr>
          <p:cNvCxnSpPr>
            <a:cxnSpLocks/>
          </p:cNvCxnSpPr>
          <p:nvPr/>
        </p:nvCxnSpPr>
        <p:spPr bwMode="auto">
          <a:xfrm>
            <a:off x="1469138" y="991117"/>
            <a:ext cx="0" cy="5145915"/>
          </a:xfrm>
          <a:prstGeom prst="line">
            <a:avLst/>
          </a:prstGeom>
          <a:ln w="28575">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145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1582-A0ED-4711-8CA2-C94D7A71232A}"/>
              </a:ext>
            </a:extLst>
          </p:cNvPr>
          <p:cNvSpPr>
            <a:spLocks noGrp="1"/>
          </p:cNvSpPr>
          <p:nvPr>
            <p:ph type="title"/>
          </p:nvPr>
        </p:nvSpPr>
        <p:spPr>
          <a:xfrm>
            <a:off x="1469138" y="60422"/>
            <a:ext cx="8100000" cy="831850"/>
          </a:xfrm>
        </p:spPr>
        <p:txBody>
          <a:bodyPr/>
          <a:lstStyle/>
          <a:p>
            <a:r>
              <a:rPr lang="en-GB" sz="2000" dirty="0"/>
              <a:t>National Cancer Alliance Planning 2022/23</a:t>
            </a:r>
          </a:p>
        </p:txBody>
      </p:sp>
      <p:sp>
        <p:nvSpPr>
          <p:cNvPr id="3" name="Text Placeholder 2">
            <a:extLst>
              <a:ext uri="{FF2B5EF4-FFF2-40B4-BE49-F238E27FC236}">
                <a16:creationId xmlns:a16="http://schemas.microsoft.com/office/drawing/2014/main" id="{F78DB696-0B32-4917-97C3-1F20D7B830A2}"/>
              </a:ext>
            </a:extLst>
          </p:cNvPr>
          <p:cNvSpPr>
            <a:spLocks noGrp="1"/>
          </p:cNvSpPr>
          <p:nvPr>
            <p:ph type="body" sz="quarter" idx="10"/>
          </p:nvPr>
        </p:nvSpPr>
        <p:spPr>
          <a:xfrm>
            <a:off x="1469138" y="4449195"/>
            <a:ext cx="8963555" cy="1899053"/>
          </a:xfrm>
        </p:spPr>
        <p:txBody>
          <a:bodyPr>
            <a:normAutofit/>
          </a:bodyPr>
          <a:lstStyle/>
          <a:p>
            <a:r>
              <a:rPr lang="en-GB" sz="1200" dirty="0">
                <a:ea typeface="+mn-lt"/>
                <a:cs typeface="+mn-lt"/>
              </a:rPr>
              <a:t>The </a:t>
            </a:r>
            <a:r>
              <a:rPr lang="en-GB" sz="1200" dirty="0">
                <a:hlinkClick r:id="rId3"/>
              </a:rPr>
              <a:t>2022/23 operational planning guidance</a:t>
            </a:r>
            <a:r>
              <a:rPr lang="en-GB" sz="1200" dirty="0"/>
              <a:t>,</a:t>
            </a:r>
            <a:r>
              <a:rPr lang="en-GB" sz="1200" dirty="0">
                <a:ea typeface="+mn-lt"/>
                <a:cs typeface="+mn-lt"/>
              </a:rPr>
              <a:t> published on 24 December 2021, firmly steers the focus back to the cancer Long Term Plan ambitions, in particular, ambition on early diagnosis. </a:t>
            </a:r>
            <a:endParaRPr lang="en-GB" sz="1200" dirty="0">
              <a:ea typeface="+mn-lt"/>
              <a:cs typeface="Arial"/>
            </a:endParaRPr>
          </a:p>
          <a:p>
            <a:r>
              <a:rPr lang="en-GB" sz="1200" dirty="0">
                <a:ea typeface="+mn-lt"/>
                <a:cs typeface="+mn-lt"/>
              </a:rPr>
              <a:t>There are three key delivery areas for cancer outlined in the Planning Guidance. Complete work on post-pandemic cancer recovery objectives:</a:t>
            </a:r>
          </a:p>
          <a:p>
            <a:pPr>
              <a:buAutoNum type="arabicPeriod"/>
            </a:pPr>
            <a:r>
              <a:rPr lang="en-GB" sz="1200" dirty="0">
                <a:ea typeface="+mn-lt"/>
                <a:cs typeface="+mn-lt"/>
              </a:rPr>
              <a:t>to </a:t>
            </a:r>
            <a:r>
              <a:rPr lang="en-GB" sz="1200" dirty="0"/>
              <a:t>return the number of people waiting for longer than 62 days to the level in February 2020</a:t>
            </a:r>
            <a:r>
              <a:rPr lang="en-GB" sz="1200" dirty="0">
                <a:ea typeface="+mn-lt"/>
                <a:cs typeface="+mn-lt"/>
              </a:rPr>
              <a:t> </a:t>
            </a:r>
          </a:p>
          <a:p>
            <a:pPr>
              <a:buAutoNum type="arabicPeriod"/>
            </a:pPr>
            <a:r>
              <a:rPr lang="en-GB" sz="1200" dirty="0">
                <a:ea typeface="+mn-lt"/>
                <a:cs typeface="+mn-lt"/>
              </a:rPr>
              <a:t>to meet the increased level of referrals and treatment required to reduce the shortfall in number of first treatments</a:t>
            </a:r>
          </a:p>
          <a:p>
            <a:pPr>
              <a:buAutoNum type="arabicPeriod"/>
            </a:pPr>
            <a:r>
              <a:rPr lang="en-GB" sz="1200" dirty="0">
                <a:ea typeface="+mn-lt"/>
                <a:cs typeface="+mn-lt"/>
              </a:rPr>
              <a:t>With a particular focus on the </a:t>
            </a:r>
            <a:r>
              <a:rPr lang="en-GB" sz="1200" dirty="0">
                <a:highlight>
                  <a:srgbClr val="FFFF00"/>
                </a:highlight>
                <a:ea typeface="+mn-lt"/>
                <a:cs typeface="+mn-lt"/>
              </a:rPr>
              <a:t>three cancers making up two thirds of the national backlog (lower GI, prostate and skin)</a:t>
            </a:r>
            <a:r>
              <a:rPr lang="en-GB" sz="1200" dirty="0">
                <a:highlight>
                  <a:srgbClr val="FFFF00"/>
                </a:highlight>
                <a:ea typeface="+mn-lt"/>
                <a:cs typeface="Arial"/>
              </a:rPr>
              <a:t> </a:t>
            </a:r>
            <a:endParaRPr lang="en-GB" sz="1200" dirty="0">
              <a:ea typeface="+mn-lt"/>
              <a:cs typeface="Arial"/>
            </a:endParaRPr>
          </a:p>
          <a:p>
            <a:endParaRPr lang="en-GB" dirty="0"/>
          </a:p>
        </p:txBody>
      </p:sp>
      <p:pic>
        <p:nvPicPr>
          <p:cNvPr id="6" name="Picture 2" descr="A picture containing waterfall chart&#10;&#10;Description automatically generated">
            <a:extLst>
              <a:ext uri="{FF2B5EF4-FFF2-40B4-BE49-F238E27FC236}">
                <a16:creationId xmlns:a16="http://schemas.microsoft.com/office/drawing/2014/main" id="{506F79DE-55ED-4119-A6C0-490A87021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839" y="659736"/>
            <a:ext cx="8739837" cy="369061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C699841-2F29-48AF-BC11-844B15494AB4}"/>
              </a:ext>
            </a:extLst>
          </p:cNvPr>
          <p:cNvCxnSpPr>
            <a:cxnSpLocks/>
          </p:cNvCxnSpPr>
          <p:nvPr/>
        </p:nvCxnSpPr>
        <p:spPr bwMode="auto">
          <a:xfrm>
            <a:off x="1469138" y="991117"/>
            <a:ext cx="0" cy="5145915"/>
          </a:xfrm>
          <a:prstGeom prst="line">
            <a:avLst/>
          </a:prstGeom>
          <a:ln w="28575">
            <a:solidFill>
              <a:srgbClr val="0070C0"/>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01681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2949-C6F4-44F0-9929-2C73840B4E54}"/>
              </a:ext>
            </a:extLst>
          </p:cNvPr>
          <p:cNvSpPr>
            <a:spLocks noGrp="1"/>
          </p:cNvSpPr>
          <p:nvPr>
            <p:ph type="ctrTitle"/>
          </p:nvPr>
        </p:nvSpPr>
        <p:spPr/>
        <p:txBody>
          <a:bodyPr/>
          <a:lstStyle/>
          <a:p>
            <a:r>
              <a:rPr lang="en-GB" sz="2800" dirty="0"/>
              <a:t>Cancer Alliance roles on behalf of ICBs</a:t>
            </a:r>
          </a:p>
        </p:txBody>
      </p:sp>
      <p:sp>
        <p:nvSpPr>
          <p:cNvPr id="3" name="Subtitle 2">
            <a:extLst>
              <a:ext uri="{FF2B5EF4-FFF2-40B4-BE49-F238E27FC236}">
                <a16:creationId xmlns:a16="http://schemas.microsoft.com/office/drawing/2014/main" id="{165F70FF-3E52-40AE-A258-C4BDD2276C0A}"/>
              </a:ext>
            </a:extLst>
          </p:cNvPr>
          <p:cNvSpPr>
            <a:spLocks noGrp="1"/>
          </p:cNvSpPr>
          <p:nvPr>
            <p:ph type="subTitle" idx="1"/>
          </p:nvPr>
        </p:nvSpPr>
        <p:spPr/>
        <p:txBody>
          <a:bodyPr/>
          <a:lstStyle/>
          <a:p>
            <a:r>
              <a:rPr lang="en-GB" sz="1800" b="1" i="0" u="none" strike="noStrike" baseline="0" dirty="0">
                <a:solidFill>
                  <a:srgbClr val="000000"/>
                </a:solidFill>
                <a:latin typeface="Arial" panose="020B0604020202020204" pitchFamily="34" charset="0"/>
              </a:rPr>
              <a:t>Planning </a:t>
            </a:r>
            <a:r>
              <a:rPr lang="en-GB" sz="1800" b="0" i="0" u="none" strike="noStrike" baseline="0" dirty="0">
                <a:solidFill>
                  <a:srgbClr val="000000"/>
                </a:solidFill>
                <a:latin typeface="Arial" panose="020B0604020202020204" pitchFamily="34" charset="0"/>
              </a:rPr>
              <a:t>– Alliances will contribute to ICB plans by leading the development and delivery of their cancer element – strategic plans for cancer covering both the delivery of the LTP ambitions for cancer and activities to support the delivery of cancer services in line with waiting times standards and national standards for specialised cancer services. </a:t>
            </a:r>
          </a:p>
          <a:p>
            <a:r>
              <a:rPr lang="en-GB" sz="1800" b="1" i="0" u="none" strike="noStrike" baseline="0" dirty="0">
                <a:solidFill>
                  <a:srgbClr val="000000"/>
                </a:solidFill>
                <a:latin typeface="Arial" panose="020B0604020202020204" pitchFamily="34" charset="0"/>
              </a:rPr>
              <a:t>Whole-system and whole-pathway delivery </a:t>
            </a:r>
            <a:r>
              <a:rPr lang="en-GB" sz="1800" b="0" i="0" u="none" strike="noStrike" baseline="0" dirty="0">
                <a:solidFill>
                  <a:srgbClr val="000000"/>
                </a:solidFill>
                <a:latin typeface="Arial" panose="020B0604020202020204" pitchFamily="34" charset="0"/>
              </a:rPr>
              <a:t>– Alliances will work with provider collaboratives and other system partners to support the effective delivery of cancer pathways, including the operational standards for cancer, and embed best practice for cancer care. They will also work across the whole pathway, providing the link to partners including: prevention, screening and public health services; primary care; diagnostic networks; Operational Delivery Networks (</a:t>
            </a:r>
            <a:r>
              <a:rPr lang="en-GB" sz="1800" b="0" i="0" u="none" strike="noStrike" baseline="0" dirty="0" err="1">
                <a:solidFill>
                  <a:srgbClr val="000000"/>
                </a:solidFill>
                <a:latin typeface="Arial" panose="020B0604020202020204" pitchFamily="34" charset="0"/>
              </a:rPr>
              <a:t>eg.</a:t>
            </a:r>
            <a:r>
              <a:rPr lang="en-GB" sz="1800" b="0" i="0" u="none" strike="noStrike" baseline="0" dirty="0">
                <a:solidFill>
                  <a:srgbClr val="000000"/>
                </a:solidFill>
                <a:latin typeface="Arial" panose="020B0604020202020204" pitchFamily="34" charset="0"/>
              </a:rPr>
              <a:t> for </a:t>
            </a:r>
            <a:r>
              <a:rPr lang="en-GB" sz="1800" b="0" i="0" u="none" strike="noStrike" baseline="0" dirty="0">
                <a:latin typeface="Arial" panose="020B0604020202020204" pitchFamily="34" charset="0"/>
              </a:rPr>
              <a:t>radiotherapy); Community Diagnostic Centres; and, end of life care providers. Alliances will also ensure alignment with wider system plans, for example on workforce, health inequalities, digital and research and innovation. </a:t>
            </a:r>
            <a:endParaRPr lang="en-GB" sz="1800" b="0" i="0" u="none" strike="noStrike" baseline="0" dirty="0">
              <a:solidFill>
                <a:srgbClr val="000000"/>
              </a:solidFill>
              <a:latin typeface="Arial" panose="020B0604020202020204" pitchFamily="34" charset="0"/>
            </a:endParaRPr>
          </a:p>
          <a:p>
            <a:r>
              <a:rPr lang="en-GB" sz="1800" b="1" i="0" u="none" strike="noStrike" baseline="0" dirty="0">
                <a:solidFill>
                  <a:srgbClr val="000000"/>
                </a:solidFill>
                <a:latin typeface="Arial" panose="020B0604020202020204" pitchFamily="34" charset="0"/>
              </a:rPr>
              <a:t>Clinical leadership </a:t>
            </a:r>
            <a:r>
              <a:rPr lang="en-GB" sz="1800" b="0" i="0" u="none" strike="noStrike" baseline="0" dirty="0">
                <a:solidFill>
                  <a:srgbClr val="000000"/>
                </a:solidFill>
                <a:latin typeface="Arial" panose="020B0604020202020204" pitchFamily="34" charset="0"/>
              </a:rPr>
              <a:t>– Cancer Alliances will facilitate clinical expert groups for cancer to provide clinical leadership for the local system and to inform strategic and operational decisions related to transformation and improvement projects across the ICB(s). </a:t>
            </a:r>
          </a:p>
          <a:p>
            <a:r>
              <a:rPr lang="en-GB" sz="1800" b="1" i="0" u="none" strike="noStrike" baseline="0" dirty="0">
                <a:solidFill>
                  <a:srgbClr val="000000"/>
                </a:solidFill>
                <a:latin typeface="Arial" panose="020B0604020202020204" pitchFamily="34" charset="0"/>
              </a:rPr>
              <a:t>Strategic commissioning </a:t>
            </a:r>
            <a:r>
              <a:rPr lang="en-GB" sz="1800" b="0" i="0" u="none" strike="noStrike" baseline="0" dirty="0">
                <a:solidFill>
                  <a:srgbClr val="000000"/>
                </a:solidFill>
                <a:latin typeface="Arial" panose="020B0604020202020204" pitchFamily="34" charset="0"/>
              </a:rPr>
              <a:t>– as part of their planning role, Cancer Alliances will advise their ICB(s) on the commissioning of routine and specialised cancer services, including associated diagnostic services, to ensure that there is sufficient capacity to meet the needs of people with cancer or suspected cancer. </a:t>
            </a:r>
          </a:p>
          <a:p>
            <a:endParaRPr lang="en-GB" sz="1800" b="0" i="0" u="none" strike="noStrike" baseline="0" dirty="0">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16488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2551638-841D-4897-82DB-00F14E16E4F1}"/>
              </a:ext>
            </a:extLst>
          </p:cNvPr>
          <p:cNvSpPr txBox="1"/>
          <p:nvPr/>
        </p:nvSpPr>
        <p:spPr>
          <a:xfrm>
            <a:off x="1812383" y="3810025"/>
            <a:ext cx="3854748" cy="2135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74295" tIns="37148" rIns="74295" bIns="37148"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900" b="1" i="0" u="none" strike="noStrike" kern="120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3"/>
          </p:nvPr>
        </p:nvSpPr>
        <p:spPr>
          <a:xfrm>
            <a:off x="2865109" y="5717204"/>
            <a:ext cx="4650071" cy="296664"/>
          </a:xfrm>
        </p:spPr>
        <p:txBody>
          <a:bodyPr/>
          <a:lstStyle/>
          <a:p>
            <a:pPr marL="0" marR="0" lvl="0" indent="0" algn="l" defTabSz="74295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72CE">
                    <a:lumMod val="60000"/>
                    <a:lumOff val="40000"/>
                  </a:srgbClr>
                </a:solidFill>
                <a:effectLst/>
                <a:uLnTx/>
                <a:uFillTx/>
                <a:latin typeface="Arial" panose="020B0604020202020204" pitchFamily="34" charset="0"/>
                <a:cs typeface="Arial" panose="020B0604020202020204" pitchFamily="34" charset="0"/>
              </a:rPr>
              <a:t>The Cancer Programme</a:t>
            </a:r>
            <a:endParaRPr kumimoji="0" lang="en-US" sz="1200" b="0" i="0" u="none" strike="noStrike" kern="1200" cap="none" spc="0" normalizeH="0" baseline="0" noProof="0">
              <a:ln>
                <a:noFill/>
              </a:ln>
              <a:solidFill>
                <a:srgbClr val="0072CE">
                  <a:lumMod val="60000"/>
                  <a:lumOff val="40000"/>
                </a:srgbClr>
              </a:solidFill>
              <a:effectLst/>
              <a:uLnTx/>
              <a:uFillTx/>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3A28310-3C53-4BD2-AA1B-D0F0DF0E5640}"/>
              </a:ext>
            </a:extLst>
          </p:cNvPr>
          <p:cNvSpPr txBox="1">
            <a:spLocks/>
          </p:cNvSpPr>
          <p:nvPr/>
        </p:nvSpPr>
        <p:spPr>
          <a:xfrm>
            <a:off x="1271823" y="151680"/>
            <a:ext cx="8444622" cy="560252"/>
          </a:xfrm>
          <a:prstGeom prst="rect">
            <a:avLst/>
          </a:prstGeom>
        </p:spPr>
        <p:txBody>
          <a:bodyPr lIns="74295" tIns="37148" rIns="74295" bIns="37148" anchor="t"/>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rial"/>
                <a:ea typeface="+mj-ea"/>
                <a:cs typeface="Arial"/>
              </a:rPr>
              <a:t>NHS Cancer Programme Delivery Principles</a:t>
            </a:r>
          </a:p>
        </p:txBody>
      </p:sp>
      <p:sp>
        <p:nvSpPr>
          <p:cNvPr id="5" name="Rectangle 4">
            <a:extLst>
              <a:ext uri="{FF2B5EF4-FFF2-40B4-BE49-F238E27FC236}">
                <a16:creationId xmlns:a16="http://schemas.microsoft.com/office/drawing/2014/main" id="{2BB374F5-8103-4358-B41D-F8263A767074}"/>
              </a:ext>
            </a:extLst>
          </p:cNvPr>
          <p:cNvSpPr/>
          <p:nvPr/>
        </p:nvSpPr>
        <p:spPr>
          <a:xfrm>
            <a:off x="1332557" y="1034017"/>
            <a:ext cx="9628453" cy="2819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30A0936D-E9E0-4417-A865-5CC8F9EE596D}"/>
              </a:ext>
            </a:extLst>
          </p:cNvPr>
          <p:cNvSpPr txBox="1"/>
          <p:nvPr/>
        </p:nvSpPr>
        <p:spPr>
          <a:xfrm>
            <a:off x="1858126" y="1116762"/>
            <a:ext cx="4159533" cy="21352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74295" tIns="37148" rIns="74295" bIns="37148"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dirty="0">
                <a:ln>
                  <a:noFill/>
                </a:ln>
                <a:solidFill>
                  <a:srgbClr val="4472C4"/>
                </a:solidFill>
                <a:effectLst/>
                <a:highlight>
                  <a:srgbClr val="FFFF00"/>
                </a:highlight>
                <a:uLnTx/>
                <a:uFillTx/>
                <a:latin typeface="Calibri" panose="020F0502020204030204"/>
                <a:ea typeface="+mn-ea"/>
                <a:cs typeface="+mn-cs"/>
              </a:rPr>
              <a:t>Identifying, monitoring and reducing health inequalities</a:t>
            </a:r>
            <a:endParaRPr kumimoji="0" lang="en-GB" sz="900" b="1" i="0" u="none" strike="noStrike" kern="1200" cap="none" spc="0" normalizeH="0" baseline="0" noProof="0" dirty="0">
              <a:ln>
                <a:noFill/>
              </a:ln>
              <a:solidFill>
                <a:srgbClr val="4472C4"/>
              </a:solidFill>
              <a:effectLst/>
              <a:highlight>
                <a:srgbClr val="FFFF00"/>
              </a:highlight>
              <a:uLnTx/>
              <a:uFillTx/>
              <a:latin typeface="Arial"/>
              <a:ea typeface="+mn-ea"/>
              <a:cs typeface="Arial"/>
            </a:endParaRPr>
          </a:p>
        </p:txBody>
      </p:sp>
      <p:sp>
        <p:nvSpPr>
          <p:cNvPr id="10" name="Rectangle 9">
            <a:extLst>
              <a:ext uri="{FF2B5EF4-FFF2-40B4-BE49-F238E27FC236}">
                <a16:creationId xmlns:a16="http://schemas.microsoft.com/office/drawing/2014/main" id="{D37CBFD9-617B-42DE-917B-958439CD0298}"/>
              </a:ext>
            </a:extLst>
          </p:cNvPr>
          <p:cNvSpPr/>
          <p:nvPr/>
        </p:nvSpPr>
        <p:spPr>
          <a:xfrm>
            <a:off x="1332556" y="3644271"/>
            <a:ext cx="9623246" cy="23744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303" marR="0" lvl="0" indent="-139303"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ヒラギノ角ゴ Pro W3"/>
                <a:cs typeface="+mn-cs"/>
              </a:rPr>
              <a:t>It’s not currently possible to isolate the impact of our activity, however:</a:t>
            </a:r>
          </a:p>
          <a:p>
            <a:pPr marL="510778" marR="0" lvl="1" indent="-139303"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ヒラギノ角ゴ Pro W3"/>
                <a:cs typeface="+mn-cs"/>
              </a:rPr>
              <a:t>Overall cancer referrals continue to rise when campaign activity went live correlating with our campaign activity (when we may have expected a drop due to rising Covid-19 cases &amp; restrictions)</a:t>
            </a:r>
          </a:p>
          <a:p>
            <a:pPr marL="510778" marR="0" lvl="1" indent="-139303"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ヒラギノ角ゴ Pro W3"/>
                <a:cs typeface="+mn-cs"/>
              </a:rPr>
              <a:t>Increases can be seen in the key cancers that the campaign symptoms indicate (breast, gynaecological, lower GI and lung)</a:t>
            </a:r>
          </a:p>
        </p:txBody>
      </p:sp>
      <p:sp>
        <p:nvSpPr>
          <p:cNvPr id="17" name="Rectangle 16">
            <a:extLst>
              <a:ext uri="{FF2B5EF4-FFF2-40B4-BE49-F238E27FC236}">
                <a16:creationId xmlns:a16="http://schemas.microsoft.com/office/drawing/2014/main" id="{F50A2082-3742-460D-965E-25EA9D827858}"/>
              </a:ext>
            </a:extLst>
          </p:cNvPr>
          <p:cNvSpPr/>
          <p:nvPr/>
        </p:nvSpPr>
        <p:spPr>
          <a:xfrm>
            <a:off x="6317065" y="1115202"/>
            <a:ext cx="4590257" cy="3693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5EB8"/>
                </a:solidFill>
                <a:effectLst/>
                <a:uLnTx/>
                <a:uFillTx/>
                <a:latin typeface="Calibri" panose="020F0502020204030204" pitchFamily="34" charset="0"/>
                <a:ea typeface="+mn-ea"/>
                <a:cs typeface="Arial"/>
              </a:rPr>
              <a:t>Understanding and improving experience of care by embedding patient, carer and public voices in policy and service development and delivery</a:t>
            </a:r>
          </a:p>
        </p:txBody>
      </p:sp>
      <p:sp>
        <p:nvSpPr>
          <p:cNvPr id="24" name="Oval 23">
            <a:extLst>
              <a:ext uri="{FF2B5EF4-FFF2-40B4-BE49-F238E27FC236}">
                <a16:creationId xmlns:a16="http://schemas.microsoft.com/office/drawing/2014/main" id="{74D1EFA4-1488-4148-9AFF-73EAF109DB7B}"/>
              </a:ext>
            </a:extLst>
          </p:cNvPr>
          <p:cNvSpPr/>
          <p:nvPr/>
        </p:nvSpPr>
        <p:spPr>
          <a:xfrm>
            <a:off x="1471094" y="1070320"/>
            <a:ext cx="245571" cy="226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1</a:t>
            </a:r>
          </a:p>
        </p:txBody>
      </p:sp>
      <p:cxnSp>
        <p:nvCxnSpPr>
          <p:cNvPr id="25" name="Straight Connector 24">
            <a:extLst>
              <a:ext uri="{FF2B5EF4-FFF2-40B4-BE49-F238E27FC236}">
                <a16:creationId xmlns:a16="http://schemas.microsoft.com/office/drawing/2014/main" id="{4C8D17FC-194D-4007-83D1-60A5B2E4F08F}"/>
              </a:ext>
            </a:extLst>
          </p:cNvPr>
          <p:cNvCxnSpPr>
            <a:cxnSpLocks/>
          </p:cNvCxnSpPr>
          <p:nvPr/>
        </p:nvCxnSpPr>
        <p:spPr>
          <a:xfrm>
            <a:off x="6008877" y="3477928"/>
            <a:ext cx="8781" cy="2446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FC43FE0-4829-4898-80B7-2D04754D8F8F}"/>
              </a:ext>
            </a:extLst>
          </p:cNvPr>
          <p:cNvCxnSpPr>
            <a:cxnSpLocks/>
          </p:cNvCxnSpPr>
          <p:nvPr/>
        </p:nvCxnSpPr>
        <p:spPr>
          <a:xfrm flipH="1">
            <a:off x="6008876" y="1034017"/>
            <a:ext cx="8582" cy="2538169"/>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E436154-0252-4844-AD14-E58E0A4B9091}"/>
              </a:ext>
            </a:extLst>
          </p:cNvPr>
          <p:cNvSpPr/>
          <p:nvPr/>
        </p:nvSpPr>
        <p:spPr>
          <a:xfrm>
            <a:off x="1713589" y="3675510"/>
            <a:ext cx="3935978"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5EB8"/>
                </a:solidFill>
                <a:effectLst/>
                <a:uLnTx/>
                <a:uFillTx/>
                <a:latin typeface="Calibri" panose="020F0502020204030204" pitchFamily="34" charset="0"/>
                <a:ea typeface="+mn-ea"/>
                <a:cs typeface="Arial"/>
              </a:rPr>
              <a:t>Working in partnership to maintain the cancer workforce</a:t>
            </a:r>
          </a:p>
        </p:txBody>
      </p:sp>
      <p:sp>
        <p:nvSpPr>
          <p:cNvPr id="47" name="TextBox 46">
            <a:extLst>
              <a:ext uri="{FF2B5EF4-FFF2-40B4-BE49-F238E27FC236}">
                <a16:creationId xmlns:a16="http://schemas.microsoft.com/office/drawing/2014/main" id="{642F0119-2A9A-4960-8A04-DD41EE99942F}"/>
              </a:ext>
            </a:extLst>
          </p:cNvPr>
          <p:cNvSpPr txBox="1"/>
          <p:nvPr/>
        </p:nvSpPr>
        <p:spPr>
          <a:xfrm>
            <a:off x="6449053" y="3694072"/>
            <a:ext cx="4327873" cy="21352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4295" tIns="37148" rIns="74295" bIns="37148"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005EB8"/>
                </a:solidFill>
                <a:effectLst/>
                <a:uLnTx/>
                <a:uFillTx/>
                <a:latin typeface="Calibri" panose="020F0502020204030204"/>
                <a:ea typeface="+mn-ea"/>
                <a:cs typeface="+mn-cs"/>
              </a:rPr>
              <a:t>Taking a data-driven approach to transforming cancer outcomes</a:t>
            </a:r>
          </a:p>
        </p:txBody>
      </p:sp>
      <p:sp>
        <p:nvSpPr>
          <p:cNvPr id="31" name="Oval 30">
            <a:extLst>
              <a:ext uri="{FF2B5EF4-FFF2-40B4-BE49-F238E27FC236}">
                <a16:creationId xmlns:a16="http://schemas.microsoft.com/office/drawing/2014/main" id="{07E21ACE-2756-4CD6-B6F4-4A5FEF7588B4}"/>
              </a:ext>
            </a:extLst>
          </p:cNvPr>
          <p:cNvSpPr/>
          <p:nvPr/>
        </p:nvSpPr>
        <p:spPr>
          <a:xfrm>
            <a:off x="6096751" y="1179597"/>
            <a:ext cx="231030" cy="2337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2</a:t>
            </a:r>
          </a:p>
        </p:txBody>
      </p:sp>
      <p:sp>
        <p:nvSpPr>
          <p:cNvPr id="33" name="Oval 32">
            <a:extLst>
              <a:ext uri="{FF2B5EF4-FFF2-40B4-BE49-F238E27FC236}">
                <a16:creationId xmlns:a16="http://schemas.microsoft.com/office/drawing/2014/main" id="{F8269105-A8C6-42CB-BCE2-F3880A1CF27F}"/>
              </a:ext>
            </a:extLst>
          </p:cNvPr>
          <p:cNvSpPr/>
          <p:nvPr/>
        </p:nvSpPr>
        <p:spPr>
          <a:xfrm>
            <a:off x="1403715" y="3665009"/>
            <a:ext cx="245571" cy="226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3</a:t>
            </a:r>
          </a:p>
        </p:txBody>
      </p:sp>
      <p:sp>
        <p:nvSpPr>
          <p:cNvPr id="35" name="Oval 34">
            <a:extLst>
              <a:ext uri="{FF2B5EF4-FFF2-40B4-BE49-F238E27FC236}">
                <a16:creationId xmlns:a16="http://schemas.microsoft.com/office/drawing/2014/main" id="{3F68CE7F-62AA-439F-90F0-05E0890C94E6}"/>
              </a:ext>
            </a:extLst>
          </p:cNvPr>
          <p:cNvSpPr/>
          <p:nvPr/>
        </p:nvSpPr>
        <p:spPr>
          <a:xfrm>
            <a:off x="6104786" y="3682856"/>
            <a:ext cx="245571" cy="2269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4</a:t>
            </a:r>
          </a:p>
        </p:txBody>
      </p:sp>
      <p:graphicFrame>
        <p:nvGraphicFramePr>
          <p:cNvPr id="37" name="Table 36">
            <a:extLst>
              <a:ext uri="{FF2B5EF4-FFF2-40B4-BE49-F238E27FC236}">
                <a16:creationId xmlns:a16="http://schemas.microsoft.com/office/drawing/2014/main" id="{1B040248-8001-4506-9141-ECE0312F5BB9}"/>
              </a:ext>
            </a:extLst>
          </p:cNvPr>
          <p:cNvGraphicFramePr>
            <a:graphicFrameLocks noGrp="1"/>
          </p:cNvGraphicFramePr>
          <p:nvPr/>
        </p:nvGraphicFramePr>
        <p:xfrm>
          <a:off x="6077993" y="1505158"/>
          <a:ext cx="4831878" cy="1919288"/>
        </p:xfrm>
        <a:graphic>
          <a:graphicData uri="http://schemas.openxmlformats.org/drawingml/2006/table">
            <a:tbl>
              <a:tblPr firstRow="1" bandRow="1">
                <a:tableStyleId>{00A15C55-8517-42AA-B614-E9B94910E393}</a:tableStyleId>
              </a:tblPr>
              <a:tblGrid>
                <a:gridCol w="4831878">
                  <a:extLst>
                    <a:ext uri="{9D8B030D-6E8A-4147-A177-3AD203B41FA5}">
                      <a16:colId xmlns:a16="http://schemas.microsoft.com/office/drawing/2014/main" val="4266069003"/>
                    </a:ext>
                  </a:extLst>
                </a:gridCol>
              </a:tblGrid>
              <a:tr h="445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dk1"/>
                          </a:solidFill>
                          <a:effectLst/>
                          <a:latin typeface="+mn-lt"/>
                          <a:ea typeface="+mn-ea"/>
                          <a:cs typeface="+mn-cs"/>
                        </a:rPr>
                        <a:t>Background</a:t>
                      </a:r>
                    </a:p>
                    <a:p>
                      <a:pPr marL="0" marR="0" lvl="0" indent="0" algn="l" rtl="0" eaLnBrk="1" fontAlgn="auto" latinLnBrk="0" hangingPunct="1">
                        <a:lnSpc>
                          <a:spcPct val="100000"/>
                        </a:lnSpc>
                        <a:spcBef>
                          <a:spcPts val="0"/>
                        </a:spcBef>
                        <a:spcAft>
                          <a:spcPts val="0"/>
                        </a:spcAft>
                        <a:buClrTx/>
                        <a:buSzTx/>
                        <a:buFontTx/>
                        <a:buNone/>
                      </a:pPr>
                      <a:r>
                        <a:rPr lang="en-GB" sz="800" b="0" i="0" kern="1200">
                          <a:solidFill>
                            <a:schemeClr val="dk1"/>
                          </a:solidFill>
                          <a:effectLst/>
                          <a:latin typeface="+mn-lt"/>
                          <a:ea typeface="+mn-ea"/>
                          <a:cs typeface="+mn-cs"/>
                        </a:rPr>
                        <a:t>NHSE/I has a legal duty to involve patients and the public in work to improve services. Co-production is recognised as a critical change ingredient for COVID recovery by NHSE/I Beneficial Changes Network.</a:t>
                      </a:r>
                      <a:endParaRPr lang="en-GB" sz="800">
                        <a:effectLst/>
                        <a:latin typeface="+mn-lt"/>
                        <a:ea typeface="Times New Roman" panose="02020603050405020304" pitchFamily="18" charset="0"/>
                        <a:cs typeface="Times New Roman"/>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465357"/>
                  </a:ext>
                </a:extLst>
              </a:tr>
              <a:tr h="941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effectLst/>
                          <a:latin typeface="+mn-lt"/>
                          <a:ea typeface="Calibri" panose="020F0502020204030204" pitchFamily="34" charset="0"/>
                        </a:rPr>
                        <a:t>Priorities</a:t>
                      </a:r>
                    </a:p>
                    <a:p>
                      <a:pPr algn="l" rtl="0" fontAlgn="base"/>
                      <a:r>
                        <a:rPr lang="en-GB" sz="800" b="0" i="0">
                          <a:solidFill>
                            <a:schemeClr val="tx1"/>
                          </a:solidFill>
                          <a:effectLst/>
                          <a:latin typeface="+mn-lt"/>
                        </a:rPr>
                        <a:t>Cancer Alliances should take specific action to work with people with lived experience by:  </a:t>
                      </a:r>
                    </a:p>
                    <a:p>
                      <a:pPr algn="l" rtl="0" fontAlgn="base"/>
                      <a:r>
                        <a:rPr lang="en-GB" sz="800" b="0" i="0">
                          <a:solidFill>
                            <a:schemeClr val="tx1"/>
                          </a:solidFill>
                          <a:effectLst/>
                          <a:latin typeface="Segoe UI"/>
                        </a:rPr>
                        <a:t>1. </a:t>
                      </a:r>
                      <a:r>
                        <a:rPr lang="en-GB" sz="800" b="0" i="0">
                          <a:solidFill>
                            <a:schemeClr val="tx1"/>
                          </a:solidFill>
                          <a:effectLst/>
                          <a:latin typeface="+mn-lt"/>
                        </a:rPr>
                        <a:t>Ensuring there is a nominated Cancer Alliance Patient Experience Lead and involvement strategy</a:t>
                      </a:r>
                    </a:p>
                    <a:p>
                      <a:pPr marL="0" indent="0" rtl="0" fontAlgn="base">
                        <a:buFont typeface="Arial" panose="020B0604020202020204" pitchFamily="34" charset="0"/>
                        <a:buNone/>
                      </a:pPr>
                      <a:r>
                        <a:rPr lang="en-GB" sz="800" b="0" i="0">
                          <a:solidFill>
                            <a:schemeClr val="tx1"/>
                          </a:solidFill>
                          <a:effectLst/>
                          <a:latin typeface="+mn-lt"/>
                        </a:rPr>
                        <a:t>2. </a:t>
                      </a:r>
                      <a:r>
                        <a:rPr lang="en-GB" sz="800" b="0" i="0" kern="1200">
                          <a:solidFill>
                            <a:schemeClr val="dk1"/>
                          </a:solidFill>
                          <a:effectLst/>
                          <a:latin typeface="+mn-lt"/>
                          <a:ea typeface="+mn-ea"/>
                          <a:cs typeface="+mn-cs"/>
                        </a:rPr>
                        <a:t>Promoting the uptake of Cancer Patient Experience Survey (CPES)/Under 16 CPES </a:t>
                      </a:r>
                    </a:p>
                    <a:p>
                      <a:pPr marL="0" indent="0" rtl="0" fontAlgn="base">
                        <a:buFont typeface="Arial" panose="020B0604020202020204" pitchFamily="34" charset="0"/>
                        <a:buNone/>
                      </a:pPr>
                      <a:r>
                        <a:rPr lang="en-GB" sz="800" b="0" i="0" kern="1200">
                          <a:solidFill>
                            <a:schemeClr val="dk1"/>
                          </a:solidFill>
                          <a:effectLst/>
                          <a:latin typeface="+mn-lt"/>
                          <a:ea typeface="+mn-ea"/>
                          <a:cs typeface="+mn-cs"/>
                        </a:rPr>
                        <a:t>3. Using patient insights to reduce variation in experience of care.</a:t>
                      </a:r>
                    </a:p>
                    <a:p>
                      <a:pPr marL="0" indent="0" rtl="0" fontAlgn="base">
                        <a:buFont typeface="Arial" panose="020B0604020202020204" pitchFamily="34" charset="0"/>
                        <a:buNone/>
                      </a:pPr>
                      <a:r>
                        <a:rPr lang="en-GB" sz="800" b="0" i="0" u="none" strike="noStrike" kern="1200">
                          <a:solidFill>
                            <a:schemeClr val="tx1"/>
                          </a:solidFill>
                          <a:effectLst/>
                          <a:latin typeface="+mn-lt"/>
                          <a:ea typeface="+mn-ea"/>
                          <a:cs typeface="+mn-cs"/>
                        </a:rPr>
                        <a:t>4. E</a:t>
                      </a:r>
                      <a:r>
                        <a:rPr lang="en-GB" sz="800" b="0" i="0" u="none" strike="noStrike" kern="1200">
                          <a:solidFill>
                            <a:schemeClr val="dk1"/>
                          </a:solidFill>
                          <a:effectLst/>
                          <a:latin typeface="+mn-lt"/>
                          <a:ea typeface="+mn-ea"/>
                          <a:cs typeface="+mn-cs"/>
                        </a:rPr>
                        <a:t>mbedding relevant Cancer Experience of Care Improvement Collaborative projects across the Cancer Alliance</a:t>
                      </a:r>
                      <a:endParaRPr lang="en-GB" sz="800" b="0" i="0">
                        <a:solidFill>
                          <a:schemeClr val="tx1"/>
                        </a:solidFill>
                        <a:effectLst/>
                        <a:latin typeface="+mn-lt"/>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14489"/>
                  </a:ext>
                </a:extLst>
              </a:tr>
              <a:tr h="53244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a:solidFill>
                            <a:srgbClr val="000000"/>
                          </a:solidFill>
                          <a:effectLst/>
                          <a:latin typeface="+mn-lt"/>
                          <a:ea typeface="Calibri" panose="020F0502020204030204" pitchFamily="34" charset="0"/>
                        </a:rPr>
                        <a:t>Supporting Information</a:t>
                      </a:r>
                    </a:p>
                    <a:p>
                      <a:pPr marL="171450" indent="-171450" fontAlgn="base">
                        <a:buFont typeface="Arial" panose="020B0604020202020204" pitchFamily="34" charset="0"/>
                        <a:buChar char="•"/>
                      </a:pPr>
                      <a:r>
                        <a:rPr lang="en-GB" sz="700" b="0" i="0" kern="1200">
                          <a:solidFill>
                            <a:schemeClr val="dk1"/>
                          </a:solidFill>
                          <a:effectLst/>
                          <a:latin typeface="+mn-lt"/>
                          <a:ea typeface="+mn-ea"/>
                          <a:cs typeface="+mn-cs"/>
                        </a:rPr>
                        <a:t>NHS England and NHS Improvement Resource Hub</a:t>
                      </a:r>
                      <a:r>
                        <a:rPr lang="en-GB" sz="700" b="1" i="0" kern="1200">
                          <a:solidFill>
                            <a:schemeClr val="dk1"/>
                          </a:solidFill>
                          <a:effectLst/>
                          <a:latin typeface="+mn-lt"/>
                          <a:ea typeface="+mn-ea"/>
                          <a:cs typeface="+mn-cs"/>
                        </a:rPr>
                        <a:t>: </a:t>
                      </a:r>
                      <a:r>
                        <a:rPr lang="en-GB" sz="700" b="0" i="0" u="sng" kern="1200">
                          <a:solidFill>
                            <a:schemeClr val="dk1"/>
                          </a:solidFill>
                          <a:effectLst/>
                          <a:latin typeface="+mn-lt"/>
                          <a:ea typeface="+mn-ea"/>
                          <a:cs typeface="+mn-cs"/>
                          <a:hlinkClick r:id="rId3"/>
                        </a:rPr>
                        <a:t>NHS England Involvement Hub</a:t>
                      </a:r>
                      <a:endParaRPr lang="en-GB" sz="700" b="0" i="0" u="sng" kern="1200">
                        <a:solidFill>
                          <a:schemeClr val="dk1"/>
                        </a:solidFill>
                        <a:effectLst/>
                        <a:latin typeface="+mn-lt"/>
                        <a:ea typeface="+mn-ea"/>
                        <a:cs typeface="+mn-cs"/>
                      </a:endParaRPr>
                    </a:p>
                    <a:p>
                      <a:pPr marL="171450" indent="-171450" fontAlgn="base">
                        <a:buFont typeface="Arial" panose="020B0604020202020204" pitchFamily="34" charset="0"/>
                        <a:buChar char="•"/>
                      </a:pPr>
                      <a:r>
                        <a:rPr lang="en-GB" sz="700" b="0" i="0" u="none" kern="1200">
                          <a:solidFill>
                            <a:schemeClr val="dk1"/>
                          </a:solidFill>
                          <a:effectLst/>
                          <a:latin typeface="+mn-lt"/>
                          <a:ea typeface="+mn-ea"/>
                          <a:cs typeface="+mn-cs"/>
                        </a:rPr>
                        <a:t>St</a:t>
                      </a:r>
                      <a:r>
                        <a:rPr lang="en-GB" sz="700" b="0" i="0" kern="1200">
                          <a:solidFill>
                            <a:schemeClr val="dk1"/>
                          </a:solidFill>
                          <a:effectLst/>
                          <a:latin typeface="+mn-lt"/>
                          <a:ea typeface="+mn-ea"/>
                          <a:cs typeface="+mn-cs"/>
                        </a:rPr>
                        <a:t>atutory guidance for CCGs and NHS England: </a:t>
                      </a:r>
                      <a:r>
                        <a:rPr lang="en-GB" sz="700">
                          <a:hlinkClick r:id="rId4"/>
                        </a:rPr>
                        <a:t>guidance</a:t>
                      </a:r>
                      <a:endParaRPr lang="en-GB" sz="700" b="0" i="0" kern="1200">
                        <a:solidFill>
                          <a:schemeClr val="dk1"/>
                        </a:solidFill>
                        <a:effectLst/>
                        <a:latin typeface="+mn-lt"/>
                        <a:ea typeface="+mn-ea"/>
                        <a:cs typeface="+mn-cs"/>
                      </a:endParaRPr>
                    </a:p>
                    <a:p>
                      <a:pPr marL="171450" lvl="0" indent="-171450">
                        <a:buFont typeface="Arial" panose="020B0604020202020204" pitchFamily="34" charset="0"/>
                        <a:buChar char="•"/>
                      </a:pPr>
                      <a:r>
                        <a:rPr lang="en-GB" sz="700" b="0" i="0" kern="1200">
                          <a:solidFill>
                            <a:schemeClr val="dk1"/>
                          </a:solidFill>
                          <a:effectLst/>
                          <a:latin typeface="+mn-lt"/>
                          <a:ea typeface="+mn-ea"/>
                          <a:cs typeface="+mn-cs"/>
                        </a:rPr>
                        <a:t>NIHR: </a:t>
                      </a:r>
                      <a:r>
                        <a:rPr lang="en-GB" sz="700" b="0" i="0" u="sng" kern="1200">
                          <a:solidFill>
                            <a:schemeClr val="dk1"/>
                          </a:solidFill>
                          <a:effectLst/>
                          <a:latin typeface="+mn-lt"/>
                          <a:ea typeface="+mn-ea"/>
                          <a:cs typeface="+mn-cs"/>
                          <a:hlinkClick r:id="rId5"/>
                        </a:rPr>
                        <a:t>UK Standards for Public Involvement</a:t>
                      </a:r>
                      <a:r>
                        <a:rPr lang="en-GB" sz="700" b="0" i="0" u="sng" kern="1200">
                          <a:solidFill>
                            <a:schemeClr val="dk1"/>
                          </a:solidFill>
                          <a:effectLst/>
                          <a:latin typeface="+mn-lt"/>
                          <a:ea typeface="+mn-ea"/>
                          <a:cs typeface="+mn-cs"/>
                        </a:rPr>
                        <a:t>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008013"/>
                  </a:ext>
                </a:extLst>
              </a:tr>
            </a:tbl>
          </a:graphicData>
        </a:graphic>
      </p:graphicFrame>
      <p:graphicFrame>
        <p:nvGraphicFramePr>
          <p:cNvPr id="38" name="Table 37">
            <a:extLst>
              <a:ext uri="{FF2B5EF4-FFF2-40B4-BE49-F238E27FC236}">
                <a16:creationId xmlns:a16="http://schemas.microsoft.com/office/drawing/2014/main" id="{9C6E6F95-101C-40FC-98E4-5D9010BFB82F}"/>
              </a:ext>
            </a:extLst>
          </p:cNvPr>
          <p:cNvGraphicFramePr>
            <a:graphicFrameLocks noGrp="1"/>
          </p:cNvGraphicFramePr>
          <p:nvPr/>
        </p:nvGraphicFramePr>
        <p:xfrm>
          <a:off x="1423397" y="3939177"/>
          <a:ext cx="4516363" cy="2021817"/>
        </p:xfrm>
        <a:graphic>
          <a:graphicData uri="http://schemas.openxmlformats.org/drawingml/2006/table">
            <a:tbl>
              <a:tblPr firstRow="1" bandRow="1">
                <a:tableStyleId>{00A15C55-8517-42AA-B614-E9B94910E393}</a:tableStyleId>
              </a:tblPr>
              <a:tblGrid>
                <a:gridCol w="4516363">
                  <a:extLst>
                    <a:ext uri="{9D8B030D-6E8A-4147-A177-3AD203B41FA5}">
                      <a16:colId xmlns:a16="http://schemas.microsoft.com/office/drawing/2014/main" val="4266069003"/>
                    </a:ext>
                  </a:extLst>
                </a:gridCol>
              </a:tblGrid>
              <a:tr h="445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dk1"/>
                          </a:solidFill>
                          <a:effectLst/>
                          <a:latin typeface="+mn-lt"/>
                          <a:ea typeface="+mn-ea"/>
                          <a:cs typeface="+mn-cs"/>
                        </a:rPr>
                        <a:t>Background</a:t>
                      </a:r>
                    </a:p>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a:solidFill>
                            <a:schemeClr val="dk1"/>
                          </a:solidFill>
                          <a:effectLst/>
                          <a:latin typeface="+mn-lt"/>
                          <a:ea typeface="+mn-ea"/>
                          <a:cs typeface="+mn-cs"/>
                        </a:rPr>
                        <a:t>Achieving the Long Term Plan objectives requires enough people with the right skills and experience. Leadership at a local and national level is needed to deliver this.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465357"/>
                  </a:ext>
                </a:extLst>
              </a:tr>
              <a:tr h="11925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effectLst/>
                          <a:latin typeface="+mn-lt"/>
                          <a:ea typeface="Calibri" panose="020F0502020204030204" pitchFamily="34" charset="0"/>
                        </a:rPr>
                        <a:t>Priorities</a:t>
                      </a:r>
                    </a:p>
                    <a:p>
                      <a:pPr algn="l" rtl="0" fontAlgn="base"/>
                      <a:r>
                        <a:rPr lang="en-GB" sz="800" b="0" i="0">
                          <a:solidFill>
                            <a:schemeClr val="tx1"/>
                          </a:solidFill>
                          <a:effectLst/>
                          <a:latin typeface="+mn-lt"/>
                        </a:rPr>
                        <a:t>As a minimum, Cancer Alliances should take a leading role in working with partners to deliver the following actions:  </a:t>
                      </a:r>
                    </a:p>
                    <a:p>
                      <a:pPr algn="l" rtl="0" fontAlgn="base"/>
                      <a:r>
                        <a:rPr lang="en-GB" sz="800" b="0" i="0">
                          <a:solidFill>
                            <a:schemeClr val="tx1"/>
                          </a:solidFill>
                          <a:effectLst/>
                          <a:latin typeface="Segoe UI"/>
                        </a:rPr>
                        <a:t>1. </a:t>
                      </a:r>
                      <a:r>
                        <a:rPr lang="en-GB" sz="800" b="0" i="0">
                          <a:solidFill>
                            <a:schemeClr val="tx1"/>
                          </a:solidFill>
                          <a:effectLst/>
                          <a:latin typeface="+mn-lt"/>
                        </a:rPr>
                        <a:t>Promote and enable take up of available training opportunities for the cancer workforce.</a:t>
                      </a:r>
                    </a:p>
                    <a:p>
                      <a:pPr algn="l" rtl="0" fontAlgn="base">
                        <a:buFont typeface="Arial" panose="020B0604020202020204" pitchFamily="34" charset="0"/>
                        <a:buNone/>
                      </a:pPr>
                      <a:r>
                        <a:rPr lang="en-GB" sz="800" b="0" i="0">
                          <a:solidFill>
                            <a:schemeClr val="tx1"/>
                          </a:solidFill>
                          <a:effectLst/>
                          <a:latin typeface="+mn-lt"/>
                        </a:rPr>
                        <a:t>2. </a:t>
                      </a:r>
                      <a:r>
                        <a:rPr lang="en-GB" sz="800" b="0" i="0" u="none" strike="noStrike" noProof="0">
                          <a:effectLst/>
                        </a:rPr>
                        <a:t>Implement innovative approaches to enable skill mix and maximise the productivity of the current workforce.</a:t>
                      </a:r>
                    </a:p>
                    <a:p>
                      <a:pPr lvl="0" algn="l">
                        <a:buFont typeface="Arial" panose="020B0604020202020204" pitchFamily="34" charset="0"/>
                        <a:buNone/>
                      </a:pPr>
                      <a:r>
                        <a:rPr lang="en-GB" sz="800" b="0" i="0" u="none" strike="noStrike" kern="1200" noProof="0">
                          <a:solidFill>
                            <a:schemeClr val="tx1"/>
                          </a:solidFill>
                          <a:effectLst/>
                          <a:latin typeface="+mn-lt"/>
                        </a:rPr>
                        <a:t>3. Ensure that an appropriate workforce is in place to deliver the Long Term Plan programmes. </a:t>
                      </a:r>
                    </a:p>
                    <a:p>
                      <a:pPr lvl="0" algn="l">
                        <a:buFont typeface="Arial" panose="020B0604020202020204" pitchFamily="34" charset="0"/>
                        <a:buNone/>
                      </a:pPr>
                      <a:r>
                        <a:rPr lang="en-GB" sz="800" b="0" i="0" u="none" strike="noStrike" kern="1200">
                          <a:solidFill>
                            <a:schemeClr val="dk1"/>
                          </a:solidFill>
                          <a:effectLst/>
                          <a:latin typeface="+mn-lt"/>
                          <a:ea typeface="+mn-ea"/>
                          <a:cs typeface="+mn-cs"/>
                        </a:rPr>
                        <a:t>This includes using relevant funding to ensure the allocation of pathway navigators to Rapid Diagnostic Centre pathways.</a:t>
                      </a:r>
                      <a:endParaRPr lang="en-GB" sz="800">
                        <a:highlight>
                          <a:srgbClr val="FFFF00"/>
                        </a:highlight>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14489"/>
                  </a:ext>
                </a:extLst>
              </a:tr>
              <a:tr h="383489">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a:solidFill>
                            <a:srgbClr val="000000"/>
                          </a:solidFill>
                          <a:effectLst/>
                          <a:latin typeface="+mn-lt"/>
                          <a:ea typeface="Calibri" panose="020F0502020204030204" pitchFamily="34" charset="0"/>
                        </a:rPr>
                        <a:t>Supporting Information</a:t>
                      </a:r>
                    </a:p>
                    <a:p>
                      <a:pPr marL="171450" indent="-171450">
                        <a:buFont typeface="Arial" panose="020B0604020202020204" pitchFamily="34" charset="0"/>
                        <a:buChar char="•"/>
                      </a:pPr>
                      <a:r>
                        <a:rPr lang="en-GB" sz="700" b="0">
                          <a:hlinkClick r:id="rId6"/>
                        </a:rPr>
                        <a:t>Workforce section of Cancer Alliance Workspace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008013"/>
                  </a:ext>
                </a:extLst>
              </a:tr>
            </a:tbl>
          </a:graphicData>
        </a:graphic>
      </p:graphicFrame>
      <p:graphicFrame>
        <p:nvGraphicFramePr>
          <p:cNvPr id="39" name="Table 38">
            <a:extLst>
              <a:ext uri="{FF2B5EF4-FFF2-40B4-BE49-F238E27FC236}">
                <a16:creationId xmlns:a16="http://schemas.microsoft.com/office/drawing/2014/main" id="{5F1D0C93-2838-4242-8348-DFF1DFA2BCA3}"/>
              </a:ext>
            </a:extLst>
          </p:cNvPr>
          <p:cNvGraphicFramePr>
            <a:graphicFrameLocks noGrp="1"/>
          </p:cNvGraphicFramePr>
          <p:nvPr/>
        </p:nvGraphicFramePr>
        <p:xfrm>
          <a:off x="6113252" y="3930926"/>
          <a:ext cx="4721541" cy="2047414"/>
        </p:xfrm>
        <a:graphic>
          <a:graphicData uri="http://schemas.openxmlformats.org/drawingml/2006/table">
            <a:tbl>
              <a:tblPr firstRow="1" bandRow="1">
                <a:tableStyleId>{00A15C55-8517-42AA-B614-E9B94910E393}</a:tableStyleId>
              </a:tblPr>
              <a:tblGrid>
                <a:gridCol w="4721541">
                  <a:extLst>
                    <a:ext uri="{9D8B030D-6E8A-4147-A177-3AD203B41FA5}">
                      <a16:colId xmlns:a16="http://schemas.microsoft.com/office/drawing/2014/main" val="4266069003"/>
                    </a:ext>
                  </a:extLst>
                </a:gridCol>
              </a:tblGrid>
              <a:tr h="569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a:solidFill>
                            <a:schemeClr val="dk1"/>
                          </a:solidFill>
                          <a:effectLst/>
                          <a:latin typeface="+mn-lt"/>
                          <a:ea typeface="+mn-ea"/>
                          <a:cs typeface="+mn-cs"/>
                        </a:rPr>
                        <a:t>Background</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800" b="0" kern="1200">
                          <a:solidFill>
                            <a:schemeClr val="dk1"/>
                          </a:solidFill>
                          <a:effectLst/>
                          <a:latin typeface="+mn-lt"/>
                          <a:ea typeface="+mn-ea"/>
                          <a:cs typeface="+mn-cs"/>
                        </a:rPr>
                        <a:t>Data is fundamental to providing system-wide oversight and transforming cancer services and outcomes. During the pandemic and subsequent recovery period, high quailty data has been instrumental in enabling the system to manage and monitor recovery. </a:t>
                      </a:r>
                      <a:endParaRPr lang="en-GB" sz="800">
                        <a:effectLst/>
                        <a:latin typeface="+mn-lt"/>
                        <a:ea typeface="Times New Roman" panose="02020603050405020304" pitchFamily="18" charset="0"/>
                        <a:cs typeface="Times New Roman"/>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465357"/>
                  </a:ext>
                </a:extLst>
              </a:tr>
              <a:tr h="1064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a:solidFill>
                            <a:srgbClr val="000000"/>
                          </a:solidFill>
                          <a:effectLst/>
                          <a:latin typeface="+mn-lt"/>
                          <a:ea typeface="Calibri" panose="020F0502020204030204" pitchFamily="34" charset="0"/>
                        </a:rPr>
                        <a:t>Priorities</a:t>
                      </a:r>
                    </a:p>
                    <a:p>
                      <a:pPr algn="l" rtl="0" fontAlgn="base"/>
                      <a:r>
                        <a:rPr lang="en-GB" sz="800" b="0" i="0">
                          <a:solidFill>
                            <a:schemeClr val="tx1"/>
                          </a:solidFill>
                          <a:effectLst/>
                          <a:latin typeface="+mn-lt"/>
                        </a:rPr>
                        <a:t>Cancer Alliances should:  </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800" b="0">
                          <a:solidFill>
                            <a:srgbClr val="000000"/>
                          </a:solidFill>
                          <a:effectLst/>
                          <a:latin typeface="+mn-lt"/>
                          <a:ea typeface="Calibri" panose="020F0502020204030204" pitchFamily="34" charset="0"/>
                        </a:rPr>
                        <a:t>Use a wide range of data and analysis to inform plans to improve performance, with a focus on pathways which will have the greatest impact on performance and outcomes.</a:t>
                      </a:r>
                      <a:endParaRPr lang="en-GB" sz="800" b="1">
                        <a:solidFill>
                          <a:srgbClr val="000000"/>
                        </a:solidFill>
                        <a:effectLst/>
                        <a:latin typeface="+mn-lt"/>
                        <a:ea typeface="Calibri" panose="020F0502020204030204" pitchFamily="34" charset="0"/>
                      </a:endParaRP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800" b="0">
                          <a:solidFill>
                            <a:srgbClr val="000000"/>
                          </a:solidFill>
                          <a:effectLst/>
                          <a:latin typeface="+mn-lt"/>
                          <a:ea typeface="Calibri" panose="020F0502020204030204" pitchFamily="34" charset="0"/>
                        </a:rPr>
                        <a:t>Use data to track delivery and pinpoint areas of emerging concern.</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800" b="0">
                          <a:solidFill>
                            <a:srgbClr val="000000"/>
                          </a:solidFill>
                          <a:effectLst/>
                          <a:latin typeface="+mn-lt"/>
                          <a:ea typeface="Calibri" panose="020F0502020204030204" pitchFamily="34" charset="0"/>
                        </a:rPr>
                        <a:t>Undertake local evaluations to develop evidence and best practice that can be shared across all Cancer Alliances and the National Cancer Programme.</a:t>
                      </a:r>
                    </a:p>
                    <a:p>
                      <a:pPr marL="228600" marR="0" lvl="0" indent="-228600" algn="l" rtl="0" eaLnBrk="1" fontAlgn="auto" latinLnBrk="0" hangingPunct="1">
                        <a:lnSpc>
                          <a:spcPct val="100000"/>
                        </a:lnSpc>
                        <a:spcBef>
                          <a:spcPts val="0"/>
                        </a:spcBef>
                        <a:spcAft>
                          <a:spcPts val="0"/>
                        </a:spcAft>
                        <a:buClrTx/>
                        <a:buSzTx/>
                        <a:buFont typeface="+mj-lt"/>
                        <a:buAutoNum type="arabicPeriod"/>
                      </a:pPr>
                      <a:r>
                        <a:rPr lang="en-GB" sz="800" kern="1200">
                          <a:solidFill>
                            <a:schemeClr val="dk1"/>
                          </a:solidFill>
                          <a:effectLst/>
                          <a:latin typeface="+mn-lt"/>
                          <a:ea typeface="+mn-ea"/>
                          <a:cs typeface="+mn-cs"/>
                        </a:rPr>
                        <a:t>Monitor and support improvements in the completeness of staging data.</a:t>
                      </a:r>
                      <a:endParaRPr lang="en-GB" sz="800" b="0">
                        <a:solidFill>
                          <a:srgbClr val="000000"/>
                        </a:solidFill>
                        <a:effectLst/>
                        <a:latin typeface="+mn-lt"/>
                        <a:ea typeface="Calibri" panose="020F0502020204030204" pitchFamily="34" charset="0"/>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14489"/>
                  </a:ext>
                </a:extLst>
              </a:tr>
              <a:tr h="412924">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a:solidFill>
                            <a:srgbClr val="000000"/>
                          </a:solidFill>
                          <a:effectLst/>
                          <a:latin typeface="+mn-lt"/>
                          <a:ea typeface="Calibri" panose="020F0502020204030204" pitchFamily="34" charset="0"/>
                        </a:rPr>
                        <a:t>Supporting Information</a:t>
                      </a:r>
                    </a:p>
                    <a:p>
                      <a:pPr marL="171450" lvl="0" indent="-171450">
                        <a:buFont typeface="Arial"/>
                        <a:buChar char="•"/>
                      </a:pPr>
                      <a:r>
                        <a:rPr lang="en-GB" sz="700" b="0" u="none"/>
                        <a:t>CADEAS Products and Publications : </a:t>
                      </a:r>
                      <a:r>
                        <a:rPr lang="en-GB" sz="700" b="0" u="none">
                          <a:hlinkClick r:id="rId7"/>
                        </a:rPr>
                        <a:t>CADEAS area on Cancer Alliance Workspace</a:t>
                      </a:r>
                      <a:r>
                        <a:rPr lang="en-GB" sz="700" b="0" u="none"/>
                        <a:t>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008013"/>
                  </a:ext>
                </a:extLst>
              </a:tr>
            </a:tbl>
          </a:graphicData>
        </a:graphic>
      </p:graphicFrame>
      <p:graphicFrame>
        <p:nvGraphicFramePr>
          <p:cNvPr id="6" name="Table 5">
            <a:extLst>
              <a:ext uri="{FF2B5EF4-FFF2-40B4-BE49-F238E27FC236}">
                <a16:creationId xmlns:a16="http://schemas.microsoft.com/office/drawing/2014/main" id="{E9FF89D3-A843-4A40-8B7E-2B9E1125E491}"/>
              </a:ext>
            </a:extLst>
          </p:cNvPr>
          <p:cNvGraphicFramePr>
            <a:graphicFrameLocks noGrp="1"/>
          </p:cNvGraphicFramePr>
          <p:nvPr/>
        </p:nvGraphicFramePr>
        <p:xfrm>
          <a:off x="1411127" y="1315919"/>
          <a:ext cx="4554979" cy="2290763"/>
        </p:xfrm>
        <a:graphic>
          <a:graphicData uri="http://schemas.openxmlformats.org/drawingml/2006/table">
            <a:tbl>
              <a:tblPr firstRow="1" bandRow="1">
                <a:tableStyleId>{00A15C55-8517-42AA-B614-E9B94910E393}</a:tableStyleId>
              </a:tblPr>
              <a:tblGrid>
                <a:gridCol w="4554979">
                  <a:extLst>
                    <a:ext uri="{9D8B030D-6E8A-4147-A177-3AD203B41FA5}">
                      <a16:colId xmlns:a16="http://schemas.microsoft.com/office/drawing/2014/main" val="4266069003"/>
                    </a:ext>
                  </a:extLst>
                </a:gridCol>
              </a:tblGrid>
              <a:tr h="445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dk1"/>
                          </a:solidFill>
                          <a:effectLst/>
                          <a:latin typeface="+mn-lt"/>
                          <a:ea typeface="+mn-ea"/>
                          <a:cs typeface="+mn-cs"/>
                        </a:rPr>
                        <a:t>Background</a:t>
                      </a:r>
                    </a:p>
                    <a:p>
                      <a:pPr marL="0" marR="0" lvl="0" indent="0" algn="l" rtl="0" eaLnBrk="1" fontAlgn="auto" latinLnBrk="0" hangingPunct="1">
                        <a:lnSpc>
                          <a:spcPct val="100000"/>
                        </a:lnSpc>
                        <a:spcBef>
                          <a:spcPts val="0"/>
                        </a:spcBef>
                        <a:spcAft>
                          <a:spcPts val="0"/>
                        </a:spcAft>
                        <a:buClrTx/>
                        <a:buSzTx/>
                        <a:buFontTx/>
                        <a:buNone/>
                      </a:pPr>
                      <a:r>
                        <a:rPr lang="en-GB" sz="800" b="0" i="0" u="none" strike="noStrike" kern="1200" dirty="0">
                          <a:solidFill>
                            <a:schemeClr val="dk1"/>
                          </a:solidFill>
                          <a:effectLst/>
                          <a:latin typeface="+mn-lt"/>
                          <a:ea typeface="+mn-ea"/>
                          <a:cs typeface="+mn-cs"/>
                        </a:rPr>
                        <a:t>Tackling inequalities in outcomes, experience and access is a key focus of the Long Term Plan and 22/23 Planning Guidance.</a:t>
                      </a:r>
                      <a:endParaRPr lang="en-GB" sz="800" dirty="0">
                        <a:effectLst/>
                        <a:latin typeface="+mn-lt"/>
                        <a:ea typeface="Times New Roman" panose="02020603050405020304" pitchFamily="18" charset="0"/>
                        <a:cs typeface="Times New Roman"/>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465357"/>
                  </a:ext>
                </a:extLst>
              </a:tr>
              <a:tr h="1312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000000"/>
                          </a:solidFill>
                          <a:effectLst/>
                          <a:highlight>
                            <a:srgbClr val="FFFF00"/>
                          </a:highlight>
                          <a:latin typeface="+mn-lt"/>
                          <a:ea typeface="Calibri" panose="020F0502020204030204" pitchFamily="34" charset="0"/>
                        </a:rPr>
                        <a:t>Priorities</a:t>
                      </a:r>
                    </a:p>
                    <a:p>
                      <a:pPr algn="l" rtl="0" fontAlgn="base"/>
                      <a:r>
                        <a:rPr lang="en-GB" sz="700" b="0" i="0" dirty="0">
                          <a:solidFill>
                            <a:schemeClr val="tx1"/>
                          </a:solidFill>
                          <a:effectLst/>
                          <a:highlight>
                            <a:srgbClr val="FFFF00"/>
                          </a:highlight>
                          <a:latin typeface="+mn-lt"/>
                        </a:rPr>
                        <a:t>As well as continuing to use and respond to local data in delivering programmes of work, Cancer Alliances should take specific action on health inequalities in line with three priorities:  </a:t>
                      </a:r>
                    </a:p>
                    <a:p>
                      <a:pPr marL="0" indent="0" algn="l" rtl="0" fontAlgn="base">
                        <a:buNone/>
                      </a:pPr>
                      <a:r>
                        <a:rPr lang="en-GB" sz="700" b="0" i="0" dirty="0">
                          <a:solidFill>
                            <a:schemeClr val="tx1"/>
                          </a:solidFill>
                          <a:effectLst/>
                          <a:highlight>
                            <a:srgbClr val="FFFF00"/>
                          </a:highlight>
                          <a:latin typeface="+mn-lt"/>
                        </a:rPr>
                        <a:t>1. Increase early stage diagnosis in areas of high deprivation, in particular through the delivery of existing projects and programmes of work (e.g. Targeted Lung Health Checks, FIT roll out, primary care, etc).</a:t>
                      </a:r>
                    </a:p>
                    <a:p>
                      <a:pPr marL="0" indent="0" algn="l" rtl="0" fontAlgn="base">
                        <a:buNone/>
                      </a:pPr>
                      <a:r>
                        <a:rPr lang="en-GB" sz="700" b="0" i="0" dirty="0">
                          <a:solidFill>
                            <a:schemeClr val="tx1"/>
                          </a:solidFill>
                          <a:effectLst/>
                          <a:highlight>
                            <a:srgbClr val="FFFF00"/>
                          </a:highlight>
                          <a:latin typeface="+mn-lt"/>
                        </a:rPr>
                        <a:t>2. Improve access to treatment for older people </a:t>
                      </a:r>
                    </a:p>
                    <a:p>
                      <a:pPr algn="l" rtl="0" fontAlgn="base">
                        <a:buFont typeface="Arial" panose="020B0604020202020204" pitchFamily="34" charset="0"/>
                        <a:buNone/>
                      </a:pPr>
                      <a:r>
                        <a:rPr lang="en-GB" sz="700" b="0" i="0" dirty="0">
                          <a:solidFill>
                            <a:schemeClr val="tx1"/>
                          </a:solidFill>
                          <a:effectLst/>
                          <a:highlight>
                            <a:srgbClr val="FFFF00"/>
                          </a:highlight>
                          <a:latin typeface="+mn-lt"/>
                        </a:rPr>
                        <a:t>3. </a:t>
                      </a:r>
                      <a:r>
                        <a:rPr lang="en-GB" sz="700" b="0" i="0" u="none" strike="noStrike" noProof="0" dirty="0">
                          <a:effectLst/>
                          <a:highlight>
                            <a:srgbClr val="FFFF00"/>
                          </a:highlight>
                        </a:rPr>
                        <a:t>Improve patient experience and personalised care for all sections of the community, including: using CPES and other relevant data to reduce variation in experience of care, ensuring implementation of PSFU benefits all patient groups, and improving uptake of the Quality of Life Survey in populations with lower response rates. </a:t>
                      </a:r>
                    </a:p>
                    <a:p>
                      <a:pPr algn="l" rtl="0" fontAlgn="base"/>
                      <a:r>
                        <a:rPr lang="en-GB" sz="700" b="0" i="0" dirty="0">
                          <a:solidFill>
                            <a:schemeClr val="tx1"/>
                          </a:solidFill>
                          <a:effectLst/>
                          <a:highlight>
                            <a:srgbClr val="FFFF00"/>
                          </a:highlight>
                          <a:latin typeface="+mn-lt"/>
                        </a:rPr>
                        <a:t>In addition, Cancer Alliances should continue to take action to ensure that recovery from the pandemic is delivered in an equitable way. </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614489"/>
                  </a:ext>
                </a:extLst>
              </a:tr>
              <a:tr h="532448">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solidFill>
                            <a:srgbClr val="000000"/>
                          </a:solidFill>
                          <a:effectLst/>
                          <a:latin typeface="+mn-lt"/>
                          <a:ea typeface="Calibri" panose="020F0502020204030204" pitchFamily="34" charset="0"/>
                        </a:rPr>
                        <a:t>Supporting Information</a:t>
                      </a:r>
                    </a:p>
                    <a:p>
                      <a:pPr marL="171450" indent="-171450">
                        <a:buFont typeface="Arial" panose="020B0604020202020204" pitchFamily="34" charset="0"/>
                        <a:buChar char="•"/>
                      </a:pPr>
                      <a:r>
                        <a:rPr lang="en-GB" sz="700" b="0" i="0" u="none" strike="noStrike" noProof="0" dirty="0">
                          <a:latin typeface="+mn-lt"/>
                        </a:rPr>
                        <a:t>Covid-19 Cancer Equity Data for FDS referrals and first treatment activity: available on the dedicated health inequalities page on </a:t>
                      </a:r>
                      <a:r>
                        <a:rPr lang="en-GB" sz="700" b="0" i="0" u="none" strike="noStrike" noProof="0" dirty="0">
                          <a:latin typeface="+mn-lt"/>
                          <a:hlinkClick r:id="rId8"/>
                        </a:rPr>
                        <a:t>the Workspace</a:t>
                      </a:r>
                      <a:r>
                        <a:rPr lang="en-GB" sz="700" b="0" i="0" u="none" strike="noStrike" noProof="0" dirty="0">
                          <a:latin typeface="+mn-lt"/>
                        </a:rPr>
                        <a:t>, and published with greater granularity in </a:t>
                      </a:r>
                      <a:r>
                        <a:rPr lang="en-GB" sz="700" b="0" i="0" u="none" strike="noStrike" noProof="0" dirty="0">
                          <a:latin typeface="+mn-lt"/>
                          <a:hlinkClick r:id="rId9"/>
                        </a:rPr>
                        <a:t>Foundry</a:t>
                      </a:r>
                      <a:endParaRPr lang="en-GB" sz="700" b="0" i="0" u="none" strike="noStrike" noProof="0" dirty="0">
                        <a:latin typeface="+mn-lt"/>
                      </a:endParaRPr>
                    </a:p>
                    <a:p>
                      <a:pPr marL="171450" indent="-171450">
                        <a:buFont typeface="Arial" panose="020B0604020202020204" pitchFamily="34" charset="0"/>
                        <a:buChar char="•"/>
                      </a:pPr>
                      <a:r>
                        <a:rPr lang="en-GB" sz="700" b="0" i="0" u="none" strike="noStrike" noProof="0" dirty="0">
                          <a:latin typeface="+mn-lt"/>
                          <a:hlinkClick r:id="rId10"/>
                        </a:rPr>
                        <a:t>Summary grid of key cancer inequality indicators</a:t>
                      </a:r>
                      <a:endParaRPr lang="en-GB" sz="700" b="0" i="0" u="none" strike="noStrike" noProof="0" dirty="0">
                        <a:latin typeface="+mn-lt"/>
                      </a:endParaRP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008013"/>
                  </a:ext>
                </a:extLst>
              </a:tr>
            </a:tbl>
          </a:graphicData>
        </a:graphic>
      </p:graphicFrame>
      <p:sp>
        <p:nvSpPr>
          <p:cNvPr id="21" name="TextBox 20">
            <a:extLst>
              <a:ext uri="{FF2B5EF4-FFF2-40B4-BE49-F238E27FC236}">
                <a16:creationId xmlns:a16="http://schemas.microsoft.com/office/drawing/2014/main" id="{41393EAD-882E-4006-9211-C26BDA6A1BEE}"/>
              </a:ext>
            </a:extLst>
          </p:cNvPr>
          <p:cNvSpPr txBox="1"/>
          <p:nvPr/>
        </p:nvSpPr>
        <p:spPr>
          <a:xfrm>
            <a:off x="1334515" y="489369"/>
            <a:ext cx="8083134" cy="2596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74295" tIns="37148" rIns="74295" bIns="37148"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E7E6E6"/>
                </a:solidFill>
                <a:effectLst/>
                <a:uLnTx/>
                <a:uFillTx/>
                <a:latin typeface="Calibri" panose="020F0502020204030204"/>
                <a:ea typeface="+mn-lt"/>
                <a:cs typeface="Calibri" panose="020F0502020204030204"/>
              </a:rPr>
              <a:t>There are four key principles we expect to be embedded and reflected in delivery plans. </a:t>
            </a:r>
            <a:endParaRPr kumimoji="0" lang="en-GB" sz="1200" b="0" i="0" u="none" strike="noStrike" kern="1200" cap="none" spc="0" normalizeH="0" baseline="0" noProof="0">
              <a:ln>
                <a:noFill/>
              </a:ln>
              <a:solidFill>
                <a:srgbClr val="E7E6E6"/>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410961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65A74D8-7869-4F49-8E8B-0F737C2BA751}"/>
              </a:ext>
            </a:extLst>
          </p:cNvPr>
          <p:cNvSpPr>
            <a:spLocks noGrp="1"/>
          </p:cNvSpPr>
          <p:nvPr>
            <p:ph type="title"/>
          </p:nvPr>
        </p:nvSpPr>
        <p:spPr/>
        <p:txBody>
          <a:bodyPr/>
          <a:lstStyle/>
          <a:p>
            <a:endParaRPr lang="en-GB"/>
          </a:p>
        </p:txBody>
      </p:sp>
      <p:pic>
        <p:nvPicPr>
          <p:cNvPr id="11" name="Picture 10">
            <a:extLst>
              <a:ext uri="{FF2B5EF4-FFF2-40B4-BE49-F238E27FC236}">
                <a16:creationId xmlns:a16="http://schemas.microsoft.com/office/drawing/2014/main" id="{55BA9565-840F-49DB-9743-F4E308578549}"/>
              </a:ext>
            </a:extLst>
          </p:cNvPr>
          <p:cNvPicPr>
            <a:picLocks noChangeAspect="1"/>
          </p:cNvPicPr>
          <p:nvPr/>
        </p:nvPicPr>
        <p:blipFill>
          <a:blip r:embed="rId3"/>
          <a:stretch>
            <a:fillRect/>
          </a:stretch>
        </p:blipFill>
        <p:spPr>
          <a:xfrm>
            <a:off x="118228" y="328525"/>
            <a:ext cx="11955543" cy="5925377"/>
          </a:xfrm>
          <a:prstGeom prst="rect">
            <a:avLst/>
          </a:prstGeom>
        </p:spPr>
      </p:pic>
    </p:spTree>
    <p:extLst>
      <p:ext uri="{BB962C8B-B14F-4D97-AF65-F5344CB8AC3E}">
        <p14:creationId xmlns:p14="http://schemas.microsoft.com/office/powerpoint/2010/main" val="144270092"/>
      </p:ext>
    </p:extLst>
  </p:cSld>
  <p:clrMapOvr>
    <a:masterClrMapping/>
  </p:clrMapOvr>
</p:sld>
</file>

<file path=ppt/theme/theme1.xml><?xml version="1.0" encoding="utf-8"?>
<a:theme xmlns:a="http://schemas.openxmlformats.org/drawingml/2006/main" name="SWAG C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G CA _ 2020 Powerpoint Template.potx" id="{B9853DA4-255A-453C-9E9A-308F52F5DEA4}" vid="{CE236249-2973-486C-BA8B-B655D4B5B5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4694</Words>
  <Application>Microsoft Office PowerPoint</Application>
  <PresentationFormat>Widescreen</PresentationFormat>
  <Paragraphs>387</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Arial,Sans-Serif</vt:lpstr>
      <vt:lpstr>Calibri</vt:lpstr>
      <vt:lpstr>Calibri Light</vt:lpstr>
      <vt:lpstr>Segoe UI</vt:lpstr>
      <vt:lpstr>SWAG CA</vt:lpstr>
      <vt:lpstr>The SWAG Cancer Alliance approach to reducing Health Inequalities </vt:lpstr>
      <vt:lpstr>Context</vt:lpstr>
      <vt:lpstr>Context</vt:lpstr>
      <vt:lpstr>Policy drivers </vt:lpstr>
      <vt:lpstr>National Cancer Alliance Planning 2022/23</vt:lpstr>
      <vt:lpstr>National Cancer Alliance Planning 2022/23</vt:lpstr>
      <vt:lpstr>Cancer Alliance roles on behalf of ICBs</vt:lpstr>
      <vt:lpstr>PowerPoint Presentation</vt:lpstr>
      <vt:lpstr>PowerPoint Presentation</vt:lpstr>
      <vt:lpstr>PowerPoint Presentation</vt:lpstr>
      <vt:lpstr>PowerPoint Presentation</vt:lpstr>
      <vt:lpstr>PowerPoint Presentation</vt:lpstr>
      <vt:lpstr>South West region priorities for health inequalities, 2022-24</vt:lpstr>
      <vt:lpstr>PowerPoint Presentation</vt:lpstr>
      <vt:lpstr>PowerPoint Presentation</vt:lpstr>
      <vt:lpstr>PowerPoint Presentation</vt:lpstr>
      <vt:lpstr>PowerPoint Presentation</vt:lpstr>
      <vt:lpstr>PowerPoint Presentation</vt:lpstr>
      <vt:lpstr>PowerPoint Presentation</vt:lpstr>
      <vt:lpstr>SWAG CA strategic ambitions for reducing health inequalities is to demonstrate that it has made a difference to improving access, experience and outcomes for those population groups most in need</vt:lpstr>
      <vt:lpstr>SWAG CA strategic objectives to reduce health inequalities:</vt:lpstr>
      <vt:lpstr>Strategic priorities for SWAG CA to reduce health inequalities:</vt:lpstr>
      <vt:lpstr>Reducing health inequalities in the SWAG CA strategic programmes of work:</vt:lpstr>
      <vt:lpstr>PowerPoint Presentation</vt:lpstr>
      <vt:lpstr>Key questions for consideration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SWAG Cancer Alliance approach to reducing Health Inequalities </dc:title>
  <dc:creator>Patricia Mclarnon</dc:creator>
  <cp:lastModifiedBy>Patricia Mclarnon</cp:lastModifiedBy>
  <cp:revision>2</cp:revision>
  <dcterms:created xsi:type="dcterms:W3CDTF">2022-12-14T11:04:51Z</dcterms:created>
  <dcterms:modified xsi:type="dcterms:W3CDTF">2022-12-14T11:25:09Z</dcterms:modified>
</cp:coreProperties>
</file>