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3" r:id="rId8"/>
    <p:sldId id="264" r:id="rId9"/>
    <p:sldId id="265" r:id="rId10"/>
    <p:sldId id="262" r:id="rId11"/>
    <p:sldId id="266" r:id="rId12"/>
    <p:sldId id="267" r:id="rId13"/>
    <p:sldId id="268" r:id="rId14"/>
    <p:sldId id="269" r:id="rId15"/>
    <p:sldId id="270" r:id="rId16"/>
    <p:sldId id="271" r:id="rId17"/>
    <p:sldId id="275" r:id="rId18"/>
    <p:sldId id="272" r:id="rId19"/>
    <p:sldId id="274"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55"/>
    <p:restoredTop sz="80256"/>
  </p:normalViewPr>
  <p:slideViewPr>
    <p:cSldViewPr snapToGrid="0" snapToObjects="1">
      <p:cViewPr varScale="1">
        <p:scale>
          <a:sx n="64" d="100"/>
          <a:sy n="64" d="100"/>
        </p:scale>
        <p:origin x="940" y="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1BD077-A089-2747-A953-0D65FC7B99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21060B-D046-2D4D-8789-A1D3328E86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FDEBB1-ABB3-184D-BB27-A0749101F361}" type="datetimeFigureOut">
              <a:rPr lang="en-US" smtClean="0"/>
              <a:t>11/2/2022</a:t>
            </a:fld>
            <a:endParaRPr lang="en-US"/>
          </a:p>
        </p:txBody>
      </p:sp>
      <p:sp>
        <p:nvSpPr>
          <p:cNvPr id="4" name="Footer Placeholder 3">
            <a:extLst>
              <a:ext uri="{FF2B5EF4-FFF2-40B4-BE49-F238E27FC236}">
                <a16:creationId xmlns:a16="http://schemas.microsoft.com/office/drawing/2014/main" id="{B7D0971D-8CA9-624B-91D5-194A6A9540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5AB06A-A98E-DA4D-BAC4-6259BCC699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16FE39-B5EF-AB4F-97BA-C460D8DC937E}" type="slidenum">
              <a:rPr lang="en-US" smtClean="0"/>
              <a:t>‹#›</a:t>
            </a:fld>
            <a:endParaRPr lang="en-US"/>
          </a:p>
        </p:txBody>
      </p:sp>
    </p:spTree>
    <p:extLst>
      <p:ext uri="{BB962C8B-B14F-4D97-AF65-F5344CB8AC3E}">
        <p14:creationId xmlns:p14="http://schemas.microsoft.com/office/powerpoint/2010/main" val="3785792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B383A-B22A-074D-BBC6-2753DC2CBDCB}" type="datetimeFigureOut">
              <a:rPr lang="en-US" smtClean="0"/>
              <a:t>11/2/2022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0F2D7-F0B8-034F-A1D2-B8C489CD349C}" type="slidenum">
              <a:rPr lang="en-US" smtClean="0"/>
              <a:t>‹#›</a:t>
            </a:fld>
            <a:endParaRPr lang="en-US" dirty="0"/>
          </a:p>
        </p:txBody>
      </p:sp>
    </p:spTree>
    <p:extLst>
      <p:ext uri="{BB962C8B-B14F-4D97-AF65-F5344CB8AC3E}">
        <p14:creationId xmlns:p14="http://schemas.microsoft.com/office/powerpoint/2010/main" val="245450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highlight some of recommendations that are new/nuance of 2015 </a:t>
            </a:r>
          </a:p>
          <a:p>
            <a:endParaRPr lang="en-US" dirty="0"/>
          </a:p>
          <a:p>
            <a:r>
              <a:rPr lang="en-US" dirty="0"/>
              <a:t>Starts with a section on communication and support which is crucial but no major differences that I can see </a:t>
            </a:r>
          </a:p>
        </p:txBody>
      </p:sp>
      <p:sp>
        <p:nvSpPr>
          <p:cNvPr id="4" name="Slide Number Placeholder 3"/>
          <p:cNvSpPr>
            <a:spLocks noGrp="1"/>
          </p:cNvSpPr>
          <p:nvPr>
            <p:ph type="sldNum" sz="quarter" idx="5"/>
          </p:nvPr>
        </p:nvSpPr>
        <p:spPr/>
        <p:txBody>
          <a:bodyPr/>
          <a:lstStyle/>
          <a:p>
            <a:fld id="{B8E0F2D7-F0B8-034F-A1D2-B8C489CD349C}" type="slidenum">
              <a:rPr lang="en-US" smtClean="0"/>
              <a:t>1</a:t>
            </a:fld>
            <a:endParaRPr lang="en-US" dirty="0"/>
          </a:p>
        </p:txBody>
      </p:sp>
    </p:spTree>
    <p:extLst>
      <p:ext uri="{BB962C8B-B14F-4D97-AF65-F5344CB8AC3E}">
        <p14:creationId xmlns:p14="http://schemas.microsoft.com/office/powerpoint/2010/main" val="3372847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begins to grow more than 2 centimeters away from the primary tumor but before it reaches the nearest lymph node.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T-VEC is an oncolytic virus therapy, a treatment that uses a virus to infect and kill cancer cells while avoiding normal, healthy cells. T-VEC is made from a genetically modified herpes virus, commonly known as the cold sore virus. The therapy is designed to replicate inside melanoma cells to kill those cells. It may also enhance the immune system's ability to fight cancer.</a:t>
            </a:r>
            <a:endParaRPr lang="en-US" dirty="0"/>
          </a:p>
        </p:txBody>
      </p:sp>
      <p:sp>
        <p:nvSpPr>
          <p:cNvPr id="4" name="Slide Number Placeholder 3"/>
          <p:cNvSpPr>
            <a:spLocks noGrp="1"/>
          </p:cNvSpPr>
          <p:nvPr>
            <p:ph type="sldNum" sz="quarter" idx="5"/>
          </p:nvPr>
        </p:nvSpPr>
        <p:spPr/>
        <p:txBody>
          <a:bodyPr/>
          <a:lstStyle/>
          <a:p>
            <a:fld id="{B8E0F2D7-F0B8-034F-A1D2-B8C489CD349C}" type="slidenum">
              <a:rPr lang="en-US" smtClean="0"/>
              <a:t>11</a:t>
            </a:fld>
            <a:endParaRPr lang="en-US" dirty="0"/>
          </a:p>
        </p:txBody>
      </p:sp>
    </p:spTree>
    <p:extLst>
      <p:ext uri="{BB962C8B-B14F-4D97-AF65-F5344CB8AC3E}">
        <p14:creationId xmlns:p14="http://schemas.microsoft.com/office/powerpoint/2010/main" val="82529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not have enough time to generate the necessary immune response associated with immunotherapy </a:t>
            </a:r>
          </a:p>
        </p:txBody>
      </p:sp>
      <p:sp>
        <p:nvSpPr>
          <p:cNvPr id="4" name="Slide Number Placeholder 3"/>
          <p:cNvSpPr>
            <a:spLocks noGrp="1"/>
          </p:cNvSpPr>
          <p:nvPr>
            <p:ph type="sldNum" sz="quarter" idx="5"/>
          </p:nvPr>
        </p:nvSpPr>
        <p:spPr/>
        <p:txBody>
          <a:bodyPr/>
          <a:lstStyle/>
          <a:p>
            <a:fld id="{B8E0F2D7-F0B8-034F-A1D2-B8C489CD349C}" type="slidenum">
              <a:rPr lang="en-US" smtClean="0"/>
              <a:t>15</a:t>
            </a:fld>
            <a:endParaRPr lang="en-US" dirty="0"/>
          </a:p>
        </p:txBody>
      </p:sp>
    </p:spTree>
    <p:extLst>
      <p:ext uri="{BB962C8B-B14F-4D97-AF65-F5344CB8AC3E}">
        <p14:creationId xmlns:p14="http://schemas.microsoft.com/office/powerpoint/2010/main" val="4229543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0F2D7-F0B8-034F-A1D2-B8C489CD349C}" type="slidenum">
              <a:rPr lang="en-US" smtClean="0"/>
              <a:t>16</a:t>
            </a:fld>
            <a:endParaRPr lang="en-US"/>
          </a:p>
        </p:txBody>
      </p:sp>
    </p:spTree>
    <p:extLst>
      <p:ext uri="{BB962C8B-B14F-4D97-AF65-F5344CB8AC3E}">
        <p14:creationId xmlns:p14="http://schemas.microsoft.com/office/powerpoint/2010/main" val="329665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Adjuvant keynote 054 pembro  and the checkmate 238  niv over ipi </a:t>
            </a:r>
          </a:p>
        </p:txBody>
      </p:sp>
      <p:sp>
        <p:nvSpPr>
          <p:cNvPr id="4" name="Slide Number Placeholder 3"/>
          <p:cNvSpPr>
            <a:spLocks noGrp="1"/>
          </p:cNvSpPr>
          <p:nvPr>
            <p:ph type="sldNum" sz="quarter" idx="5"/>
          </p:nvPr>
        </p:nvSpPr>
        <p:spPr/>
        <p:txBody>
          <a:bodyPr/>
          <a:lstStyle/>
          <a:p>
            <a:fld id="{B8E0F2D7-F0B8-034F-A1D2-B8C489CD349C}" type="slidenum">
              <a:rPr lang="en-US" smtClean="0"/>
              <a:t>18</a:t>
            </a:fld>
            <a:endParaRPr lang="en-US" dirty="0"/>
          </a:p>
        </p:txBody>
      </p:sp>
    </p:spTree>
    <p:extLst>
      <p:ext uri="{BB962C8B-B14F-4D97-AF65-F5344CB8AC3E}">
        <p14:creationId xmlns:p14="http://schemas.microsoft.com/office/powerpoint/2010/main" val="2255847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PIFU</a:t>
            </a:r>
          </a:p>
        </p:txBody>
      </p:sp>
      <p:sp>
        <p:nvSpPr>
          <p:cNvPr id="4" name="Slide Number Placeholder 3"/>
          <p:cNvSpPr>
            <a:spLocks noGrp="1"/>
          </p:cNvSpPr>
          <p:nvPr>
            <p:ph type="sldNum" sz="quarter" idx="5"/>
          </p:nvPr>
        </p:nvSpPr>
        <p:spPr/>
        <p:txBody>
          <a:bodyPr/>
          <a:lstStyle/>
          <a:p>
            <a:fld id="{B8E0F2D7-F0B8-034F-A1D2-B8C489CD349C}" type="slidenum">
              <a:rPr lang="en-US" smtClean="0"/>
              <a:t>19</a:t>
            </a:fld>
            <a:endParaRPr lang="en-US" dirty="0"/>
          </a:p>
        </p:txBody>
      </p:sp>
    </p:spTree>
    <p:extLst>
      <p:ext uri="{BB962C8B-B14F-4D97-AF65-F5344CB8AC3E}">
        <p14:creationId xmlns:p14="http://schemas.microsoft.com/office/powerpoint/2010/main" val="2668087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over 5 years </a:t>
            </a:r>
          </a:p>
        </p:txBody>
      </p:sp>
      <p:sp>
        <p:nvSpPr>
          <p:cNvPr id="4" name="Slide Number Placeholder 3"/>
          <p:cNvSpPr>
            <a:spLocks noGrp="1"/>
          </p:cNvSpPr>
          <p:nvPr>
            <p:ph type="sldNum" sz="quarter" idx="5"/>
          </p:nvPr>
        </p:nvSpPr>
        <p:spPr/>
        <p:txBody>
          <a:bodyPr/>
          <a:lstStyle/>
          <a:p>
            <a:fld id="{B8E0F2D7-F0B8-034F-A1D2-B8C489CD349C}" type="slidenum">
              <a:rPr lang="en-US" smtClean="0"/>
              <a:t>20</a:t>
            </a:fld>
            <a:endParaRPr lang="en-US" dirty="0"/>
          </a:p>
        </p:txBody>
      </p:sp>
    </p:spTree>
    <p:extLst>
      <p:ext uri="{BB962C8B-B14F-4D97-AF65-F5344CB8AC3E}">
        <p14:creationId xmlns:p14="http://schemas.microsoft.com/office/powerpoint/2010/main" val="35928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copy in transplant physician ask how they are   inform the transplant physician or general phyisican </a:t>
            </a:r>
          </a:p>
          <a:p>
            <a:r>
              <a:rPr lang="en-US" dirty="0"/>
              <a:t>Enquire on aza/mycophen  neuro/gastro etc </a:t>
            </a:r>
          </a:p>
          <a:p>
            <a:r>
              <a:rPr lang="en-US" dirty="0"/>
              <a:t>Page 9 of 44 </a:t>
            </a:r>
          </a:p>
        </p:txBody>
      </p:sp>
      <p:sp>
        <p:nvSpPr>
          <p:cNvPr id="4" name="Slide Number Placeholder 3"/>
          <p:cNvSpPr>
            <a:spLocks noGrp="1"/>
          </p:cNvSpPr>
          <p:nvPr>
            <p:ph type="sldNum" sz="quarter" idx="5"/>
          </p:nvPr>
        </p:nvSpPr>
        <p:spPr/>
        <p:txBody>
          <a:bodyPr/>
          <a:lstStyle/>
          <a:p>
            <a:fld id="{B8E0F2D7-F0B8-034F-A1D2-B8C489CD349C}" type="slidenum">
              <a:rPr lang="en-US" smtClean="0"/>
              <a:t>2</a:t>
            </a:fld>
            <a:endParaRPr lang="en-US" dirty="0"/>
          </a:p>
        </p:txBody>
      </p:sp>
    </p:spTree>
    <p:extLst>
      <p:ext uri="{BB962C8B-B14F-4D97-AF65-F5344CB8AC3E}">
        <p14:creationId xmlns:p14="http://schemas.microsoft.com/office/powerpoint/2010/main" val="385545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t>
            </a:r>
          </a:p>
          <a:p>
            <a:r>
              <a:rPr lang="en-US" dirty="0"/>
              <a:t>speed up decision making for replapsed disease  noted that significant number reaplwe </a:t>
            </a:r>
          </a:p>
        </p:txBody>
      </p:sp>
      <p:sp>
        <p:nvSpPr>
          <p:cNvPr id="4" name="Slide Number Placeholder 3"/>
          <p:cNvSpPr>
            <a:spLocks noGrp="1"/>
          </p:cNvSpPr>
          <p:nvPr>
            <p:ph type="sldNum" sz="quarter" idx="5"/>
          </p:nvPr>
        </p:nvSpPr>
        <p:spPr/>
        <p:txBody>
          <a:bodyPr/>
          <a:lstStyle/>
          <a:p>
            <a:fld id="{B8E0F2D7-F0B8-034F-A1D2-B8C489CD349C}" type="slidenum">
              <a:rPr lang="en-US" smtClean="0"/>
              <a:t>3</a:t>
            </a:fld>
            <a:endParaRPr lang="en-US" dirty="0"/>
          </a:p>
        </p:txBody>
      </p:sp>
    </p:spTree>
    <p:extLst>
      <p:ext uri="{BB962C8B-B14F-4D97-AF65-F5344CB8AC3E}">
        <p14:creationId xmlns:p14="http://schemas.microsoft.com/office/powerpoint/2010/main" val="136672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0F2D7-F0B8-034F-A1D2-B8C489CD349C}" type="slidenum">
              <a:rPr lang="en-US" smtClean="0"/>
              <a:t>4</a:t>
            </a:fld>
            <a:endParaRPr lang="en-US"/>
          </a:p>
        </p:txBody>
      </p:sp>
    </p:spTree>
    <p:extLst>
      <p:ext uri="{BB962C8B-B14F-4D97-AF65-F5344CB8AC3E}">
        <p14:creationId xmlns:p14="http://schemas.microsoft.com/office/powerpoint/2010/main" val="12858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Increased sensivity for detecting brain mets  for MRI compared to CT </a:t>
            </a:r>
          </a:p>
          <a:p>
            <a:endParaRPr lang="en-US" dirty="0"/>
          </a:p>
          <a:p>
            <a:r>
              <a:rPr lang="en-US" dirty="0"/>
              <a:t>Committee agreed that mri has utility in staging </a:t>
            </a:r>
          </a:p>
        </p:txBody>
      </p:sp>
      <p:sp>
        <p:nvSpPr>
          <p:cNvPr id="4" name="Slide Number Placeholder 3"/>
          <p:cNvSpPr>
            <a:spLocks noGrp="1"/>
          </p:cNvSpPr>
          <p:nvPr>
            <p:ph type="sldNum" sz="quarter" idx="5"/>
          </p:nvPr>
        </p:nvSpPr>
        <p:spPr/>
        <p:txBody>
          <a:bodyPr/>
          <a:lstStyle/>
          <a:p>
            <a:fld id="{B8E0F2D7-F0B8-034F-A1D2-B8C489CD349C}" type="slidenum">
              <a:rPr lang="en-US" smtClean="0"/>
              <a:t>5</a:t>
            </a:fld>
            <a:endParaRPr lang="en-US" dirty="0"/>
          </a:p>
        </p:txBody>
      </p:sp>
    </p:spTree>
    <p:extLst>
      <p:ext uri="{BB962C8B-B14F-4D97-AF65-F5344CB8AC3E}">
        <p14:creationId xmlns:p14="http://schemas.microsoft.com/office/powerpoint/2010/main" val="222601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Noted a high rate of recurrence in the interim period between </a:t>
            </a:r>
            <a:r>
              <a:rPr lang="en-US" dirty="0" err="1"/>
              <a:t>syugery</a:t>
            </a:r>
            <a:r>
              <a:rPr lang="en-US" dirty="0"/>
              <a:t> and starting adjuvant therapy </a:t>
            </a:r>
          </a:p>
        </p:txBody>
      </p:sp>
      <p:sp>
        <p:nvSpPr>
          <p:cNvPr id="4" name="Slide Number Placeholder 3"/>
          <p:cNvSpPr>
            <a:spLocks noGrp="1"/>
          </p:cNvSpPr>
          <p:nvPr>
            <p:ph type="sldNum" sz="quarter" idx="5"/>
          </p:nvPr>
        </p:nvSpPr>
        <p:spPr/>
        <p:txBody>
          <a:bodyPr/>
          <a:lstStyle/>
          <a:p>
            <a:fld id="{B8E0F2D7-F0B8-034F-A1D2-B8C489CD349C}" type="slidenum">
              <a:rPr lang="en-US" smtClean="0"/>
              <a:t>7</a:t>
            </a:fld>
            <a:endParaRPr lang="en-US" dirty="0"/>
          </a:p>
        </p:txBody>
      </p:sp>
    </p:spTree>
    <p:extLst>
      <p:ext uri="{BB962C8B-B14F-4D97-AF65-F5344CB8AC3E}">
        <p14:creationId xmlns:p14="http://schemas.microsoft.com/office/powerpoint/2010/main" val="220292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adequate margins ?</a:t>
            </a:r>
          </a:p>
        </p:txBody>
      </p:sp>
      <p:sp>
        <p:nvSpPr>
          <p:cNvPr id="4" name="Slide Number Placeholder 3"/>
          <p:cNvSpPr>
            <a:spLocks noGrp="1"/>
          </p:cNvSpPr>
          <p:nvPr>
            <p:ph type="sldNum" sz="quarter" idx="5"/>
          </p:nvPr>
        </p:nvSpPr>
        <p:spPr/>
        <p:txBody>
          <a:bodyPr/>
          <a:lstStyle/>
          <a:p>
            <a:fld id="{B8E0F2D7-F0B8-034F-A1D2-B8C489CD349C}" type="slidenum">
              <a:rPr lang="en-US" smtClean="0"/>
              <a:t>8</a:t>
            </a:fld>
            <a:endParaRPr lang="en-US" dirty="0"/>
          </a:p>
        </p:txBody>
      </p:sp>
    </p:spTree>
    <p:extLst>
      <p:ext uri="{BB962C8B-B14F-4D97-AF65-F5344CB8AC3E}">
        <p14:creationId xmlns:p14="http://schemas.microsoft.com/office/powerpoint/2010/main" val="322526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Smaller margins due to cosmetic or surgical issues to be discussed face head digits etc </a:t>
            </a:r>
          </a:p>
        </p:txBody>
      </p:sp>
      <p:sp>
        <p:nvSpPr>
          <p:cNvPr id="4" name="Slide Number Placeholder 3"/>
          <p:cNvSpPr>
            <a:spLocks noGrp="1"/>
          </p:cNvSpPr>
          <p:nvPr>
            <p:ph type="sldNum" sz="quarter" idx="5"/>
          </p:nvPr>
        </p:nvSpPr>
        <p:spPr/>
        <p:txBody>
          <a:bodyPr/>
          <a:lstStyle/>
          <a:p>
            <a:fld id="{B8E0F2D7-F0B8-034F-A1D2-B8C489CD349C}" type="slidenum">
              <a:rPr lang="en-US" smtClean="0"/>
              <a:t>9</a:t>
            </a:fld>
            <a:endParaRPr lang="en-US" dirty="0"/>
          </a:p>
        </p:txBody>
      </p:sp>
    </p:spTree>
    <p:extLst>
      <p:ext uri="{BB962C8B-B14F-4D97-AF65-F5344CB8AC3E}">
        <p14:creationId xmlns:p14="http://schemas.microsoft.com/office/powerpoint/2010/main" val="389226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they ?  In transit </a:t>
            </a:r>
            <a:r>
              <a:rPr lang="en-GB" sz="1200" b="0" i="0" u="none" strike="noStrike" kern="1200" dirty="0">
                <a:solidFill>
                  <a:schemeClr val="tx1"/>
                </a:solidFill>
                <a:effectLst/>
                <a:latin typeface="+mn-lt"/>
                <a:ea typeface="+mn-ea"/>
                <a:cs typeface="+mn-cs"/>
              </a:rPr>
              <a:t>A type of metastasis in which skin cancer spreads through a lymph vessel and begins to grow more than 2 centimeters away from the primary tumor but before it reaches the nearest lymph node.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Microscopic satellites (microsatellites) in primary melanoma are defined as one or more discontinuous nests of neoplastic melanocytes measuring more than 0.05 mm in diameter that are clearly separated by normal dermis (i.e., no fibrosis or inflammation) from the main invasive component of the melanoma by a distance of at least 0.3 mm.</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Completion does not improve survival  compared to surveillance and increases risk of lymphoedema </a:t>
            </a:r>
            <a:endParaRPr lang="en-US" dirty="0"/>
          </a:p>
        </p:txBody>
      </p:sp>
      <p:sp>
        <p:nvSpPr>
          <p:cNvPr id="4" name="Slide Number Placeholder 3"/>
          <p:cNvSpPr>
            <a:spLocks noGrp="1"/>
          </p:cNvSpPr>
          <p:nvPr>
            <p:ph type="sldNum" sz="quarter" idx="5"/>
          </p:nvPr>
        </p:nvSpPr>
        <p:spPr/>
        <p:txBody>
          <a:bodyPr/>
          <a:lstStyle/>
          <a:p>
            <a:fld id="{B8E0F2D7-F0B8-034F-A1D2-B8C489CD349C}" type="slidenum">
              <a:rPr lang="en-US" smtClean="0"/>
              <a:t>10</a:t>
            </a:fld>
            <a:endParaRPr lang="en-US" dirty="0"/>
          </a:p>
        </p:txBody>
      </p:sp>
    </p:spTree>
    <p:extLst>
      <p:ext uri="{BB962C8B-B14F-4D97-AF65-F5344CB8AC3E}">
        <p14:creationId xmlns:p14="http://schemas.microsoft.com/office/powerpoint/2010/main" val="390113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22C04-DA1E-7540-B823-492541E46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1C34A6-A27C-2A4E-889C-88FCDF539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5DB02A-7E4A-A840-BD28-23EA92802D6F}"/>
              </a:ext>
            </a:extLst>
          </p:cNvPr>
          <p:cNvSpPr>
            <a:spLocks noGrp="1"/>
          </p:cNvSpPr>
          <p:nvPr>
            <p:ph type="dt" sz="half" idx="10"/>
          </p:nvPr>
        </p:nvSpPr>
        <p:spPr/>
        <p:txBody>
          <a:bodyPr/>
          <a:lstStyle/>
          <a:p>
            <a:fld id="{78DBF154-D554-2644-A29B-6C683DB0EB58}" type="datetimeFigureOut">
              <a:rPr lang="en-US" smtClean="0"/>
              <a:t>11/2/2022</a:t>
            </a:fld>
            <a:endParaRPr lang="en-US" dirty="0"/>
          </a:p>
        </p:txBody>
      </p:sp>
      <p:sp>
        <p:nvSpPr>
          <p:cNvPr id="5" name="Footer Placeholder 4">
            <a:extLst>
              <a:ext uri="{FF2B5EF4-FFF2-40B4-BE49-F238E27FC236}">
                <a16:creationId xmlns:a16="http://schemas.microsoft.com/office/drawing/2014/main" id="{8DC56966-9EE2-994C-9A2B-14FABCF2A8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1F9262-EC5F-5A41-9263-0E44282C7367}"/>
              </a:ext>
            </a:extLst>
          </p:cNvPr>
          <p:cNvSpPr>
            <a:spLocks noGrp="1"/>
          </p:cNvSpPr>
          <p:nvPr>
            <p:ph type="sldNum" sz="quarter" idx="12"/>
          </p:nvPr>
        </p:nvSpPr>
        <p:spPr/>
        <p:txBody>
          <a:bodyPr/>
          <a:lstStyle/>
          <a:p>
            <a:fld id="{5053758A-CE78-2643-9F08-EBAE357BABEB}" type="slidenum">
              <a:rPr lang="en-US" smtClean="0"/>
              <a:t>‹#›</a:t>
            </a:fld>
            <a:endParaRPr lang="en-US" dirty="0"/>
          </a:p>
        </p:txBody>
      </p:sp>
    </p:spTree>
    <p:extLst>
      <p:ext uri="{BB962C8B-B14F-4D97-AF65-F5344CB8AC3E}">
        <p14:creationId xmlns:p14="http://schemas.microsoft.com/office/powerpoint/2010/main" val="148712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06DD-4484-084D-9B29-180B27ACD7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48AEF8-32F3-C44F-8FFA-4CA04140C8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AF448-7A0A-4B46-8FDB-D5CBFE467833}"/>
              </a:ext>
            </a:extLst>
          </p:cNvPr>
          <p:cNvSpPr>
            <a:spLocks noGrp="1"/>
          </p:cNvSpPr>
          <p:nvPr>
            <p:ph type="dt" sz="half" idx="10"/>
          </p:nvPr>
        </p:nvSpPr>
        <p:spPr/>
        <p:txBody>
          <a:bodyPr/>
          <a:lstStyle/>
          <a:p>
            <a:fld id="{78DBF154-D554-2644-A29B-6C683DB0EB58}" type="datetimeFigureOut">
              <a:rPr lang="en-US" smtClean="0"/>
              <a:t>11/2/2022</a:t>
            </a:fld>
            <a:endParaRPr lang="en-US" dirty="0"/>
          </a:p>
        </p:txBody>
      </p:sp>
      <p:sp>
        <p:nvSpPr>
          <p:cNvPr id="5" name="Footer Placeholder 4">
            <a:extLst>
              <a:ext uri="{FF2B5EF4-FFF2-40B4-BE49-F238E27FC236}">
                <a16:creationId xmlns:a16="http://schemas.microsoft.com/office/drawing/2014/main" id="{84F069D0-6EB1-344A-B4B7-54385AB9A5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4C7C03-F2ED-6A40-BF95-262E5DD2D8EF}"/>
              </a:ext>
            </a:extLst>
          </p:cNvPr>
          <p:cNvSpPr>
            <a:spLocks noGrp="1"/>
          </p:cNvSpPr>
          <p:nvPr>
            <p:ph type="sldNum" sz="quarter" idx="12"/>
          </p:nvPr>
        </p:nvSpPr>
        <p:spPr/>
        <p:txBody>
          <a:bodyPr/>
          <a:lstStyle/>
          <a:p>
            <a:fld id="{5053758A-CE78-2643-9F08-EBAE357BABEB}" type="slidenum">
              <a:rPr lang="en-US" smtClean="0"/>
              <a:t>‹#›</a:t>
            </a:fld>
            <a:endParaRPr lang="en-US" dirty="0"/>
          </a:p>
        </p:txBody>
      </p:sp>
    </p:spTree>
    <p:extLst>
      <p:ext uri="{BB962C8B-B14F-4D97-AF65-F5344CB8AC3E}">
        <p14:creationId xmlns:p14="http://schemas.microsoft.com/office/powerpoint/2010/main" val="428115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AFDAE-7862-4A4B-864C-799258A921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5ACC14-D888-D94F-9172-BB54DB2FFD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586AB-272D-BB45-B2C8-AD0AD26D527A}"/>
              </a:ext>
            </a:extLst>
          </p:cNvPr>
          <p:cNvSpPr>
            <a:spLocks noGrp="1"/>
          </p:cNvSpPr>
          <p:nvPr>
            <p:ph type="dt" sz="half" idx="10"/>
          </p:nvPr>
        </p:nvSpPr>
        <p:spPr/>
        <p:txBody>
          <a:bodyPr/>
          <a:lstStyle/>
          <a:p>
            <a:fld id="{78DBF154-D554-2644-A29B-6C683DB0EB58}" type="datetimeFigureOut">
              <a:rPr lang="en-US" smtClean="0"/>
              <a:t>11/2/2022</a:t>
            </a:fld>
            <a:endParaRPr lang="en-US" dirty="0"/>
          </a:p>
        </p:txBody>
      </p:sp>
      <p:sp>
        <p:nvSpPr>
          <p:cNvPr id="5" name="Footer Placeholder 4">
            <a:extLst>
              <a:ext uri="{FF2B5EF4-FFF2-40B4-BE49-F238E27FC236}">
                <a16:creationId xmlns:a16="http://schemas.microsoft.com/office/drawing/2014/main" id="{B1D4C9E9-C0A4-CF4B-9C98-8AFB3DB27F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230000-7937-1B4D-B616-2AFE58EA30E2}"/>
              </a:ext>
            </a:extLst>
          </p:cNvPr>
          <p:cNvSpPr>
            <a:spLocks noGrp="1"/>
          </p:cNvSpPr>
          <p:nvPr>
            <p:ph type="sldNum" sz="quarter" idx="12"/>
          </p:nvPr>
        </p:nvSpPr>
        <p:spPr/>
        <p:txBody>
          <a:bodyPr/>
          <a:lstStyle/>
          <a:p>
            <a:fld id="{5053758A-CE78-2643-9F08-EBAE357BABEB}" type="slidenum">
              <a:rPr lang="en-US" smtClean="0"/>
              <a:t>‹#›</a:t>
            </a:fld>
            <a:endParaRPr lang="en-US" dirty="0"/>
          </a:p>
        </p:txBody>
      </p:sp>
    </p:spTree>
    <p:extLst>
      <p:ext uri="{BB962C8B-B14F-4D97-AF65-F5344CB8AC3E}">
        <p14:creationId xmlns:p14="http://schemas.microsoft.com/office/powerpoint/2010/main" val="128314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3AA1-1348-9E4D-9352-4EB021216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A32A3-9654-C841-ADF0-7B9C649985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79434-31A3-CA4D-ADD7-C11C9CB94C1A}"/>
              </a:ext>
            </a:extLst>
          </p:cNvPr>
          <p:cNvSpPr>
            <a:spLocks noGrp="1"/>
          </p:cNvSpPr>
          <p:nvPr>
            <p:ph type="dt" sz="half" idx="10"/>
          </p:nvPr>
        </p:nvSpPr>
        <p:spPr/>
        <p:txBody>
          <a:bodyPr/>
          <a:lstStyle/>
          <a:p>
            <a:fld id="{78DBF154-D554-2644-A29B-6C683DB0EB58}" type="datetimeFigureOut">
              <a:rPr lang="en-US" smtClean="0"/>
              <a:t>11/2/2022</a:t>
            </a:fld>
            <a:endParaRPr lang="en-US" dirty="0"/>
          </a:p>
        </p:txBody>
      </p:sp>
      <p:sp>
        <p:nvSpPr>
          <p:cNvPr id="5" name="Footer Placeholder 4">
            <a:extLst>
              <a:ext uri="{FF2B5EF4-FFF2-40B4-BE49-F238E27FC236}">
                <a16:creationId xmlns:a16="http://schemas.microsoft.com/office/drawing/2014/main" id="{47DF8049-F1BA-9847-898D-86F735A107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1A2FEF-2556-2940-9CB4-EA6EAA817644}"/>
              </a:ext>
            </a:extLst>
          </p:cNvPr>
          <p:cNvSpPr>
            <a:spLocks noGrp="1"/>
          </p:cNvSpPr>
          <p:nvPr>
            <p:ph type="sldNum" sz="quarter" idx="12"/>
          </p:nvPr>
        </p:nvSpPr>
        <p:spPr/>
        <p:txBody>
          <a:bodyPr/>
          <a:lstStyle/>
          <a:p>
            <a:fld id="{5053758A-CE78-2643-9F08-EBAE357BABEB}" type="slidenum">
              <a:rPr lang="en-US" smtClean="0"/>
              <a:t>‹#›</a:t>
            </a:fld>
            <a:endParaRPr lang="en-US" dirty="0"/>
          </a:p>
        </p:txBody>
      </p:sp>
    </p:spTree>
    <p:extLst>
      <p:ext uri="{BB962C8B-B14F-4D97-AF65-F5344CB8AC3E}">
        <p14:creationId xmlns:p14="http://schemas.microsoft.com/office/powerpoint/2010/main" val="60887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1FF1-5CCA-CA45-AD34-79423CE166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5E1B84-89D1-A54A-AC6E-509C70B24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324DE9-E3C0-1645-924B-EBA3C4FD478B}"/>
              </a:ext>
            </a:extLst>
          </p:cNvPr>
          <p:cNvSpPr>
            <a:spLocks noGrp="1"/>
          </p:cNvSpPr>
          <p:nvPr>
            <p:ph type="dt" sz="half" idx="10"/>
          </p:nvPr>
        </p:nvSpPr>
        <p:spPr/>
        <p:txBody>
          <a:bodyPr/>
          <a:lstStyle/>
          <a:p>
            <a:fld id="{78DBF154-D554-2644-A29B-6C683DB0EB58}" type="datetimeFigureOut">
              <a:rPr lang="en-US" smtClean="0"/>
              <a:t>11/2/2022</a:t>
            </a:fld>
            <a:endParaRPr lang="en-US" dirty="0"/>
          </a:p>
        </p:txBody>
      </p:sp>
      <p:sp>
        <p:nvSpPr>
          <p:cNvPr id="5" name="Footer Placeholder 4">
            <a:extLst>
              <a:ext uri="{FF2B5EF4-FFF2-40B4-BE49-F238E27FC236}">
                <a16:creationId xmlns:a16="http://schemas.microsoft.com/office/drawing/2014/main" id="{AB4F3C0D-500D-8346-AFC3-464257C7EC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9DF50C-DC6B-0445-AC8C-73BD5CC8DDE7}"/>
              </a:ext>
            </a:extLst>
          </p:cNvPr>
          <p:cNvSpPr>
            <a:spLocks noGrp="1"/>
          </p:cNvSpPr>
          <p:nvPr>
            <p:ph type="sldNum" sz="quarter" idx="12"/>
          </p:nvPr>
        </p:nvSpPr>
        <p:spPr/>
        <p:txBody>
          <a:bodyPr/>
          <a:lstStyle/>
          <a:p>
            <a:fld id="{5053758A-CE78-2643-9F08-EBAE357BABEB}" type="slidenum">
              <a:rPr lang="en-US" smtClean="0"/>
              <a:t>‹#›</a:t>
            </a:fld>
            <a:endParaRPr lang="en-US" dirty="0"/>
          </a:p>
        </p:txBody>
      </p:sp>
    </p:spTree>
    <p:extLst>
      <p:ext uri="{BB962C8B-B14F-4D97-AF65-F5344CB8AC3E}">
        <p14:creationId xmlns:p14="http://schemas.microsoft.com/office/powerpoint/2010/main" val="149684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A4E2-4BEE-2A46-9E0D-463173F600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B741D7-52C9-EE4F-A5D4-66257F048F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7B3586-5E2B-6645-B218-4EEB02A5AC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BD50C7-CD78-E048-AD2F-C4A0A83A6A18}"/>
              </a:ext>
            </a:extLst>
          </p:cNvPr>
          <p:cNvSpPr>
            <a:spLocks noGrp="1"/>
          </p:cNvSpPr>
          <p:nvPr>
            <p:ph type="dt" sz="half" idx="10"/>
          </p:nvPr>
        </p:nvSpPr>
        <p:spPr/>
        <p:txBody>
          <a:bodyPr/>
          <a:lstStyle/>
          <a:p>
            <a:fld id="{78DBF154-D554-2644-A29B-6C683DB0EB58}" type="datetimeFigureOut">
              <a:rPr lang="en-US" smtClean="0"/>
              <a:t>11/2/2022</a:t>
            </a:fld>
            <a:endParaRPr lang="en-US" dirty="0"/>
          </a:p>
        </p:txBody>
      </p:sp>
      <p:sp>
        <p:nvSpPr>
          <p:cNvPr id="6" name="Footer Placeholder 5">
            <a:extLst>
              <a:ext uri="{FF2B5EF4-FFF2-40B4-BE49-F238E27FC236}">
                <a16:creationId xmlns:a16="http://schemas.microsoft.com/office/drawing/2014/main" id="{CC217DFC-3701-524A-A2F9-BB9534B19C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DD55D2-2788-3F4A-A29D-C5767BDDA6E9}"/>
              </a:ext>
            </a:extLst>
          </p:cNvPr>
          <p:cNvSpPr>
            <a:spLocks noGrp="1"/>
          </p:cNvSpPr>
          <p:nvPr>
            <p:ph type="sldNum" sz="quarter" idx="12"/>
          </p:nvPr>
        </p:nvSpPr>
        <p:spPr/>
        <p:txBody>
          <a:bodyPr/>
          <a:lstStyle/>
          <a:p>
            <a:fld id="{5053758A-CE78-2643-9F08-EBAE357BABEB}" type="slidenum">
              <a:rPr lang="en-US" smtClean="0"/>
              <a:t>‹#›</a:t>
            </a:fld>
            <a:endParaRPr lang="en-US" dirty="0"/>
          </a:p>
        </p:txBody>
      </p:sp>
    </p:spTree>
    <p:extLst>
      <p:ext uri="{BB962C8B-B14F-4D97-AF65-F5344CB8AC3E}">
        <p14:creationId xmlns:p14="http://schemas.microsoft.com/office/powerpoint/2010/main" val="314096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B966-7336-234E-B2E0-24F6762ED7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00B79D-B79A-B74F-8E21-903DE927CB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5DEB27-C2F3-1C49-B55F-A6396E250C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DB1259-EE7E-8F4B-889B-0BB532F66A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DA9A39-438A-654A-93E2-91C6C1B7C8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13226D-40E8-2F4C-9ED4-58B80B551EB9}"/>
              </a:ext>
            </a:extLst>
          </p:cNvPr>
          <p:cNvSpPr>
            <a:spLocks noGrp="1"/>
          </p:cNvSpPr>
          <p:nvPr>
            <p:ph type="dt" sz="half" idx="10"/>
          </p:nvPr>
        </p:nvSpPr>
        <p:spPr/>
        <p:txBody>
          <a:bodyPr/>
          <a:lstStyle/>
          <a:p>
            <a:fld id="{78DBF154-D554-2644-A29B-6C683DB0EB58}" type="datetimeFigureOut">
              <a:rPr lang="en-US" smtClean="0"/>
              <a:t>11/2/2022</a:t>
            </a:fld>
            <a:endParaRPr lang="en-US" dirty="0"/>
          </a:p>
        </p:txBody>
      </p:sp>
      <p:sp>
        <p:nvSpPr>
          <p:cNvPr id="8" name="Footer Placeholder 7">
            <a:extLst>
              <a:ext uri="{FF2B5EF4-FFF2-40B4-BE49-F238E27FC236}">
                <a16:creationId xmlns:a16="http://schemas.microsoft.com/office/drawing/2014/main" id="{22229A33-7912-3541-AABF-11A7560B3EA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5D92152-C37D-D145-9AC8-D734A3B3BACE}"/>
              </a:ext>
            </a:extLst>
          </p:cNvPr>
          <p:cNvSpPr>
            <a:spLocks noGrp="1"/>
          </p:cNvSpPr>
          <p:nvPr>
            <p:ph type="sldNum" sz="quarter" idx="12"/>
          </p:nvPr>
        </p:nvSpPr>
        <p:spPr/>
        <p:txBody>
          <a:bodyPr/>
          <a:lstStyle/>
          <a:p>
            <a:fld id="{5053758A-CE78-2643-9F08-EBAE357BABEB}" type="slidenum">
              <a:rPr lang="en-US" smtClean="0"/>
              <a:t>‹#›</a:t>
            </a:fld>
            <a:endParaRPr lang="en-US" dirty="0"/>
          </a:p>
        </p:txBody>
      </p:sp>
    </p:spTree>
    <p:extLst>
      <p:ext uri="{BB962C8B-B14F-4D97-AF65-F5344CB8AC3E}">
        <p14:creationId xmlns:p14="http://schemas.microsoft.com/office/powerpoint/2010/main" val="154623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0443-F0A0-B541-97D4-342145C6F6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22E6AE-2852-384B-AF11-F6FEAF467680}"/>
              </a:ext>
            </a:extLst>
          </p:cNvPr>
          <p:cNvSpPr>
            <a:spLocks noGrp="1"/>
          </p:cNvSpPr>
          <p:nvPr>
            <p:ph type="dt" sz="half" idx="10"/>
          </p:nvPr>
        </p:nvSpPr>
        <p:spPr/>
        <p:txBody>
          <a:bodyPr/>
          <a:lstStyle/>
          <a:p>
            <a:fld id="{78DBF154-D554-2644-A29B-6C683DB0EB58}" type="datetimeFigureOut">
              <a:rPr lang="en-US" smtClean="0"/>
              <a:t>11/2/2022</a:t>
            </a:fld>
            <a:endParaRPr lang="en-US" dirty="0"/>
          </a:p>
        </p:txBody>
      </p:sp>
      <p:sp>
        <p:nvSpPr>
          <p:cNvPr id="4" name="Footer Placeholder 3">
            <a:extLst>
              <a:ext uri="{FF2B5EF4-FFF2-40B4-BE49-F238E27FC236}">
                <a16:creationId xmlns:a16="http://schemas.microsoft.com/office/drawing/2014/main" id="{892B8B71-BBCC-6543-801E-3E7484BABC3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0E2311-B1BF-2048-9871-E12924A00E0A}"/>
              </a:ext>
            </a:extLst>
          </p:cNvPr>
          <p:cNvSpPr>
            <a:spLocks noGrp="1"/>
          </p:cNvSpPr>
          <p:nvPr>
            <p:ph type="sldNum" sz="quarter" idx="12"/>
          </p:nvPr>
        </p:nvSpPr>
        <p:spPr/>
        <p:txBody>
          <a:bodyPr/>
          <a:lstStyle/>
          <a:p>
            <a:fld id="{5053758A-CE78-2643-9F08-EBAE357BABEB}" type="slidenum">
              <a:rPr lang="en-US" smtClean="0"/>
              <a:t>‹#›</a:t>
            </a:fld>
            <a:endParaRPr lang="en-US" dirty="0"/>
          </a:p>
        </p:txBody>
      </p:sp>
    </p:spTree>
    <p:extLst>
      <p:ext uri="{BB962C8B-B14F-4D97-AF65-F5344CB8AC3E}">
        <p14:creationId xmlns:p14="http://schemas.microsoft.com/office/powerpoint/2010/main" val="155704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0764A-4820-D24E-B83A-024FAE131CFB}"/>
              </a:ext>
            </a:extLst>
          </p:cNvPr>
          <p:cNvSpPr>
            <a:spLocks noGrp="1"/>
          </p:cNvSpPr>
          <p:nvPr>
            <p:ph type="dt" sz="half" idx="10"/>
          </p:nvPr>
        </p:nvSpPr>
        <p:spPr/>
        <p:txBody>
          <a:bodyPr/>
          <a:lstStyle/>
          <a:p>
            <a:fld id="{78DBF154-D554-2644-A29B-6C683DB0EB58}" type="datetimeFigureOut">
              <a:rPr lang="en-US" smtClean="0"/>
              <a:t>11/2/2022</a:t>
            </a:fld>
            <a:endParaRPr lang="en-US" dirty="0"/>
          </a:p>
        </p:txBody>
      </p:sp>
      <p:sp>
        <p:nvSpPr>
          <p:cNvPr id="3" name="Footer Placeholder 2">
            <a:extLst>
              <a:ext uri="{FF2B5EF4-FFF2-40B4-BE49-F238E27FC236}">
                <a16:creationId xmlns:a16="http://schemas.microsoft.com/office/drawing/2014/main" id="{98AD32E5-7A5A-9B43-B1DD-BFC83447A35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3D1B359-10CB-AC48-A0D8-A1B63D8C65FF}"/>
              </a:ext>
            </a:extLst>
          </p:cNvPr>
          <p:cNvSpPr>
            <a:spLocks noGrp="1"/>
          </p:cNvSpPr>
          <p:nvPr>
            <p:ph type="sldNum" sz="quarter" idx="12"/>
          </p:nvPr>
        </p:nvSpPr>
        <p:spPr/>
        <p:txBody>
          <a:bodyPr/>
          <a:lstStyle/>
          <a:p>
            <a:fld id="{5053758A-CE78-2643-9F08-EBAE357BABEB}" type="slidenum">
              <a:rPr lang="en-US" smtClean="0"/>
              <a:t>‹#›</a:t>
            </a:fld>
            <a:endParaRPr lang="en-US" dirty="0"/>
          </a:p>
        </p:txBody>
      </p:sp>
    </p:spTree>
    <p:extLst>
      <p:ext uri="{BB962C8B-B14F-4D97-AF65-F5344CB8AC3E}">
        <p14:creationId xmlns:p14="http://schemas.microsoft.com/office/powerpoint/2010/main" val="2404115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8681-271C-1E45-8C54-4340D7C89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DFF66F-E871-074F-9C80-2CE475C44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3D659C-2E94-4444-AC88-161145FC0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71C7B0-B139-A440-B340-B311453ACC3D}"/>
              </a:ext>
            </a:extLst>
          </p:cNvPr>
          <p:cNvSpPr>
            <a:spLocks noGrp="1"/>
          </p:cNvSpPr>
          <p:nvPr>
            <p:ph type="dt" sz="half" idx="10"/>
          </p:nvPr>
        </p:nvSpPr>
        <p:spPr/>
        <p:txBody>
          <a:bodyPr/>
          <a:lstStyle/>
          <a:p>
            <a:fld id="{78DBF154-D554-2644-A29B-6C683DB0EB58}" type="datetimeFigureOut">
              <a:rPr lang="en-US" smtClean="0"/>
              <a:t>11/2/2022</a:t>
            </a:fld>
            <a:endParaRPr lang="en-US" dirty="0"/>
          </a:p>
        </p:txBody>
      </p:sp>
      <p:sp>
        <p:nvSpPr>
          <p:cNvPr id="6" name="Footer Placeholder 5">
            <a:extLst>
              <a:ext uri="{FF2B5EF4-FFF2-40B4-BE49-F238E27FC236}">
                <a16:creationId xmlns:a16="http://schemas.microsoft.com/office/drawing/2014/main" id="{85857A60-D3DD-2241-AF0A-860496B286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8F0CA6-E7E5-3C4A-ACEF-AD7D70F1F653}"/>
              </a:ext>
            </a:extLst>
          </p:cNvPr>
          <p:cNvSpPr>
            <a:spLocks noGrp="1"/>
          </p:cNvSpPr>
          <p:nvPr>
            <p:ph type="sldNum" sz="quarter" idx="12"/>
          </p:nvPr>
        </p:nvSpPr>
        <p:spPr/>
        <p:txBody>
          <a:bodyPr/>
          <a:lstStyle/>
          <a:p>
            <a:fld id="{5053758A-CE78-2643-9F08-EBAE357BABEB}" type="slidenum">
              <a:rPr lang="en-US" smtClean="0"/>
              <a:t>‹#›</a:t>
            </a:fld>
            <a:endParaRPr lang="en-US" dirty="0"/>
          </a:p>
        </p:txBody>
      </p:sp>
    </p:spTree>
    <p:extLst>
      <p:ext uri="{BB962C8B-B14F-4D97-AF65-F5344CB8AC3E}">
        <p14:creationId xmlns:p14="http://schemas.microsoft.com/office/powerpoint/2010/main" val="266274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869A-AC59-6741-9710-63859EDF19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33F5AE-2D97-B140-B528-8311F42CC1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F899618-0497-AA41-86F8-98BB99B6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C7640E-0B7C-8942-AD34-63E8EA6B0743}"/>
              </a:ext>
            </a:extLst>
          </p:cNvPr>
          <p:cNvSpPr>
            <a:spLocks noGrp="1"/>
          </p:cNvSpPr>
          <p:nvPr>
            <p:ph type="dt" sz="half" idx="10"/>
          </p:nvPr>
        </p:nvSpPr>
        <p:spPr/>
        <p:txBody>
          <a:bodyPr/>
          <a:lstStyle/>
          <a:p>
            <a:fld id="{78DBF154-D554-2644-A29B-6C683DB0EB58}" type="datetimeFigureOut">
              <a:rPr lang="en-US" smtClean="0"/>
              <a:t>11/2/2022</a:t>
            </a:fld>
            <a:endParaRPr lang="en-US" dirty="0"/>
          </a:p>
        </p:txBody>
      </p:sp>
      <p:sp>
        <p:nvSpPr>
          <p:cNvPr id="6" name="Footer Placeholder 5">
            <a:extLst>
              <a:ext uri="{FF2B5EF4-FFF2-40B4-BE49-F238E27FC236}">
                <a16:creationId xmlns:a16="http://schemas.microsoft.com/office/drawing/2014/main" id="{1658FC80-1BEA-B641-93AD-AB7B899C50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F4ACF6-4BEE-074E-A1BC-B4DA01D73CE2}"/>
              </a:ext>
            </a:extLst>
          </p:cNvPr>
          <p:cNvSpPr>
            <a:spLocks noGrp="1"/>
          </p:cNvSpPr>
          <p:nvPr>
            <p:ph type="sldNum" sz="quarter" idx="12"/>
          </p:nvPr>
        </p:nvSpPr>
        <p:spPr/>
        <p:txBody>
          <a:bodyPr/>
          <a:lstStyle/>
          <a:p>
            <a:fld id="{5053758A-CE78-2643-9F08-EBAE357BABEB}" type="slidenum">
              <a:rPr lang="en-US" smtClean="0"/>
              <a:t>‹#›</a:t>
            </a:fld>
            <a:endParaRPr lang="en-US" dirty="0"/>
          </a:p>
        </p:txBody>
      </p:sp>
    </p:spTree>
    <p:extLst>
      <p:ext uri="{BB962C8B-B14F-4D97-AF65-F5344CB8AC3E}">
        <p14:creationId xmlns:p14="http://schemas.microsoft.com/office/powerpoint/2010/main" val="282433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2517E1-2920-5846-86F7-904C7FE59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4E7C2D-F836-2241-A820-A2219D30F1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C246B-8AFD-D346-AA95-4FC07987C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BF154-D554-2644-A29B-6C683DB0EB58}" type="datetimeFigureOut">
              <a:rPr lang="en-US" smtClean="0"/>
              <a:t>11/2/2022</a:t>
            </a:fld>
            <a:endParaRPr lang="en-US" dirty="0"/>
          </a:p>
        </p:txBody>
      </p:sp>
      <p:sp>
        <p:nvSpPr>
          <p:cNvPr id="5" name="Footer Placeholder 4">
            <a:extLst>
              <a:ext uri="{FF2B5EF4-FFF2-40B4-BE49-F238E27FC236}">
                <a16:creationId xmlns:a16="http://schemas.microsoft.com/office/drawing/2014/main" id="{5DFEE453-C95D-4C45-A5AC-BCE333F84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FBD9F2D-592A-0445-AC86-C24305F1E9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3758A-CE78-2643-9F08-EBAE357BABEB}" type="slidenum">
              <a:rPr lang="en-US" smtClean="0"/>
              <a:t>‹#›</a:t>
            </a:fld>
            <a:endParaRPr lang="en-US" dirty="0"/>
          </a:p>
        </p:txBody>
      </p:sp>
    </p:spTree>
    <p:extLst>
      <p:ext uri="{BB962C8B-B14F-4D97-AF65-F5344CB8AC3E}">
        <p14:creationId xmlns:p14="http://schemas.microsoft.com/office/powerpoint/2010/main" val="15517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166B4-D19F-814D-B315-CB77575CBD58}"/>
              </a:ext>
            </a:extLst>
          </p:cNvPr>
          <p:cNvSpPr>
            <a:spLocks noGrp="1"/>
          </p:cNvSpPr>
          <p:nvPr>
            <p:ph type="ctrTitle"/>
          </p:nvPr>
        </p:nvSpPr>
        <p:spPr>
          <a:xfrm>
            <a:off x="1524000" y="-163730"/>
            <a:ext cx="9144000" cy="2387600"/>
          </a:xfrm>
        </p:spPr>
        <p:txBody>
          <a:bodyPr>
            <a:normAutofit/>
          </a:bodyPr>
          <a:lstStyle/>
          <a:p>
            <a:r>
              <a:rPr lang="en-US" sz="4800" dirty="0"/>
              <a:t>Melanoma NICE Update 2022</a:t>
            </a:r>
          </a:p>
        </p:txBody>
      </p:sp>
      <p:sp>
        <p:nvSpPr>
          <p:cNvPr id="3" name="Subtitle 2">
            <a:extLst>
              <a:ext uri="{FF2B5EF4-FFF2-40B4-BE49-F238E27FC236}">
                <a16:creationId xmlns:a16="http://schemas.microsoft.com/office/drawing/2014/main" id="{6944DA01-3442-624F-9A3A-B9983FE1C475}"/>
              </a:ext>
            </a:extLst>
          </p:cNvPr>
          <p:cNvSpPr>
            <a:spLocks noGrp="1"/>
          </p:cNvSpPr>
          <p:nvPr>
            <p:ph type="subTitle" idx="1"/>
          </p:nvPr>
        </p:nvSpPr>
        <p:spPr>
          <a:xfrm>
            <a:off x="1524000" y="2656991"/>
            <a:ext cx="9144000" cy="1655762"/>
          </a:xfrm>
        </p:spPr>
        <p:txBody>
          <a:bodyPr>
            <a:normAutofit/>
          </a:bodyPr>
          <a:lstStyle/>
          <a:p>
            <a:r>
              <a:rPr lang="en-US" sz="3600" dirty="0"/>
              <a:t>Dr Amrit Darvay</a:t>
            </a:r>
          </a:p>
          <a:p>
            <a:r>
              <a:rPr lang="en-US" sz="3600" dirty="0"/>
              <a:t>NBT  </a:t>
            </a:r>
          </a:p>
        </p:txBody>
      </p:sp>
      <p:sp>
        <p:nvSpPr>
          <p:cNvPr id="4" name="TextBox 3">
            <a:extLst>
              <a:ext uri="{FF2B5EF4-FFF2-40B4-BE49-F238E27FC236}">
                <a16:creationId xmlns:a16="http://schemas.microsoft.com/office/drawing/2014/main" id="{4958B31F-B568-594E-8E8E-3D513FD32CC5}"/>
              </a:ext>
            </a:extLst>
          </p:cNvPr>
          <p:cNvSpPr txBox="1"/>
          <p:nvPr/>
        </p:nvSpPr>
        <p:spPr>
          <a:xfrm>
            <a:off x="1297459" y="4711607"/>
            <a:ext cx="9022198" cy="1323439"/>
          </a:xfrm>
          <a:prstGeom prst="rect">
            <a:avLst/>
          </a:prstGeom>
          <a:noFill/>
        </p:spPr>
        <p:txBody>
          <a:bodyPr wrap="square" rtlCol="0">
            <a:spAutoFit/>
          </a:bodyPr>
          <a:lstStyle/>
          <a:p>
            <a:r>
              <a:rPr lang="en-US" sz="2000" dirty="0"/>
              <a:t>Melanoma: assessment and management. July 2015 updated July 2022. </a:t>
            </a:r>
          </a:p>
          <a:p>
            <a:r>
              <a:rPr lang="en-US" sz="2000" dirty="0"/>
              <a:t>www.nice.org.uk/guidance/ng14</a:t>
            </a:r>
          </a:p>
          <a:p>
            <a:r>
              <a:rPr lang="en-US" sz="2000" dirty="0"/>
              <a:t> </a:t>
            </a:r>
          </a:p>
          <a:p>
            <a:r>
              <a:rPr lang="en-US" sz="2000" dirty="0"/>
              <a:t>SWAG Meeting Bristol November 2022</a:t>
            </a:r>
          </a:p>
        </p:txBody>
      </p:sp>
    </p:spTree>
    <p:extLst>
      <p:ext uri="{BB962C8B-B14F-4D97-AF65-F5344CB8AC3E}">
        <p14:creationId xmlns:p14="http://schemas.microsoft.com/office/powerpoint/2010/main" val="289174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9FEC-B2EA-7B47-9C36-1A7654D7FF50}"/>
              </a:ext>
            </a:extLst>
          </p:cNvPr>
          <p:cNvSpPr>
            <a:spLocks noGrp="1"/>
          </p:cNvSpPr>
          <p:nvPr>
            <p:ph type="title"/>
          </p:nvPr>
        </p:nvSpPr>
        <p:spPr/>
        <p:txBody>
          <a:bodyPr/>
          <a:lstStyle/>
          <a:p>
            <a:r>
              <a:rPr lang="en-US" dirty="0"/>
              <a:t>Stage III									P13</a:t>
            </a:r>
          </a:p>
        </p:txBody>
      </p:sp>
      <p:sp>
        <p:nvSpPr>
          <p:cNvPr id="3" name="Content Placeholder 2">
            <a:extLst>
              <a:ext uri="{FF2B5EF4-FFF2-40B4-BE49-F238E27FC236}">
                <a16:creationId xmlns:a16="http://schemas.microsoft.com/office/drawing/2014/main" id="{38B7EEB9-3C15-BD4B-92F9-641612FE5F4A}"/>
              </a:ext>
            </a:extLst>
          </p:cNvPr>
          <p:cNvSpPr>
            <a:spLocks noGrp="1"/>
          </p:cNvSpPr>
          <p:nvPr>
            <p:ph idx="1"/>
          </p:nvPr>
        </p:nvSpPr>
        <p:spPr/>
        <p:txBody>
          <a:bodyPr>
            <a:normAutofit lnSpcReduction="10000"/>
          </a:bodyPr>
          <a:lstStyle/>
          <a:p>
            <a:r>
              <a:rPr lang="en-US" dirty="0"/>
              <a:t>1.6.1 Do not routinely offer completion lymph node dissection with stage III disease and micrometastatic nodal disease detected by SLNB unless there are factors that might make recurrent nodal disease difficult to manage e.g. </a:t>
            </a:r>
          </a:p>
          <a:p>
            <a:pPr marL="457200" lvl="1" indent="0">
              <a:buNone/>
            </a:pPr>
            <a:endParaRPr lang="en-US" dirty="0"/>
          </a:p>
          <a:p>
            <a:pPr marL="457200" lvl="1" indent="0">
              <a:buNone/>
            </a:pPr>
            <a:r>
              <a:rPr lang="en-US" dirty="0"/>
              <a:t>Melanoma of the head and neck </a:t>
            </a:r>
          </a:p>
          <a:p>
            <a:pPr marL="457200" lvl="1" indent="0">
              <a:buNone/>
            </a:pPr>
            <a:r>
              <a:rPr lang="en-US" dirty="0"/>
              <a:t>Adjuvant contraindicated </a:t>
            </a:r>
          </a:p>
          <a:p>
            <a:pPr marL="457200" lvl="1" indent="0">
              <a:buNone/>
            </a:pPr>
            <a:r>
              <a:rPr lang="en-US" dirty="0"/>
              <a:t>Regular FU not possible </a:t>
            </a:r>
          </a:p>
          <a:p>
            <a:pPr marL="457200" lvl="1" indent="0">
              <a:buNone/>
            </a:pPr>
            <a:endParaRPr lang="en-US" dirty="0"/>
          </a:p>
          <a:p>
            <a:pPr marL="457200" lvl="1" indent="0">
              <a:buNone/>
            </a:pPr>
            <a:endParaRPr lang="en-US" dirty="0"/>
          </a:p>
          <a:p>
            <a:pPr marL="457200" lvl="1" indent="0">
              <a:buNone/>
            </a:pPr>
            <a:r>
              <a:rPr lang="en-US" dirty="0"/>
              <a:t>Adjuvant tx for stage III not specifically discussed in the 2022 guidance </a:t>
            </a:r>
          </a:p>
          <a:p>
            <a:pPr marL="457200" lvl="1" indent="0">
              <a:buNone/>
            </a:pPr>
            <a:endParaRPr lang="en-US" dirty="0"/>
          </a:p>
        </p:txBody>
      </p:sp>
    </p:spTree>
    <p:extLst>
      <p:ext uri="{BB962C8B-B14F-4D97-AF65-F5344CB8AC3E}">
        <p14:creationId xmlns:p14="http://schemas.microsoft.com/office/powerpoint/2010/main" val="189606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F1B3-43B9-B742-9336-38452F8355C7}"/>
              </a:ext>
            </a:extLst>
          </p:cNvPr>
          <p:cNvSpPr>
            <a:spLocks noGrp="1"/>
          </p:cNvSpPr>
          <p:nvPr>
            <p:ph type="title"/>
          </p:nvPr>
        </p:nvSpPr>
        <p:spPr/>
        <p:txBody>
          <a:bodyPr/>
          <a:lstStyle/>
          <a:p>
            <a:r>
              <a:rPr lang="en-US" dirty="0"/>
              <a:t>1.7 In Transit Mets Stage III and IV		P15</a:t>
            </a:r>
          </a:p>
        </p:txBody>
      </p:sp>
      <p:sp>
        <p:nvSpPr>
          <p:cNvPr id="3" name="Content Placeholder 2">
            <a:extLst>
              <a:ext uri="{FF2B5EF4-FFF2-40B4-BE49-F238E27FC236}">
                <a16:creationId xmlns:a16="http://schemas.microsoft.com/office/drawing/2014/main" id="{3EB3BB37-D3AF-A343-99FB-2E26BCE20413}"/>
              </a:ext>
            </a:extLst>
          </p:cNvPr>
          <p:cNvSpPr>
            <a:spLocks noGrp="1"/>
          </p:cNvSpPr>
          <p:nvPr>
            <p:ph idx="1"/>
          </p:nvPr>
        </p:nvSpPr>
        <p:spPr/>
        <p:txBody>
          <a:bodyPr>
            <a:normAutofit fontScale="92500" lnSpcReduction="10000"/>
          </a:bodyPr>
          <a:lstStyle/>
          <a:p>
            <a:r>
              <a:rPr lang="en-US" dirty="0"/>
              <a:t>SSMDT discussion and offer surgery unless</a:t>
            </a:r>
          </a:p>
          <a:p>
            <a:r>
              <a:rPr lang="en-US" dirty="0"/>
              <a:t>Not feasible</a:t>
            </a:r>
          </a:p>
          <a:p>
            <a:r>
              <a:rPr lang="en-US" dirty="0"/>
              <a:t>Recurrent </a:t>
            </a:r>
          </a:p>
          <a:p>
            <a:endParaRPr lang="en-US" dirty="0"/>
          </a:p>
          <a:p>
            <a:r>
              <a:rPr lang="en-US" dirty="0"/>
              <a:t>Then consider </a:t>
            </a:r>
          </a:p>
          <a:p>
            <a:pPr lvl="1"/>
            <a:r>
              <a:rPr lang="en-US" dirty="0"/>
              <a:t>Systemic tx</a:t>
            </a:r>
          </a:p>
          <a:p>
            <a:pPr lvl="1"/>
            <a:r>
              <a:rPr lang="en-US" dirty="0"/>
              <a:t>ECP</a:t>
            </a:r>
          </a:p>
          <a:p>
            <a:pPr lvl="1"/>
            <a:r>
              <a:rPr lang="en-US" dirty="0"/>
              <a:t>T-VEC  ( talimogene laherparepvec) </a:t>
            </a:r>
          </a:p>
          <a:p>
            <a:pPr lvl="1"/>
            <a:r>
              <a:rPr lang="en-US" dirty="0"/>
              <a:t>ISI/P </a:t>
            </a:r>
          </a:p>
          <a:p>
            <a:pPr lvl="1"/>
            <a:r>
              <a:rPr lang="en-US" dirty="0"/>
              <a:t>Radiotherapy</a:t>
            </a:r>
          </a:p>
          <a:p>
            <a:pPr lvl="1"/>
            <a:r>
              <a:rPr lang="en-US" dirty="0"/>
              <a:t>Imiquimod </a:t>
            </a:r>
          </a:p>
        </p:txBody>
      </p:sp>
    </p:spTree>
    <p:extLst>
      <p:ext uri="{BB962C8B-B14F-4D97-AF65-F5344CB8AC3E}">
        <p14:creationId xmlns:p14="http://schemas.microsoft.com/office/powerpoint/2010/main" val="291134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45C2-7537-F54D-9924-802CFE413210}"/>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99B8128-9AB0-FB43-808D-58FE01BCEBC2}"/>
              </a:ext>
            </a:extLst>
          </p:cNvPr>
          <p:cNvSpPr>
            <a:spLocks noGrp="1"/>
          </p:cNvSpPr>
          <p:nvPr>
            <p:ph idx="1"/>
          </p:nvPr>
        </p:nvSpPr>
        <p:spPr/>
        <p:txBody>
          <a:bodyPr/>
          <a:lstStyle/>
          <a:p>
            <a:pPr marL="0" indent="0">
              <a:buNone/>
            </a:pPr>
            <a:r>
              <a:rPr lang="en-US" dirty="0"/>
              <a:t>No evidence for SLNB benefit in Stage III and microsatellite disease </a:t>
            </a:r>
          </a:p>
          <a:p>
            <a:pPr marL="0" indent="0">
              <a:buNone/>
            </a:pPr>
            <a:endParaRPr lang="en-US" dirty="0"/>
          </a:p>
          <a:p>
            <a:pPr marL="0" indent="0">
              <a:buNone/>
            </a:pPr>
            <a:r>
              <a:rPr lang="en-US" dirty="0"/>
              <a:t>‘the presence of microsatellite lesions indicates that the melanoma has progressed beyond the lymph nodes and so would automatically become stage IIIB or IIIC disease’.</a:t>
            </a:r>
          </a:p>
          <a:p>
            <a:pPr marL="0" indent="0">
              <a:buNone/>
            </a:pPr>
            <a:endParaRPr lang="en-US" dirty="0"/>
          </a:p>
          <a:p>
            <a:pPr marL="0" indent="0">
              <a:buNone/>
            </a:pPr>
            <a:r>
              <a:rPr lang="en-US" dirty="0"/>
              <a:t>most centres do not offer SLNB in stage III disease</a:t>
            </a:r>
          </a:p>
          <a:p>
            <a:pPr marL="0" indent="0">
              <a:buNone/>
            </a:pPr>
            <a:endParaRPr lang="en-US" dirty="0"/>
          </a:p>
          <a:p>
            <a:pPr marL="0" indent="0">
              <a:buNone/>
            </a:pPr>
            <a:r>
              <a:rPr lang="en-US" dirty="0"/>
              <a:t>(Page 34) </a:t>
            </a:r>
          </a:p>
        </p:txBody>
      </p:sp>
    </p:spTree>
    <p:extLst>
      <p:ext uri="{BB962C8B-B14F-4D97-AF65-F5344CB8AC3E}">
        <p14:creationId xmlns:p14="http://schemas.microsoft.com/office/powerpoint/2010/main" val="345389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DD8F-4DFB-9346-9353-268505018AB9}"/>
              </a:ext>
            </a:extLst>
          </p:cNvPr>
          <p:cNvSpPr>
            <a:spLocks noGrp="1"/>
          </p:cNvSpPr>
          <p:nvPr>
            <p:ph type="title"/>
          </p:nvPr>
        </p:nvSpPr>
        <p:spPr/>
        <p:txBody>
          <a:bodyPr/>
          <a:lstStyle/>
          <a:p>
            <a:r>
              <a:rPr lang="en-US" dirty="0"/>
              <a:t>1.8 Stage IV and Unresectable Stage III	P16</a:t>
            </a:r>
          </a:p>
        </p:txBody>
      </p:sp>
      <p:sp>
        <p:nvSpPr>
          <p:cNvPr id="3" name="Content Placeholder 2">
            <a:extLst>
              <a:ext uri="{FF2B5EF4-FFF2-40B4-BE49-F238E27FC236}">
                <a16:creationId xmlns:a16="http://schemas.microsoft.com/office/drawing/2014/main" id="{4ED5E138-253C-A44C-A713-22C3416325AE}"/>
              </a:ext>
            </a:extLst>
          </p:cNvPr>
          <p:cNvSpPr>
            <a:spLocks noGrp="1"/>
          </p:cNvSpPr>
          <p:nvPr>
            <p:ph idx="1"/>
          </p:nvPr>
        </p:nvSpPr>
        <p:spPr/>
        <p:txBody>
          <a:bodyPr/>
          <a:lstStyle/>
          <a:p>
            <a:r>
              <a:rPr lang="en-US" dirty="0"/>
              <a:t>SSMDT consider surgery or other ablative treatments in consultation with other site-specific MDTs </a:t>
            </a:r>
          </a:p>
          <a:p>
            <a:endParaRPr lang="en-US" dirty="0"/>
          </a:p>
          <a:p>
            <a:r>
              <a:rPr lang="en-US" dirty="0"/>
              <a:t>C02 laser ablation dropped in 2022 guidance </a:t>
            </a:r>
          </a:p>
        </p:txBody>
      </p:sp>
    </p:spTree>
    <p:extLst>
      <p:ext uri="{BB962C8B-B14F-4D97-AF65-F5344CB8AC3E}">
        <p14:creationId xmlns:p14="http://schemas.microsoft.com/office/powerpoint/2010/main" val="1384643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E7A8-7F26-B542-B5C0-F65C5B4C77B6}"/>
              </a:ext>
            </a:extLst>
          </p:cNvPr>
          <p:cNvSpPr>
            <a:spLocks noGrp="1"/>
          </p:cNvSpPr>
          <p:nvPr>
            <p:ph type="title"/>
          </p:nvPr>
        </p:nvSpPr>
        <p:spPr/>
        <p:txBody>
          <a:bodyPr>
            <a:normAutofit/>
          </a:bodyPr>
          <a:lstStyle/>
          <a:p>
            <a:r>
              <a:rPr lang="en-US" sz="4000" dirty="0"/>
              <a:t>Systemics Stage IV and Unresectable Stage III   P17</a:t>
            </a:r>
          </a:p>
        </p:txBody>
      </p:sp>
      <p:sp>
        <p:nvSpPr>
          <p:cNvPr id="3" name="Content Placeholder 2">
            <a:extLst>
              <a:ext uri="{FF2B5EF4-FFF2-40B4-BE49-F238E27FC236}">
                <a16:creationId xmlns:a16="http://schemas.microsoft.com/office/drawing/2014/main" id="{624CA41E-8FC5-C444-BDB0-94F9ABB64C17}"/>
              </a:ext>
            </a:extLst>
          </p:cNvPr>
          <p:cNvSpPr>
            <a:spLocks noGrp="1"/>
          </p:cNvSpPr>
          <p:nvPr>
            <p:ph idx="1"/>
          </p:nvPr>
        </p:nvSpPr>
        <p:spPr/>
        <p:txBody>
          <a:bodyPr/>
          <a:lstStyle/>
          <a:p>
            <a:pPr marL="0" indent="0">
              <a:buNone/>
            </a:pPr>
            <a:r>
              <a:rPr lang="en-US" dirty="0"/>
              <a:t>Immunotherapy and targeted treatments,  ‘the committee noted the complexities and nuances in the treatment pathway’</a:t>
            </a:r>
          </a:p>
          <a:p>
            <a:endParaRPr lang="en-US" dirty="0"/>
          </a:p>
          <a:p>
            <a:r>
              <a:rPr lang="en-US" dirty="0"/>
              <a:t>Immuno more effective than targeted (though higher toxicity) </a:t>
            </a:r>
          </a:p>
          <a:p>
            <a:r>
              <a:rPr lang="en-US" dirty="0"/>
              <a:t>nivolumab &amp; ipilimumab most clinically and cost effective </a:t>
            </a:r>
          </a:p>
          <a:p>
            <a:r>
              <a:rPr lang="en-US" dirty="0"/>
              <a:t>Immuno monotherapy to decrease toxicity e.g. those with poor performance status, nivolumab or pembrolizumab similar clinical effectiveness so either should be offered. </a:t>
            </a:r>
          </a:p>
        </p:txBody>
      </p:sp>
    </p:spTree>
    <p:extLst>
      <p:ext uri="{BB962C8B-B14F-4D97-AF65-F5344CB8AC3E}">
        <p14:creationId xmlns:p14="http://schemas.microsoft.com/office/powerpoint/2010/main" val="20153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72F7-EDE1-B446-A37F-34F4C64D61BB}"/>
              </a:ext>
            </a:extLst>
          </p:cNvPr>
          <p:cNvSpPr>
            <a:spLocks noGrp="1"/>
          </p:cNvSpPr>
          <p:nvPr>
            <p:ph type="title"/>
          </p:nvPr>
        </p:nvSpPr>
        <p:spPr/>
        <p:txBody>
          <a:bodyPr/>
          <a:lstStyle/>
          <a:p>
            <a:r>
              <a:rPr lang="en-US" dirty="0"/>
              <a:t>										P36</a:t>
            </a:r>
          </a:p>
        </p:txBody>
      </p:sp>
      <p:sp>
        <p:nvSpPr>
          <p:cNvPr id="3" name="Content Placeholder 2">
            <a:extLst>
              <a:ext uri="{FF2B5EF4-FFF2-40B4-BE49-F238E27FC236}">
                <a16:creationId xmlns:a16="http://schemas.microsoft.com/office/drawing/2014/main" id="{4AF42696-1C28-E942-983E-0C72B28EF308}"/>
              </a:ext>
            </a:extLst>
          </p:cNvPr>
          <p:cNvSpPr>
            <a:spLocks noGrp="1"/>
          </p:cNvSpPr>
          <p:nvPr>
            <p:ph idx="1"/>
          </p:nvPr>
        </p:nvSpPr>
        <p:spPr/>
        <p:txBody>
          <a:bodyPr/>
          <a:lstStyle/>
          <a:p>
            <a:r>
              <a:rPr lang="en-US" dirty="0"/>
              <a:t>If Immuno is unsuitable then targeted therapies based on BRAF status are an option</a:t>
            </a:r>
          </a:p>
          <a:p>
            <a:pPr marL="0" indent="0">
              <a:buNone/>
            </a:pPr>
            <a:endParaRPr lang="en-US" dirty="0"/>
          </a:p>
          <a:p>
            <a:r>
              <a:rPr lang="en-US" dirty="0"/>
              <a:t>targeted therapy is a possibility in e.g. </a:t>
            </a:r>
          </a:p>
          <a:p>
            <a:pPr lvl="1"/>
            <a:r>
              <a:rPr lang="en-US" dirty="0"/>
              <a:t>High disease burden</a:t>
            </a:r>
          </a:p>
          <a:p>
            <a:pPr lvl="1"/>
            <a:r>
              <a:rPr lang="en-US" dirty="0"/>
              <a:t>Rapidly progressive disease  </a:t>
            </a:r>
          </a:p>
          <a:p>
            <a:endParaRPr lang="en-US" dirty="0"/>
          </a:p>
        </p:txBody>
      </p:sp>
    </p:spTree>
    <p:extLst>
      <p:ext uri="{BB962C8B-B14F-4D97-AF65-F5344CB8AC3E}">
        <p14:creationId xmlns:p14="http://schemas.microsoft.com/office/powerpoint/2010/main" val="112644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C888-16BE-774B-B403-2794025998F8}"/>
              </a:ext>
            </a:extLst>
          </p:cNvPr>
          <p:cNvSpPr>
            <a:spLocks noGrp="1"/>
          </p:cNvSpPr>
          <p:nvPr>
            <p:ph type="title"/>
          </p:nvPr>
        </p:nvSpPr>
        <p:spPr/>
        <p:txBody>
          <a:bodyPr/>
          <a:lstStyle/>
          <a:p>
            <a:r>
              <a:rPr lang="en-US" dirty="0"/>
              <a:t>Targeted 								P18</a:t>
            </a:r>
          </a:p>
        </p:txBody>
      </p:sp>
      <p:sp>
        <p:nvSpPr>
          <p:cNvPr id="3" name="Content Placeholder 2">
            <a:extLst>
              <a:ext uri="{FF2B5EF4-FFF2-40B4-BE49-F238E27FC236}">
                <a16:creationId xmlns:a16="http://schemas.microsoft.com/office/drawing/2014/main" id="{40DE12B1-925A-784E-9515-7A843E26A2B3}"/>
              </a:ext>
            </a:extLst>
          </p:cNvPr>
          <p:cNvSpPr>
            <a:spLocks noGrp="1"/>
          </p:cNvSpPr>
          <p:nvPr>
            <p:ph idx="1"/>
          </p:nvPr>
        </p:nvSpPr>
        <p:spPr/>
        <p:txBody>
          <a:bodyPr/>
          <a:lstStyle/>
          <a:p>
            <a:r>
              <a:rPr lang="en-US" dirty="0"/>
              <a:t>Encorafenib plus binimetinib or </a:t>
            </a:r>
          </a:p>
          <a:p>
            <a:r>
              <a:rPr lang="en-US" dirty="0"/>
              <a:t>Trametinib plus dabrafenib </a:t>
            </a:r>
          </a:p>
          <a:p>
            <a:endParaRPr lang="en-US" dirty="0"/>
          </a:p>
          <a:p>
            <a:pPr marL="457200" lvl="1" indent="0">
              <a:buNone/>
            </a:pPr>
            <a:r>
              <a:rPr lang="en-US" dirty="0"/>
              <a:t>Both have similar clinical and cost effectiveness. Either option.</a:t>
            </a:r>
          </a:p>
          <a:p>
            <a:pPr marL="457200" lvl="1" indent="0">
              <a:buNone/>
            </a:pPr>
            <a:endParaRPr lang="en-US" dirty="0"/>
          </a:p>
          <a:p>
            <a:r>
              <a:rPr lang="en-US" dirty="0"/>
              <a:t>If both these options unsuitable then monotherapy with dabrafenib or vemurafenib should be offered </a:t>
            </a:r>
          </a:p>
          <a:p>
            <a:endParaRPr lang="en-US" dirty="0"/>
          </a:p>
          <a:p>
            <a:r>
              <a:rPr lang="en-US" dirty="0"/>
              <a:t>If not suitable then dacarbzine and/or best supportative care </a:t>
            </a:r>
          </a:p>
        </p:txBody>
      </p:sp>
    </p:spTree>
    <p:extLst>
      <p:ext uri="{BB962C8B-B14F-4D97-AF65-F5344CB8AC3E}">
        <p14:creationId xmlns:p14="http://schemas.microsoft.com/office/powerpoint/2010/main" val="3025797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AFD4-F630-544F-8376-90B7A0AC0373}"/>
              </a:ext>
            </a:extLst>
          </p:cNvPr>
          <p:cNvSpPr>
            <a:spLocks noGrp="1"/>
          </p:cNvSpPr>
          <p:nvPr>
            <p:ph type="title"/>
          </p:nvPr>
        </p:nvSpPr>
        <p:spPr/>
        <p:txBody>
          <a:bodyPr/>
          <a:lstStyle/>
          <a:p>
            <a:r>
              <a:rPr lang="en-US" dirty="0"/>
              <a:t>Adjuvant </a:t>
            </a:r>
          </a:p>
        </p:txBody>
      </p:sp>
      <p:sp>
        <p:nvSpPr>
          <p:cNvPr id="3" name="Content Placeholder 2">
            <a:extLst>
              <a:ext uri="{FF2B5EF4-FFF2-40B4-BE49-F238E27FC236}">
                <a16:creationId xmlns:a16="http://schemas.microsoft.com/office/drawing/2014/main" id="{45BA0756-045D-DF40-BEDD-FFD12E67949D}"/>
              </a:ext>
            </a:extLst>
          </p:cNvPr>
          <p:cNvSpPr>
            <a:spLocks noGrp="1"/>
          </p:cNvSpPr>
          <p:nvPr>
            <p:ph idx="1"/>
          </p:nvPr>
        </p:nvSpPr>
        <p:spPr>
          <a:xfrm>
            <a:off x="838200" y="1548227"/>
            <a:ext cx="10515600" cy="4351338"/>
          </a:xfrm>
        </p:spPr>
        <p:txBody>
          <a:bodyPr/>
          <a:lstStyle/>
          <a:p>
            <a:r>
              <a:rPr lang="en-US" dirty="0"/>
              <a:t>See NICE technology appraisals </a:t>
            </a:r>
          </a:p>
        </p:txBody>
      </p:sp>
      <p:pic>
        <p:nvPicPr>
          <p:cNvPr id="5" name="Picture 4">
            <a:extLst>
              <a:ext uri="{FF2B5EF4-FFF2-40B4-BE49-F238E27FC236}">
                <a16:creationId xmlns:a16="http://schemas.microsoft.com/office/drawing/2014/main" id="{FB6BA3A9-7813-0D44-9C4C-964239F91EFE}"/>
              </a:ext>
            </a:extLst>
          </p:cNvPr>
          <p:cNvPicPr>
            <a:picLocks noChangeAspect="1"/>
          </p:cNvPicPr>
          <p:nvPr/>
        </p:nvPicPr>
        <p:blipFill>
          <a:blip r:embed="rId2"/>
          <a:stretch>
            <a:fillRect/>
          </a:stretch>
        </p:blipFill>
        <p:spPr>
          <a:xfrm>
            <a:off x="925285" y="2170808"/>
            <a:ext cx="8610600" cy="1246371"/>
          </a:xfrm>
          <a:prstGeom prst="rect">
            <a:avLst/>
          </a:prstGeom>
        </p:spPr>
      </p:pic>
      <p:pic>
        <p:nvPicPr>
          <p:cNvPr id="9" name="Picture 8">
            <a:extLst>
              <a:ext uri="{FF2B5EF4-FFF2-40B4-BE49-F238E27FC236}">
                <a16:creationId xmlns:a16="http://schemas.microsoft.com/office/drawing/2014/main" id="{D482F68C-8B52-0A46-9B82-9A74D041704E}"/>
              </a:ext>
            </a:extLst>
          </p:cNvPr>
          <p:cNvPicPr>
            <a:picLocks noChangeAspect="1"/>
          </p:cNvPicPr>
          <p:nvPr/>
        </p:nvPicPr>
        <p:blipFill>
          <a:blip r:embed="rId3"/>
          <a:stretch>
            <a:fillRect/>
          </a:stretch>
        </p:blipFill>
        <p:spPr>
          <a:xfrm>
            <a:off x="925285" y="3515637"/>
            <a:ext cx="8610600" cy="1423741"/>
          </a:xfrm>
          <a:prstGeom prst="rect">
            <a:avLst/>
          </a:prstGeom>
        </p:spPr>
      </p:pic>
      <p:pic>
        <p:nvPicPr>
          <p:cNvPr id="11" name="Picture 10">
            <a:extLst>
              <a:ext uri="{FF2B5EF4-FFF2-40B4-BE49-F238E27FC236}">
                <a16:creationId xmlns:a16="http://schemas.microsoft.com/office/drawing/2014/main" id="{B27A634A-9444-3942-A39D-0FCD4E5BFDD5}"/>
              </a:ext>
            </a:extLst>
          </p:cNvPr>
          <p:cNvPicPr>
            <a:picLocks noChangeAspect="1"/>
          </p:cNvPicPr>
          <p:nvPr/>
        </p:nvPicPr>
        <p:blipFill>
          <a:blip r:embed="rId4"/>
          <a:stretch>
            <a:fillRect/>
          </a:stretch>
        </p:blipFill>
        <p:spPr>
          <a:xfrm>
            <a:off x="925285" y="4939378"/>
            <a:ext cx="11152388" cy="1681830"/>
          </a:xfrm>
          <a:prstGeom prst="rect">
            <a:avLst/>
          </a:prstGeom>
        </p:spPr>
      </p:pic>
    </p:spTree>
    <p:extLst>
      <p:ext uri="{BB962C8B-B14F-4D97-AF65-F5344CB8AC3E}">
        <p14:creationId xmlns:p14="http://schemas.microsoft.com/office/powerpoint/2010/main" val="147654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753A-77C1-4B47-8551-D60AAF24F08C}"/>
              </a:ext>
            </a:extLst>
          </p:cNvPr>
          <p:cNvSpPr>
            <a:spLocks noGrp="1"/>
          </p:cNvSpPr>
          <p:nvPr>
            <p:ph type="title"/>
          </p:nvPr>
        </p:nvSpPr>
        <p:spPr/>
        <p:txBody>
          <a:bodyPr/>
          <a:lstStyle/>
          <a:p>
            <a:r>
              <a:rPr lang="en-US" dirty="0"/>
              <a:t>NICE Sept 22. Stage IIB and IIC Adjuvant </a:t>
            </a:r>
          </a:p>
        </p:txBody>
      </p:sp>
      <p:pic>
        <p:nvPicPr>
          <p:cNvPr id="13" name="Content Placeholder 12">
            <a:extLst>
              <a:ext uri="{FF2B5EF4-FFF2-40B4-BE49-F238E27FC236}">
                <a16:creationId xmlns:a16="http://schemas.microsoft.com/office/drawing/2014/main" id="{C1671488-B19F-5E49-9153-5511AA96E471}"/>
              </a:ext>
            </a:extLst>
          </p:cNvPr>
          <p:cNvPicPr>
            <a:picLocks noGrp="1" noChangeAspect="1"/>
          </p:cNvPicPr>
          <p:nvPr>
            <p:ph idx="1"/>
          </p:nvPr>
        </p:nvPicPr>
        <p:blipFill>
          <a:blip r:embed="rId3"/>
          <a:stretch>
            <a:fillRect/>
          </a:stretch>
        </p:blipFill>
        <p:spPr>
          <a:xfrm>
            <a:off x="2058643" y="1825625"/>
            <a:ext cx="8074713" cy="4351338"/>
          </a:xfrm>
        </p:spPr>
      </p:pic>
    </p:spTree>
    <p:extLst>
      <p:ext uri="{BB962C8B-B14F-4D97-AF65-F5344CB8AC3E}">
        <p14:creationId xmlns:p14="http://schemas.microsoft.com/office/powerpoint/2010/main" val="4140706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EA96-C8E6-894D-9B32-C29654CC01BE}"/>
              </a:ext>
            </a:extLst>
          </p:cNvPr>
          <p:cNvSpPr>
            <a:spLocks noGrp="1"/>
          </p:cNvSpPr>
          <p:nvPr>
            <p:ph type="title"/>
          </p:nvPr>
        </p:nvSpPr>
        <p:spPr/>
        <p:txBody>
          <a:bodyPr/>
          <a:lstStyle/>
          <a:p>
            <a:r>
              <a:rPr lang="en-US" b="1" dirty="0"/>
              <a:t>1.9 Follow Up							P20</a:t>
            </a:r>
          </a:p>
        </p:txBody>
      </p:sp>
      <p:sp>
        <p:nvSpPr>
          <p:cNvPr id="3" name="Content Placeholder 2">
            <a:extLst>
              <a:ext uri="{FF2B5EF4-FFF2-40B4-BE49-F238E27FC236}">
                <a16:creationId xmlns:a16="http://schemas.microsoft.com/office/drawing/2014/main" id="{A9A98B96-1082-1542-9808-1699CAC5DDA0}"/>
              </a:ext>
            </a:extLst>
          </p:cNvPr>
          <p:cNvSpPr>
            <a:spLocks noGrp="1"/>
          </p:cNvSpPr>
          <p:nvPr>
            <p:ph idx="1"/>
          </p:nvPr>
        </p:nvSpPr>
        <p:spPr/>
        <p:txBody>
          <a:bodyPr/>
          <a:lstStyle/>
          <a:p>
            <a:r>
              <a:rPr lang="en-GB" dirty="0"/>
              <a:t>Stage 0 Melanoma </a:t>
            </a:r>
            <a:r>
              <a:rPr lang="en-GB" i="1" dirty="0"/>
              <a:t>in situ</a:t>
            </a:r>
            <a:r>
              <a:rPr lang="en-GB" dirty="0"/>
              <a:t>. One FU OPA </a:t>
            </a:r>
          </a:p>
          <a:p>
            <a:endParaRPr lang="en-GB" dirty="0"/>
          </a:p>
          <a:p>
            <a:r>
              <a:rPr lang="en-GB" dirty="0"/>
              <a:t>Unresectable Stage III and IV. Personalised FU</a:t>
            </a:r>
          </a:p>
          <a:p>
            <a:endParaRPr lang="en-GB" dirty="0"/>
          </a:p>
          <a:p>
            <a:r>
              <a:rPr lang="en-GB" dirty="0"/>
              <a:t>Personalised FU for patients with multiple MMs including in situ, first degree family MM, atypical mole syndrome</a:t>
            </a:r>
          </a:p>
          <a:p>
            <a:endParaRPr lang="en-US" dirty="0"/>
          </a:p>
        </p:txBody>
      </p:sp>
    </p:spTree>
    <p:extLst>
      <p:ext uri="{BB962C8B-B14F-4D97-AF65-F5344CB8AC3E}">
        <p14:creationId xmlns:p14="http://schemas.microsoft.com/office/powerpoint/2010/main" val="142624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659F3-7F5F-9A46-A59E-DC2298A3E99D}"/>
              </a:ext>
            </a:extLst>
          </p:cNvPr>
          <p:cNvSpPr>
            <a:spLocks noGrp="1"/>
          </p:cNvSpPr>
          <p:nvPr>
            <p:ph type="title"/>
          </p:nvPr>
        </p:nvSpPr>
        <p:spPr/>
        <p:txBody>
          <a:bodyPr/>
          <a:lstStyle/>
          <a:p>
            <a:r>
              <a:rPr lang="en-US" dirty="0"/>
              <a:t>1.2.3									P9 </a:t>
            </a:r>
          </a:p>
        </p:txBody>
      </p:sp>
      <p:sp>
        <p:nvSpPr>
          <p:cNvPr id="3" name="Content Placeholder 2">
            <a:extLst>
              <a:ext uri="{FF2B5EF4-FFF2-40B4-BE49-F238E27FC236}">
                <a16:creationId xmlns:a16="http://schemas.microsoft.com/office/drawing/2014/main" id="{68B0031F-33F8-5641-9309-16CC15B7809E}"/>
              </a:ext>
            </a:extLst>
          </p:cNvPr>
          <p:cNvSpPr>
            <a:spLocks noGrp="1"/>
          </p:cNvSpPr>
          <p:nvPr>
            <p:ph idx="1"/>
          </p:nvPr>
        </p:nvSpPr>
        <p:spPr/>
        <p:txBody>
          <a:bodyPr/>
          <a:lstStyle/>
          <a:p>
            <a:pPr marL="0" indent="0">
              <a:buNone/>
            </a:pPr>
            <a:endParaRPr lang="en-US" dirty="0"/>
          </a:p>
          <a:p>
            <a:r>
              <a:rPr lang="en-US" dirty="0"/>
              <a:t>2015 (p 243) consider minimizing or avoiding immunosuppressants for people with melanoma </a:t>
            </a:r>
          </a:p>
          <a:p>
            <a:endParaRPr lang="en-US" dirty="0"/>
          </a:p>
          <a:p>
            <a:r>
              <a:rPr lang="en-US" dirty="0"/>
              <a:t>For people on immunosuppressants and immunomodulators seek advice from the patient’s specialist team (Page 9)</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73587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58A76E-B0BF-EB44-AD39-E7CCE6C726D4}"/>
              </a:ext>
            </a:extLst>
          </p:cNvPr>
          <p:cNvSpPr/>
          <p:nvPr/>
        </p:nvSpPr>
        <p:spPr>
          <a:xfrm>
            <a:off x="988542" y="86497"/>
            <a:ext cx="10935728" cy="6753387"/>
          </a:xfrm>
          <a:prstGeom prst="rect">
            <a:avLst/>
          </a:prstGeom>
        </p:spPr>
        <p:txBody>
          <a:bodyPr wrap="square">
            <a:spAutoFit/>
          </a:bodyPr>
          <a:lstStyle/>
          <a:p>
            <a:pPr>
              <a:lnSpc>
                <a:spcPct val="115000"/>
              </a:lnSpc>
              <a:spcAft>
                <a:spcPts val="1000"/>
              </a:spcAft>
            </a:pPr>
            <a:r>
              <a:rPr lang="en-GB" sz="2400" b="1" dirty="0">
                <a:latin typeface="Calibri" panose="020F0502020204030204" pitchFamily="34" charset="0"/>
                <a:ea typeface="Calibri" panose="020F0502020204030204" pitchFamily="34" charset="0"/>
                <a:cs typeface="Times New Roman" panose="02020603050405020304" pitchFamily="18" charset="0"/>
              </a:rPr>
              <a:t>Routine FU </a:t>
            </a:r>
            <a:r>
              <a:rPr lang="en-GB" sz="2000" dirty="0">
                <a:latin typeface="Calibri" panose="020F0502020204030204" pitchFamily="34" charset="0"/>
                <a:ea typeface="Calibri" panose="020F0502020204030204" pitchFamily="34" charset="0"/>
                <a:cs typeface="Times New Roman" panose="02020603050405020304" pitchFamily="18" charset="0"/>
              </a:rPr>
              <a:t>(with access to dermoscopy and photography)</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 (2015 IB plus Total 16 FU OPAs)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1A 	Year 1		2 FU appointments (previously 2 to 4 visits)         			</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IB 	Year 1 		2 FUs plus consider 2 u/s of draining nodal basin(s) if SLNB not done</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Years 2&amp;3	1 FU/year plus consider 1 u/s per year as above</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Years 4 &amp; 5	1 FU/year  						</a:t>
            </a:r>
            <a:r>
              <a:rPr lang="en-GB" b="1" dirty="0">
                <a:latin typeface="Calibri" panose="020F0502020204030204" pitchFamily="34" charset="0"/>
                <a:ea typeface="Calibri" panose="020F0502020204030204" pitchFamily="34" charset="0"/>
                <a:cs typeface="Times New Roman" panose="02020603050405020304" pitchFamily="18" charset="0"/>
              </a:rPr>
              <a:t>(6)</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IIA	Years 1&amp;2	2 FUs/year consider 6/12thly u/s if SLNB not done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Year 3		1 FU plus 1 u/s</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Years 4&amp;5	1FU/year  						</a:t>
            </a:r>
            <a:r>
              <a:rPr lang="en-GB" b="1" dirty="0">
                <a:latin typeface="Calibri" panose="020F0502020204030204" pitchFamily="34" charset="0"/>
                <a:ea typeface="Calibri" panose="020F0502020204030204" pitchFamily="34" charset="0"/>
                <a:cs typeface="Times New Roman" panose="02020603050405020304" pitchFamily="18" charset="0"/>
              </a:rPr>
              <a:t>(7)</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IIB	Years 1&amp;2	4 FUs/year consider 6/12thly CT. Consider additional 6/12thly u/s as above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Year 3		2 FUs and consider 6/12thly CT. Additional 6/12thly u/s as above 	</a:t>
            </a:r>
            <a:r>
              <a:rPr lang="en-GB" b="1" dirty="0">
                <a:latin typeface="Calibri" panose="020F0502020204030204" pitchFamily="34" charset="0"/>
                <a:ea typeface="Calibri" panose="020F0502020204030204" pitchFamily="34" charset="0"/>
                <a:cs typeface="Times New Roman" panose="02020603050405020304" pitchFamily="18" charset="0"/>
              </a:rPr>
              <a:t>(12)</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Years 4 &amp;5. 	1 FU/year and consider 1 CT each year</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95268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C3F015-CD9D-F945-B6D3-3CA241671E16}"/>
              </a:ext>
            </a:extLst>
          </p:cNvPr>
          <p:cNvSpPr/>
          <p:nvPr/>
        </p:nvSpPr>
        <p:spPr>
          <a:xfrm>
            <a:off x="1383957" y="111211"/>
            <a:ext cx="9774194" cy="5753626"/>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IIC	Years 1&amp;2 	4 FUs/year with 6/12thly CT. Consider additional 6/12thly u/s as above</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Year 3		2 FUs/year with 6/12thly CT. Additional 6/12thly u/s as above  </a:t>
            </a:r>
            <a:r>
              <a:rPr lang="en-GB" b="1" dirty="0">
                <a:latin typeface="Calibri" panose="020F0502020204030204" pitchFamily="34" charset="0"/>
                <a:ea typeface="Calibri" panose="020F0502020204030204" pitchFamily="34" charset="0"/>
                <a:cs typeface="Times New Roman" panose="02020603050405020304" pitchFamily="18" charset="0"/>
              </a:rPr>
              <a:t>(12)</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Years 4 &amp; 5	1 FU/year and 1 CT per year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b="1" dirty="0">
                <a:latin typeface="Calibri" panose="020F0502020204030204" pitchFamily="34" charset="0"/>
                <a:ea typeface="Calibri" panose="020F0502020204030204" pitchFamily="34" charset="0"/>
                <a:cs typeface="Times New Roman" panose="02020603050405020304" pitchFamily="18" charset="0"/>
              </a:rPr>
              <a:t>Non-Adjuvant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IIIA-C	Years 1 to 3	4 FUs/year with 6/12thly CT. Consider additional 6/12thly u/s if +SLNB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Years 4 &amp; 5 	2 FU/year with yearly CT				</a:t>
            </a:r>
            <a:r>
              <a:rPr lang="en-GB" b="1" dirty="0">
                <a:latin typeface="Calibri" panose="020F0502020204030204" pitchFamily="34" charset="0"/>
                <a:ea typeface="Calibri" panose="020F0502020204030204" pitchFamily="34" charset="0"/>
                <a:cs typeface="Times New Roman" panose="02020603050405020304" pitchFamily="18" charset="0"/>
              </a:rPr>
              <a:t>       (16)</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IIID-IV	Years 1 to 3 	4 FUs/year with 3/12thly CT.				       </a:t>
            </a:r>
            <a:r>
              <a:rPr lang="en-GB" b="1" dirty="0">
                <a:latin typeface="Calibri" panose="020F0502020204030204" pitchFamily="34" charset="0"/>
                <a:ea typeface="Calibri" panose="020F0502020204030204" pitchFamily="34" charset="0"/>
                <a:cs typeface="Times New Roman" panose="02020603050405020304" pitchFamily="18" charset="0"/>
              </a:rPr>
              <a:t>(16)</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Years 4 &amp; 5	2 FU/year with 6/12thly CT</a:t>
            </a:r>
          </a:p>
          <a:p>
            <a:pPr>
              <a:lnSpc>
                <a:spcPct val="115000"/>
              </a:lnSpc>
              <a:spcAft>
                <a:spcPts val="10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On Adjuvant: base follow protocols up on therapeutic requirements. </a:t>
            </a:r>
          </a:p>
        </p:txBody>
      </p:sp>
    </p:spTree>
    <p:extLst>
      <p:ext uri="{BB962C8B-B14F-4D97-AF65-F5344CB8AC3E}">
        <p14:creationId xmlns:p14="http://schemas.microsoft.com/office/powerpoint/2010/main" val="1916818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ACC939-4B42-1A47-B811-086D34B6EC8F}"/>
              </a:ext>
            </a:extLst>
          </p:cNvPr>
          <p:cNvSpPr/>
          <p:nvPr/>
        </p:nvSpPr>
        <p:spPr>
          <a:xfrm>
            <a:off x="1359243" y="358346"/>
            <a:ext cx="9700054" cy="5508880"/>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1.9.12 For those having CT and u/s alternate between the types of scan </a:t>
            </a:r>
          </a:p>
          <a:p>
            <a:pPr marL="342900" indent="-342900">
              <a:lnSpc>
                <a:spcPct val="115000"/>
              </a:lnSpc>
              <a:spcAft>
                <a:spcPts val="10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FU protocols aimed to balance the prompt identification of recurrence with the need to reduce numbers of FUs. </a:t>
            </a:r>
          </a:p>
          <a:p>
            <a:pPr marL="342900" indent="-342900">
              <a:lnSpc>
                <a:spcPct val="115000"/>
              </a:lnSpc>
              <a:spcAft>
                <a:spcPts val="10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Lower frequency of FU for IB to IIC </a:t>
            </a:r>
          </a:p>
          <a:p>
            <a:pPr marL="342900" indent="-342900">
              <a:lnSpc>
                <a:spcPct val="115000"/>
              </a:lnSpc>
              <a:spcAft>
                <a:spcPts val="10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PET not to be routinely used as not cost-effective despite being more sensitive than CT for detecting mets.</a:t>
            </a:r>
          </a:p>
          <a:p>
            <a:pPr marL="342900" indent="-342900">
              <a:lnSpc>
                <a:spcPct val="115000"/>
              </a:lnSpc>
              <a:spcAft>
                <a:spcPts val="10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u/s more sensitive than clinical examination and CT for detection of nodal mets</a:t>
            </a:r>
          </a:p>
          <a:p>
            <a:pPr marL="342900" indent="-342900">
              <a:lnSpc>
                <a:spcPct val="115000"/>
              </a:lnSpc>
              <a:spcAft>
                <a:spcPts val="10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Committee recommends u/s surveillance for 3 years for positive SLNB and for those patients considered for but did not have a SLNB.  (Page 39) </a:t>
            </a:r>
          </a:p>
          <a:p>
            <a:pPr marL="342900" indent="-342900">
              <a:lnSpc>
                <a:spcPct val="115000"/>
              </a:lnSpc>
              <a:spcAft>
                <a:spcPts val="10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Use of CT, MRI and u/s will increase and CT-PET will decrease.  </a:t>
            </a:r>
          </a:p>
        </p:txBody>
      </p:sp>
    </p:spTree>
    <p:extLst>
      <p:ext uri="{BB962C8B-B14F-4D97-AF65-F5344CB8AC3E}">
        <p14:creationId xmlns:p14="http://schemas.microsoft.com/office/powerpoint/2010/main" val="1529188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A9E7-727F-C34B-8D0A-869A9B31C97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3D388D7-79D6-9F4D-AD46-09B0505D7A65}"/>
              </a:ext>
            </a:extLst>
          </p:cNvPr>
          <p:cNvSpPr>
            <a:spLocks noGrp="1"/>
          </p:cNvSpPr>
          <p:nvPr>
            <p:ph idx="1"/>
          </p:nvPr>
        </p:nvSpPr>
        <p:spPr/>
        <p:txBody>
          <a:bodyPr/>
          <a:lstStyle/>
          <a:p>
            <a:r>
              <a:rPr lang="en-US" dirty="0"/>
              <a:t>More BRAF analysis </a:t>
            </a:r>
          </a:p>
          <a:p>
            <a:r>
              <a:rPr lang="en-US" dirty="0"/>
              <a:t>SLNB and dissections</a:t>
            </a:r>
          </a:p>
          <a:p>
            <a:r>
              <a:rPr lang="en-US" dirty="0"/>
              <a:t>Less FU</a:t>
            </a:r>
          </a:p>
          <a:p>
            <a:r>
              <a:rPr lang="en-US" dirty="0"/>
              <a:t>Imaging changes. A lot more u/s </a:t>
            </a:r>
          </a:p>
          <a:p>
            <a:pPr marL="0" indent="0">
              <a:buNone/>
            </a:pPr>
            <a:endParaRPr lang="en-US" dirty="0"/>
          </a:p>
        </p:txBody>
      </p:sp>
    </p:spTree>
    <p:extLst>
      <p:ext uri="{BB962C8B-B14F-4D97-AF65-F5344CB8AC3E}">
        <p14:creationId xmlns:p14="http://schemas.microsoft.com/office/powerpoint/2010/main" val="237745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1894-6357-A44F-9B8E-14B0CFBEAF54}"/>
              </a:ext>
            </a:extLst>
          </p:cNvPr>
          <p:cNvSpPr>
            <a:spLocks noGrp="1"/>
          </p:cNvSpPr>
          <p:nvPr>
            <p:ph type="title"/>
          </p:nvPr>
        </p:nvSpPr>
        <p:spPr/>
        <p:txBody>
          <a:bodyPr/>
          <a:lstStyle/>
          <a:p>
            <a:r>
              <a:rPr lang="en-US" dirty="0"/>
              <a:t>1.3.9 									P10</a:t>
            </a:r>
          </a:p>
        </p:txBody>
      </p:sp>
      <p:sp>
        <p:nvSpPr>
          <p:cNvPr id="3" name="Content Placeholder 2">
            <a:extLst>
              <a:ext uri="{FF2B5EF4-FFF2-40B4-BE49-F238E27FC236}">
                <a16:creationId xmlns:a16="http://schemas.microsoft.com/office/drawing/2014/main" id="{DC6D6421-E0E4-DB41-8260-3A31DF0F68EF}"/>
              </a:ext>
            </a:extLst>
          </p:cNvPr>
          <p:cNvSpPr>
            <a:spLocks noGrp="1"/>
          </p:cNvSpPr>
          <p:nvPr>
            <p:ph idx="1"/>
          </p:nvPr>
        </p:nvSpPr>
        <p:spPr/>
        <p:txBody>
          <a:bodyPr>
            <a:normAutofit lnSpcReduction="10000"/>
          </a:bodyPr>
          <a:lstStyle/>
          <a:p>
            <a:r>
              <a:rPr lang="en-US" dirty="0"/>
              <a:t>Consider BRAF analysis Stage IIA and IIB</a:t>
            </a:r>
          </a:p>
          <a:p>
            <a:endParaRPr lang="en-US" dirty="0"/>
          </a:p>
          <a:p>
            <a:r>
              <a:rPr lang="en-US" dirty="0"/>
              <a:t>Carry out BRAF analysis IIC-IV</a:t>
            </a:r>
          </a:p>
          <a:p>
            <a:endParaRPr lang="en-US" dirty="0"/>
          </a:p>
          <a:p>
            <a:r>
              <a:rPr lang="en-US" dirty="0"/>
              <a:t>LSMDT arrange BRAF tests </a:t>
            </a:r>
          </a:p>
          <a:p>
            <a:endParaRPr lang="en-US" dirty="0"/>
          </a:p>
          <a:p>
            <a:r>
              <a:rPr lang="en-US" dirty="0"/>
              <a:t>First test Immunohistochemistry (BRAF V600E) </a:t>
            </a:r>
          </a:p>
          <a:p>
            <a:endParaRPr lang="en-US" dirty="0"/>
          </a:p>
          <a:p>
            <a:r>
              <a:rPr lang="en-US" dirty="0"/>
              <a:t>If IHC negative use a molecular test </a:t>
            </a:r>
          </a:p>
          <a:p>
            <a:endParaRPr lang="en-US" dirty="0"/>
          </a:p>
        </p:txBody>
      </p:sp>
    </p:spTree>
    <p:extLst>
      <p:ext uri="{BB962C8B-B14F-4D97-AF65-F5344CB8AC3E}">
        <p14:creationId xmlns:p14="http://schemas.microsoft.com/office/powerpoint/2010/main" val="218113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D6030-BC00-CB47-A75E-1BFE252D37E7}"/>
              </a:ext>
            </a:extLst>
          </p:cNvPr>
          <p:cNvSpPr>
            <a:spLocks noGrp="1"/>
          </p:cNvSpPr>
          <p:nvPr>
            <p:ph type="title"/>
          </p:nvPr>
        </p:nvSpPr>
        <p:spPr/>
        <p:txBody>
          <a:bodyPr/>
          <a:lstStyle/>
          <a:p>
            <a:r>
              <a:rPr lang="en-US" dirty="0"/>
              <a:t>1.4 Staging and SLNB				P11</a:t>
            </a:r>
          </a:p>
        </p:txBody>
      </p:sp>
      <p:sp>
        <p:nvSpPr>
          <p:cNvPr id="3" name="Content Placeholder 2">
            <a:extLst>
              <a:ext uri="{FF2B5EF4-FFF2-40B4-BE49-F238E27FC236}">
                <a16:creationId xmlns:a16="http://schemas.microsoft.com/office/drawing/2014/main" id="{A6C6D9F6-52BF-3546-A78B-E72C7C698A2C}"/>
              </a:ext>
            </a:extLst>
          </p:cNvPr>
          <p:cNvSpPr>
            <a:spLocks noGrp="1"/>
          </p:cNvSpPr>
          <p:nvPr>
            <p:ph idx="1"/>
          </p:nvPr>
        </p:nvSpPr>
        <p:spPr/>
        <p:txBody>
          <a:bodyPr/>
          <a:lstStyle/>
          <a:p>
            <a:pPr marL="0" indent="0">
              <a:buNone/>
            </a:pPr>
            <a:r>
              <a:rPr lang="en-US" dirty="0"/>
              <a:t>1.4.2 </a:t>
            </a:r>
          </a:p>
          <a:p>
            <a:r>
              <a:rPr lang="en-US" dirty="0"/>
              <a:t>Do not offer imaging before SLNB unless nodes or distant mets suspected</a:t>
            </a:r>
          </a:p>
          <a:p>
            <a:endParaRPr lang="en-US" dirty="0"/>
          </a:p>
          <a:p>
            <a:pPr marL="0" indent="0">
              <a:buNone/>
            </a:pPr>
            <a:r>
              <a:rPr lang="en-US" dirty="0"/>
              <a:t>1.4.3</a:t>
            </a:r>
          </a:p>
          <a:p>
            <a:r>
              <a:rPr lang="en-US" dirty="0"/>
              <a:t>Consider SLNB  for Breslow 0.8mm to 1.0mm with at least one</a:t>
            </a:r>
          </a:p>
          <a:p>
            <a:pPr lvl="1"/>
            <a:r>
              <a:rPr lang="en-US" dirty="0"/>
              <a:t>Ulceration</a:t>
            </a:r>
          </a:p>
          <a:p>
            <a:pPr lvl="1"/>
            <a:r>
              <a:rPr lang="en-US" dirty="0"/>
              <a:t>LVI</a:t>
            </a:r>
          </a:p>
          <a:p>
            <a:pPr lvl="1"/>
            <a:r>
              <a:rPr lang="en-US" dirty="0"/>
              <a:t>Mitotic Index &gt;2</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589481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B3C3-684F-8A40-9B10-5B53EF09142B}"/>
              </a:ext>
            </a:extLst>
          </p:cNvPr>
          <p:cNvSpPr>
            <a:spLocks noGrp="1"/>
          </p:cNvSpPr>
          <p:nvPr>
            <p:ph type="title"/>
          </p:nvPr>
        </p:nvSpPr>
        <p:spPr/>
        <p:txBody>
          <a:bodyPr/>
          <a:lstStyle/>
          <a:p>
            <a:r>
              <a:rPr lang="en-US" dirty="0"/>
              <a:t>1.4</a:t>
            </a:r>
          </a:p>
        </p:txBody>
      </p:sp>
      <p:sp>
        <p:nvSpPr>
          <p:cNvPr id="3" name="Content Placeholder 2">
            <a:extLst>
              <a:ext uri="{FF2B5EF4-FFF2-40B4-BE49-F238E27FC236}">
                <a16:creationId xmlns:a16="http://schemas.microsoft.com/office/drawing/2014/main" id="{E1BD3EEF-C216-C842-9BFC-1B114DBD6BCA}"/>
              </a:ext>
            </a:extLst>
          </p:cNvPr>
          <p:cNvSpPr>
            <a:spLocks noGrp="1"/>
          </p:cNvSpPr>
          <p:nvPr>
            <p:ph idx="1"/>
          </p:nvPr>
        </p:nvSpPr>
        <p:spPr/>
        <p:txBody>
          <a:bodyPr/>
          <a:lstStyle/>
          <a:p>
            <a:r>
              <a:rPr lang="en-US" dirty="0"/>
              <a:t>1.4.5 Discuss the option of delaying SLNB until after pregnancy </a:t>
            </a:r>
          </a:p>
          <a:p>
            <a:endParaRPr lang="en-US" dirty="0"/>
          </a:p>
          <a:p>
            <a:r>
              <a:rPr lang="en-US" dirty="0"/>
              <a:t>Consider CT Staging for IIB (2015 Page 25 IIC) </a:t>
            </a:r>
          </a:p>
          <a:p>
            <a:endParaRPr lang="en-US" dirty="0"/>
          </a:p>
          <a:p>
            <a:r>
              <a:rPr lang="en-US" dirty="0"/>
              <a:t>Offer CT staging IIC to IV </a:t>
            </a:r>
          </a:p>
          <a:p>
            <a:endParaRPr lang="en-US" dirty="0"/>
          </a:p>
          <a:p>
            <a:r>
              <a:rPr lang="en-US" dirty="0"/>
              <a:t>1.4.8 Consider staging with brain MRI if locally available and after discussion and agreement with the SSMDT </a:t>
            </a:r>
          </a:p>
        </p:txBody>
      </p:sp>
    </p:spTree>
    <p:extLst>
      <p:ext uri="{BB962C8B-B14F-4D97-AF65-F5344CB8AC3E}">
        <p14:creationId xmlns:p14="http://schemas.microsoft.com/office/powerpoint/2010/main" val="322669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16FE-E560-E148-8A2B-0BFF69F252E2}"/>
              </a:ext>
            </a:extLst>
          </p:cNvPr>
          <p:cNvSpPr>
            <a:spLocks noGrp="1"/>
          </p:cNvSpPr>
          <p:nvPr>
            <p:ph type="title"/>
          </p:nvPr>
        </p:nvSpPr>
        <p:spPr/>
        <p:txBody>
          <a:bodyPr/>
          <a:lstStyle/>
          <a:p>
            <a:r>
              <a:rPr lang="en-US" dirty="0"/>
              <a:t>1.4.9-10							P12</a:t>
            </a:r>
          </a:p>
        </p:txBody>
      </p:sp>
      <p:sp>
        <p:nvSpPr>
          <p:cNvPr id="3" name="Content Placeholder 2">
            <a:extLst>
              <a:ext uri="{FF2B5EF4-FFF2-40B4-BE49-F238E27FC236}">
                <a16:creationId xmlns:a16="http://schemas.microsoft.com/office/drawing/2014/main" id="{293DE46E-4529-BD42-AF55-A4F7761C405A}"/>
              </a:ext>
            </a:extLst>
          </p:cNvPr>
          <p:cNvSpPr>
            <a:spLocks noGrp="1"/>
          </p:cNvSpPr>
          <p:nvPr>
            <p:ph idx="1"/>
          </p:nvPr>
        </p:nvSpPr>
        <p:spPr>
          <a:xfrm>
            <a:off x="838200" y="1491991"/>
            <a:ext cx="10515600" cy="4351338"/>
          </a:xfrm>
        </p:spPr>
        <p:txBody>
          <a:bodyPr>
            <a:normAutofit/>
          </a:bodyPr>
          <a:lstStyle/>
          <a:p>
            <a:endParaRPr lang="en-US" dirty="0"/>
          </a:p>
          <a:p>
            <a:r>
              <a:rPr lang="en-US" dirty="0"/>
              <a:t>Whole body and brain MRI</a:t>
            </a:r>
          </a:p>
          <a:p>
            <a:pPr lvl="1"/>
            <a:r>
              <a:rPr lang="en-US" dirty="0"/>
              <a:t>Age &lt;24</a:t>
            </a:r>
          </a:p>
          <a:p>
            <a:pPr lvl="1"/>
            <a:r>
              <a:rPr lang="en-US" dirty="0"/>
              <a:t>Pregnant women IIB to IV</a:t>
            </a:r>
          </a:p>
          <a:p>
            <a:pPr marL="0" indent="0">
              <a:buNone/>
            </a:pPr>
            <a:r>
              <a:rPr lang="en-US" dirty="0"/>
              <a:t>	</a:t>
            </a:r>
          </a:p>
          <a:p>
            <a:r>
              <a:rPr lang="en-US" dirty="0"/>
              <a:t>Brain MRI instead of brain CT  IIIC to IV and one of </a:t>
            </a:r>
          </a:p>
          <a:p>
            <a:pPr lvl="1"/>
            <a:r>
              <a:rPr lang="en-US" dirty="0"/>
              <a:t>mitotic index of &gt;5</a:t>
            </a:r>
          </a:p>
          <a:p>
            <a:pPr lvl="1"/>
            <a:r>
              <a:rPr lang="en-US" dirty="0"/>
              <a:t>Primary scalp melanoma </a:t>
            </a:r>
          </a:p>
          <a:p>
            <a:pPr marL="457200" lvl="1" indent="0">
              <a:buNone/>
            </a:pPr>
            <a:endParaRPr lang="en-US" dirty="0"/>
          </a:p>
        </p:txBody>
      </p:sp>
    </p:spTree>
    <p:extLst>
      <p:ext uri="{BB962C8B-B14F-4D97-AF65-F5344CB8AC3E}">
        <p14:creationId xmlns:p14="http://schemas.microsoft.com/office/powerpoint/2010/main" val="11069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9ABF8-69EE-CF42-89C5-F4E76A72EB99}"/>
              </a:ext>
            </a:extLst>
          </p:cNvPr>
          <p:cNvSpPr>
            <a:spLocks noGrp="1"/>
          </p:cNvSpPr>
          <p:nvPr>
            <p:ph type="title"/>
          </p:nvPr>
        </p:nvSpPr>
        <p:spPr/>
        <p:txBody>
          <a:bodyPr/>
          <a:lstStyle/>
          <a:p>
            <a:r>
              <a:rPr lang="en-US" dirty="0"/>
              <a:t>1.4.11</a:t>
            </a:r>
          </a:p>
        </p:txBody>
      </p:sp>
      <p:sp>
        <p:nvSpPr>
          <p:cNvPr id="3" name="Content Placeholder 2">
            <a:extLst>
              <a:ext uri="{FF2B5EF4-FFF2-40B4-BE49-F238E27FC236}">
                <a16:creationId xmlns:a16="http://schemas.microsoft.com/office/drawing/2014/main" id="{BB2E1359-1E76-984D-A57C-81276D195873}"/>
              </a:ext>
            </a:extLst>
          </p:cNvPr>
          <p:cNvSpPr>
            <a:spLocks noGrp="1"/>
          </p:cNvSpPr>
          <p:nvPr>
            <p:ph idx="1"/>
          </p:nvPr>
        </p:nvSpPr>
        <p:spPr/>
        <p:txBody>
          <a:bodyPr/>
          <a:lstStyle/>
          <a:p>
            <a:r>
              <a:rPr lang="en-US" dirty="0"/>
              <a:t>Consider a repeat staging scan before starting adjuvant treatment, unless imaging done within the last 8 weeks </a:t>
            </a:r>
            <a:r>
              <a:rPr lang="en-US" i="1" dirty="0"/>
              <a:t>is available </a:t>
            </a:r>
            <a:endParaRPr lang="en-US" dirty="0"/>
          </a:p>
        </p:txBody>
      </p:sp>
    </p:spTree>
    <p:extLst>
      <p:ext uri="{BB962C8B-B14F-4D97-AF65-F5344CB8AC3E}">
        <p14:creationId xmlns:p14="http://schemas.microsoft.com/office/powerpoint/2010/main" val="250492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D4713-80D5-8D4F-86FB-2FBD781C1D66}"/>
              </a:ext>
            </a:extLst>
          </p:cNvPr>
          <p:cNvSpPr>
            <a:spLocks noGrp="1"/>
          </p:cNvSpPr>
          <p:nvPr>
            <p:ph type="title"/>
          </p:nvPr>
        </p:nvSpPr>
        <p:spPr/>
        <p:txBody>
          <a:bodyPr/>
          <a:lstStyle/>
          <a:p>
            <a:r>
              <a:rPr lang="en-US" dirty="0"/>
              <a:t>1.5 Management Stages 0 to II			P12</a:t>
            </a:r>
          </a:p>
        </p:txBody>
      </p:sp>
      <p:sp>
        <p:nvSpPr>
          <p:cNvPr id="3" name="Content Placeholder 2">
            <a:extLst>
              <a:ext uri="{FF2B5EF4-FFF2-40B4-BE49-F238E27FC236}">
                <a16:creationId xmlns:a16="http://schemas.microsoft.com/office/drawing/2014/main" id="{0306FD2F-3611-684F-BBE1-8C055F66F7BA}"/>
              </a:ext>
            </a:extLst>
          </p:cNvPr>
          <p:cNvSpPr>
            <a:spLocks noGrp="1"/>
          </p:cNvSpPr>
          <p:nvPr>
            <p:ph idx="1"/>
          </p:nvPr>
        </p:nvSpPr>
        <p:spPr/>
        <p:txBody>
          <a:bodyPr/>
          <a:lstStyle/>
          <a:p>
            <a:r>
              <a:rPr lang="en-US" dirty="0"/>
              <a:t>1.5.1 consider a clinical margin of at least</a:t>
            </a:r>
            <a:r>
              <a:rPr lang="en-US" b="1" dirty="0"/>
              <a:t> </a:t>
            </a:r>
            <a:r>
              <a:rPr lang="en-US" dirty="0"/>
              <a:t>0.5 mm (2022)</a:t>
            </a:r>
          </a:p>
          <a:p>
            <a:r>
              <a:rPr lang="en-US" dirty="0"/>
              <a:t>Page 26 2015 Guidance the same </a:t>
            </a:r>
          </a:p>
          <a:p>
            <a:endParaRPr lang="en-US" dirty="0"/>
          </a:p>
          <a:p>
            <a:r>
              <a:rPr lang="en-US" dirty="0"/>
              <a:t>If excision doesn’t achieve adequate histological margins discuss at SSMDT  (2015 discuss at MDT) </a:t>
            </a:r>
          </a:p>
          <a:p>
            <a:endParaRPr lang="en-US" dirty="0"/>
          </a:p>
          <a:p>
            <a:endParaRPr lang="en-US" dirty="0"/>
          </a:p>
        </p:txBody>
      </p:sp>
    </p:spTree>
    <p:extLst>
      <p:ext uri="{BB962C8B-B14F-4D97-AF65-F5344CB8AC3E}">
        <p14:creationId xmlns:p14="http://schemas.microsoft.com/office/powerpoint/2010/main" val="384715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5F9CA-2028-CB4F-BBEF-9AB7BAA9E600}"/>
              </a:ext>
            </a:extLst>
          </p:cNvPr>
          <p:cNvSpPr>
            <a:spLocks noGrp="1"/>
          </p:cNvSpPr>
          <p:nvPr>
            <p:ph type="title"/>
          </p:nvPr>
        </p:nvSpPr>
        <p:spPr/>
        <p:txBody>
          <a:bodyPr/>
          <a:lstStyle/>
          <a:p>
            <a:r>
              <a:rPr lang="en-US" dirty="0"/>
              <a:t>1.5.3								P13</a:t>
            </a:r>
          </a:p>
        </p:txBody>
      </p:sp>
      <p:sp>
        <p:nvSpPr>
          <p:cNvPr id="3" name="Content Placeholder 2">
            <a:extLst>
              <a:ext uri="{FF2B5EF4-FFF2-40B4-BE49-F238E27FC236}">
                <a16:creationId xmlns:a16="http://schemas.microsoft.com/office/drawing/2014/main" id="{57544E77-9287-E845-8C71-4E629C66E70D}"/>
              </a:ext>
            </a:extLst>
          </p:cNvPr>
          <p:cNvSpPr>
            <a:spLocks noGrp="1"/>
          </p:cNvSpPr>
          <p:nvPr>
            <p:ph idx="1"/>
          </p:nvPr>
        </p:nvSpPr>
        <p:spPr/>
        <p:txBody>
          <a:bodyPr/>
          <a:lstStyle/>
          <a:p>
            <a:r>
              <a:rPr lang="en-US" dirty="0"/>
              <a:t>WLE 1cm for Stage 1 or 2cm for Stage 2</a:t>
            </a:r>
          </a:p>
          <a:p>
            <a:endParaRPr lang="en-US" dirty="0"/>
          </a:p>
          <a:p>
            <a:r>
              <a:rPr lang="en-US" dirty="0"/>
              <a:t>The clinical margin should be around the histological biopsy scar and </a:t>
            </a:r>
            <a:r>
              <a:rPr lang="en-US" i="1" dirty="0"/>
              <a:t>take into account the primary melanoma margin </a:t>
            </a:r>
          </a:p>
          <a:p>
            <a:endParaRPr lang="en-US" b="1" dirty="0"/>
          </a:p>
          <a:p>
            <a:r>
              <a:rPr lang="en-US" dirty="0"/>
              <a:t>2015 at least 1cm or at least 2cm (page 124) </a:t>
            </a:r>
          </a:p>
        </p:txBody>
      </p:sp>
    </p:spTree>
    <p:extLst>
      <p:ext uri="{BB962C8B-B14F-4D97-AF65-F5344CB8AC3E}">
        <p14:creationId xmlns:p14="http://schemas.microsoft.com/office/powerpoint/2010/main" val="41900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11837</TotalTime>
  <Words>1675</Words>
  <Application>Microsoft Office PowerPoint</Application>
  <PresentationFormat>Widescreen</PresentationFormat>
  <Paragraphs>204</Paragraphs>
  <Slides>23</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Melanoma NICE Update 2022</vt:lpstr>
      <vt:lpstr>1.2.3         P9 </vt:lpstr>
      <vt:lpstr>1.3.9          P10</vt:lpstr>
      <vt:lpstr>1.4 Staging and SLNB    P11</vt:lpstr>
      <vt:lpstr>1.4</vt:lpstr>
      <vt:lpstr>1.4.9-10       P12</vt:lpstr>
      <vt:lpstr>1.4.11</vt:lpstr>
      <vt:lpstr>1.5 Management Stages 0 to II   P12</vt:lpstr>
      <vt:lpstr>1.5.3        P13</vt:lpstr>
      <vt:lpstr>Stage III         P13</vt:lpstr>
      <vt:lpstr>1.7 In Transit Mets Stage III and IV  P15</vt:lpstr>
      <vt:lpstr>          </vt:lpstr>
      <vt:lpstr>1.8 Stage IV and Unresectable Stage III P16</vt:lpstr>
      <vt:lpstr>Systemics Stage IV and Unresectable Stage III   P17</vt:lpstr>
      <vt:lpstr>          P36</vt:lpstr>
      <vt:lpstr>Targeted         P18</vt:lpstr>
      <vt:lpstr>Adjuvant </vt:lpstr>
      <vt:lpstr>NICE Sept 22. Stage IIB and IIC Adjuvant </vt:lpstr>
      <vt:lpstr>1.9 Follow Up       P20</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Amrit Darvay</dc:creator>
  <cp:lastModifiedBy>Helen Dunderdale</cp:lastModifiedBy>
  <cp:revision>67</cp:revision>
  <cp:lastPrinted>2022-11-02T08:10:00Z</cp:lastPrinted>
  <dcterms:created xsi:type="dcterms:W3CDTF">2022-10-21T16:59:22Z</dcterms:created>
  <dcterms:modified xsi:type="dcterms:W3CDTF">2022-11-02T13:11:31Z</dcterms:modified>
</cp:coreProperties>
</file>