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2.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4"/>
  </p:notesMasterIdLst>
  <p:handoutMasterIdLst>
    <p:handoutMasterId r:id="rId15"/>
  </p:handoutMasterIdLst>
  <p:sldIdLst>
    <p:sldId id="266" r:id="rId5"/>
    <p:sldId id="296" r:id="rId6"/>
    <p:sldId id="297" r:id="rId7"/>
    <p:sldId id="303" r:id="rId8"/>
    <p:sldId id="298" r:id="rId9"/>
    <p:sldId id="299" r:id="rId10"/>
    <p:sldId id="300" r:id="rId11"/>
    <p:sldId id="301" r:id="rId12"/>
    <p:sldId id="30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ott Pygall" initials="SP" lastIdx="2" clrIdx="0">
    <p:extLst>
      <p:ext uri="{19B8F6BF-5375-455C-9EA6-DF929625EA0E}">
        <p15:presenceInfo xmlns:p15="http://schemas.microsoft.com/office/powerpoint/2012/main" userId="S::scott.pygall@england.nhs.uk::141a2672-aa5a-4395-ba09-1668c1a4e61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a:srgbClr val="768692"/>
    <a:srgbClr val="F6E5FF"/>
    <a:srgbClr val="EDC9FF"/>
    <a:srgbClr val="7C2855"/>
    <a:srgbClr val="006747"/>
    <a:srgbClr val="00A4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B96F04-E284-476A-BCCD-6D0050FD82CC}" v="65" dt="2022-10-24T15:48:42.479"/>
    <p1510:client id="{B53DB872-833A-2D7F-7AD1-04D12F253440}" v="21" dt="2022-10-24T15:28:39.027"/>
    <p1510:client id="{E621EAEA-2208-E5FB-9E0E-A5CA16236DA8}" v="8" dt="2022-10-25T12:28:12.8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1266" y="7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cott Pygall" userId="S::scott.pygall@england.nhs.uk::141a2672-aa5a-4395-ba09-1668c1a4e61d" providerId="AD" clId="Web-{D02CD052-7451-4D40-880D-F25E2CF43B1A}"/>
    <pc:docChg chg="modSld">
      <pc:chgData name="Scott Pygall" userId="S::scott.pygall@england.nhs.uk::141a2672-aa5a-4395-ba09-1668c1a4e61d" providerId="AD" clId="Web-{D02CD052-7451-4D40-880D-F25E2CF43B1A}" dt="2022-10-26T15:32:11.590" v="1" actId="1076"/>
      <pc:docMkLst>
        <pc:docMk/>
      </pc:docMkLst>
      <pc:sldChg chg="modSp">
        <pc:chgData name="Scott Pygall" userId="S::scott.pygall@england.nhs.uk::141a2672-aa5a-4395-ba09-1668c1a4e61d" providerId="AD" clId="Web-{D02CD052-7451-4D40-880D-F25E2CF43B1A}" dt="2022-10-26T15:32:11.590" v="1" actId="1076"/>
        <pc:sldMkLst>
          <pc:docMk/>
          <pc:sldMk cId="1905718608" sldId="299"/>
        </pc:sldMkLst>
        <pc:graphicFrameChg chg="mod">
          <ac:chgData name="Scott Pygall" userId="S::scott.pygall@england.nhs.uk::141a2672-aa5a-4395-ba09-1668c1a4e61d" providerId="AD" clId="Web-{D02CD052-7451-4D40-880D-F25E2CF43B1A}" dt="2022-10-26T15:32:11.590" v="1" actId="1076"/>
          <ac:graphicFrameMkLst>
            <pc:docMk/>
            <pc:sldMk cId="1905718608" sldId="299"/>
            <ac:graphicFrameMk id="6" creationId="{7B915D79-FAF1-413D-9C1C-D283760D72B3}"/>
          </ac:graphicFrameMkLst>
        </pc:graphicFrameChg>
      </pc:sldChg>
    </pc:docChg>
  </pc:docChgLst>
  <pc:docChgLst>
    <pc:chgData name="Julie Townson" userId="64c84d0a-0a18-48bb-b314-5bd1866b8cf9" providerId="ADAL" clId="{98B96F04-E284-476A-BCCD-6D0050FD82CC}"/>
    <pc:docChg chg="modSld">
      <pc:chgData name="Julie Townson" userId="64c84d0a-0a18-48bb-b314-5bd1866b8cf9" providerId="ADAL" clId="{98B96F04-E284-476A-BCCD-6D0050FD82CC}" dt="2022-10-24T15:48:42.478" v="93" actId="14100"/>
      <pc:docMkLst>
        <pc:docMk/>
      </pc:docMkLst>
      <pc:sldChg chg="addSp delSp modSp mod">
        <pc:chgData name="Julie Townson" userId="64c84d0a-0a18-48bb-b314-5bd1866b8cf9" providerId="ADAL" clId="{98B96F04-E284-476A-BCCD-6D0050FD82CC}" dt="2022-10-24T15:31:27.142" v="9" actId="1076"/>
        <pc:sldMkLst>
          <pc:docMk/>
          <pc:sldMk cId="1048742619" sldId="297"/>
        </pc:sldMkLst>
        <pc:graphicFrameChg chg="add mod">
          <ac:chgData name="Julie Townson" userId="64c84d0a-0a18-48bb-b314-5bd1866b8cf9" providerId="ADAL" clId="{98B96F04-E284-476A-BCCD-6D0050FD82CC}" dt="2022-10-24T15:30:27.296" v="3" actId="1076"/>
          <ac:graphicFrameMkLst>
            <pc:docMk/>
            <pc:sldMk cId="1048742619" sldId="297"/>
            <ac:graphicFrameMk id="6" creationId="{074717FD-D4F3-434B-B0A7-E1D8322A4063}"/>
          </ac:graphicFrameMkLst>
        </pc:graphicFrameChg>
        <pc:graphicFrameChg chg="add mod">
          <ac:chgData name="Julie Townson" userId="64c84d0a-0a18-48bb-b314-5bd1866b8cf9" providerId="ADAL" clId="{98B96F04-E284-476A-BCCD-6D0050FD82CC}" dt="2022-10-24T15:31:27.142" v="9" actId="1076"/>
          <ac:graphicFrameMkLst>
            <pc:docMk/>
            <pc:sldMk cId="1048742619" sldId="297"/>
            <ac:graphicFrameMk id="7" creationId="{B4C9B3D8-05CB-4125-B5B9-CD41FFB8CCE5}"/>
          </ac:graphicFrameMkLst>
        </pc:graphicFrameChg>
        <pc:picChg chg="del">
          <ac:chgData name="Julie Townson" userId="64c84d0a-0a18-48bb-b314-5bd1866b8cf9" providerId="ADAL" clId="{98B96F04-E284-476A-BCCD-6D0050FD82CC}" dt="2022-10-24T15:30:16.359" v="0" actId="478"/>
          <ac:picMkLst>
            <pc:docMk/>
            <pc:sldMk cId="1048742619" sldId="297"/>
            <ac:picMk id="1028" creationId="{34F53D22-45C4-4A57-BA26-A0DDB8ECD037}"/>
          </ac:picMkLst>
        </pc:picChg>
        <pc:picChg chg="del">
          <ac:chgData name="Julie Townson" userId="64c84d0a-0a18-48bb-b314-5bd1866b8cf9" providerId="ADAL" clId="{98B96F04-E284-476A-BCCD-6D0050FD82CC}" dt="2022-10-24T15:31:07.622" v="4" actId="478"/>
          <ac:picMkLst>
            <pc:docMk/>
            <pc:sldMk cId="1048742619" sldId="297"/>
            <ac:picMk id="1029" creationId="{2B06910F-B528-43E6-870E-C9C16C83AD07}"/>
          </ac:picMkLst>
        </pc:picChg>
      </pc:sldChg>
      <pc:sldChg chg="addSp delSp modSp mod">
        <pc:chgData name="Julie Townson" userId="64c84d0a-0a18-48bb-b314-5bd1866b8cf9" providerId="ADAL" clId="{98B96F04-E284-476A-BCCD-6D0050FD82CC}" dt="2022-10-24T15:38:07.160" v="28" actId="14100"/>
        <pc:sldMkLst>
          <pc:docMk/>
          <pc:sldMk cId="3725572788" sldId="298"/>
        </pc:sldMkLst>
        <pc:graphicFrameChg chg="add mod">
          <ac:chgData name="Julie Townson" userId="64c84d0a-0a18-48bb-b314-5bd1866b8cf9" providerId="ADAL" clId="{98B96F04-E284-476A-BCCD-6D0050FD82CC}" dt="2022-10-24T15:37:23.192" v="23" actId="14100"/>
          <ac:graphicFrameMkLst>
            <pc:docMk/>
            <pc:sldMk cId="3725572788" sldId="298"/>
            <ac:graphicFrameMk id="6" creationId="{CFF7241D-78B6-4511-B0F9-3928CC566252}"/>
          </ac:graphicFrameMkLst>
        </pc:graphicFrameChg>
        <pc:graphicFrameChg chg="add mod">
          <ac:chgData name="Julie Townson" userId="64c84d0a-0a18-48bb-b314-5bd1866b8cf9" providerId="ADAL" clId="{98B96F04-E284-476A-BCCD-6D0050FD82CC}" dt="2022-10-24T15:38:07.160" v="28" actId="14100"/>
          <ac:graphicFrameMkLst>
            <pc:docMk/>
            <pc:sldMk cId="3725572788" sldId="298"/>
            <ac:graphicFrameMk id="7" creationId="{E689A4EE-2351-47CC-BBC0-246CA6AC3D8E}"/>
          </ac:graphicFrameMkLst>
        </pc:graphicFrameChg>
        <pc:picChg chg="del">
          <ac:chgData name="Julie Townson" userId="64c84d0a-0a18-48bb-b314-5bd1866b8cf9" providerId="ADAL" clId="{98B96F04-E284-476A-BCCD-6D0050FD82CC}" dt="2022-10-24T15:37:52.744" v="24" actId="478"/>
          <ac:picMkLst>
            <pc:docMk/>
            <pc:sldMk cId="3725572788" sldId="298"/>
            <ac:picMk id="2050" creationId="{84793114-1B03-4FA1-A88C-768F28A83430}"/>
          </ac:picMkLst>
        </pc:picChg>
        <pc:picChg chg="del">
          <ac:chgData name="Julie Townson" userId="64c84d0a-0a18-48bb-b314-5bd1866b8cf9" providerId="ADAL" clId="{98B96F04-E284-476A-BCCD-6D0050FD82CC}" dt="2022-10-24T15:37:14.053" v="19" actId="478"/>
          <ac:picMkLst>
            <pc:docMk/>
            <pc:sldMk cId="3725572788" sldId="298"/>
            <ac:picMk id="8193" creationId="{D07D0CE4-2C0D-45D5-93A3-D08AE604361F}"/>
          </ac:picMkLst>
        </pc:picChg>
      </pc:sldChg>
      <pc:sldChg chg="addSp delSp modSp mod">
        <pc:chgData name="Julie Townson" userId="64c84d0a-0a18-48bb-b314-5bd1866b8cf9" providerId="ADAL" clId="{98B96F04-E284-476A-BCCD-6D0050FD82CC}" dt="2022-10-24T15:39:56.253" v="42" actId="14100"/>
        <pc:sldMkLst>
          <pc:docMk/>
          <pc:sldMk cId="1905718608" sldId="299"/>
        </pc:sldMkLst>
        <pc:graphicFrameChg chg="add mod">
          <ac:chgData name="Julie Townson" userId="64c84d0a-0a18-48bb-b314-5bd1866b8cf9" providerId="ADAL" clId="{98B96F04-E284-476A-BCCD-6D0050FD82CC}" dt="2022-10-24T15:39:13.775" v="37" actId="14100"/>
          <ac:graphicFrameMkLst>
            <pc:docMk/>
            <pc:sldMk cId="1905718608" sldId="299"/>
            <ac:graphicFrameMk id="6" creationId="{7B915D79-FAF1-413D-9C1C-D283760D72B3}"/>
          </ac:graphicFrameMkLst>
        </pc:graphicFrameChg>
        <pc:graphicFrameChg chg="add mod">
          <ac:chgData name="Julie Townson" userId="64c84d0a-0a18-48bb-b314-5bd1866b8cf9" providerId="ADAL" clId="{98B96F04-E284-476A-BCCD-6D0050FD82CC}" dt="2022-10-24T15:39:56.253" v="42" actId="14100"/>
          <ac:graphicFrameMkLst>
            <pc:docMk/>
            <pc:sldMk cId="1905718608" sldId="299"/>
            <ac:graphicFrameMk id="7" creationId="{AACCF1FD-33DC-4B3E-B7D3-AD124B7BE4F6}"/>
          </ac:graphicFrameMkLst>
        </pc:graphicFrameChg>
        <pc:picChg chg="del">
          <ac:chgData name="Julie Townson" userId="64c84d0a-0a18-48bb-b314-5bd1866b8cf9" providerId="ADAL" clId="{98B96F04-E284-476A-BCCD-6D0050FD82CC}" dt="2022-10-24T15:38:59.403" v="33" actId="478"/>
          <ac:picMkLst>
            <pc:docMk/>
            <pc:sldMk cId="1905718608" sldId="299"/>
            <ac:picMk id="3077" creationId="{A4798B79-73B4-46E7-BF39-13B7676DD36D}"/>
          </ac:picMkLst>
        </pc:picChg>
        <pc:picChg chg="del">
          <ac:chgData name="Julie Townson" userId="64c84d0a-0a18-48bb-b314-5bd1866b8cf9" providerId="ADAL" clId="{98B96F04-E284-476A-BCCD-6D0050FD82CC}" dt="2022-10-24T15:39:48.274" v="38" actId="478"/>
          <ac:picMkLst>
            <pc:docMk/>
            <pc:sldMk cId="1905718608" sldId="299"/>
            <ac:picMk id="3078" creationId="{F55148FE-1E46-403D-A921-7E9D1C1532AE}"/>
          </ac:picMkLst>
        </pc:picChg>
      </pc:sldChg>
      <pc:sldChg chg="addSp delSp modSp mod">
        <pc:chgData name="Julie Townson" userId="64c84d0a-0a18-48bb-b314-5bd1866b8cf9" providerId="ADAL" clId="{98B96F04-E284-476A-BCCD-6D0050FD82CC}" dt="2022-10-24T15:42:00.433" v="61" actId="1076"/>
        <pc:sldMkLst>
          <pc:docMk/>
          <pc:sldMk cId="939472751" sldId="300"/>
        </pc:sldMkLst>
        <pc:graphicFrameChg chg="add mod">
          <ac:chgData name="Julie Townson" userId="64c84d0a-0a18-48bb-b314-5bd1866b8cf9" providerId="ADAL" clId="{98B96F04-E284-476A-BCCD-6D0050FD82CC}" dt="2022-10-24T15:41:02.013" v="55" actId="1035"/>
          <ac:graphicFrameMkLst>
            <pc:docMk/>
            <pc:sldMk cId="939472751" sldId="300"/>
            <ac:graphicFrameMk id="6" creationId="{A1EF08C9-B3AF-4A63-9564-4C85977A054F}"/>
          </ac:graphicFrameMkLst>
        </pc:graphicFrameChg>
        <pc:graphicFrameChg chg="add mod">
          <ac:chgData name="Julie Townson" userId="64c84d0a-0a18-48bb-b314-5bd1866b8cf9" providerId="ADAL" clId="{98B96F04-E284-476A-BCCD-6D0050FD82CC}" dt="2022-10-24T15:42:00.433" v="61" actId="1076"/>
          <ac:graphicFrameMkLst>
            <pc:docMk/>
            <pc:sldMk cId="939472751" sldId="300"/>
            <ac:graphicFrameMk id="7" creationId="{40BA2AF0-1706-4014-AECA-5BCC0ED075E9}"/>
          </ac:graphicFrameMkLst>
        </pc:graphicFrameChg>
        <pc:picChg chg="del">
          <ac:chgData name="Julie Townson" userId="64c84d0a-0a18-48bb-b314-5bd1866b8cf9" providerId="ADAL" clId="{98B96F04-E284-476A-BCCD-6D0050FD82CC}" dt="2022-10-24T15:41:49.205" v="56" actId="478"/>
          <ac:picMkLst>
            <pc:docMk/>
            <pc:sldMk cId="939472751" sldId="300"/>
            <ac:picMk id="5122" creationId="{8BF754F0-2208-4124-BDC6-FB05B10B927C}"/>
          </ac:picMkLst>
        </pc:picChg>
        <pc:picChg chg="del">
          <ac:chgData name="Julie Townson" userId="64c84d0a-0a18-48bb-b314-5bd1866b8cf9" providerId="ADAL" clId="{98B96F04-E284-476A-BCCD-6D0050FD82CC}" dt="2022-10-24T15:40:49.019" v="43" actId="478"/>
          <ac:picMkLst>
            <pc:docMk/>
            <pc:sldMk cId="939472751" sldId="300"/>
            <ac:picMk id="5123" creationId="{3FF8CA5A-DCBF-47E1-8807-9574A0F4EDD7}"/>
          </ac:picMkLst>
        </pc:picChg>
      </pc:sldChg>
      <pc:sldChg chg="addSp delSp modSp mod">
        <pc:chgData name="Julie Townson" userId="64c84d0a-0a18-48bb-b314-5bd1866b8cf9" providerId="ADAL" clId="{98B96F04-E284-476A-BCCD-6D0050FD82CC}" dt="2022-10-24T15:43:37.995" v="81" actId="1038"/>
        <pc:sldMkLst>
          <pc:docMk/>
          <pc:sldMk cId="4161338365" sldId="301"/>
        </pc:sldMkLst>
        <pc:graphicFrameChg chg="add mod">
          <ac:chgData name="Julie Townson" userId="64c84d0a-0a18-48bb-b314-5bd1866b8cf9" providerId="ADAL" clId="{98B96F04-E284-476A-BCCD-6D0050FD82CC}" dt="2022-10-24T15:42:58.562" v="66" actId="14100"/>
          <ac:graphicFrameMkLst>
            <pc:docMk/>
            <pc:sldMk cId="4161338365" sldId="301"/>
            <ac:graphicFrameMk id="6" creationId="{81E35D27-93CA-41B9-8F0A-19969A117D1C}"/>
          </ac:graphicFrameMkLst>
        </pc:graphicFrameChg>
        <pc:graphicFrameChg chg="add mod">
          <ac:chgData name="Julie Townson" userId="64c84d0a-0a18-48bb-b314-5bd1866b8cf9" providerId="ADAL" clId="{98B96F04-E284-476A-BCCD-6D0050FD82CC}" dt="2022-10-24T15:43:37.995" v="81" actId="1038"/>
          <ac:graphicFrameMkLst>
            <pc:docMk/>
            <pc:sldMk cId="4161338365" sldId="301"/>
            <ac:graphicFrameMk id="7" creationId="{BD4E0635-5A7E-4713-9218-C50A486C1C25}"/>
          </ac:graphicFrameMkLst>
        </pc:graphicFrameChg>
        <pc:picChg chg="del">
          <ac:chgData name="Julie Townson" userId="64c84d0a-0a18-48bb-b314-5bd1866b8cf9" providerId="ADAL" clId="{98B96F04-E284-476A-BCCD-6D0050FD82CC}" dt="2022-10-24T15:42:44.130" v="62" actId="478"/>
          <ac:picMkLst>
            <pc:docMk/>
            <pc:sldMk cId="4161338365" sldId="301"/>
            <ac:picMk id="6146" creationId="{5428E3FA-1E36-4C77-B00F-81E97782479F}"/>
          </ac:picMkLst>
        </pc:picChg>
        <pc:picChg chg="del">
          <ac:chgData name="Julie Townson" userId="64c84d0a-0a18-48bb-b314-5bd1866b8cf9" providerId="ADAL" clId="{98B96F04-E284-476A-BCCD-6D0050FD82CC}" dt="2022-10-24T15:43:16.255" v="67" actId="478"/>
          <ac:picMkLst>
            <pc:docMk/>
            <pc:sldMk cId="4161338365" sldId="301"/>
            <ac:picMk id="6147" creationId="{A84A68D4-242D-42B3-A8BB-E483DF34710E}"/>
          </ac:picMkLst>
        </pc:picChg>
      </pc:sldChg>
      <pc:sldChg chg="addSp delSp modSp mod">
        <pc:chgData name="Julie Townson" userId="64c84d0a-0a18-48bb-b314-5bd1866b8cf9" providerId="ADAL" clId="{98B96F04-E284-476A-BCCD-6D0050FD82CC}" dt="2022-10-24T15:48:42.478" v="93" actId="14100"/>
        <pc:sldMkLst>
          <pc:docMk/>
          <pc:sldMk cId="4142295949" sldId="302"/>
        </pc:sldMkLst>
        <pc:graphicFrameChg chg="add mod">
          <ac:chgData name="Julie Townson" userId="64c84d0a-0a18-48bb-b314-5bd1866b8cf9" providerId="ADAL" clId="{98B96F04-E284-476A-BCCD-6D0050FD82CC}" dt="2022-10-24T15:47:55.343" v="87" actId="14100"/>
          <ac:graphicFrameMkLst>
            <pc:docMk/>
            <pc:sldMk cId="4142295949" sldId="302"/>
            <ac:graphicFrameMk id="6" creationId="{56335781-2C56-480D-8383-DAC01322F7A3}"/>
          </ac:graphicFrameMkLst>
        </pc:graphicFrameChg>
        <pc:graphicFrameChg chg="add mod">
          <ac:chgData name="Julie Townson" userId="64c84d0a-0a18-48bb-b314-5bd1866b8cf9" providerId="ADAL" clId="{98B96F04-E284-476A-BCCD-6D0050FD82CC}" dt="2022-10-24T15:48:42.478" v="93" actId="14100"/>
          <ac:graphicFrameMkLst>
            <pc:docMk/>
            <pc:sldMk cId="4142295949" sldId="302"/>
            <ac:graphicFrameMk id="7" creationId="{2D3103D8-E436-4C04-834C-D4D6EC092686}"/>
          </ac:graphicFrameMkLst>
        </pc:graphicFrameChg>
        <pc:picChg chg="del">
          <ac:chgData name="Julie Townson" userId="64c84d0a-0a18-48bb-b314-5bd1866b8cf9" providerId="ADAL" clId="{98B96F04-E284-476A-BCCD-6D0050FD82CC}" dt="2022-10-24T15:47:39.992" v="82" actId="478"/>
          <ac:picMkLst>
            <pc:docMk/>
            <pc:sldMk cId="4142295949" sldId="302"/>
            <ac:picMk id="7175" creationId="{F57689CD-8A93-4D26-BD53-4206B78FD787}"/>
          </ac:picMkLst>
        </pc:picChg>
        <pc:picChg chg="del">
          <ac:chgData name="Julie Townson" userId="64c84d0a-0a18-48bb-b314-5bd1866b8cf9" providerId="ADAL" clId="{98B96F04-E284-476A-BCCD-6D0050FD82CC}" dt="2022-10-24T15:48:19.206" v="88" actId="478"/>
          <ac:picMkLst>
            <pc:docMk/>
            <pc:sldMk cId="4142295949" sldId="302"/>
            <ac:picMk id="7176" creationId="{A39CFBAF-6203-45AA-85FA-45B8931211E2}"/>
          </ac:picMkLst>
        </pc:picChg>
      </pc:sldChg>
      <pc:sldChg chg="addSp delSp modSp mod">
        <pc:chgData name="Julie Townson" userId="64c84d0a-0a18-48bb-b314-5bd1866b8cf9" providerId="ADAL" clId="{98B96F04-E284-476A-BCCD-6D0050FD82CC}" dt="2022-10-24T15:38:20.889" v="32" actId="1037"/>
        <pc:sldMkLst>
          <pc:docMk/>
          <pc:sldMk cId="874474646" sldId="303"/>
        </pc:sldMkLst>
        <pc:graphicFrameChg chg="add mod">
          <ac:chgData name="Julie Townson" userId="64c84d0a-0a18-48bb-b314-5bd1866b8cf9" providerId="ADAL" clId="{98B96F04-E284-476A-BCCD-6D0050FD82CC}" dt="2022-10-24T15:33:39.138" v="18" actId="14100"/>
          <ac:graphicFrameMkLst>
            <pc:docMk/>
            <pc:sldMk cId="874474646" sldId="303"/>
            <ac:graphicFrameMk id="6" creationId="{3CAC2511-AAFF-4D7E-A9E2-6888F69F4210}"/>
          </ac:graphicFrameMkLst>
        </pc:graphicFrameChg>
        <pc:graphicFrameChg chg="add mod">
          <ac:chgData name="Julie Townson" userId="64c84d0a-0a18-48bb-b314-5bd1866b8cf9" providerId="ADAL" clId="{98B96F04-E284-476A-BCCD-6D0050FD82CC}" dt="2022-10-24T15:38:20.889" v="32" actId="1037"/>
          <ac:graphicFrameMkLst>
            <pc:docMk/>
            <pc:sldMk cId="874474646" sldId="303"/>
            <ac:graphicFrameMk id="7" creationId="{B4C9B3D8-05CB-4125-B5B9-CD41FFB8CCE5}"/>
          </ac:graphicFrameMkLst>
        </pc:graphicFrameChg>
        <pc:picChg chg="del">
          <ac:chgData name="Julie Townson" userId="64c84d0a-0a18-48bb-b314-5bd1866b8cf9" providerId="ADAL" clId="{98B96F04-E284-476A-BCCD-6D0050FD82CC}" dt="2022-10-24T15:32:21.550" v="10" actId="478"/>
          <ac:picMkLst>
            <pc:docMk/>
            <pc:sldMk cId="874474646" sldId="303"/>
            <ac:picMk id="2" creationId="{4D1ACAD2-7F96-4F04-818E-739F884DA2B6}"/>
          </ac:picMkLst>
        </pc:picChg>
        <pc:picChg chg="del">
          <ac:chgData name="Julie Townson" userId="64c84d0a-0a18-48bb-b314-5bd1866b8cf9" providerId="ADAL" clId="{98B96F04-E284-476A-BCCD-6D0050FD82CC}" dt="2022-10-24T15:32:53.083" v="14" actId="478"/>
          <ac:picMkLst>
            <pc:docMk/>
            <pc:sldMk cId="874474646" sldId="303"/>
            <ac:picMk id="8" creationId="{3B62C6BA-27C0-447E-8409-06EE63A70A20}"/>
          </ac:picMkLst>
        </pc:picChg>
      </pc:sldChg>
    </pc:docChg>
  </pc:docChgLst>
  <pc:docChgLst>
    <pc:chgData name="Julie Townson" userId="S::j.townson@england.nhs.uk::64c84d0a-0a18-48bb-b314-5bd1866b8cf9" providerId="AD" clId="Web-{E621EAEA-2208-E5FB-9E0E-A5CA16236DA8}"/>
    <pc:docChg chg="modSld">
      <pc:chgData name="Julie Townson" userId="S::j.townson@england.nhs.uk::64c84d0a-0a18-48bb-b314-5bd1866b8cf9" providerId="AD" clId="Web-{E621EAEA-2208-E5FB-9E0E-A5CA16236DA8}" dt="2022-10-25T12:28:35.635" v="16" actId="1076"/>
      <pc:docMkLst>
        <pc:docMk/>
      </pc:docMkLst>
      <pc:sldChg chg="addSp delSp modSp">
        <pc:chgData name="Julie Townson" userId="S::j.townson@england.nhs.uk::64c84d0a-0a18-48bb-b314-5bd1866b8cf9" providerId="AD" clId="Web-{E621EAEA-2208-E5FB-9E0E-A5CA16236DA8}" dt="2022-10-25T12:26:16.896" v="8" actId="1076"/>
        <pc:sldMkLst>
          <pc:docMk/>
          <pc:sldMk cId="1048742619" sldId="297"/>
        </pc:sldMkLst>
        <pc:graphicFrameChg chg="add mod">
          <ac:chgData name="Julie Townson" userId="S::j.townson@england.nhs.uk::64c84d0a-0a18-48bb-b314-5bd1866b8cf9" providerId="AD" clId="Web-{E621EAEA-2208-E5FB-9E0E-A5CA16236DA8}" dt="2022-10-25T12:25:32.754" v="2" actId="1076"/>
          <ac:graphicFrameMkLst>
            <pc:docMk/>
            <pc:sldMk cId="1048742619" sldId="297"/>
            <ac:graphicFrameMk id="2" creationId="{074717FD-D4F3-434B-B0A7-E1D8322A4063}"/>
          </ac:graphicFrameMkLst>
        </pc:graphicFrameChg>
        <pc:graphicFrameChg chg="add mod">
          <ac:chgData name="Julie Townson" userId="S::j.townson@england.nhs.uk::64c84d0a-0a18-48bb-b314-5bd1866b8cf9" providerId="AD" clId="Web-{E621EAEA-2208-E5FB-9E0E-A5CA16236DA8}" dt="2022-10-25T12:26:16.896" v="8" actId="1076"/>
          <ac:graphicFrameMkLst>
            <pc:docMk/>
            <pc:sldMk cId="1048742619" sldId="297"/>
            <ac:graphicFrameMk id="3" creationId="{B4C9B3D8-05CB-4125-B5B9-CD41FFB8CCE5}"/>
          </ac:graphicFrameMkLst>
        </pc:graphicFrameChg>
        <pc:graphicFrameChg chg="del">
          <ac:chgData name="Julie Townson" userId="S::j.townson@england.nhs.uk::64c84d0a-0a18-48bb-b314-5bd1866b8cf9" providerId="AD" clId="Web-{E621EAEA-2208-E5FB-9E0E-A5CA16236DA8}" dt="2022-10-25T12:25:05.128" v="0"/>
          <ac:graphicFrameMkLst>
            <pc:docMk/>
            <pc:sldMk cId="1048742619" sldId="297"/>
            <ac:graphicFrameMk id="6" creationId="{074717FD-D4F3-434B-B0A7-E1D8322A4063}"/>
          </ac:graphicFrameMkLst>
        </pc:graphicFrameChg>
        <pc:graphicFrameChg chg="del">
          <ac:chgData name="Julie Townson" userId="S::j.townson@england.nhs.uk::64c84d0a-0a18-48bb-b314-5bd1866b8cf9" providerId="AD" clId="Web-{E621EAEA-2208-E5FB-9E0E-A5CA16236DA8}" dt="2022-10-25T12:25:58.568" v="3"/>
          <ac:graphicFrameMkLst>
            <pc:docMk/>
            <pc:sldMk cId="1048742619" sldId="297"/>
            <ac:graphicFrameMk id="7" creationId="{B4C9B3D8-05CB-4125-B5B9-CD41FFB8CCE5}"/>
          </ac:graphicFrameMkLst>
        </pc:graphicFrameChg>
      </pc:sldChg>
      <pc:sldChg chg="addSp delSp modSp">
        <pc:chgData name="Julie Townson" userId="S::j.townson@england.nhs.uk::64c84d0a-0a18-48bb-b314-5bd1866b8cf9" providerId="AD" clId="Web-{E621EAEA-2208-E5FB-9E0E-A5CA16236DA8}" dt="2022-10-25T12:28:35.635" v="16" actId="1076"/>
        <pc:sldMkLst>
          <pc:docMk/>
          <pc:sldMk cId="874474646" sldId="303"/>
        </pc:sldMkLst>
        <pc:graphicFrameChg chg="add mod">
          <ac:chgData name="Julie Townson" userId="S::j.townson@england.nhs.uk::64c84d0a-0a18-48bb-b314-5bd1866b8cf9" providerId="AD" clId="Web-{E621EAEA-2208-E5FB-9E0E-A5CA16236DA8}" dt="2022-10-25T12:27:39.946" v="11" actId="1076"/>
          <ac:graphicFrameMkLst>
            <pc:docMk/>
            <pc:sldMk cId="874474646" sldId="303"/>
            <ac:graphicFrameMk id="2" creationId="{3CAC2511-AAFF-4D7E-A9E2-6888F69F4210}"/>
          </ac:graphicFrameMkLst>
        </pc:graphicFrameChg>
        <pc:graphicFrameChg chg="add mod">
          <ac:chgData name="Julie Townson" userId="S::j.townson@england.nhs.uk::64c84d0a-0a18-48bb-b314-5bd1866b8cf9" providerId="AD" clId="Web-{E621EAEA-2208-E5FB-9E0E-A5CA16236DA8}" dt="2022-10-25T12:28:35.635" v="16" actId="1076"/>
          <ac:graphicFrameMkLst>
            <pc:docMk/>
            <pc:sldMk cId="874474646" sldId="303"/>
            <ac:graphicFrameMk id="3" creationId="{459A7C51-7C92-49B0-8E77-77CFE017780A}"/>
          </ac:graphicFrameMkLst>
        </pc:graphicFrameChg>
        <pc:graphicFrameChg chg="del">
          <ac:chgData name="Julie Townson" userId="S::j.townson@england.nhs.uk::64c84d0a-0a18-48bb-b314-5bd1866b8cf9" providerId="AD" clId="Web-{E621EAEA-2208-E5FB-9E0E-A5CA16236DA8}" dt="2022-10-25T12:27:34.258" v="9"/>
          <ac:graphicFrameMkLst>
            <pc:docMk/>
            <pc:sldMk cId="874474646" sldId="303"/>
            <ac:graphicFrameMk id="6" creationId="{3CAC2511-AAFF-4D7E-A9E2-6888F69F4210}"/>
          </ac:graphicFrameMkLst>
        </pc:graphicFrameChg>
        <pc:graphicFrameChg chg="del">
          <ac:chgData name="Julie Townson" userId="S::j.townson@england.nhs.uk::64c84d0a-0a18-48bb-b314-5bd1866b8cf9" providerId="AD" clId="Web-{E621EAEA-2208-E5FB-9E0E-A5CA16236DA8}" dt="2022-10-25T12:27:47.993" v="12"/>
          <ac:graphicFrameMkLst>
            <pc:docMk/>
            <pc:sldMk cId="874474646" sldId="303"/>
            <ac:graphicFrameMk id="7" creationId="{B4C9B3D8-05CB-4125-B5B9-CD41FFB8CCE5}"/>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CCE%20Monthly%20Information%20Sheets%20212223.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https://nhsengland-my.sharepoint.com/personal/j_townson_england_nhs_uk/Documents/CPD%20Pool%20JT/1.%20Cancer%20Programme%20Oct%2022-%20Mar%2023/Data/CCE%20Monthly%20Information%20Sheets%20212223.xlsx" TargetMode="External"/><Relationship Id="rId2" Type="http://schemas.microsoft.com/office/2011/relationships/chartColorStyle" Target="colors9.xml"/><Relationship Id="rId1" Type="http://schemas.microsoft.com/office/2011/relationships/chartStyle" Target="style9.xml"/></Relationships>
</file>

<file path=ppt/charts/_rels/chart11.xml.rels><?xml version="1.0" encoding="UTF-8" standalone="yes"?>
<Relationships xmlns="http://schemas.openxmlformats.org/package/2006/relationships"><Relationship Id="rId3" Type="http://schemas.openxmlformats.org/officeDocument/2006/relationships/oleObject" Target="https://nhsengland-my.sharepoint.com/personal/j_townson_england_nhs_uk/Documents/CPD%20Pool%20JT/1.%20Cancer%20Programme%20Oct%2022-%20Mar%2023/Data/CCE%20Monthly%20Information%20Sheets%20212223.xlsx" TargetMode="External"/><Relationship Id="rId2" Type="http://schemas.microsoft.com/office/2011/relationships/chartColorStyle" Target="colors10.xml"/><Relationship Id="rId1" Type="http://schemas.microsoft.com/office/2011/relationships/chartStyle" Target="style10.xml"/></Relationships>
</file>

<file path=ppt/charts/_rels/chart12.xml.rels><?xml version="1.0" encoding="UTF-8" standalone="yes"?>
<Relationships xmlns="http://schemas.openxmlformats.org/package/2006/relationships"><Relationship Id="rId3" Type="http://schemas.openxmlformats.org/officeDocument/2006/relationships/oleObject" Target="https://nhsengland-my.sharepoint.com/personal/j_townson_england_nhs_uk/Documents/CPD%20Pool%20JT/1.%20Cancer%20Programme%20Oct%2022-%20Mar%2023/Data/CCE%20Monthly%20Information%20Sheets%20212223.xlsx" TargetMode="External"/><Relationship Id="rId2" Type="http://schemas.microsoft.com/office/2011/relationships/chartColorStyle" Target="colors11.xml"/><Relationship Id="rId1" Type="http://schemas.microsoft.com/office/2011/relationships/chartStyle" Target="style11.xml"/></Relationships>
</file>

<file path=ppt/charts/_rels/chart13.xml.rels><?xml version="1.0" encoding="UTF-8" standalone="yes"?>
<Relationships xmlns="http://schemas.openxmlformats.org/package/2006/relationships"><Relationship Id="rId3" Type="http://schemas.openxmlformats.org/officeDocument/2006/relationships/oleObject" Target="https://nhsengland-my.sharepoint.com/personal/j_townson_england_nhs_uk/Documents/CPD%20Pool%20JT/1.%20Cancer%20Programme%20Oct%2022-%20Mar%2023/Data/CCE%20Monthly%20Information%20Sheets%20212223.xlsx" TargetMode="External"/><Relationship Id="rId2" Type="http://schemas.microsoft.com/office/2011/relationships/chartColorStyle" Target="colors12.xml"/><Relationship Id="rId1" Type="http://schemas.microsoft.com/office/2011/relationships/chartStyle" Target="style12.xml"/></Relationships>
</file>

<file path=ppt/charts/_rels/chart14.xml.rels><?xml version="1.0" encoding="UTF-8" standalone="yes"?>
<Relationships xmlns="http://schemas.openxmlformats.org/package/2006/relationships"><Relationship Id="rId3" Type="http://schemas.openxmlformats.org/officeDocument/2006/relationships/oleObject" Target="https://nhsengland-my.sharepoint.com/personal/j_townson_england_nhs_uk/Documents/CPD%20Pool%20JT/1.%20Cancer%20Programme%20Oct%2022-%20Mar%2023/Data/CCE%20Monthly%20Information%20Sheets%20212223.xlsx" TargetMode="External"/><Relationship Id="rId2" Type="http://schemas.microsoft.com/office/2011/relationships/chartColorStyle" Target="colors13.xml"/><Relationship Id="rId1" Type="http://schemas.microsoft.com/office/2011/relationships/chartStyle" Target="style13.xml"/></Relationships>
</file>

<file path=ppt/charts/_rels/chart2.xml.rels><?xml version="1.0" encoding="UTF-8" standalone="yes"?>
<Relationships xmlns="http://schemas.openxmlformats.org/package/2006/relationships"><Relationship Id="rId3" Type="http://schemas.openxmlformats.org/officeDocument/2006/relationships/oleObject" Target="CCE%20Monthly%20Information%20Sheets%20212223.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CCE%20Monthly%20Information%20Sheets%20212223.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CCE%20Monthly%20Information%20Sheets%20212223.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1" Type="http://schemas.openxmlformats.org/officeDocument/2006/relationships/oleObject" Target="https://nhsengland-my.sharepoint.com/personal/j_townson_england_nhs_uk/Documents/CPD%20Pool%20JT/1.%20Cancer%20Programme%20Oct%2022-%20Mar%2023/Data/CCE%20Monthly%20Information%20Sheets%20212223.xlsx" TargetMode="External"/></Relationships>
</file>

<file path=ppt/charts/_rels/chart6.xml.rels><?xml version="1.0" encoding="UTF-8" standalone="yes"?>
<Relationships xmlns="http://schemas.openxmlformats.org/package/2006/relationships"><Relationship Id="rId3" Type="http://schemas.openxmlformats.org/officeDocument/2006/relationships/oleObject" Target="https://nhsengland-my.sharepoint.com/personal/j_townson_england_nhs_uk/Documents/CPD%20Pool%20JT/1.%20Cancer%20Programme%20Oct%2022-%20Mar%2023/Data/CCE%20Monthly%20Information%20Sheets%20212223.xlsx" TargetMode="External"/><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oleObject" Target="https://nhsengland-my.sharepoint.com/personal/j_townson_england_nhs_uk/Documents/CPD%20Pool%20JT/1.%20Cancer%20Programme%20Oct%2022-%20Mar%2023/Data/CCE%20Monthly%20Information%20Sheets%20212223.xlsx" TargetMode="External"/><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oleObject" Target="https://nhsengland-my.sharepoint.com/personal/j_townson_england_nhs_uk/Documents/CPD%20Pool%20JT/1.%20Cancer%20Programme%20Oct%2022-%20Mar%2023/Data/CCE%20Monthly%20Information%20Sheets%20212223.xlsx" TargetMode="External"/><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oleObject" Target="https://nhsengland-my.sharepoint.com/personal/j_townson_england_nhs_uk/Documents/CPD%20Pool%20JT/1.%20Cancer%20Programme%20Oct%2022-%20Mar%2023/Data/CCE%20Monthly%20Information%20Sheets%20212223.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'[CCE Monthly Information Sheets 212223.xlsx]MI Data'!$A$1149</c:f>
          <c:strCache>
            <c:ptCount val="1"/>
            <c:pt idx="0">
              <c:v>Number of CCE Forms submitted as a Proportion of Capsules Swallowed</c:v>
            </c:pt>
          </c:strCache>
        </c:strRef>
      </c:tx>
      <c:overlay val="0"/>
      <c:spPr>
        <a:noFill/>
        <a:ln>
          <a:noFill/>
        </a:ln>
        <a:effectLst/>
      </c:spPr>
      <c:txPr>
        <a:bodyPr rot="0" spcFirstLastPara="1" vertOverflow="ellipsis" vert="horz" wrap="square" anchor="ctr" anchorCtr="1"/>
        <a:lstStyle/>
        <a:p>
          <a:pPr>
            <a:defRPr sz="1200" b="1"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0"/>
          <c:order val="0"/>
          <c:tx>
            <c:v>% CCE Forms Submitted to Capsules Swallowed</c:v>
          </c:tx>
          <c:spPr>
            <a:solidFill>
              <a:schemeClr val="accent6"/>
            </a:solidFill>
            <a:ln>
              <a:noFill/>
            </a:ln>
            <a:effectLst/>
          </c:spPr>
          <c:invertIfNegative val="0"/>
          <c:dLbls>
            <c:numFmt formatCode="0%;\-0%;\ &quot;&quot;"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'[CCE Monthly Information Sheets 212223.xlsx]MI Data'!$BA$1151:$BA$1198</c:f>
              <c:strCache>
                <c:ptCount val="48"/>
                <c:pt idx="0">
                  <c:v>Barnsley Hospital NHS FT</c:v>
                </c:pt>
                <c:pt idx="1">
                  <c:v>Bedford Hospital </c:v>
                </c:pt>
                <c:pt idx="2">
                  <c:v>BHRUT</c:v>
                </c:pt>
                <c:pt idx="3">
                  <c:v>Bournemouth / University Hospital Dorset</c:v>
                </c:pt>
                <c:pt idx="4">
                  <c:v>Chesterfield Royal Hospital </c:v>
                </c:pt>
                <c:pt idx="5">
                  <c:v>County Durham and Darlington FT</c:v>
                </c:pt>
                <c:pt idx="6">
                  <c:v>East Lancashire Hospitals NHS Trust</c:v>
                </c:pt>
                <c:pt idx="7">
                  <c:v>ESNEFT (Colchester)</c:v>
                </c:pt>
                <c:pt idx="8">
                  <c:v>Gateshead Heatlh FT</c:v>
                </c:pt>
                <c:pt idx="9">
                  <c:v>George Eliot Hospital</c:v>
                </c:pt>
                <c:pt idx="10">
                  <c:v>Great Western</c:v>
                </c:pt>
                <c:pt idx="11">
                  <c:v>Guys and St Thomas’ NHS Foundation Trust.     </c:v>
                </c:pt>
                <c:pt idx="12">
                  <c:v>Harrogate District Hospital</c:v>
                </c:pt>
                <c:pt idx="13">
                  <c:v>Homerton</c:v>
                </c:pt>
                <c:pt idx="14">
                  <c:v>James Paget University Hospitals NHS FT</c:v>
                </c:pt>
                <c:pt idx="15">
                  <c:v>Kettering General Hospital (KGH)</c:v>
                </c:pt>
                <c:pt idx="16">
                  <c:v>King's College Hospital NHS FT</c:v>
                </c:pt>
                <c:pt idx="17">
                  <c:v>Leeds Teaching Hospitals Trust</c:v>
                </c:pt>
                <c:pt idx="18">
                  <c:v>Maidstone &amp; Tunbridge Wells NHS Trust</c:v>
                </c:pt>
                <c:pt idx="19">
                  <c:v>Newcastle Upon Tyne Hospital FT</c:v>
                </c:pt>
                <c:pt idx="20">
                  <c:v>Norfolk and Norwich Hospital </c:v>
                </c:pt>
                <c:pt idx="21">
                  <c:v>North Bristol NHS Trust</c:v>
                </c:pt>
                <c:pt idx="22">
                  <c:v>North Cumbria Integrated Care FT</c:v>
                </c:pt>
                <c:pt idx="23">
                  <c:v>North Tees and Hartlepool FT</c:v>
                </c:pt>
                <c:pt idx="24">
                  <c:v>Northampton General Hospital (NGH)</c:v>
                </c:pt>
                <c:pt idx="25">
                  <c:v>Northern Care Alliance (Pennine Acute Hospitals)</c:v>
                </c:pt>
                <c:pt idx="26">
                  <c:v>Northern Care Alliance (Salford Royal Lead)</c:v>
                </c:pt>
                <c:pt idx="27">
                  <c:v>Northumbria Healthcare FT</c:v>
                </c:pt>
                <c:pt idx="28">
                  <c:v>Portsmouth </c:v>
                </c:pt>
                <c:pt idx="29">
                  <c:v>Royal Free London</c:v>
                </c:pt>
                <c:pt idx="30">
                  <c:v>Sheffield Teaching Hospitals NHS Trust. </c:v>
                </c:pt>
                <c:pt idx="31">
                  <c:v>Sherwood Forest Hospital (SFH)</c:v>
                </c:pt>
                <c:pt idx="32">
                  <c:v>Shrewsbury and Telford (SaTH)</c:v>
                </c:pt>
                <c:pt idx="33">
                  <c:v>Somerset NHS Foundation Trust </c:v>
                </c:pt>
                <c:pt idx="34">
                  <c:v>South Tees Hospitals FT</c:v>
                </c:pt>
                <c:pt idx="35">
                  <c:v>South Warwickshire NHS FT</c:v>
                </c:pt>
                <c:pt idx="36">
                  <c:v>The Queen Elizabeth Hospital King's Lynn NHS FT</c:v>
                </c:pt>
                <c:pt idx="37">
                  <c:v>UCLH</c:v>
                </c:pt>
                <c:pt idx="38">
                  <c:v>United Lincolnshire Hospitals (ULHT)</c:v>
                </c:pt>
                <c:pt idx="39">
                  <c:v>University Hospital Coventry and Warwick (UHCW)</c:v>
                </c:pt>
                <c:pt idx="40">
                  <c:v>University Hospitals Leicester (UHL)</c:v>
                </c:pt>
                <c:pt idx="41">
                  <c:v>University Hospitals North Midlands (UHNM)</c:v>
                </c:pt>
                <c:pt idx="42">
                  <c:v>University Hospitals of Derby and Burton (UHDB)</c:v>
                </c:pt>
                <c:pt idx="43">
                  <c:v>University Hospitals Plymouth NHS Trust </c:v>
                </c:pt>
                <c:pt idx="44">
                  <c:v>West Hertfordshire Hospital </c:v>
                </c:pt>
                <c:pt idx="45">
                  <c:v>Whittington Health</c:v>
                </c:pt>
                <c:pt idx="46">
                  <c:v>Whipps Cross</c:v>
                </c:pt>
                <c:pt idx="47">
                  <c:v>York &amp; Scarborough Teaching Hospital NHS FT</c:v>
                </c:pt>
              </c:strCache>
            </c:strRef>
          </c:cat>
          <c:val>
            <c:numRef>
              <c:f>'[CCE Monthly Information Sheets 212223.xlsx]MI Data'!$BB$1151:$BB$1198</c:f>
              <c:numCache>
                <c:formatCode>0%</c:formatCode>
                <c:ptCount val="48"/>
                <c:pt idx="0">
                  <c:v>0.27554179566563469</c:v>
                </c:pt>
                <c:pt idx="1">
                  <c:v>0.81818181818181823</c:v>
                </c:pt>
                <c:pt idx="2">
                  <c:v>0.82051282051282048</c:v>
                </c:pt>
                <c:pt idx="3">
                  <c:v>0.12162162162162163</c:v>
                </c:pt>
                <c:pt idx="4">
                  <c:v>0.88990825688073394</c:v>
                </c:pt>
                <c:pt idx="5">
                  <c:v>0.23529411764705882</c:v>
                </c:pt>
                <c:pt idx="6">
                  <c:v>0</c:v>
                </c:pt>
                <c:pt idx="7">
                  <c:v>1</c:v>
                </c:pt>
                <c:pt idx="8">
                  <c:v>0.17391304347826086</c:v>
                </c:pt>
                <c:pt idx="9">
                  <c:v>0</c:v>
                </c:pt>
                <c:pt idx="10">
                  <c:v>0.64473684210526316</c:v>
                </c:pt>
                <c:pt idx="11">
                  <c:v>0.16101694915254236</c:v>
                </c:pt>
                <c:pt idx="12">
                  <c:v>0.4607329842931937</c:v>
                </c:pt>
                <c:pt idx="13">
                  <c:v>0.17647058823529413</c:v>
                </c:pt>
                <c:pt idx="14">
                  <c:v>0.95934959349593496</c:v>
                </c:pt>
                <c:pt idx="15">
                  <c:v>0.48148148148148145</c:v>
                </c:pt>
                <c:pt idx="16">
                  <c:v>0.63829787234042556</c:v>
                </c:pt>
                <c:pt idx="17">
                  <c:v>0.88636363636363635</c:v>
                </c:pt>
                <c:pt idx="18">
                  <c:v>0.32681564245810057</c:v>
                </c:pt>
                <c:pt idx="19">
                  <c:v>0.2857142857142857</c:v>
                </c:pt>
                <c:pt idx="20">
                  <c:v>0.8</c:v>
                </c:pt>
                <c:pt idx="21">
                  <c:v>7.1428571428571425E-2</c:v>
                </c:pt>
                <c:pt idx="22">
                  <c:v>0</c:v>
                </c:pt>
                <c:pt idx="23">
                  <c:v>0.8294573643410853</c:v>
                </c:pt>
                <c:pt idx="24">
                  <c:v>0.79581151832460728</c:v>
                </c:pt>
                <c:pt idx="25">
                  <c:v>0.75520833333333337</c:v>
                </c:pt>
                <c:pt idx="26">
                  <c:v>0.3048780487804878</c:v>
                </c:pt>
                <c:pt idx="27">
                  <c:v>0.16129032258064516</c:v>
                </c:pt>
                <c:pt idx="28">
                  <c:v>0.3888888888888889</c:v>
                </c:pt>
                <c:pt idx="29">
                  <c:v>0</c:v>
                </c:pt>
                <c:pt idx="30">
                  <c:v>1.125</c:v>
                </c:pt>
                <c:pt idx="31">
                  <c:v>0.49295774647887325</c:v>
                </c:pt>
                <c:pt idx="32">
                  <c:v>0.32692307692307693</c:v>
                </c:pt>
                <c:pt idx="33">
                  <c:v>0.84615384615384615</c:v>
                </c:pt>
                <c:pt idx="34">
                  <c:v>0.58823529411764708</c:v>
                </c:pt>
                <c:pt idx="35">
                  <c:v>0.62337662337662336</c:v>
                </c:pt>
                <c:pt idx="36">
                  <c:v>0</c:v>
                </c:pt>
                <c:pt idx="37">
                  <c:v>0.28985507246376813</c:v>
                </c:pt>
                <c:pt idx="38">
                  <c:v>1</c:v>
                </c:pt>
                <c:pt idx="39">
                  <c:v>0.40845070422535212</c:v>
                </c:pt>
                <c:pt idx="40">
                  <c:v>0.25675675675675674</c:v>
                </c:pt>
                <c:pt idx="41">
                  <c:v>0.18518518518518517</c:v>
                </c:pt>
                <c:pt idx="42">
                  <c:v>0</c:v>
                </c:pt>
                <c:pt idx="43">
                  <c:v>0.4642857142857143</c:v>
                </c:pt>
                <c:pt idx="44">
                  <c:v>0.41176470588235292</c:v>
                </c:pt>
                <c:pt idx="45">
                  <c:v>0</c:v>
                </c:pt>
                <c:pt idx="46">
                  <c:v>0.4</c:v>
                </c:pt>
                <c:pt idx="47">
                  <c:v>0.61538461538461542</c:v>
                </c:pt>
              </c:numCache>
            </c:numRef>
          </c:val>
          <c:extLst>
            <c:ext xmlns:c16="http://schemas.microsoft.com/office/drawing/2014/chart" uri="{C3380CC4-5D6E-409C-BE32-E72D297353CC}">
              <c16:uniqueId val="{00000000-8BAE-499E-9246-22C0E47C6982}"/>
            </c:ext>
          </c:extLst>
        </c:ser>
        <c:dLbls>
          <c:showLegendKey val="0"/>
          <c:showVal val="0"/>
          <c:showCatName val="0"/>
          <c:showSerName val="0"/>
          <c:showPercent val="0"/>
          <c:showBubbleSize val="0"/>
        </c:dLbls>
        <c:gapWidth val="100"/>
        <c:axId val="1335262224"/>
        <c:axId val="1335262552"/>
      </c:barChart>
      <c:lineChart>
        <c:grouping val="standard"/>
        <c:varyColors val="0"/>
        <c:ser>
          <c:idx val="1"/>
          <c:order val="1"/>
          <c:tx>
            <c:v>% National Average CCE Forms Submitted to Capsules Swallowed</c:v>
          </c:tx>
          <c:spPr>
            <a:ln w="28575" cap="rnd">
              <a:solidFill>
                <a:schemeClr val="accent6"/>
              </a:solidFill>
              <a:prstDash val="sysDash"/>
              <a:round/>
            </a:ln>
            <a:effectLst/>
          </c:spPr>
          <c:marker>
            <c:symbol val="none"/>
          </c:marker>
          <c:cat>
            <c:strRef>
              <c:f>'[CCE Monthly Information Sheets 212223.xlsx]MI Data'!$BA$1151:$BA$1199</c:f>
              <c:strCache>
                <c:ptCount val="49"/>
                <c:pt idx="0">
                  <c:v>Barnsley Hospital NHS FT</c:v>
                </c:pt>
                <c:pt idx="1">
                  <c:v>Bedford Hospital </c:v>
                </c:pt>
                <c:pt idx="2">
                  <c:v>BHRUT</c:v>
                </c:pt>
                <c:pt idx="3">
                  <c:v>Bournemouth / University Hospital Dorset</c:v>
                </c:pt>
                <c:pt idx="4">
                  <c:v>Chesterfield Royal Hospital </c:v>
                </c:pt>
                <c:pt idx="5">
                  <c:v>County Durham and Darlington FT</c:v>
                </c:pt>
                <c:pt idx="6">
                  <c:v>East Lancashire Hospitals NHS Trust</c:v>
                </c:pt>
                <c:pt idx="7">
                  <c:v>ESNEFT (Colchester)</c:v>
                </c:pt>
                <c:pt idx="8">
                  <c:v>Gateshead Heatlh FT</c:v>
                </c:pt>
                <c:pt idx="9">
                  <c:v>George Eliot Hospital</c:v>
                </c:pt>
                <c:pt idx="10">
                  <c:v>Great Western</c:v>
                </c:pt>
                <c:pt idx="11">
                  <c:v>Guys and St Thomas’ NHS Foundation Trust.     </c:v>
                </c:pt>
                <c:pt idx="12">
                  <c:v>Harrogate District Hospital</c:v>
                </c:pt>
                <c:pt idx="13">
                  <c:v>Homerton</c:v>
                </c:pt>
                <c:pt idx="14">
                  <c:v>James Paget University Hospitals NHS FT</c:v>
                </c:pt>
                <c:pt idx="15">
                  <c:v>Kettering General Hospital (KGH)</c:v>
                </c:pt>
                <c:pt idx="16">
                  <c:v>King's College Hospital NHS FT</c:v>
                </c:pt>
                <c:pt idx="17">
                  <c:v>Leeds Teaching Hospitals Trust</c:v>
                </c:pt>
                <c:pt idx="18">
                  <c:v>Maidstone &amp; Tunbridge Wells NHS Trust</c:v>
                </c:pt>
                <c:pt idx="19">
                  <c:v>Newcastle Upon Tyne Hospital FT</c:v>
                </c:pt>
                <c:pt idx="20">
                  <c:v>Norfolk and Norwich Hospital </c:v>
                </c:pt>
                <c:pt idx="21">
                  <c:v>North Bristol NHS Trust</c:v>
                </c:pt>
                <c:pt idx="22">
                  <c:v>North Cumbria Integrated Care FT</c:v>
                </c:pt>
                <c:pt idx="23">
                  <c:v>North Tees and Hartlepool FT</c:v>
                </c:pt>
                <c:pt idx="24">
                  <c:v>Northampton General Hospital (NGH)</c:v>
                </c:pt>
                <c:pt idx="25">
                  <c:v>Northern Care Alliance (Pennine Acute Hospitals)</c:v>
                </c:pt>
                <c:pt idx="26">
                  <c:v>Northern Care Alliance (Salford Royal Lead)</c:v>
                </c:pt>
                <c:pt idx="27">
                  <c:v>Northumbria Healthcare FT</c:v>
                </c:pt>
                <c:pt idx="28">
                  <c:v>Portsmouth </c:v>
                </c:pt>
                <c:pt idx="29">
                  <c:v>Royal Free London</c:v>
                </c:pt>
                <c:pt idx="30">
                  <c:v>Sheffield Teaching Hospitals NHS Trust. </c:v>
                </c:pt>
                <c:pt idx="31">
                  <c:v>Sherwood Forest Hospital (SFH)</c:v>
                </c:pt>
                <c:pt idx="32">
                  <c:v>Shrewsbury and Telford (SaTH)</c:v>
                </c:pt>
                <c:pt idx="33">
                  <c:v>Somerset NHS Foundation Trust </c:v>
                </c:pt>
                <c:pt idx="34">
                  <c:v>South Tees Hospitals FT</c:v>
                </c:pt>
                <c:pt idx="35">
                  <c:v>South Warwickshire NHS FT</c:v>
                </c:pt>
                <c:pt idx="36">
                  <c:v>The Queen Elizabeth Hospital King's Lynn NHS FT</c:v>
                </c:pt>
                <c:pt idx="37">
                  <c:v>UCLH</c:v>
                </c:pt>
                <c:pt idx="38">
                  <c:v>United Lincolnshire Hospitals (ULHT)</c:v>
                </c:pt>
                <c:pt idx="39">
                  <c:v>University Hospital Coventry and Warwick (UHCW)</c:v>
                </c:pt>
                <c:pt idx="40">
                  <c:v>University Hospitals Leicester (UHL)</c:v>
                </c:pt>
                <c:pt idx="41">
                  <c:v>University Hospitals North Midlands (UHNM)</c:v>
                </c:pt>
                <c:pt idx="42">
                  <c:v>University Hospitals of Derby and Burton (UHDB)</c:v>
                </c:pt>
                <c:pt idx="43">
                  <c:v>University Hospitals Plymouth NHS Trust </c:v>
                </c:pt>
                <c:pt idx="44">
                  <c:v>West Hertfordshire Hospital </c:v>
                </c:pt>
                <c:pt idx="45">
                  <c:v>Whittington Health</c:v>
                </c:pt>
                <c:pt idx="46">
                  <c:v>Whipps Cross</c:v>
                </c:pt>
                <c:pt idx="47">
                  <c:v>York &amp; Scarborough Teaching Hospital NHS FT</c:v>
                </c:pt>
                <c:pt idx="48">
                  <c:v>TOTAL</c:v>
                </c:pt>
              </c:strCache>
            </c:strRef>
          </c:cat>
          <c:val>
            <c:numRef>
              <c:f>'[CCE Monthly Information Sheets 212223.xlsx]MI Data'!$BC$1151:$BC$1198</c:f>
              <c:numCache>
                <c:formatCode>0%</c:formatCode>
                <c:ptCount val="48"/>
                <c:pt idx="0">
                  <c:v>0.49447290374764086</c:v>
                </c:pt>
                <c:pt idx="1">
                  <c:v>0.49447290374764086</c:v>
                </c:pt>
                <c:pt idx="2">
                  <c:v>0.49447290374764086</c:v>
                </c:pt>
                <c:pt idx="3">
                  <c:v>0.49447290374764086</c:v>
                </c:pt>
                <c:pt idx="4">
                  <c:v>0.49447290374764086</c:v>
                </c:pt>
                <c:pt idx="5">
                  <c:v>0.49447290374764086</c:v>
                </c:pt>
                <c:pt idx="6">
                  <c:v>0.49447290374764086</c:v>
                </c:pt>
                <c:pt idx="7">
                  <c:v>0.49447290374764086</c:v>
                </c:pt>
                <c:pt idx="8">
                  <c:v>0.49447290374764086</c:v>
                </c:pt>
                <c:pt idx="9">
                  <c:v>0.49447290374764086</c:v>
                </c:pt>
                <c:pt idx="10">
                  <c:v>0.49447290374764086</c:v>
                </c:pt>
                <c:pt idx="11">
                  <c:v>0.49447290374764086</c:v>
                </c:pt>
                <c:pt idx="12">
                  <c:v>0.49447290374764086</c:v>
                </c:pt>
                <c:pt idx="13">
                  <c:v>0.49447290374764086</c:v>
                </c:pt>
                <c:pt idx="14">
                  <c:v>0.49447290374764086</c:v>
                </c:pt>
                <c:pt idx="15">
                  <c:v>0.49447290374764086</c:v>
                </c:pt>
                <c:pt idx="16">
                  <c:v>0.49447290374764086</c:v>
                </c:pt>
                <c:pt idx="17">
                  <c:v>0.49447290374764086</c:v>
                </c:pt>
                <c:pt idx="18">
                  <c:v>0.49447290374764086</c:v>
                </c:pt>
                <c:pt idx="19">
                  <c:v>0.49447290374764086</c:v>
                </c:pt>
                <c:pt idx="20">
                  <c:v>0.49447290374764086</c:v>
                </c:pt>
                <c:pt idx="21">
                  <c:v>0.49447290374764086</c:v>
                </c:pt>
                <c:pt idx="22">
                  <c:v>0.49447290374764086</c:v>
                </c:pt>
                <c:pt idx="23">
                  <c:v>0.49447290374764086</c:v>
                </c:pt>
                <c:pt idx="24">
                  <c:v>0.49447290374764086</c:v>
                </c:pt>
                <c:pt idx="25">
                  <c:v>0.49447290374764086</c:v>
                </c:pt>
                <c:pt idx="26">
                  <c:v>0.49447290374764086</c:v>
                </c:pt>
                <c:pt idx="27">
                  <c:v>0.49447290374764086</c:v>
                </c:pt>
                <c:pt idx="28">
                  <c:v>0.49447290374764086</c:v>
                </c:pt>
                <c:pt idx="29">
                  <c:v>0.49447290374764086</c:v>
                </c:pt>
                <c:pt idx="30">
                  <c:v>0.49447290374764086</c:v>
                </c:pt>
                <c:pt idx="31">
                  <c:v>0.49447290374764086</c:v>
                </c:pt>
                <c:pt idx="32">
                  <c:v>0.49447290374764086</c:v>
                </c:pt>
                <c:pt idx="33">
                  <c:v>0.49447290374764086</c:v>
                </c:pt>
                <c:pt idx="34">
                  <c:v>0.49447290374764086</c:v>
                </c:pt>
                <c:pt idx="35">
                  <c:v>0.49447290374764086</c:v>
                </c:pt>
                <c:pt idx="36">
                  <c:v>0.49447290374764086</c:v>
                </c:pt>
                <c:pt idx="37">
                  <c:v>0.49447290374764086</c:v>
                </c:pt>
                <c:pt idx="38">
                  <c:v>0.49447290374764086</c:v>
                </c:pt>
                <c:pt idx="39">
                  <c:v>0.49447290374764086</c:v>
                </c:pt>
                <c:pt idx="40">
                  <c:v>0.49447290374764086</c:v>
                </c:pt>
                <c:pt idx="41">
                  <c:v>0.49447290374764086</c:v>
                </c:pt>
                <c:pt idx="42">
                  <c:v>0.49447290374764086</c:v>
                </c:pt>
                <c:pt idx="43">
                  <c:v>0.49447290374764086</c:v>
                </c:pt>
                <c:pt idx="44">
                  <c:v>0.49447290374764086</c:v>
                </c:pt>
                <c:pt idx="45">
                  <c:v>0.49447290374764086</c:v>
                </c:pt>
                <c:pt idx="46">
                  <c:v>0.49447290374764086</c:v>
                </c:pt>
                <c:pt idx="47">
                  <c:v>0.49447290374764086</c:v>
                </c:pt>
              </c:numCache>
            </c:numRef>
          </c:val>
          <c:smooth val="0"/>
          <c:extLst>
            <c:ext xmlns:c16="http://schemas.microsoft.com/office/drawing/2014/chart" uri="{C3380CC4-5D6E-409C-BE32-E72D297353CC}">
              <c16:uniqueId val="{00000001-8BAE-499E-9246-22C0E47C6982}"/>
            </c:ext>
          </c:extLst>
        </c:ser>
        <c:dLbls>
          <c:showLegendKey val="0"/>
          <c:showVal val="0"/>
          <c:showCatName val="0"/>
          <c:showSerName val="0"/>
          <c:showPercent val="0"/>
          <c:showBubbleSize val="0"/>
        </c:dLbls>
        <c:marker val="1"/>
        <c:smooth val="0"/>
        <c:axId val="1335262224"/>
        <c:axId val="1335262552"/>
      </c:lineChart>
      <c:catAx>
        <c:axId val="1335262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1" i="0" u="none" strike="noStrike" kern="1200" baseline="0">
                <a:solidFill>
                  <a:sysClr val="windowText" lastClr="000000"/>
                </a:solidFill>
                <a:latin typeface="+mn-lt"/>
                <a:ea typeface="+mn-ea"/>
                <a:cs typeface="+mn-cs"/>
              </a:defRPr>
            </a:pPr>
            <a:endParaRPr lang="en-US"/>
          </a:p>
        </c:txPr>
        <c:crossAx val="1335262552"/>
        <c:crosses val="autoZero"/>
        <c:auto val="1"/>
        <c:lblAlgn val="ctr"/>
        <c:lblOffset val="100"/>
        <c:noMultiLvlLbl val="0"/>
      </c:catAx>
      <c:valAx>
        <c:axId val="1335262552"/>
        <c:scaling>
          <c:orientation val="minMax"/>
        </c:scaling>
        <c:delete val="0"/>
        <c:axPos val="l"/>
        <c:majorGridlines>
          <c:spPr>
            <a:ln w="9525" cap="flat" cmpd="sng" algn="ctr">
              <a:no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352622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'MI Data'!$BA$159:$BG$159</c:f>
          <c:strCache>
            <c:ptCount val="7"/>
            <c:pt idx="0">
              <c:v>Patients with Polyps as a Proportion of Patients Offered CCE To Date</c:v>
            </c:pt>
          </c:strCache>
        </c:strRef>
      </c:tx>
      <c:overlay val="0"/>
      <c:spPr>
        <a:noFill/>
        <a:ln>
          <a:noFill/>
        </a:ln>
        <a:effectLst/>
      </c:spPr>
      <c:txPr>
        <a:bodyPr rot="0" spcFirstLastPara="1" vertOverflow="ellipsis" vert="horz" wrap="square" anchor="ctr" anchorCtr="1"/>
        <a:lstStyle/>
        <a:p>
          <a:pPr>
            <a:defRPr sz="1200" b="1" i="0" u="none" strike="noStrike" kern="1200" spc="0" baseline="0">
              <a:solidFill>
                <a:sysClr val="windowText" lastClr="000000"/>
              </a:solidFill>
              <a:latin typeface="+mn-lt"/>
              <a:ea typeface="+mn-ea"/>
              <a:cs typeface="+mn-cs"/>
            </a:defRPr>
          </a:pPr>
          <a:endParaRPr lang="en-US"/>
        </a:p>
      </c:txPr>
    </c:title>
    <c:autoTitleDeleted val="0"/>
    <c:plotArea>
      <c:layout/>
      <c:barChart>
        <c:barDir val="bar"/>
        <c:grouping val="clustered"/>
        <c:varyColors val="0"/>
        <c:ser>
          <c:idx val="1"/>
          <c:order val="0"/>
          <c:tx>
            <c:v>Offered CCE To Date</c:v>
          </c:tx>
          <c:spPr>
            <a:solidFill>
              <a:schemeClr val="accent1"/>
            </a:solidFill>
            <a:ln>
              <a:noFill/>
            </a:ln>
            <a:effectLst/>
          </c:spPr>
          <c:invertIfNegative val="0"/>
          <c:cat>
            <c:strRef>
              <c:f>'MI Data'!$BA$209</c:f>
              <c:strCache>
                <c:ptCount val="1"/>
                <c:pt idx="0">
                  <c:v>TOTAL</c:v>
                </c:pt>
              </c:strCache>
            </c:strRef>
          </c:cat>
          <c:val>
            <c:numRef>
              <c:f>'MI Data'!$BZ$209</c:f>
              <c:numCache>
                <c:formatCode>0%</c:formatCode>
                <c:ptCount val="1"/>
                <c:pt idx="0">
                  <c:v>1</c:v>
                </c:pt>
              </c:numCache>
            </c:numRef>
          </c:val>
          <c:extLst>
            <c:ext xmlns:c16="http://schemas.microsoft.com/office/drawing/2014/chart" uri="{C3380CC4-5D6E-409C-BE32-E72D297353CC}">
              <c16:uniqueId val="{00000000-B220-4371-83F8-6A26B7265843}"/>
            </c:ext>
          </c:extLst>
        </c:ser>
        <c:ser>
          <c:idx val="0"/>
          <c:order val="1"/>
          <c:tx>
            <c:v>CCE with Polyps To Date</c:v>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'MI Data'!$BA$209</c:f>
              <c:strCache>
                <c:ptCount val="1"/>
                <c:pt idx="0">
                  <c:v>TOTAL</c:v>
                </c:pt>
              </c:strCache>
            </c:strRef>
          </c:cat>
          <c:val>
            <c:numRef>
              <c:f>'MI Data'!$BY$209</c:f>
              <c:numCache>
                <c:formatCode>0%</c:formatCode>
                <c:ptCount val="1"/>
                <c:pt idx="0">
                  <c:v>0.44056706652126498</c:v>
                </c:pt>
              </c:numCache>
            </c:numRef>
          </c:val>
          <c:extLst>
            <c:ext xmlns:c16="http://schemas.microsoft.com/office/drawing/2014/chart" uri="{C3380CC4-5D6E-409C-BE32-E72D297353CC}">
              <c16:uniqueId val="{00000001-B220-4371-83F8-6A26B7265843}"/>
            </c:ext>
          </c:extLst>
        </c:ser>
        <c:dLbls>
          <c:showLegendKey val="0"/>
          <c:showVal val="0"/>
          <c:showCatName val="0"/>
          <c:showSerName val="0"/>
          <c:showPercent val="0"/>
          <c:showBubbleSize val="0"/>
        </c:dLbls>
        <c:gapWidth val="182"/>
        <c:overlap val="100"/>
        <c:axId val="894319872"/>
        <c:axId val="894317904"/>
      </c:barChart>
      <c:catAx>
        <c:axId val="89431987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94317904"/>
        <c:crosses val="autoZero"/>
        <c:auto val="1"/>
        <c:lblAlgn val="ctr"/>
        <c:lblOffset val="100"/>
        <c:noMultiLvlLbl val="0"/>
      </c:catAx>
      <c:valAx>
        <c:axId val="894317904"/>
        <c:scaling>
          <c:orientation val="minMax"/>
          <c:max val="1"/>
        </c:scaling>
        <c:delete val="0"/>
        <c:axPos val="b"/>
        <c:majorGridlines>
          <c:spPr>
            <a:ln w="9525" cap="flat" cmpd="sng" algn="ctr">
              <a:no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943198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'MI Data'!$BA$107:$BG$107</c:f>
          <c:strCache>
            <c:ptCount val="7"/>
            <c:pt idx="0">
              <c:v>Onwards Referrals as a Proportion of Patients Offered CCE To Date</c:v>
            </c:pt>
          </c:strCache>
        </c:strRef>
      </c:tx>
      <c:overlay val="0"/>
      <c:spPr>
        <a:noFill/>
        <a:ln>
          <a:noFill/>
        </a:ln>
        <a:effectLst/>
      </c:spPr>
      <c:txPr>
        <a:bodyPr rot="0" spcFirstLastPara="1" vertOverflow="ellipsis" vert="horz" wrap="square" anchor="ctr" anchorCtr="1"/>
        <a:lstStyle/>
        <a:p>
          <a:pPr>
            <a:defRPr sz="1200" b="1" i="0" u="none" strike="noStrike" kern="1200" spc="0" baseline="0">
              <a:solidFill>
                <a:sysClr val="windowText" lastClr="000000"/>
              </a:solidFill>
              <a:latin typeface="+mn-lt"/>
              <a:ea typeface="+mn-ea"/>
              <a:cs typeface="+mn-cs"/>
            </a:defRPr>
          </a:pPr>
          <a:endParaRPr lang="en-US"/>
        </a:p>
      </c:txPr>
    </c:title>
    <c:autoTitleDeleted val="0"/>
    <c:plotArea>
      <c:layout/>
      <c:barChart>
        <c:barDir val="bar"/>
        <c:grouping val="clustered"/>
        <c:varyColors val="0"/>
        <c:ser>
          <c:idx val="1"/>
          <c:order val="0"/>
          <c:tx>
            <c:v>Offered CCE To Date</c:v>
          </c:tx>
          <c:spPr>
            <a:solidFill>
              <a:schemeClr val="accent1"/>
            </a:solidFill>
            <a:ln>
              <a:noFill/>
            </a:ln>
            <a:effectLst/>
          </c:spPr>
          <c:invertIfNegative val="0"/>
          <c:cat>
            <c:strRef>
              <c:f>'MI Data'!$BA$157</c:f>
              <c:strCache>
                <c:ptCount val="1"/>
                <c:pt idx="0">
                  <c:v>TOTAL</c:v>
                </c:pt>
              </c:strCache>
            </c:strRef>
          </c:cat>
          <c:val>
            <c:numRef>
              <c:f>'MI Data'!$BZ$157</c:f>
              <c:numCache>
                <c:formatCode>0%</c:formatCode>
                <c:ptCount val="1"/>
                <c:pt idx="0">
                  <c:v>1</c:v>
                </c:pt>
              </c:numCache>
            </c:numRef>
          </c:val>
          <c:extLst>
            <c:ext xmlns:c16="http://schemas.microsoft.com/office/drawing/2014/chart" uri="{C3380CC4-5D6E-409C-BE32-E72D297353CC}">
              <c16:uniqueId val="{00000000-4E1B-4396-8DA4-45A9C4B0556B}"/>
            </c:ext>
          </c:extLst>
        </c:ser>
        <c:ser>
          <c:idx val="0"/>
          <c:order val="1"/>
          <c:tx>
            <c:v>% Onwards Referrals To Date</c:v>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'MI Data'!$BA$157</c:f>
              <c:strCache>
                <c:ptCount val="1"/>
                <c:pt idx="0">
                  <c:v>TOTAL</c:v>
                </c:pt>
              </c:strCache>
            </c:strRef>
          </c:cat>
          <c:val>
            <c:numRef>
              <c:f>'MI Data'!$BY$157</c:f>
              <c:numCache>
                <c:formatCode>0%</c:formatCode>
                <c:ptCount val="1"/>
                <c:pt idx="0">
                  <c:v>0.48854961832061067</c:v>
                </c:pt>
              </c:numCache>
            </c:numRef>
          </c:val>
          <c:extLst>
            <c:ext xmlns:c16="http://schemas.microsoft.com/office/drawing/2014/chart" uri="{C3380CC4-5D6E-409C-BE32-E72D297353CC}">
              <c16:uniqueId val="{00000001-4E1B-4396-8DA4-45A9C4B0556B}"/>
            </c:ext>
          </c:extLst>
        </c:ser>
        <c:dLbls>
          <c:showLegendKey val="0"/>
          <c:showVal val="0"/>
          <c:showCatName val="0"/>
          <c:showSerName val="0"/>
          <c:showPercent val="0"/>
          <c:showBubbleSize val="0"/>
        </c:dLbls>
        <c:gapWidth val="182"/>
        <c:overlap val="100"/>
        <c:axId val="766388592"/>
        <c:axId val="766389248"/>
      </c:barChart>
      <c:catAx>
        <c:axId val="7663885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66389248"/>
        <c:crosses val="autoZero"/>
        <c:auto val="1"/>
        <c:lblAlgn val="ctr"/>
        <c:lblOffset val="100"/>
        <c:noMultiLvlLbl val="0"/>
      </c:catAx>
      <c:valAx>
        <c:axId val="766389248"/>
        <c:scaling>
          <c:orientation val="minMax"/>
          <c:max val="1"/>
        </c:scaling>
        <c:delete val="0"/>
        <c:axPos val="b"/>
        <c:majorGridlines>
          <c:spPr>
            <a:ln w="9525" cap="flat" cmpd="sng" algn="ctr">
              <a:no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663885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'MI Data'!$BA$107:$BG$107</c:f>
          <c:strCache>
            <c:ptCount val="7"/>
            <c:pt idx="0">
              <c:v>Onwards Referrals as a Proportion of Patients Offered CCE To Date</c:v>
            </c:pt>
          </c:strCache>
        </c:strRef>
      </c:tx>
      <c:overlay val="0"/>
      <c:spPr>
        <a:noFill/>
        <a:ln>
          <a:noFill/>
        </a:ln>
        <a:effectLst/>
      </c:spPr>
      <c:txPr>
        <a:bodyPr rot="0" spcFirstLastPara="1" vertOverflow="ellipsis" vert="horz" wrap="square" anchor="ctr" anchorCtr="1"/>
        <a:lstStyle/>
        <a:p>
          <a:pPr>
            <a:defRPr sz="1200" b="1"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0"/>
          <c:order val="0"/>
          <c:tx>
            <c:v>% Onwards Referrals To Date</c:v>
          </c:tx>
          <c:spPr>
            <a:solidFill>
              <a:schemeClr val="accent6"/>
            </a:solidFill>
            <a:ln>
              <a:noFill/>
            </a:ln>
            <a:effectLst/>
          </c:spPr>
          <c:invertIfNegative val="0"/>
          <c:dLbls>
            <c:numFmt formatCode="0%;\-0%;\ &quot;&quot;"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'MI Data'!$BA$109:$BA$156</c:f>
              <c:strCache>
                <c:ptCount val="48"/>
                <c:pt idx="0">
                  <c:v>Barnsley Hospital NHS FT</c:v>
                </c:pt>
                <c:pt idx="1">
                  <c:v>Bedford Hospital </c:v>
                </c:pt>
                <c:pt idx="2">
                  <c:v>Barking, Havering and Redbridge Hospital (BHRUT)</c:v>
                </c:pt>
                <c:pt idx="3">
                  <c:v>Bournemouth/University Hospital Dorset </c:v>
                </c:pt>
                <c:pt idx="4">
                  <c:v>Chesterfield Royal Hospital </c:v>
                </c:pt>
                <c:pt idx="5">
                  <c:v>County Durham and Darlington FT</c:v>
                </c:pt>
                <c:pt idx="6">
                  <c:v>East Lancashire Hospitals NHS Trust</c:v>
                </c:pt>
                <c:pt idx="7">
                  <c:v>ESNEFT (Colchester)</c:v>
                </c:pt>
                <c:pt idx="8">
                  <c:v>Gateshead Health FT</c:v>
                </c:pt>
                <c:pt idx="9">
                  <c:v>George Eliot Hospital</c:v>
                </c:pt>
                <c:pt idx="10">
                  <c:v>Great Western</c:v>
                </c:pt>
                <c:pt idx="11">
                  <c:v>Guys and St Thomas' NHS Foundation Trust</c:v>
                </c:pt>
                <c:pt idx="12">
                  <c:v>Harrogate District Hospital </c:v>
                </c:pt>
                <c:pt idx="13">
                  <c:v>Homerton</c:v>
                </c:pt>
                <c:pt idx="14">
                  <c:v>James Paget University Hospitals NHS FT</c:v>
                </c:pt>
                <c:pt idx="15">
                  <c:v>Kettering General Hospital (KGH)</c:v>
                </c:pt>
                <c:pt idx="16">
                  <c:v>King's College Hospital NHS FT</c:v>
                </c:pt>
                <c:pt idx="17">
                  <c:v>Leeds Teaching Hospitals Trust</c:v>
                </c:pt>
                <c:pt idx="18">
                  <c:v>Maidstone &amp; Tunbridge Wells NHS Trust</c:v>
                </c:pt>
                <c:pt idx="19">
                  <c:v>Newcastle Upon Tyne Hospital FT</c:v>
                </c:pt>
                <c:pt idx="20">
                  <c:v>Norfolk and Norwich Hospital</c:v>
                </c:pt>
                <c:pt idx="21">
                  <c:v>North Bristol NHS Trust</c:v>
                </c:pt>
                <c:pt idx="22">
                  <c:v>North Cumbria Integrated Care FT </c:v>
                </c:pt>
                <c:pt idx="23">
                  <c:v>North Tees and Hartlepool </c:v>
                </c:pt>
                <c:pt idx="24">
                  <c:v>Northampton General Hospital (NGH) </c:v>
                </c:pt>
                <c:pt idx="25">
                  <c:v>Northern Care Alliance (Pennines)</c:v>
                </c:pt>
                <c:pt idx="26">
                  <c:v>Northern Care Alliance (Salford Royal Lead)</c:v>
                </c:pt>
                <c:pt idx="27">
                  <c:v>Northumbria Healthcare FT</c:v>
                </c:pt>
                <c:pt idx="28">
                  <c:v>Portsmouth</c:v>
                </c:pt>
                <c:pt idx="29">
                  <c:v>Royal Free London</c:v>
                </c:pt>
                <c:pt idx="30">
                  <c:v>Sheffield Teaching Hospitals NHS Trust </c:v>
                </c:pt>
                <c:pt idx="31">
                  <c:v>Sherwood Forest Hospital (SFH)</c:v>
                </c:pt>
                <c:pt idx="32">
                  <c:v>Shrewsbury and Telford Hospital NHS Trust </c:v>
                </c:pt>
                <c:pt idx="33">
                  <c:v>Somerset NHS Foundation Trust </c:v>
                </c:pt>
                <c:pt idx="34">
                  <c:v>South Tees Hospitlas FT </c:v>
                </c:pt>
                <c:pt idx="35">
                  <c:v>South Warwickshire NHS FT </c:v>
                </c:pt>
                <c:pt idx="36">
                  <c:v>The Queen Elizabeth Hospital King's Lynn NHS</c:v>
                </c:pt>
                <c:pt idx="37">
                  <c:v>UCLH</c:v>
                </c:pt>
                <c:pt idx="38">
                  <c:v>United Lincolnshire Hospitals (ULHT)</c:v>
                </c:pt>
                <c:pt idx="39">
                  <c:v>University Hospital Coventry and Warwick</c:v>
                </c:pt>
                <c:pt idx="40">
                  <c:v>University Hospitals Leicester (UHL)</c:v>
                </c:pt>
                <c:pt idx="41">
                  <c:v>University Hospitalas North Midlands (UHNM)</c:v>
                </c:pt>
                <c:pt idx="42">
                  <c:v>University Hospitals of Derby and Burton</c:v>
                </c:pt>
                <c:pt idx="43">
                  <c:v>University Hospitals Plymouth NHS Trust</c:v>
                </c:pt>
                <c:pt idx="44">
                  <c:v>West Hertfordshire Hospital </c:v>
                </c:pt>
                <c:pt idx="45">
                  <c:v>Whipps Cross</c:v>
                </c:pt>
                <c:pt idx="46">
                  <c:v>Whittington Health </c:v>
                </c:pt>
                <c:pt idx="47">
                  <c:v>York and Scarborough Teaching Hospitals </c:v>
                </c:pt>
              </c:strCache>
            </c:strRef>
          </c:cat>
          <c:val>
            <c:numRef>
              <c:f>'MI Data'!$BY$109:$BY$156</c:f>
              <c:numCache>
                <c:formatCode>0%</c:formatCode>
                <c:ptCount val="48"/>
                <c:pt idx="0">
                  <c:v>0.6629213483146067</c:v>
                </c:pt>
                <c:pt idx="1">
                  <c:v>0.69444444444444442</c:v>
                </c:pt>
                <c:pt idx="2">
                  <c:v>0.3125</c:v>
                </c:pt>
                <c:pt idx="3">
                  <c:v>0.33333333333333331</c:v>
                </c:pt>
                <c:pt idx="4">
                  <c:v>0.47422680412371132</c:v>
                </c:pt>
                <c:pt idx="5">
                  <c:v>0</c:v>
                </c:pt>
                <c:pt idx="6">
                  <c:v>0</c:v>
                </c:pt>
                <c:pt idx="7">
                  <c:v>0.56349206349206349</c:v>
                </c:pt>
                <c:pt idx="8">
                  <c:v>0.75</c:v>
                </c:pt>
                <c:pt idx="9">
                  <c:v>0</c:v>
                </c:pt>
                <c:pt idx="10">
                  <c:v>0.46938775510204084</c:v>
                </c:pt>
                <c:pt idx="11">
                  <c:v>0.36842105263157893</c:v>
                </c:pt>
                <c:pt idx="12">
                  <c:v>0.47727272727272729</c:v>
                </c:pt>
                <c:pt idx="13">
                  <c:v>0</c:v>
                </c:pt>
                <c:pt idx="14">
                  <c:v>0.50847457627118642</c:v>
                </c:pt>
                <c:pt idx="15">
                  <c:v>0.46153846153846156</c:v>
                </c:pt>
                <c:pt idx="16">
                  <c:v>0.5</c:v>
                </c:pt>
                <c:pt idx="17">
                  <c:v>0.80769230769230771</c:v>
                </c:pt>
                <c:pt idx="18">
                  <c:v>0.40170940170940173</c:v>
                </c:pt>
                <c:pt idx="19">
                  <c:v>1</c:v>
                </c:pt>
                <c:pt idx="20">
                  <c:v>0.45833333333333331</c:v>
                </c:pt>
                <c:pt idx="21">
                  <c:v>0.6</c:v>
                </c:pt>
                <c:pt idx="22">
                  <c:v>0</c:v>
                </c:pt>
                <c:pt idx="23">
                  <c:v>0.41121495327102803</c:v>
                </c:pt>
                <c:pt idx="24">
                  <c:v>0.40789473684210525</c:v>
                </c:pt>
                <c:pt idx="25">
                  <c:v>0.40689655172413791</c:v>
                </c:pt>
                <c:pt idx="26">
                  <c:v>0.44</c:v>
                </c:pt>
                <c:pt idx="27">
                  <c:v>0.6</c:v>
                </c:pt>
                <c:pt idx="28">
                  <c:v>0.42857142857142855</c:v>
                </c:pt>
                <c:pt idx="29">
                  <c:v>0</c:v>
                </c:pt>
                <c:pt idx="30">
                  <c:v>0.77777777777777779</c:v>
                </c:pt>
                <c:pt idx="31">
                  <c:v>0.2857142857142857</c:v>
                </c:pt>
                <c:pt idx="32">
                  <c:v>0.52941176470588236</c:v>
                </c:pt>
                <c:pt idx="33">
                  <c:v>0.69696969696969702</c:v>
                </c:pt>
                <c:pt idx="34">
                  <c:v>0.5</c:v>
                </c:pt>
                <c:pt idx="35">
                  <c:v>0.35416666666666669</c:v>
                </c:pt>
                <c:pt idx="36">
                  <c:v>0</c:v>
                </c:pt>
                <c:pt idx="37">
                  <c:v>0.3</c:v>
                </c:pt>
                <c:pt idx="38">
                  <c:v>0.55555555555555558</c:v>
                </c:pt>
                <c:pt idx="39">
                  <c:v>0.34482758620689657</c:v>
                </c:pt>
                <c:pt idx="40">
                  <c:v>0.89473684210526316</c:v>
                </c:pt>
                <c:pt idx="41">
                  <c:v>0.45</c:v>
                </c:pt>
                <c:pt idx="42">
                  <c:v>0</c:v>
                </c:pt>
                <c:pt idx="43">
                  <c:v>0.5</c:v>
                </c:pt>
                <c:pt idx="44">
                  <c:v>1</c:v>
                </c:pt>
                <c:pt idx="45">
                  <c:v>0</c:v>
                </c:pt>
                <c:pt idx="46">
                  <c:v>0.5</c:v>
                </c:pt>
                <c:pt idx="47">
                  <c:v>0.5625</c:v>
                </c:pt>
              </c:numCache>
            </c:numRef>
          </c:val>
          <c:extLst>
            <c:ext xmlns:c16="http://schemas.microsoft.com/office/drawing/2014/chart" uri="{C3380CC4-5D6E-409C-BE32-E72D297353CC}">
              <c16:uniqueId val="{00000000-83A5-4175-8FD9-FAD90ED5321D}"/>
            </c:ext>
          </c:extLst>
        </c:ser>
        <c:dLbls>
          <c:showLegendKey val="0"/>
          <c:showVal val="0"/>
          <c:showCatName val="0"/>
          <c:showSerName val="0"/>
          <c:showPercent val="0"/>
          <c:showBubbleSize val="0"/>
        </c:dLbls>
        <c:gapWidth val="100"/>
        <c:axId val="766412536"/>
        <c:axId val="766423688"/>
      </c:barChart>
      <c:lineChart>
        <c:grouping val="standard"/>
        <c:varyColors val="0"/>
        <c:ser>
          <c:idx val="1"/>
          <c:order val="1"/>
          <c:tx>
            <c:v>% National Referrals To Date</c:v>
          </c:tx>
          <c:spPr>
            <a:ln w="28575" cap="rnd">
              <a:solidFill>
                <a:schemeClr val="accent6"/>
              </a:solidFill>
              <a:prstDash val="sysDash"/>
              <a:round/>
            </a:ln>
            <a:effectLst/>
          </c:spPr>
          <c:marker>
            <c:symbol val="none"/>
          </c:marker>
          <c:cat>
            <c:strRef>
              <c:f>'MI Data'!$BA$109:$BA$156</c:f>
              <c:strCache>
                <c:ptCount val="48"/>
                <c:pt idx="0">
                  <c:v>Barnsley Hospital NHS FT</c:v>
                </c:pt>
                <c:pt idx="1">
                  <c:v>Bedford Hospital </c:v>
                </c:pt>
                <c:pt idx="2">
                  <c:v>Barking, Havering and Redbridge Hospital (BHRUT)</c:v>
                </c:pt>
                <c:pt idx="3">
                  <c:v>Bournemouth/University Hospital Dorset </c:v>
                </c:pt>
                <c:pt idx="4">
                  <c:v>Chesterfield Royal Hospital </c:v>
                </c:pt>
                <c:pt idx="5">
                  <c:v>County Durham and Darlington FT</c:v>
                </c:pt>
                <c:pt idx="6">
                  <c:v>East Lancashire Hospitals NHS Trust</c:v>
                </c:pt>
                <c:pt idx="7">
                  <c:v>ESNEFT (Colchester)</c:v>
                </c:pt>
                <c:pt idx="8">
                  <c:v>Gateshead Health FT</c:v>
                </c:pt>
                <c:pt idx="9">
                  <c:v>George Eliot Hospital</c:v>
                </c:pt>
                <c:pt idx="10">
                  <c:v>Great Western</c:v>
                </c:pt>
                <c:pt idx="11">
                  <c:v>Guys and St Thomas' NHS Foundation Trust</c:v>
                </c:pt>
                <c:pt idx="12">
                  <c:v>Harrogate District Hospital </c:v>
                </c:pt>
                <c:pt idx="13">
                  <c:v>Homerton</c:v>
                </c:pt>
                <c:pt idx="14">
                  <c:v>James Paget University Hospitals NHS FT</c:v>
                </c:pt>
                <c:pt idx="15">
                  <c:v>Kettering General Hospital (KGH)</c:v>
                </c:pt>
                <c:pt idx="16">
                  <c:v>King's College Hospital NHS FT</c:v>
                </c:pt>
                <c:pt idx="17">
                  <c:v>Leeds Teaching Hospitals Trust</c:v>
                </c:pt>
                <c:pt idx="18">
                  <c:v>Maidstone &amp; Tunbridge Wells NHS Trust</c:v>
                </c:pt>
                <c:pt idx="19">
                  <c:v>Newcastle Upon Tyne Hospital FT</c:v>
                </c:pt>
                <c:pt idx="20">
                  <c:v>Norfolk and Norwich Hospital</c:v>
                </c:pt>
                <c:pt idx="21">
                  <c:v>North Bristol NHS Trust</c:v>
                </c:pt>
                <c:pt idx="22">
                  <c:v>North Cumbria Integrated Care FT </c:v>
                </c:pt>
                <c:pt idx="23">
                  <c:v>North Tees and Hartlepool </c:v>
                </c:pt>
                <c:pt idx="24">
                  <c:v>Northampton General Hospital (NGH) </c:v>
                </c:pt>
                <c:pt idx="25">
                  <c:v>Northern Care Alliance (Pennines)</c:v>
                </c:pt>
                <c:pt idx="26">
                  <c:v>Northern Care Alliance (Salford Royal Lead)</c:v>
                </c:pt>
                <c:pt idx="27">
                  <c:v>Northumbria Healthcare FT</c:v>
                </c:pt>
                <c:pt idx="28">
                  <c:v>Portsmouth</c:v>
                </c:pt>
                <c:pt idx="29">
                  <c:v>Royal Free London</c:v>
                </c:pt>
                <c:pt idx="30">
                  <c:v>Sheffield Teaching Hospitals NHS Trust </c:v>
                </c:pt>
                <c:pt idx="31">
                  <c:v>Sherwood Forest Hospital (SFH)</c:v>
                </c:pt>
                <c:pt idx="32">
                  <c:v>Shrewsbury and Telford Hospital NHS Trust </c:v>
                </c:pt>
                <c:pt idx="33">
                  <c:v>Somerset NHS Foundation Trust </c:v>
                </c:pt>
                <c:pt idx="34">
                  <c:v>South Tees Hospitlas FT </c:v>
                </c:pt>
                <c:pt idx="35">
                  <c:v>South Warwickshire NHS FT </c:v>
                </c:pt>
                <c:pt idx="36">
                  <c:v>The Queen Elizabeth Hospital King's Lynn NHS</c:v>
                </c:pt>
                <c:pt idx="37">
                  <c:v>UCLH</c:v>
                </c:pt>
                <c:pt idx="38">
                  <c:v>United Lincolnshire Hospitals (ULHT)</c:v>
                </c:pt>
                <c:pt idx="39">
                  <c:v>University Hospital Coventry and Warwick</c:v>
                </c:pt>
                <c:pt idx="40">
                  <c:v>University Hospitals Leicester (UHL)</c:v>
                </c:pt>
                <c:pt idx="41">
                  <c:v>University Hospitalas North Midlands (UHNM)</c:v>
                </c:pt>
                <c:pt idx="42">
                  <c:v>University Hospitals of Derby and Burton</c:v>
                </c:pt>
                <c:pt idx="43">
                  <c:v>University Hospitals Plymouth NHS Trust</c:v>
                </c:pt>
                <c:pt idx="44">
                  <c:v>West Hertfordshire Hospital </c:v>
                </c:pt>
                <c:pt idx="45">
                  <c:v>Whipps Cross</c:v>
                </c:pt>
                <c:pt idx="46">
                  <c:v>Whittington Health </c:v>
                </c:pt>
                <c:pt idx="47">
                  <c:v>York and Scarborough Teaching Hospitals </c:v>
                </c:pt>
              </c:strCache>
            </c:strRef>
          </c:cat>
          <c:val>
            <c:numRef>
              <c:f>'MI Data'!$BZ$109:$BZ$156</c:f>
              <c:numCache>
                <c:formatCode>0%</c:formatCode>
                <c:ptCount val="48"/>
                <c:pt idx="0">
                  <c:v>0.48854961832061067</c:v>
                </c:pt>
                <c:pt idx="1">
                  <c:v>0.48854961832061067</c:v>
                </c:pt>
                <c:pt idx="2">
                  <c:v>0.48854961832061067</c:v>
                </c:pt>
                <c:pt idx="3">
                  <c:v>0.48854961832061067</c:v>
                </c:pt>
                <c:pt idx="4">
                  <c:v>0.48854961832061067</c:v>
                </c:pt>
                <c:pt idx="5">
                  <c:v>0.48854961832061067</c:v>
                </c:pt>
                <c:pt idx="6">
                  <c:v>0.48854961832061067</c:v>
                </c:pt>
                <c:pt idx="7">
                  <c:v>0.48854961832061067</c:v>
                </c:pt>
                <c:pt idx="8">
                  <c:v>0.48854961832061067</c:v>
                </c:pt>
                <c:pt idx="9">
                  <c:v>0.48854961832061067</c:v>
                </c:pt>
                <c:pt idx="10">
                  <c:v>0.48854961832061067</c:v>
                </c:pt>
                <c:pt idx="11">
                  <c:v>0.48854961832061067</c:v>
                </c:pt>
                <c:pt idx="12">
                  <c:v>0.48854961832061067</c:v>
                </c:pt>
                <c:pt idx="13">
                  <c:v>0.48854961832061067</c:v>
                </c:pt>
                <c:pt idx="14">
                  <c:v>0.48854961832061067</c:v>
                </c:pt>
                <c:pt idx="15">
                  <c:v>0.48854961832061067</c:v>
                </c:pt>
                <c:pt idx="16">
                  <c:v>0.48854961832061067</c:v>
                </c:pt>
                <c:pt idx="17">
                  <c:v>0.48854961832061067</c:v>
                </c:pt>
                <c:pt idx="18">
                  <c:v>0.48854961832061067</c:v>
                </c:pt>
                <c:pt idx="19">
                  <c:v>0.48854961832061067</c:v>
                </c:pt>
                <c:pt idx="20">
                  <c:v>0.48854961832061067</c:v>
                </c:pt>
                <c:pt idx="21">
                  <c:v>0.48854961832061067</c:v>
                </c:pt>
                <c:pt idx="22">
                  <c:v>0.48854961832061067</c:v>
                </c:pt>
                <c:pt idx="23">
                  <c:v>0.48854961832061067</c:v>
                </c:pt>
                <c:pt idx="24">
                  <c:v>0.48854961832061067</c:v>
                </c:pt>
                <c:pt idx="25">
                  <c:v>0.48854961832061067</c:v>
                </c:pt>
                <c:pt idx="26">
                  <c:v>0.48854961832061067</c:v>
                </c:pt>
                <c:pt idx="27">
                  <c:v>0.48854961832061067</c:v>
                </c:pt>
                <c:pt idx="28">
                  <c:v>0.48854961832061067</c:v>
                </c:pt>
                <c:pt idx="29">
                  <c:v>0.48854961832061067</c:v>
                </c:pt>
                <c:pt idx="30">
                  <c:v>0.48854961832061067</c:v>
                </c:pt>
                <c:pt idx="31">
                  <c:v>0.48854961832061067</c:v>
                </c:pt>
                <c:pt idx="32">
                  <c:v>0.48854961832061067</c:v>
                </c:pt>
                <c:pt idx="33">
                  <c:v>0.48854961832061067</c:v>
                </c:pt>
                <c:pt idx="34">
                  <c:v>0.48854961832061067</c:v>
                </c:pt>
                <c:pt idx="35">
                  <c:v>0.48854961832061067</c:v>
                </c:pt>
                <c:pt idx="36">
                  <c:v>0.48854961832061067</c:v>
                </c:pt>
                <c:pt idx="37">
                  <c:v>0.48854961832061067</c:v>
                </c:pt>
                <c:pt idx="38">
                  <c:v>0.48854961832061067</c:v>
                </c:pt>
                <c:pt idx="39">
                  <c:v>0.48854961832061067</c:v>
                </c:pt>
                <c:pt idx="40">
                  <c:v>0.48854961832061067</c:v>
                </c:pt>
                <c:pt idx="41">
                  <c:v>0.48854961832061067</c:v>
                </c:pt>
                <c:pt idx="42">
                  <c:v>0.48854961832061067</c:v>
                </c:pt>
                <c:pt idx="43">
                  <c:v>0.48854961832061067</c:v>
                </c:pt>
                <c:pt idx="44">
                  <c:v>0.48854961832061067</c:v>
                </c:pt>
                <c:pt idx="45">
                  <c:v>0.48854961832061067</c:v>
                </c:pt>
                <c:pt idx="46">
                  <c:v>0.48854961832061067</c:v>
                </c:pt>
                <c:pt idx="47">
                  <c:v>0.48854961832061067</c:v>
                </c:pt>
              </c:numCache>
            </c:numRef>
          </c:val>
          <c:smooth val="0"/>
          <c:extLst>
            <c:ext xmlns:c16="http://schemas.microsoft.com/office/drawing/2014/chart" uri="{C3380CC4-5D6E-409C-BE32-E72D297353CC}">
              <c16:uniqueId val="{00000001-83A5-4175-8FD9-FAD90ED5321D}"/>
            </c:ext>
          </c:extLst>
        </c:ser>
        <c:dLbls>
          <c:showLegendKey val="0"/>
          <c:showVal val="0"/>
          <c:showCatName val="0"/>
          <c:showSerName val="0"/>
          <c:showPercent val="0"/>
          <c:showBubbleSize val="0"/>
        </c:dLbls>
        <c:marker val="1"/>
        <c:smooth val="0"/>
        <c:axId val="766412536"/>
        <c:axId val="766423688"/>
      </c:lineChart>
      <c:catAx>
        <c:axId val="766412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766423688"/>
        <c:crosses val="autoZero"/>
        <c:auto val="1"/>
        <c:lblAlgn val="ctr"/>
        <c:lblOffset val="100"/>
        <c:noMultiLvlLbl val="0"/>
      </c:catAx>
      <c:valAx>
        <c:axId val="766423688"/>
        <c:scaling>
          <c:orientation val="minMax"/>
        </c:scaling>
        <c:delete val="0"/>
        <c:axPos val="l"/>
        <c:majorGridlines>
          <c:spPr>
            <a:ln w="9525" cap="flat" cmpd="sng" algn="ctr">
              <a:no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664125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'MI Data'!$BA$628:$BI$628</c:f>
          <c:strCache>
            <c:ptCount val="9"/>
            <c:pt idx="0">
              <c:v>Patients Onwardly Referred to Colonoscopy as a Proportion of Patients Offered CCE To Date</c:v>
            </c:pt>
          </c:strCache>
        </c:strRef>
      </c:tx>
      <c:overlay val="0"/>
      <c:spPr>
        <a:noFill/>
        <a:ln>
          <a:noFill/>
        </a:ln>
        <a:effectLst/>
      </c:spPr>
      <c:txPr>
        <a:bodyPr rot="0" spcFirstLastPara="1" vertOverflow="ellipsis" vert="horz" wrap="square" anchor="ctr" anchorCtr="1"/>
        <a:lstStyle/>
        <a:p>
          <a:pPr>
            <a:defRPr sz="1200" b="1"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0"/>
          <c:order val="0"/>
          <c:tx>
            <c:v>% Onwards Referral to Colonoscopy</c:v>
          </c:tx>
          <c:spPr>
            <a:solidFill>
              <a:schemeClr val="accent6"/>
            </a:solidFill>
            <a:ln>
              <a:noFill/>
            </a:ln>
            <a:effectLst/>
          </c:spPr>
          <c:invertIfNegative val="0"/>
          <c:dLbls>
            <c:numFmt formatCode="0%;\-0%;\ &quot;&quot;"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'MI Data'!$BA$630:$BA$677</c:f>
              <c:strCache>
                <c:ptCount val="48"/>
                <c:pt idx="0">
                  <c:v>Barnsley Hospital NHS FT</c:v>
                </c:pt>
                <c:pt idx="1">
                  <c:v>Bedford Hospital </c:v>
                </c:pt>
                <c:pt idx="2">
                  <c:v>Barking, Havering and Redbridge Hospital (BHRUT)</c:v>
                </c:pt>
                <c:pt idx="3">
                  <c:v>Bournemouth/University Hospital Dorset </c:v>
                </c:pt>
                <c:pt idx="4">
                  <c:v>Chesterfield Royal Hospital </c:v>
                </c:pt>
                <c:pt idx="5">
                  <c:v>County Durham and Darlington FT</c:v>
                </c:pt>
                <c:pt idx="6">
                  <c:v>East Lancashire Hospitals NHS Trust</c:v>
                </c:pt>
                <c:pt idx="7">
                  <c:v>ESNEFT (Colchester)</c:v>
                </c:pt>
                <c:pt idx="8">
                  <c:v>Gateshead Health FT</c:v>
                </c:pt>
                <c:pt idx="9">
                  <c:v>George Eliot Hospital</c:v>
                </c:pt>
                <c:pt idx="10">
                  <c:v>Great Western</c:v>
                </c:pt>
                <c:pt idx="11">
                  <c:v>Guys and St Thomas' NHS Foundation Trust</c:v>
                </c:pt>
                <c:pt idx="12">
                  <c:v>Harrogate District Hospital </c:v>
                </c:pt>
                <c:pt idx="13">
                  <c:v>Homerton</c:v>
                </c:pt>
                <c:pt idx="14">
                  <c:v>James Paget University Hospitals NHS FT</c:v>
                </c:pt>
                <c:pt idx="15">
                  <c:v>Kettering General Hospital (KGH)</c:v>
                </c:pt>
                <c:pt idx="16">
                  <c:v>King's College Hospital NHS FT</c:v>
                </c:pt>
                <c:pt idx="17">
                  <c:v>Leeds Teaching Hospitals Trust</c:v>
                </c:pt>
                <c:pt idx="18">
                  <c:v>Maidstone &amp; Tunbridge Wells NHS Trust</c:v>
                </c:pt>
                <c:pt idx="19">
                  <c:v>Newcastle Upon Tyne Hospital FT</c:v>
                </c:pt>
                <c:pt idx="20">
                  <c:v>Norfolk and Norwich Hospital</c:v>
                </c:pt>
                <c:pt idx="21">
                  <c:v>North Bristol NHS Trust</c:v>
                </c:pt>
                <c:pt idx="22">
                  <c:v>North Cumbria Integrated Care FT </c:v>
                </c:pt>
                <c:pt idx="23">
                  <c:v>North Tees and Hartlepool </c:v>
                </c:pt>
                <c:pt idx="24">
                  <c:v>Northampton General Hospital (NGH) </c:v>
                </c:pt>
                <c:pt idx="25">
                  <c:v>Northern Care Alliance (Pennines)</c:v>
                </c:pt>
                <c:pt idx="26">
                  <c:v>Northern Care Alliance (Salford Royal Lead)</c:v>
                </c:pt>
                <c:pt idx="27">
                  <c:v>Northumbria Healthcare FT</c:v>
                </c:pt>
                <c:pt idx="28">
                  <c:v>Portsmouth</c:v>
                </c:pt>
                <c:pt idx="29">
                  <c:v>Royal Free London</c:v>
                </c:pt>
                <c:pt idx="30">
                  <c:v>Sheffield Teaching Hospitals NHS Trust </c:v>
                </c:pt>
                <c:pt idx="31">
                  <c:v>Sherwood Forest Hospital (SFH)</c:v>
                </c:pt>
                <c:pt idx="32">
                  <c:v>Shrewsbury and Telford Hospital NHS Trust </c:v>
                </c:pt>
                <c:pt idx="33">
                  <c:v>Somerset NHS Foundation Trust </c:v>
                </c:pt>
                <c:pt idx="34">
                  <c:v>South Tees Hospitlas FT </c:v>
                </c:pt>
                <c:pt idx="35">
                  <c:v>South Warwickshire NHS FT </c:v>
                </c:pt>
                <c:pt idx="36">
                  <c:v>The Queen Elizabeth Hospital King's Lynn NHS</c:v>
                </c:pt>
                <c:pt idx="37">
                  <c:v>UCLH</c:v>
                </c:pt>
                <c:pt idx="38">
                  <c:v>United Lincolnshire Hospitals (ULHT)</c:v>
                </c:pt>
                <c:pt idx="39">
                  <c:v>University Hospital Coventry and Warwick</c:v>
                </c:pt>
                <c:pt idx="40">
                  <c:v>University Hospitals Leicester (UHL)</c:v>
                </c:pt>
                <c:pt idx="41">
                  <c:v>University Hospitalas North Midlands (UHNM)</c:v>
                </c:pt>
                <c:pt idx="42">
                  <c:v>University Hospitals of Derby and Burton</c:v>
                </c:pt>
                <c:pt idx="43">
                  <c:v>University Hospitals Plymouth NHS Trust</c:v>
                </c:pt>
                <c:pt idx="44">
                  <c:v>West Hertfordshire Hospital </c:v>
                </c:pt>
                <c:pt idx="45">
                  <c:v>Whipps Cross</c:v>
                </c:pt>
                <c:pt idx="46">
                  <c:v>Whittington Health </c:v>
                </c:pt>
                <c:pt idx="47">
                  <c:v>York and Scarborough Teaching Hospitals </c:v>
                </c:pt>
              </c:strCache>
            </c:strRef>
          </c:cat>
          <c:val>
            <c:numRef>
              <c:f>'MI Data'!$BY$630:$BY$677</c:f>
              <c:numCache>
                <c:formatCode>0%</c:formatCode>
                <c:ptCount val="48"/>
                <c:pt idx="0">
                  <c:v>0.34831460674157305</c:v>
                </c:pt>
                <c:pt idx="1">
                  <c:v>0.61111111111111116</c:v>
                </c:pt>
                <c:pt idx="2">
                  <c:v>0.25</c:v>
                </c:pt>
                <c:pt idx="3">
                  <c:v>0.22222222222222221</c:v>
                </c:pt>
                <c:pt idx="4">
                  <c:v>0.26804123711340205</c:v>
                </c:pt>
                <c:pt idx="5">
                  <c:v>0</c:v>
                </c:pt>
                <c:pt idx="6">
                  <c:v>0</c:v>
                </c:pt>
                <c:pt idx="7">
                  <c:v>0.33333333333333331</c:v>
                </c:pt>
                <c:pt idx="8">
                  <c:v>0.5</c:v>
                </c:pt>
                <c:pt idx="9">
                  <c:v>0</c:v>
                </c:pt>
                <c:pt idx="10">
                  <c:v>0.38775510204081631</c:v>
                </c:pt>
                <c:pt idx="11">
                  <c:v>0.31578947368421051</c:v>
                </c:pt>
                <c:pt idx="12">
                  <c:v>0.34090909090909088</c:v>
                </c:pt>
                <c:pt idx="13">
                  <c:v>0</c:v>
                </c:pt>
                <c:pt idx="14">
                  <c:v>0.33898305084745761</c:v>
                </c:pt>
                <c:pt idx="15">
                  <c:v>0.26923076923076922</c:v>
                </c:pt>
                <c:pt idx="16">
                  <c:v>0.4</c:v>
                </c:pt>
                <c:pt idx="17">
                  <c:v>0.47435897435897434</c:v>
                </c:pt>
                <c:pt idx="18">
                  <c:v>0.23931623931623933</c:v>
                </c:pt>
                <c:pt idx="19">
                  <c:v>0.5</c:v>
                </c:pt>
                <c:pt idx="20">
                  <c:v>0.33333333333333331</c:v>
                </c:pt>
                <c:pt idx="21">
                  <c:v>0.6</c:v>
                </c:pt>
                <c:pt idx="22">
                  <c:v>0</c:v>
                </c:pt>
                <c:pt idx="23">
                  <c:v>0.23364485981308411</c:v>
                </c:pt>
                <c:pt idx="24">
                  <c:v>0.14473684210526316</c:v>
                </c:pt>
                <c:pt idx="25">
                  <c:v>0.24827586206896551</c:v>
                </c:pt>
                <c:pt idx="26">
                  <c:v>0.36</c:v>
                </c:pt>
                <c:pt idx="27">
                  <c:v>0.6</c:v>
                </c:pt>
                <c:pt idx="28">
                  <c:v>0.19047619047619047</c:v>
                </c:pt>
                <c:pt idx="29">
                  <c:v>0</c:v>
                </c:pt>
                <c:pt idx="30">
                  <c:v>0.44444444444444442</c:v>
                </c:pt>
                <c:pt idx="31">
                  <c:v>0.2</c:v>
                </c:pt>
                <c:pt idx="32">
                  <c:v>0.35294117647058826</c:v>
                </c:pt>
                <c:pt idx="33">
                  <c:v>0.63636363636363635</c:v>
                </c:pt>
                <c:pt idx="34">
                  <c:v>0.46</c:v>
                </c:pt>
                <c:pt idx="35">
                  <c:v>0.10416666666666667</c:v>
                </c:pt>
                <c:pt idx="36">
                  <c:v>0</c:v>
                </c:pt>
                <c:pt idx="37">
                  <c:v>0.25</c:v>
                </c:pt>
                <c:pt idx="38">
                  <c:v>0.55555555555555558</c:v>
                </c:pt>
                <c:pt idx="39">
                  <c:v>0.20689655172413793</c:v>
                </c:pt>
                <c:pt idx="40">
                  <c:v>0.68421052631578949</c:v>
                </c:pt>
                <c:pt idx="41">
                  <c:v>0.25</c:v>
                </c:pt>
                <c:pt idx="42">
                  <c:v>0</c:v>
                </c:pt>
                <c:pt idx="43">
                  <c:v>0.30769230769230771</c:v>
                </c:pt>
                <c:pt idx="44">
                  <c:v>0.2857142857142857</c:v>
                </c:pt>
                <c:pt idx="45">
                  <c:v>0</c:v>
                </c:pt>
                <c:pt idx="46">
                  <c:v>0.33333333333333331</c:v>
                </c:pt>
                <c:pt idx="47">
                  <c:v>0.40625</c:v>
                </c:pt>
              </c:numCache>
            </c:numRef>
          </c:val>
          <c:extLst>
            <c:ext xmlns:c16="http://schemas.microsoft.com/office/drawing/2014/chart" uri="{C3380CC4-5D6E-409C-BE32-E72D297353CC}">
              <c16:uniqueId val="{00000000-3A80-4B30-B2DF-19167CCD27E5}"/>
            </c:ext>
          </c:extLst>
        </c:ser>
        <c:dLbls>
          <c:showLegendKey val="0"/>
          <c:showVal val="0"/>
          <c:showCatName val="0"/>
          <c:showSerName val="0"/>
          <c:showPercent val="0"/>
          <c:showBubbleSize val="0"/>
        </c:dLbls>
        <c:gapWidth val="100"/>
        <c:axId val="693536384"/>
        <c:axId val="693541960"/>
      </c:barChart>
      <c:lineChart>
        <c:grouping val="standard"/>
        <c:varyColors val="0"/>
        <c:ser>
          <c:idx val="1"/>
          <c:order val="1"/>
          <c:tx>
            <c:v>% National Average Onwards Referrals to Colonoscopy</c:v>
          </c:tx>
          <c:spPr>
            <a:ln w="28575" cap="rnd">
              <a:solidFill>
                <a:schemeClr val="accent6"/>
              </a:solidFill>
              <a:prstDash val="sysDash"/>
              <a:round/>
            </a:ln>
            <a:effectLst/>
          </c:spPr>
          <c:marker>
            <c:symbol val="none"/>
          </c:marker>
          <c:cat>
            <c:strRef>
              <c:f>'[1]MI Data - Onwards Referrals'!$AC$5:$AC$51</c:f>
              <c:strCache>
                <c:ptCount val="47"/>
                <c:pt idx="0">
                  <c:v>Barnsley Hospital NHS FT</c:v>
                </c:pt>
                <c:pt idx="1">
                  <c:v>Bedford Hospital </c:v>
                </c:pt>
                <c:pt idx="2">
                  <c:v>Barking, Havering and Redbridge Hospital (BHRUT)</c:v>
                </c:pt>
                <c:pt idx="3">
                  <c:v>Bournemouth/University Hospital Dorset </c:v>
                </c:pt>
                <c:pt idx="4">
                  <c:v>Chesterfield Royal Hospital </c:v>
                </c:pt>
                <c:pt idx="5">
                  <c:v>County Durham and Darlington FT</c:v>
                </c:pt>
                <c:pt idx="6">
                  <c:v>East Lancashire Hospitals NHS Trust</c:v>
                </c:pt>
                <c:pt idx="7">
                  <c:v>ESNEFT (Colchester)</c:v>
                </c:pt>
                <c:pt idx="8">
                  <c:v>Gateshead Health FT</c:v>
                </c:pt>
                <c:pt idx="9">
                  <c:v>George Eliot Hospital</c:v>
                </c:pt>
                <c:pt idx="10">
                  <c:v>Guys and St Thomas' NHS Foundation Trust</c:v>
                </c:pt>
                <c:pt idx="11">
                  <c:v>Harrogate District Hospital </c:v>
                </c:pt>
                <c:pt idx="12">
                  <c:v>Homerton</c:v>
                </c:pt>
                <c:pt idx="13">
                  <c:v>James Paget University Hospitals NHS FT</c:v>
                </c:pt>
                <c:pt idx="14">
                  <c:v>Kettering General Hospital (KGH)</c:v>
                </c:pt>
                <c:pt idx="15">
                  <c:v>King's College Hospital NHS FT</c:v>
                </c:pt>
                <c:pt idx="16">
                  <c:v>Leeds Teaching Hospitals Trust</c:v>
                </c:pt>
                <c:pt idx="17">
                  <c:v>Maidstone &amp; Tunbridge Wells NHS Trust</c:v>
                </c:pt>
                <c:pt idx="18">
                  <c:v>Newcastle Upon Tyne Hospital FT</c:v>
                </c:pt>
                <c:pt idx="19">
                  <c:v>Norfolk and Norwich Hospital</c:v>
                </c:pt>
                <c:pt idx="20">
                  <c:v>North Bristol NHS Trust</c:v>
                </c:pt>
                <c:pt idx="21">
                  <c:v>North Cumbria Integrated Care FT </c:v>
                </c:pt>
                <c:pt idx="22">
                  <c:v>North Tees and Hartlepool </c:v>
                </c:pt>
                <c:pt idx="23">
                  <c:v>Northampton General Hospital (NGH) </c:v>
                </c:pt>
                <c:pt idx="24">
                  <c:v>Northern Care Alliance (Pennines)</c:v>
                </c:pt>
                <c:pt idx="25">
                  <c:v>Northern Care Alliance (Salford Royal Lead)</c:v>
                </c:pt>
                <c:pt idx="26">
                  <c:v>Northumbria Healthcare FT</c:v>
                </c:pt>
                <c:pt idx="27">
                  <c:v>Portsmouth</c:v>
                </c:pt>
                <c:pt idx="28">
                  <c:v>Royal Free London</c:v>
                </c:pt>
                <c:pt idx="29">
                  <c:v>Sheffield Teaching Hospitals NHS Trust </c:v>
                </c:pt>
                <c:pt idx="30">
                  <c:v>Sherwood Forest Hospital (SFH)</c:v>
                </c:pt>
                <c:pt idx="31">
                  <c:v>Shrewsbury and Telford Hospital NHS Trust </c:v>
                </c:pt>
                <c:pt idx="32">
                  <c:v>Somerset NHS Foundation Trust </c:v>
                </c:pt>
                <c:pt idx="33">
                  <c:v>South Tees Hospitlas FT </c:v>
                </c:pt>
                <c:pt idx="34">
                  <c:v>South Warwickshire NHS FT </c:v>
                </c:pt>
                <c:pt idx="35">
                  <c:v>Swindon</c:v>
                </c:pt>
                <c:pt idx="36">
                  <c:v>The Queen Elizabeth Hospital King's Lynn NHS</c:v>
                </c:pt>
                <c:pt idx="37">
                  <c:v>UCLH</c:v>
                </c:pt>
                <c:pt idx="38">
                  <c:v>United Lincolnshire Hospitals (ULHT)</c:v>
                </c:pt>
                <c:pt idx="39">
                  <c:v>University Hospital Coventry and Warwick</c:v>
                </c:pt>
                <c:pt idx="40">
                  <c:v>University Hospitals Leicester (UHL)</c:v>
                </c:pt>
                <c:pt idx="41">
                  <c:v>University Hospitals North Midlands (UHNM)</c:v>
                </c:pt>
                <c:pt idx="42">
                  <c:v>University Hospitals of Derby and Burton</c:v>
                </c:pt>
                <c:pt idx="43">
                  <c:v>University Hospitals Plymouth NHS Trust</c:v>
                </c:pt>
                <c:pt idx="44">
                  <c:v>West Hertfordshire Hospital </c:v>
                </c:pt>
                <c:pt idx="45">
                  <c:v>Whittington Health </c:v>
                </c:pt>
                <c:pt idx="46">
                  <c:v>York and Scarborough Teaching Hospitals </c:v>
                </c:pt>
              </c:strCache>
            </c:strRef>
          </c:cat>
          <c:val>
            <c:numRef>
              <c:f>'MI Data'!$BZ$630:$BZ$677</c:f>
              <c:numCache>
                <c:formatCode>0%</c:formatCode>
                <c:ptCount val="48"/>
                <c:pt idx="0">
                  <c:v>0.30916030534351147</c:v>
                </c:pt>
                <c:pt idx="1">
                  <c:v>0.30916030534351147</c:v>
                </c:pt>
                <c:pt idx="2">
                  <c:v>0.30916030534351147</c:v>
                </c:pt>
                <c:pt idx="3">
                  <c:v>0.30916030534351147</c:v>
                </c:pt>
                <c:pt idx="4">
                  <c:v>0.30916030534351147</c:v>
                </c:pt>
                <c:pt idx="5">
                  <c:v>0.30916030534351147</c:v>
                </c:pt>
                <c:pt idx="6">
                  <c:v>0.30916030534351147</c:v>
                </c:pt>
                <c:pt idx="7">
                  <c:v>0.30916030534351147</c:v>
                </c:pt>
                <c:pt idx="8">
                  <c:v>0.30916030534351147</c:v>
                </c:pt>
                <c:pt idx="9">
                  <c:v>0.30916030534351147</c:v>
                </c:pt>
                <c:pt idx="10">
                  <c:v>0.30916030534351147</c:v>
                </c:pt>
                <c:pt idx="11">
                  <c:v>0.30916030534351147</c:v>
                </c:pt>
                <c:pt idx="12">
                  <c:v>0.30916030534351147</c:v>
                </c:pt>
                <c:pt idx="13">
                  <c:v>0.30916030534351147</c:v>
                </c:pt>
                <c:pt idx="14">
                  <c:v>0.30916030534351147</c:v>
                </c:pt>
                <c:pt idx="15">
                  <c:v>0.30916030534351147</c:v>
                </c:pt>
                <c:pt idx="16">
                  <c:v>0.30916030534351147</c:v>
                </c:pt>
                <c:pt idx="17">
                  <c:v>0.30916030534351147</c:v>
                </c:pt>
                <c:pt idx="18">
                  <c:v>0.30916030534351147</c:v>
                </c:pt>
                <c:pt idx="19">
                  <c:v>0.30916030534351147</c:v>
                </c:pt>
                <c:pt idx="20">
                  <c:v>0.30916030534351147</c:v>
                </c:pt>
                <c:pt idx="21">
                  <c:v>0.30916030534351147</c:v>
                </c:pt>
                <c:pt idx="22">
                  <c:v>0.30916030534351147</c:v>
                </c:pt>
                <c:pt idx="23">
                  <c:v>0.30916030534351147</c:v>
                </c:pt>
                <c:pt idx="24">
                  <c:v>0.30916030534351147</c:v>
                </c:pt>
                <c:pt idx="25">
                  <c:v>0.30916030534351147</c:v>
                </c:pt>
                <c:pt idx="26">
                  <c:v>0.30916030534351147</c:v>
                </c:pt>
                <c:pt idx="27">
                  <c:v>0.30916030534351147</c:v>
                </c:pt>
                <c:pt idx="28">
                  <c:v>0.30916030534351147</c:v>
                </c:pt>
                <c:pt idx="29">
                  <c:v>0.30916030534351147</c:v>
                </c:pt>
                <c:pt idx="30">
                  <c:v>0.30916030534351147</c:v>
                </c:pt>
                <c:pt idx="31">
                  <c:v>0.30916030534351147</c:v>
                </c:pt>
                <c:pt idx="32">
                  <c:v>0.30916030534351147</c:v>
                </c:pt>
                <c:pt idx="33">
                  <c:v>0.30916030534351147</c:v>
                </c:pt>
                <c:pt idx="34">
                  <c:v>0.30916030534351147</c:v>
                </c:pt>
                <c:pt idx="35">
                  <c:v>0.30916030534351147</c:v>
                </c:pt>
                <c:pt idx="36">
                  <c:v>0.30916030534351147</c:v>
                </c:pt>
                <c:pt idx="37">
                  <c:v>0.30916030534351147</c:v>
                </c:pt>
                <c:pt idx="38">
                  <c:v>0.30916030534351147</c:v>
                </c:pt>
                <c:pt idx="39">
                  <c:v>0.30916030534351147</c:v>
                </c:pt>
                <c:pt idx="40">
                  <c:v>0.30916030534351147</c:v>
                </c:pt>
                <c:pt idx="41">
                  <c:v>0.30916030534351147</c:v>
                </c:pt>
                <c:pt idx="42">
                  <c:v>0.30916030534351147</c:v>
                </c:pt>
                <c:pt idx="43">
                  <c:v>0.30916030534351147</c:v>
                </c:pt>
                <c:pt idx="44">
                  <c:v>0.30916030534351147</c:v>
                </c:pt>
                <c:pt idx="45">
                  <c:v>0.30916030534351147</c:v>
                </c:pt>
                <c:pt idx="46">
                  <c:v>0.30916030534351147</c:v>
                </c:pt>
                <c:pt idx="47">
                  <c:v>0.30916030534351147</c:v>
                </c:pt>
              </c:numCache>
            </c:numRef>
          </c:val>
          <c:smooth val="0"/>
          <c:extLst>
            <c:ext xmlns:c16="http://schemas.microsoft.com/office/drawing/2014/chart" uri="{C3380CC4-5D6E-409C-BE32-E72D297353CC}">
              <c16:uniqueId val="{00000001-3A80-4B30-B2DF-19167CCD27E5}"/>
            </c:ext>
          </c:extLst>
        </c:ser>
        <c:dLbls>
          <c:showLegendKey val="0"/>
          <c:showVal val="0"/>
          <c:showCatName val="0"/>
          <c:showSerName val="0"/>
          <c:showPercent val="0"/>
          <c:showBubbleSize val="0"/>
        </c:dLbls>
        <c:marker val="1"/>
        <c:smooth val="0"/>
        <c:axId val="693536384"/>
        <c:axId val="693541960"/>
      </c:lineChart>
      <c:catAx>
        <c:axId val="693536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693541960"/>
        <c:crosses val="autoZero"/>
        <c:auto val="1"/>
        <c:lblAlgn val="ctr"/>
        <c:lblOffset val="100"/>
        <c:noMultiLvlLbl val="0"/>
      </c:catAx>
      <c:valAx>
        <c:axId val="693541960"/>
        <c:scaling>
          <c:orientation val="minMax"/>
        </c:scaling>
        <c:delete val="0"/>
        <c:axPos val="l"/>
        <c:majorGridlines>
          <c:spPr>
            <a:ln w="9525" cap="flat" cmpd="sng" algn="ctr">
              <a:no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935363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'MI Data'!$BA$680:$BI$680</c:f>
          <c:strCache>
            <c:ptCount val="9"/>
            <c:pt idx="0">
              <c:v>Patients with Onwards Referrals to Flexible Sigmoidoscopy as a Proportion of Patients Offered CCE To Date</c:v>
            </c:pt>
          </c:strCache>
        </c:strRef>
      </c:tx>
      <c:overlay val="0"/>
      <c:spPr>
        <a:noFill/>
        <a:ln>
          <a:noFill/>
        </a:ln>
        <a:effectLst/>
      </c:spPr>
      <c:txPr>
        <a:bodyPr rot="0" spcFirstLastPara="1" vertOverflow="ellipsis" vert="horz" wrap="square" anchor="ctr" anchorCtr="1"/>
        <a:lstStyle/>
        <a:p>
          <a:pPr>
            <a:defRPr sz="1100" b="1"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0"/>
          <c:order val="0"/>
          <c:tx>
            <c:v>Onwards Referrals to Flexible Sigmoidoscopy</c:v>
          </c:tx>
          <c:spPr>
            <a:solidFill>
              <a:schemeClr val="accent2"/>
            </a:solidFill>
            <a:ln>
              <a:noFill/>
            </a:ln>
            <a:effectLst/>
          </c:spPr>
          <c:invertIfNegative val="0"/>
          <c:dLbls>
            <c:numFmt formatCode="0%;\-0%;\ &quot;&quot;"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'MI Data'!$BA$682:$BA$729</c:f>
              <c:strCache>
                <c:ptCount val="48"/>
                <c:pt idx="0">
                  <c:v>Barnsley Hospital NHS FT</c:v>
                </c:pt>
                <c:pt idx="1">
                  <c:v>Bedford Hospital </c:v>
                </c:pt>
                <c:pt idx="2">
                  <c:v>Barking, Havering and Redbridge Hospital (BHRUT)</c:v>
                </c:pt>
                <c:pt idx="3">
                  <c:v>Bournemouth/University Hospital Dorset </c:v>
                </c:pt>
                <c:pt idx="4">
                  <c:v>Chesterfield Royal Hospital </c:v>
                </c:pt>
                <c:pt idx="5">
                  <c:v>County Durham and Darlington FT</c:v>
                </c:pt>
                <c:pt idx="6">
                  <c:v>East Lancashire Hospitals NHS Trust</c:v>
                </c:pt>
                <c:pt idx="7">
                  <c:v>ESNEFT (Colchester)</c:v>
                </c:pt>
                <c:pt idx="8">
                  <c:v>Gateshead Health FT</c:v>
                </c:pt>
                <c:pt idx="9">
                  <c:v>George Eliot Hospital</c:v>
                </c:pt>
                <c:pt idx="10">
                  <c:v>Great Western</c:v>
                </c:pt>
                <c:pt idx="11">
                  <c:v>Guys and St Thomas' NHS Foundation Trust</c:v>
                </c:pt>
                <c:pt idx="12">
                  <c:v>Harrogate District Hospital </c:v>
                </c:pt>
                <c:pt idx="13">
                  <c:v>Homerton</c:v>
                </c:pt>
                <c:pt idx="14">
                  <c:v>James Paget University Hospitals NHS FT</c:v>
                </c:pt>
                <c:pt idx="15">
                  <c:v>Kettering General Hospital (KGH)</c:v>
                </c:pt>
                <c:pt idx="16">
                  <c:v>King's College Hospital NHS FT</c:v>
                </c:pt>
                <c:pt idx="17">
                  <c:v>Leeds Teaching Hospitals Trust</c:v>
                </c:pt>
                <c:pt idx="18">
                  <c:v>Maidstone &amp; Tunbridge Wells NHS Trust</c:v>
                </c:pt>
                <c:pt idx="19">
                  <c:v>Newcastle Upon Tyne Hospital FT</c:v>
                </c:pt>
                <c:pt idx="20">
                  <c:v>Norfolk and Norwich Hospital</c:v>
                </c:pt>
                <c:pt idx="21">
                  <c:v>North Bristol NHS Trust</c:v>
                </c:pt>
                <c:pt idx="22">
                  <c:v>North Cumbria Integrated Care FT </c:v>
                </c:pt>
                <c:pt idx="23">
                  <c:v>North Tees and Hartlepool </c:v>
                </c:pt>
                <c:pt idx="24">
                  <c:v>Northampton General Hospital (NGH) </c:v>
                </c:pt>
                <c:pt idx="25">
                  <c:v>Northern Care Alliance (Pennines)</c:v>
                </c:pt>
                <c:pt idx="26">
                  <c:v>Northern Care Alliance (Salford Royal Lead)</c:v>
                </c:pt>
                <c:pt idx="27">
                  <c:v>Northumbria Healthcare FT</c:v>
                </c:pt>
                <c:pt idx="28">
                  <c:v>Portsmouth</c:v>
                </c:pt>
                <c:pt idx="29">
                  <c:v>Royal Free London</c:v>
                </c:pt>
                <c:pt idx="30">
                  <c:v>Sheffield Teaching Hospitals NHS Trust </c:v>
                </c:pt>
                <c:pt idx="31">
                  <c:v>Sherwood Forest Hospital (SFH)</c:v>
                </c:pt>
                <c:pt idx="32">
                  <c:v>Shrewsbury and Telford Hospital NHS Trust </c:v>
                </c:pt>
                <c:pt idx="33">
                  <c:v>Somerset NHS Foundation Trust </c:v>
                </c:pt>
                <c:pt idx="34">
                  <c:v>South Tees Hospitlas FT </c:v>
                </c:pt>
                <c:pt idx="35">
                  <c:v>South Warwickshire NHS FT </c:v>
                </c:pt>
                <c:pt idx="36">
                  <c:v>The Queen Elizabeth Hospital King's Lynn NHS</c:v>
                </c:pt>
                <c:pt idx="37">
                  <c:v>UCLH</c:v>
                </c:pt>
                <c:pt idx="38">
                  <c:v>United Lincolnshire Hospitals (ULHT)</c:v>
                </c:pt>
                <c:pt idx="39">
                  <c:v>University Hospital Coventry and Warwick</c:v>
                </c:pt>
                <c:pt idx="40">
                  <c:v>University Hospitals Leicester (UHL)</c:v>
                </c:pt>
                <c:pt idx="41">
                  <c:v>University Hospitalas North Midlands (UHNM)</c:v>
                </c:pt>
                <c:pt idx="42">
                  <c:v>University Hospitals of Derby and Burton</c:v>
                </c:pt>
                <c:pt idx="43">
                  <c:v>University Hospitals Plymouth NHS Trust</c:v>
                </c:pt>
                <c:pt idx="44">
                  <c:v>West Hertfordshire Hospital </c:v>
                </c:pt>
                <c:pt idx="45">
                  <c:v>Whipps Cross</c:v>
                </c:pt>
                <c:pt idx="46">
                  <c:v>Whittington Health </c:v>
                </c:pt>
                <c:pt idx="47">
                  <c:v>York and Scarborough Teaching Hospitals </c:v>
                </c:pt>
              </c:strCache>
            </c:strRef>
          </c:cat>
          <c:val>
            <c:numRef>
              <c:f>'MI Data'!$BY$682:$BY$729</c:f>
              <c:numCache>
                <c:formatCode>0%</c:formatCode>
                <c:ptCount val="48"/>
                <c:pt idx="0">
                  <c:v>0.3146067415730337</c:v>
                </c:pt>
                <c:pt idx="1">
                  <c:v>8.3333333333333329E-2</c:v>
                </c:pt>
                <c:pt idx="2">
                  <c:v>6.25E-2</c:v>
                </c:pt>
                <c:pt idx="3">
                  <c:v>0.1111111111111111</c:v>
                </c:pt>
                <c:pt idx="4">
                  <c:v>0.20618556701030927</c:v>
                </c:pt>
                <c:pt idx="5">
                  <c:v>0</c:v>
                </c:pt>
                <c:pt idx="6">
                  <c:v>0</c:v>
                </c:pt>
                <c:pt idx="7">
                  <c:v>0.23015873015873015</c:v>
                </c:pt>
                <c:pt idx="8">
                  <c:v>0.25</c:v>
                </c:pt>
                <c:pt idx="9">
                  <c:v>0</c:v>
                </c:pt>
                <c:pt idx="10">
                  <c:v>8.1632653061224483E-2</c:v>
                </c:pt>
                <c:pt idx="11">
                  <c:v>0</c:v>
                </c:pt>
                <c:pt idx="12">
                  <c:v>0.13636363636363635</c:v>
                </c:pt>
                <c:pt idx="13">
                  <c:v>0</c:v>
                </c:pt>
                <c:pt idx="14">
                  <c:v>0.16949152542372881</c:v>
                </c:pt>
                <c:pt idx="15">
                  <c:v>0.19230769230769232</c:v>
                </c:pt>
                <c:pt idx="16">
                  <c:v>0.1</c:v>
                </c:pt>
                <c:pt idx="17">
                  <c:v>0.33333333333333331</c:v>
                </c:pt>
                <c:pt idx="18">
                  <c:v>0.1623931623931624</c:v>
                </c:pt>
                <c:pt idx="19">
                  <c:v>0.5</c:v>
                </c:pt>
                <c:pt idx="20">
                  <c:v>0.125</c:v>
                </c:pt>
                <c:pt idx="21">
                  <c:v>0</c:v>
                </c:pt>
                <c:pt idx="22">
                  <c:v>0</c:v>
                </c:pt>
                <c:pt idx="23">
                  <c:v>0.19626168224299065</c:v>
                </c:pt>
                <c:pt idx="24">
                  <c:v>0.26315789473684209</c:v>
                </c:pt>
                <c:pt idx="25">
                  <c:v>0.15172413793103448</c:v>
                </c:pt>
                <c:pt idx="26">
                  <c:v>0.08</c:v>
                </c:pt>
                <c:pt idx="27">
                  <c:v>0</c:v>
                </c:pt>
                <c:pt idx="28">
                  <c:v>0.23809523809523808</c:v>
                </c:pt>
                <c:pt idx="29">
                  <c:v>0</c:v>
                </c:pt>
                <c:pt idx="30">
                  <c:v>0.33333333333333331</c:v>
                </c:pt>
                <c:pt idx="31">
                  <c:v>8.5714285714285715E-2</c:v>
                </c:pt>
                <c:pt idx="32">
                  <c:v>0.17647058823529413</c:v>
                </c:pt>
                <c:pt idx="33">
                  <c:v>6.0606060606060608E-2</c:v>
                </c:pt>
                <c:pt idx="34">
                  <c:v>0.04</c:v>
                </c:pt>
                <c:pt idx="35">
                  <c:v>0.25</c:v>
                </c:pt>
                <c:pt idx="36">
                  <c:v>0</c:v>
                </c:pt>
                <c:pt idx="37">
                  <c:v>0.05</c:v>
                </c:pt>
                <c:pt idx="38">
                  <c:v>0</c:v>
                </c:pt>
                <c:pt idx="39">
                  <c:v>0.13793103448275862</c:v>
                </c:pt>
                <c:pt idx="40">
                  <c:v>0.21052631578947367</c:v>
                </c:pt>
                <c:pt idx="41">
                  <c:v>0.2</c:v>
                </c:pt>
                <c:pt idx="42">
                  <c:v>0</c:v>
                </c:pt>
                <c:pt idx="43">
                  <c:v>0.19230769230769232</c:v>
                </c:pt>
                <c:pt idx="44">
                  <c:v>0.7142857142857143</c:v>
                </c:pt>
                <c:pt idx="45">
                  <c:v>0</c:v>
                </c:pt>
                <c:pt idx="46">
                  <c:v>0.16666666666666666</c:v>
                </c:pt>
                <c:pt idx="47">
                  <c:v>0.15625</c:v>
                </c:pt>
              </c:numCache>
            </c:numRef>
          </c:val>
          <c:extLst>
            <c:ext xmlns:c16="http://schemas.microsoft.com/office/drawing/2014/chart" uri="{C3380CC4-5D6E-409C-BE32-E72D297353CC}">
              <c16:uniqueId val="{00000000-EEA2-4FEC-ACCE-25D25CE5AFF4}"/>
            </c:ext>
          </c:extLst>
        </c:ser>
        <c:dLbls>
          <c:showLegendKey val="0"/>
          <c:showVal val="0"/>
          <c:showCatName val="0"/>
          <c:showSerName val="0"/>
          <c:showPercent val="0"/>
          <c:showBubbleSize val="0"/>
        </c:dLbls>
        <c:gapWidth val="100"/>
        <c:axId val="959979880"/>
        <c:axId val="959980208"/>
      </c:barChart>
      <c:lineChart>
        <c:grouping val="standard"/>
        <c:varyColors val="0"/>
        <c:ser>
          <c:idx val="1"/>
          <c:order val="1"/>
          <c:tx>
            <c:v>% National Average Onwards Referrals to Flexible Sigmoidoscopy</c:v>
          </c:tx>
          <c:spPr>
            <a:ln w="28575" cap="rnd">
              <a:solidFill>
                <a:schemeClr val="accent2"/>
              </a:solidFill>
              <a:prstDash val="sysDash"/>
              <a:round/>
            </a:ln>
            <a:effectLst/>
          </c:spPr>
          <c:marker>
            <c:symbol val="none"/>
          </c:marker>
          <c:cat>
            <c:strRef>
              <c:f>'[1]MI Data - Onwards Referrals'!$AC$56:$AC$102</c:f>
              <c:strCache>
                <c:ptCount val="47"/>
                <c:pt idx="0">
                  <c:v>Barnsley Hospital NHS FT</c:v>
                </c:pt>
                <c:pt idx="1">
                  <c:v>Bedford Hospital </c:v>
                </c:pt>
                <c:pt idx="2">
                  <c:v>Barking, Havering and Redbridge Hospital (BHRUT)</c:v>
                </c:pt>
                <c:pt idx="3">
                  <c:v>Bournemouth/University Hospital Dorset </c:v>
                </c:pt>
                <c:pt idx="4">
                  <c:v>Chesterfield Royal Hospital </c:v>
                </c:pt>
                <c:pt idx="5">
                  <c:v>County Durham and Darlington FT</c:v>
                </c:pt>
                <c:pt idx="6">
                  <c:v>East Lancashire Hospitals NHS Trust</c:v>
                </c:pt>
                <c:pt idx="7">
                  <c:v>ESNEFT (Colchester)</c:v>
                </c:pt>
                <c:pt idx="8">
                  <c:v>Gateshead Health FT</c:v>
                </c:pt>
                <c:pt idx="9">
                  <c:v>George Eliot Hospital</c:v>
                </c:pt>
                <c:pt idx="10">
                  <c:v>Guys and St Thomas' NHS Foundation Trust</c:v>
                </c:pt>
                <c:pt idx="11">
                  <c:v>Harrogate District Hospital </c:v>
                </c:pt>
                <c:pt idx="12">
                  <c:v>Homerton</c:v>
                </c:pt>
                <c:pt idx="13">
                  <c:v>James Paget University Hospitals NHS FT</c:v>
                </c:pt>
                <c:pt idx="14">
                  <c:v>Kettering General Hospital (KGH)</c:v>
                </c:pt>
                <c:pt idx="15">
                  <c:v>King's College Hospital NHS FT</c:v>
                </c:pt>
                <c:pt idx="16">
                  <c:v>Leeds Teaching Hospitals Trust</c:v>
                </c:pt>
                <c:pt idx="17">
                  <c:v>Maidstone &amp; Tunbridge Wells NHS Trust</c:v>
                </c:pt>
                <c:pt idx="18">
                  <c:v>Newcastle Upon Tyne Hospital FT</c:v>
                </c:pt>
                <c:pt idx="19">
                  <c:v>Norfolk and Norwich Hospital</c:v>
                </c:pt>
                <c:pt idx="20">
                  <c:v>North Bristol NHS Trust</c:v>
                </c:pt>
                <c:pt idx="21">
                  <c:v>North Cumbria Integrated Care FT </c:v>
                </c:pt>
                <c:pt idx="22">
                  <c:v>North Tees and Hartlepool </c:v>
                </c:pt>
                <c:pt idx="23">
                  <c:v>Northampton General Hospital (NGH) </c:v>
                </c:pt>
                <c:pt idx="24">
                  <c:v>Northern Care Alliance (Pennines)</c:v>
                </c:pt>
                <c:pt idx="25">
                  <c:v>Northern Care Alliance (Salford Royal Lead)</c:v>
                </c:pt>
                <c:pt idx="26">
                  <c:v>Northumbria Healthcare FT</c:v>
                </c:pt>
                <c:pt idx="27">
                  <c:v>Portsmouth</c:v>
                </c:pt>
                <c:pt idx="28">
                  <c:v>Royal Free London</c:v>
                </c:pt>
                <c:pt idx="29">
                  <c:v>Sheffield Teaching Hospitals NHS Trust </c:v>
                </c:pt>
                <c:pt idx="30">
                  <c:v>Sherwood Forest Hospital (SFH)</c:v>
                </c:pt>
                <c:pt idx="31">
                  <c:v>Shrewsbury and Telford Hospital NHS Trust </c:v>
                </c:pt>
                <c:pt idx="32">
                  <c:v>Somerset NHS Foundation Trust </c:v>
                </c:pt>
                <c:pt idx="33">
                  <c:v>South Tees Hospitlas FT </c:v>
                </c:pt>
                <c:pt idx="34">
                  <c:v>South Warwickshire NHS FT </c:v>
                </c:pt>
                <c:pt idx="35">
                  <c:v>Swindon</c:v>
                </c:pt>
                <c:pt idx="36">
                  <c:v>The Queen Elizabeth Hospital King's Lynn NHS</c:v>
                </c:pt>
                <c:pt idx="37">
                  <c:v>UCLH</c:v>
                </c:pt>
                <c:pt idx="38">
                  <c:v>United Lincolnshire Hospitals (ULHT)</c:v>
                </c:pt>
                <c:pt idx="39">
                  <c:v>University Hospital Coventry and Warwick</c:v>
                </c:pt>
                <c:pt idx="40">
                  <c:v>University Hospitals Leicester (UHL)</c:v>
                </c:pt>
                <c:pt idx="41">
                  <c:v>University Hospitals North Midlands (UHNM)</c:v>
                </c:pt>
                <c:pt idx="42">
                  <c:v>University Hospitals of Derby and Burton</c:v>
                </c:pt>
                <c:pt idx="43">
                  <c:v>University Hospitals Plymouth NHS Trust</c:v>
                </c:pt>
                <c:pt idx="44">
                  <c:v>West Hertfordshire Hospital </c:v>
                </c:pt>
                <c:pt idx="45">
                  <c:v>Whittington Health </c:v>
                </c:pt>
                <c:pt idx="46">
                  <c:v>York and Scarborough Teaching Hospitals </c:v>
                </c:pt>
              </c:strCache>
            </c:strRef>
          </c:cat>
          <c:val>
            <c:numRef>
              <c:f>'MI Data'!$BZ$682:$BZ$729</c:f>
              <c:numCache>
                <c:formatCode>0%</c:formatCode>
                <c:ptCount val="48"/>
                <c:pt idx="0">
                  <c:v>0.17938931297709923</c:v>
                </c:pt>
                <c:pt idx="1">
                  <c:v>0.17938931297709923</c:v>
                </c:pt>
                <c:pt idx="2">
                  <c:v>0.17938931297709923</c:v>
                </c:pt>
                <c:pt idx="3">
                  <c:v>0.17938931297709923</c:v>
                </c:pt>
                <c:pt idx="4">
                  <c:v>0.17938931297709923</c:v>
                </c:pt>
                <c:pt idx="5">
                  <c:v>0.17938931297709923</c:v>
                </c:pt>
                <c:pt idx="6">
                  <c:v>0.17938931297709923</c:v>
                </c:pt>
                <c:pt idx="7">
                  <c:v>0.17938931297709923</c:v>
                </c:pt>
                <c:pt idx="8">
                  <c:v>0.17938931297709923</c:v>
                </c:pt>
                <c:pt idx="9">
                  <c:v>0.17938931297709923</c:v>
                </c:pt>
                <c:pt idx="10">
                  <c:v>0.17938931297709923</c:v>
                </c:pt>
                <c:pt idx="11">
                  <c:v>0.17938931297709923</c:v>
                </c:pt>
                <c:pt idx="12">
                  <c:v>0.17938931297709923</c:v>
                </c:pt>
                <c:pt idx="13">
                  <c:v>0.17938931297709923</c:v>
                </c:pt>
                <c:pt idx="14">
                  <c:v>0.17938931297709923</c:v>
                </c:pt>
                <c:pt idx="15">
                  <c:v>0.17938931297709923</c:v>
                </c:pt>
                <c:pt idx="16">
                  <c:v>0.17938931297709923</c:v>
                </c:pt>
                <c:pt idx="17">
                  <c:v>0.17938931297709923</c:v>
                </c:pt>
                <c:pt idx="18">
                  <c:v>0.17938931297709923</c:v>
                </c:pt>
                <c:pt idx="19">
                  <c:v>0.17938931297709923</c:v>
                </c:pt>
                <c:pt idx="20">
                  <c:v>0.17938931297709923</c:v>
                </c:pt>
                <c:pt idx="21">
                  <c:v>0.17938931297709923</c:v>
                </c:pt>
                <c:pt idx="22">
                  <c:v>0.17938931297709923</c:v>
                </c:pt>
                <c:pt idx="23">
                  <c:v>0.17938931297709923</c:v>
                </c:pt>
                <c:pt idx="24">
                  <c:v>0.17938931297709923</c:v>
                </c:pt>
                <c:pt idx="25">
                  <c:v>0.17938931297709923</c:v>
                </c:pt>
                <c:pt idx="26">
                  <c:v>0.17938931297709923</c:v>
                </c:pt>
                <c:pt idx="27">
                  <c:v>0.17938931297709923</c:v>
                </c:pt>
                <c:pt idx="28">
                  <c:v>0.17938931297709923</c:v>
                </c:pt>
                <c:pt idx="29">
                  <c:v>0.17938931297709923</c:v>
                </c:pt>
                <c:pt idx="30">
                  <c:v>0.17938931297709923</c:v>
                </c:pt>
                <c:pt idx="31">
                  <c:v>0.17938931297709923</c:v>
                </c:pt>
                <c:pt idx="32">
                  <c:v>0.17938931297709923</c:v>
                </c:pt>
                <c:pt idx="33">
                  <c:v>0.17938931297709923</c:v>
                </c:pt>
                <c:pt idx="34">
                  <c:v>0.17938931297709923</c:v>
                </c:pt>
                <c:pt idx="35">
                  <c:v>0.17938931297709923</c:v>
                </c:pt>
                <c:pt idx="36">
                  <c:v>0.17938931297709923</c:v>
                </c:pt>
                <c:pt idx="37">
                  <c:v>0.17938931297709923</c:v>
                </c:pt>
                <c:pt idx="38">
                  <c:v>0.17938931297709923</c:v>
                </c:pt>
                <c:pt idx="39">
                  <c:v>0.17938931297709923</c:v>
                </c:pt>
                <c:pt idx="40">
                  <c:v>0.17938931297709923</c:v>
                </c:pt>
                <c:pt idx="41">
                  <c:v>0.17938931297709923</c:v>
                </c:pt>
                <c:pt idx="42">
                  <c:v>0.17938931297709923</c:v>
                </c:pt>
                <c:pt idx="43">
                  <c:v>0.17938931297709923</c:v>
                </c:pt>
                <c:pt idx="44">
                  <c:v>0.17938931297709923</c:v>
                </c:pt>
                <c:pt idx="45">
                  <c:v>0.17938931297709923</c:v>
                </c:pt>
                <c:pt idx="46">
                  <c:v>0.17938931297709923</c:v>
                </c:pt>
                <c:pt idx="47">
                  <c:v>0.17938931297709923</c:v>
                </c:pt>
              </c:numCache>
            </c:numRef>
          </c:val>
          <c:smooth val="0"/>
          <c:extLst>
            <c:ext xmlns:c16="http://schemas.microsoft.com/office/drawing/2014/chart" uri="{C3380CC4-5D6E-409C-BE32-E72D297353CC}">
              <c16:uniqueId val="{00000001-EEA2-4FEC-ACCE-25D25CE5AFF4}"/>
            </c:ext>
          </c:extLst>
        </c:ser>
        <c:dLbls>
          <c:showLegendKey val="0"/>
          <c:showVal val="0"/>
          <c:showCatName val="0"/>
          <c:showSerName val="0"/>
          <c:showPercent val="0"/>
          <c:showBubbleSize val="0"/>
        </c:dLbls>
        <c:marker val="1"/>
        <c:smooth val="0"/>
        <c:axId val="959979880"/>
        <c:axId val="959980208"/>
      </c:lineChart>
      <c:catAx>
        <c:axId val="959979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959980208"/>
        <c:crosses val="autoZero"/>
        <c:auto val="1"/>
        <c:lblAlgn val="ctr"/>
        <c:lblOffset val="100"/>
        <c:noMultiLvlLbl val="0"/>
      </c:catAx>
      <c:valAx>
        <c:axId val="959980208"/>
        <c:scaling>
          <c:orientation val="minMax"/>
        </c:scaling>
        <c:delete val="0"/>
        <c:axPos val="l"/>
        <c:majorGridlines>
          <c:spPr>
            <a:ln w="9525" cap="flat" cmpd="sng" algn="ctr">
              <a:no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599798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'[CCE Monthly Information Sheets 212223.xlsx]MI Data'!$A$1149</c:f>
          <c:strCache>
            <c:ptCount val="1"/>
            <c:pt idx="0">
              <c:v>Number of CCE Forms submitted as a Proportion of Capsules Swallowed</c:v>
            </c:pt>
          </c:strCache>
        </c:strRef>
      </c:tx>
      <c:overlay val="0"/>
      <c:spPr>
        <a:noFill/>
        <a:ln>
          <a:noFill/>
        </a:ln>
        <a:effectLst/>
      </c:spPr>
      <c:txPr>
        <a:bodyPr rot="0" spcFirstLastPara="1" vertOverflow="ellipsis" vert="horz" wrap="square" anchor="ctr" anchorCtr="1"/>
        <a:lstStyle/>
        <a:p>
          <a:pPr>
            <a:defRPr sz="1200" b="1" i="0" u="none" strike="noStrike" kern="1200" spc="0" baseline="0">
              <a:solidFill>
                <a:sysClr val="windowText" lastClr="000000"/>
              </a:solidFill>
              <a:latin typeface="+mn-lt"/>
              <a:ea typeface="+mn-ea"/>
              <a:cs typeface="+mn-cs"/>
            </a:defRPr>
          </a:pPr>
          <a:endParaRPr lang="en-US"/>
        </a:p>
      </c:txPr>
    </c:title>
    <c:autoTitleDeleted val="0"/>
    <c:plotArea>
      <c:layout>
        <c:manualLayout>
          <c:layoutTarget val="inner"/>
          <c:xMode val="edge"/>
          <c:yMode val="edge"/>
          <c:x val="5.7634958790239166E-2"/>
          <c:y val="0.1571284639724693"/>
          <c:w val="0.91090242176169023"/>
          <c:h val="0.48252109576015556"/>
        </c:manualLayout>
      </c:layout>
      <c:barChart>
        <c:barDir val="bar"/>
        <c:grouping val="clustered"/>
        <c:varyColors val="0"/>
        <c:ser>
          <c:idx val="1"/>
          <c:order val="0"/>
          <c:tx>
            <c:v>% Capsules Swallowed</c:v>
          </c:tx>
          <c:spPr>
            <a:solidFill>
              <a:schemeClr val="accent3">
                <a:lumMod val="20000"/>
                <a:lumOff val="80000"/>
              </a:schemeClr>
            </a:solidFill>
            <a:ln>
              <a:noFill/>
            </a:ln>
            <a:effectLst/>
          </c:spPr>
          <c:invertIfNegative val="0"/>
          <c:dLbls>
            <c:delete val="1"/>
          </c:dLbls>
          <c:cat>
            <c:strRef>
              <c:f>'[CCE Monthly Information Sheets 212223.xlsx]MI Data'!$BA$1199</c:f>
              <c:strCache>
                <c:ptCount val="1"/>
                <c:pt idx="0">
                  <c:v>TOTAL</c:v>
                </c:pt>
              </c:strCache>
            </c:strRef>
          </c:cat>
          <c:val>
            <c:numRef>
              <c:f>'[CCE Monthly Information Sheets 212223.xlsx]MI Data'!$BC$1199</c:f>
              <c:numCache>
                <c:formatCode>0%</c:formatCode>
                <c:ptCount val="1"/>
                <c:pt idx="0">
                  <c:v>1</c:v>
                </c:pt>
              </c:numCache>
            </c:numRef>
          </c:val>
          <c:extLst>
            <c:ext xmlns:c16="http://schemas.microsoft.com/office/drawing/2014/chart" uri="{C3380CC4-5D6E-409C-BE32-E72D297353CC}">
              <c16:uniqueId val="{00000000-1EB4-4EDC-ACD5-85BB50650BB2}"/>
            </c:ext>
          </c:extLst>
        </c:ser>
        <c:ser>
          <c:idx val="0"/>
          <c:order val="1"/>
          <c:tx>
            <c:v>% CCE Forms Submitted</c:v>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'[CCE Monthly Information Sheets 212223.xlsx]MI Data'!$BA$1199</c:f>
              <c:strCache>
                <c:ptCount val="1"/>
                <c:pt idx="0">
                  <c:v>TOTAL</c:v>
                </c:pt>
              </c:strCache>
            </c:strRef>
          </c:cat>
          <c:val>
            <c:numRef>
              <c:f>'[CCE Monthly Information Sheets 212223.xlsx]MI Data'!$BB$1199</c:f>
              <c:numCache>
                <c:formatCode>0%</c:formatCode>
                <c:ptCount val="1"/>
                <c:pt idx="0">
                  <c:v>0.49447290374764086</c:v>
                </c:pt>
              </c:numCache>
            </c:numRef>
          </c:val>
          <c:extLst>
            <c:ext xmlns:c16="http://schemas.microsoft.com/office/drawing/2014/chart" uri="{C3380CC4-5D6E-409C-BE32-E72D297353CC}">
              <c16:uniqueId val="{00000001-1EB4-4EDC-ACD5-85BB50650BB2}"/>
            </c:ext>
          </c:extLst>
        </c:ser>
        <c:dLbls>
          <c:dLblPos val="inEnd"/>
          <c:showLegendKey val="0"/>
          <c:showVal val="1"/>
          <c:showCatName val="0"/>
          <c:showSerName val="0"/>
          <c:showPercent val="0"/>
          <c:showBubbleSize val="0"/>
        </c:dLbls>
        <c:gapWidth val="182"/>
        <c:overlap val="100"/>
        <c:axId val="473570928"/>
        <c:axId val="473587328"/>
      </c:barChart>
      <c:catAx>
        <c:axId val="47357092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73587328"/>
        <c:crosses val="autoZero"/>
        <c:auto val="1"/>
        <c:lblAlgn val="ctr"/>
        <c:lblOffset val="100"/>
        <c:noMultiLvlLbl val="0"/>
      </c:catAx>
      <c:valAx>
        <c:axId val="473587328"/>
        <c:scaling>
          <c:orientation val="minMax"/>
          <c:max val="1"/>
        </c:scaling>
        <c:delete val="0"/>
        <c:axPos val="b"/>
        <c:majorGridlines>
          <c:spPr>
            <a:ln w="9525" cap="flat" cmpd="sng" algn="ctr">
              <a:no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735709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'[CCE Monthly Information Sheets 212223.xlsx]MI Data'!$AA$1149</c:f>
          <c:strCache>
            <c:ptCount val="1"/>
            <c:pt idx="0">
              <c:v>Number of CCE Forms Submitted by Capsules Swallowed</c:v>
            </c:pt>
          </c:strCache>
        </c:strRef>
      </c:tx>
      <c:overlay val="0"/>
      <c:spPr>
        <a:noFill/>
        <a:ln>
          <a:noFill/>
        </a:ln>
        <a:effectLst/>
      </c:spPr>
      <c:txPr>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2"/>
          <c:order val="0"/>
          <c:tx>
            <c:v>No. of Capsules Swallowed</c:v>
          </c:tx>
          <c:spPr>
            <a:solidFill>
              <a:schemeClr val="accent3"/>
            </a:solidFill>
            <a:ln>
              <a:noFill/>
            </a:ln>
            <a:effectLst/>
          </c:spPr>
          <c:invertIfNegative val="0"/>
          <c:dLbls>
            <c:numFmt formatCode="0;\-0;\ &quot;&quot;"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'[CCE Monthly Information Sheets 212223.xlsx]MI Data'!$AA$1151:$AA$1198</c:f>
              <c:strCache>
                <c:ptCount val="48"/>
                <c:pt idx="0">
                  <c:v>Barnsley Hospital NHS FT</c:v>
                </c:pt>
                <c:pt idx="1">
                  <c:v>Bedford Hospital </c:v>
                </c:pt>
                <c:pt idx="2">
                  <c:v>BHRUT</c:v>
                </c:pt>
                <c:pt idx="3">
                  <c:v>Bournemouth / University Hospital Dorset</c:v>
                </c:pt>
                <c:pt idx="4">
                  <c:v>Chesterfield Royal Hospital </c:v>
                </c:pt>
                <c:pt idx="5">
                  <c:v>County Durham and Darlington FT</c:v>
                </c:pt>
                <c:pt idx="6">
                  <c:v>East Lancashire Hospitals NHS Trust</c:v>
                </c:pt>
                <c:pt idx="7">
                  <c:v>ESNEFT (Colchester)</c:v>
                </c:pt>
                <c:pt idx="8">
                  <c:v>Gateshead Heatlh FT</c:v>
                </c:pt>
                <c:pt idx="9">
                  <c:v>George Eliot Hospital</c:v>
                </c:pt>
                <c:pt idx="10">
                  <c:v>Great Western</c:v>
                </c:pt>
                <c:pt idx="11">
                  <c:v>Guys and St Thomas’ NHS Foundation Trust.     </c:v>
                </c:pt>
                <c:pt idx="12">
                  <c:v>Harrogate District Hospital</c:v>
                </c:pt>
                <c:pt idx="13">
                  <c:v>Homerton</c:v>
                </c:pt>
                <c:pt idx="14">
                  <c:v>James Paget University Hospitals NHS FT</c:v>
                </c:pt>
                <c:pt idx="15">
                  <c:v>Kettering General Hospital (KGH)</c:v>
                </c:pt>
                <c:pt idx="16">
                  <c:v>King's College Hospital NHS FT</c:v>
                </c:pt>
                <c:pt idx="17">
                  <c:v>Leeds Teaching Hospitals Trust</c:v>
                </c:pt>
                <c:pt idx="18">
                  <c:v>Maidstone &amp; Tunbridge Wells NHS Trust</c:v>
                </c:pt>
                <c:pt idx="19">
                  <c:v>Newcastle Upon Tyne Hospital FT</c:v>
                </c:pt>
                <c:pt idx="20">
                  <c:v>Norfolk and Norwich Hospital </c:v>
                </c:pt>
                <c:pt idx="21">
                  <c:v>North Bristol NHS Trust</c:v>
                </c:pt>
                <c:pt idx="22">
                  <c:v>North Cumbria Integrated Care FT</c:v>
                </c:pt>
                <c:pt idx="23">
                  <c:v>North Tees and Hartlepool FT</c:v>
                </c:pt>
                <c:pt idx="24">
                  <c:v>Northampton General Hospital (NGH)</c:v>
                </c:pt>
                <c:pt idx="25">
                  <c:v>Northern Care Alliance (Pennine Acute Hospitals)</c:v>
                </c:pt>
                <c:pt idx="26">
                  <c:v>Northern Care Alliance (Salford Royal Lead)</c:v>
                </c:pt>
                <c:pt idx="27">
                  <c:v>Northumbria Healthcare FT</c:v>
                </c:pt>
                <c:pt idx="28">
                  <c:v>Portsmouth </c:v>
                </c:pt>
                <c:pt idx="29">
                  <c:v>Royal Free London</c:v>
                </c:pt>
                <c:pt idx="30">
                  <c:v>Sheffield Teaching Hospitals NHS Trust. </c:v>
                </c:pt>
                <c:pt idx="31">
                  <c:v>Sherwood Forest Hospital (SFH)</c:v>
                </c:pt>
                <c:pt idx="32">
                  <c:v>Shrewsbury and Telford (SaTH)</c:v>
                </c:pt>
                <c:pt idx="33">
                  <c:v>Somerset NHS Foundation Trust </c:v>
                </c:pt>
                <c:pt idx="34">
                  <c:v>South Tees Hospitals FT</c:v>
                </c:pt>
                <c:pt idx="35">
                  <c:v>South Warwickshire NHS FT</c:v>
                </c:pt>
                <c:pt idx="36">
                  <c:v>The Queen Elizabeth Hospital King's Lynn NHS FT</c:v>
                </c:pt>
                <c:pt idx="37">
                  <c:v>UCLH</c:v>
                </c:pt>
                <c:pt idx="38">
                  <c:v>United Lincolnshire Hospitals (ULHT)</c:v>
                </c:pt>
                <c:pt idx="39">
                  <c:v>University Hospital Coventry and Warwick (UHCW)</c:v>
                </c:pt>
                <c:pt idx="40">
                  <c:v>University Hospitals Leicester (UHL)</c:v>
                </c:pt>
                <c:pt idx="41">
                  <c:v>University Hospitals North Midlands (UHNM)</c:v>
                </c:pt>
                <c:pt idx="42">
                  <c:v>University Hospitals of Derby and Burton (UHDB)</c:v>
                </c:pt>
                <c:pt idx="43">
                  <c:v>University Hospitals Plymouth NHS Trust </c:v>
                </c:pt>
                <c:pt idx="44">
                  <c:v>West Hertfordshire Hospital </c:v>
                </c:pt>
                <c:pt idx="45">
                  <c:v>Whittington Health</c:v>
                </c:pt>
                <c:pt idx="46">
                  <c:v>Whipps Cross</c:v>
                </c:pt>
                <c:pt idx="47">
                  <c:v>York &amp; Scarborough Teaching Hospital NHS FT</c:v>
                </c:pt>
              </c:strCache>
            </c:strRef>
          </c:cat>
          <c:val>
            <c:numRef>
              <c:f>'[CCE Monthly Information Sheets 212223.xlsx]MI Data'!$B$1099:$B$1146</c:f>
              <c:numCache>
                <c:formatCode>_-* #,##0_-;\-* #,##0_-;_-* "-"??_-;_-@_-</c:formatCode>
                <c:ptCount val="48"/>
                <c:pt idx="0">
                  <c:v>323</c:v>
                </c:pt>
                <c:pt idx="1">
                  <c:v>44</c:v>
                </c:pt>
                <c:pt idx="2">
                  <c:v>39</c:v>
                </c:pt>
                <c:pt idx="3">
                  <c:v>74</c:v>
                </c:pt>
                <c:pt idx="4">
                  <c:v>109</c:v>
                </c:pt>
                <c:pt idx="5">
                  <c:v>34</c:v>
                </c:pt>
                <c:pt idx="6">
                  <c:v>0</c:v>
                </c:pt>
                <c:pt idx="7">
                  <c:v>126</c:v>
                </c:pt>
                <c:pt idx="8">
                  <c:v>23</c:v>
                </c:pt>
                <c:pt idx="9">
                  <c:v>41</c:v>
                </c:pt>
                <c:pt idx="10">
                  <c:v>76</c:v>
                </c:pt>
                <c:pt idx="11">
                  <c:v>118</c:v>
                </c:pt>
                <c:pt idx="12">
                  <c:v>191</c:v>
                </c:pt>
                <c:pt idx="13">
                  <c:v>17</c:v>
                </c:pt>
                <c:pt idx="14">
                  <c:v>123</c:v>
                </c:pt>
                <c:pt idx="15">
                  <c:v>54</c:v>
                </c:pt>
                <c:pt idx="16">
                  <c:v>47</c:v>
                </c:pt>
                <c:pt idx="17">
                  <c:v>88</c:v>
                </c:pt>
                <c:pt idx="18">
                  <c:v>358</c:v>
                </c:pt>
                <c:pt idx="19">
                  <c:v>7</c:v>
                </c:pt>
                <c:pt idx="20">
                  <c:v>30</c:v>
                </c:pt>
                <c:pt idx="21">
                  <c:v>70</c:v>
                </c:pt>
                <c:pt idx="22">
                  <c:v>24</c:v>
                </c:pt>
                <c:pt idx="23">
                  <c:v>129</c:v>
                </c:pt>
                <c:pt idx="24">
                  <c:v>191</c:v>
                </c:pt>
                <c:pt idx="25">
                  <c:v>192</c:v>
                </c:pt>
                <c:pt idx="26">
                  <c:v>164</c:v>
                </c:pt>
                <c:pt idx="27">
                  <c:v>31</c:v>
                </c:pt>
                <c:pt idx="28">
                  <c:v>54</c:v>
                </c:pt>
                <c:pt idx="29">
                  <c:v>1</c:v>
                </c:pt>
                <c:pt idx="30">
                  <c:v>8</c:v>
                </c:pt>
                <c:pt idx="31">
                  <c:v>71</c:v>
                </c:pt>
                <c:pt idx="32">
                  <c:v>52</c:v>
                </c:pt>
                <c:pt idx="33">
                  <c:v>39</c:v>
                </c:pt>
                <c:pt idx="34">
                  <c:v>85</c:v>
                </c:pt>
                <c:pt idx="35">
                  <c:v>77</c:v>
                </c:pt>
                <c:pt idx="36">
                  <c:v>27</c:v>
                </c:pt>
                <c:pt idx="37">
                  <c:v>69</c:v>
                </c:pt>
                <c:pt idx="38">
                  <c:v>9</c:v>
                </c:pt>
                <c:pt idx="39">
                  <c:v>71</c:v>
                </c:pt>
                <c:pt idx="40">
                  <c:v>74</c:v>
                </c:pt>
                <c:pt idx="41">
                  <c:v>108</c:v>
                </c:pt>
                <c:pt idx="42">
                  <c:v>12</c:v>
                </c:pt>
                <c:pt idx="43">
                  <c:v>112</c:v>
                </c:pt>
                <c:pt idx="44">
                  <c:v>17</c:v>
                </c:pt>
                <c:pt idx="45">
                  <c:v>18</c:v>
                </c:pt>
                <c:pt idx="46">
                  <c:v>30</c:v>
                </c:pt>
                <c:pt idx="47">
                  <c:v>52</c:v>
                </c:pt>
              </c:numCache>
            </c:numRef>
          </c:val>
          <c:extLst>
            <c:ext xmlns:c16="http://schemas.microsoft.com/office/drawing/2014/chart" uri="{C3380CC4-5D6E-409C-BE32-E72D297353CC}">
              <c16:uniqueId val="{00000000-DADB-4756-8D79-58FC263C6C27}"/>
            </c:ext>
          </c:extLst>
        </c:ser>
        <c:ser>
          <c:idx val="1"/>
          <c:order val="1"/>
          <c:tx>
            <c:v>No. of CCE Forms Submitted</c:v>
          </c:tx>
          <c:spPr>
            <a:solidFill>
              <a:schemeClr val="accent6"/>
            </a:solidFill>
            <a:ln>
              <a:noFill/>
            </a:ln>
            <a:effectLst/>
          </c:spPr>
          <c:invertIfNegative val="0"/>
          <c:dLbls>
            <c:numFmt formatCode="0;\-0;\ &quot;&quot;"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'[CCE Monthly Information Sheets 212223.xlsx]MI Data'!$AA$1151:$AA$1198</c:f>
              <c:strCache>
                <c:ptCount val="48"/>
                <c:pt idx="0">
                  <c:v>Barnsley Hospital NHS FT</c:v>
                </c:pt>
                <c:pt idx="1">
                  <c:v>Bedford Hospital </c:v>
                </c:pt>
                <c:pt idx="2">
                  <c:v>BHRUT</c:v>
                </c:pt>
                <c:pt idx="3">
                  <c:v>Bournemouth / University Hospital Dorset</c:v>
                </c:pt>
                <c:pt idx="4">
                  <c:v>Chesterfield Royal Hospital </c:v>
                </c:pt>
                <c:pt idx="5">
                  <c:v>County Durham and Darlington FT</c:v>
                </c:pt>
                <c:pt idx="6">
                  <c:v>East Lancashire Hospitals NHS Trust</c:v>
                </c:pt>
                <c:pt idx="7">
                  <c:v>ESNEFT (Colchester)</c:v>
                </c:pt>
                <c:pt idx="8">
                  <c:v>Gateshead Heatlh FT</c:v>
                </c:pt>
                <c:pt idx="9">
                  <c:v>George Eliot Hospital</c:v>
                </c:pt>
                <c:pt idx="10">
                  <c:v>Great Western</c:v>
                </c:pt>
                <c:pt idx="11">
                  <c:v>Guys and St Thomas’ NHS Foundation Trust.     </c:v>
                </c:pt>
                <c:pt idx="12">
                  <c:v>Harrogate District Hospital</c:v>
                </c:pt>
                <c:pt idx="13">
                  <c:v>Homerton</c:v>
                </c:pt>
                <c:pt idx="14">
                  <c:v>James Paget University Hospitals NHS FT</c:v>
                </c:pt>
                <c:pt idx="15">
                  <c:v>Kettering General Hospital (KGH)</c:v>
                </c:pt>
                <c:pt idx="16">
                  <c:v>King's College Hospital NHS FT</c:v>
                </c:pt>
                <c:pt idx="17">
                  <c:v>Leeds Teaching Hospitals Trust</c:v>
                </c:pt>
                <c:pt idx="18">
                  <c:v>Maidstone &amp; Tunbridge Wells NHS Trust</c:v>
                </c:pt>
                <c:pt idx="19">
                  <c:v>Newcastle Upon Tyne Hospital FT</c:v>
                </c:pt>
                <c:pt idx="20">
                  <c:v>Norfolk and Norwich Hospital </c:v>
                </c:pt>
                <c:pt idx="21">
                  <c:v>North Bristol NHS Trust</c:v>
                </c:pt>
                <c:pt idx="22">
                  <c:v>North Cumbria Integrated Care FT</c:v>
                </c:pt>
                <c:pt idx="23">
                  <c:v>North Tees and Hartlepool FT</c:v>
                </c:pt>
                <c:pt idx="24">
                  <c:v>Northampton General Hospital (NGH)</c:v>
                </c:pt>
                <c:pt idx="25">
                  <c:v>Northern Care Alliance (Pennine Acute Hospitals)</c:v>
                </c:pt>
                <c:pt idx="26">
                  <c:v>Northern Care Alliance (Salford Royal Lead)</c:v>
                </c:pt>
                <c:pt idx="27">
                  <c:v>Northumbria Healthcare FT</c:v>
                </c:pt>
                <c:pt idx="28">
                  <c:v>Portsmouth </c:v>
                </c:pt>
                <c:pt idx="29">
                  <c:v>Royal Free London</c:v>
                </c:pt>
                <c:pt idx="30">
                  <c:v>Sheffield Teaching Hospitals NHS Trust. </c:v>
                </c:pt>
                <c:pt idx="31">
                  <c:v>Sherwood Forest Hospital (SFH)</c:v>
                </c:pt>
                <c:pt idx="32">
                  <c:v>Shrewsbury and Telford (SaTH)</c:v>
                </c:pt>
                <c:pt idx="33">
                  <c:v>Somerset NHS Foundation Trust </c:v>
                </c:pt>
                <c:pt idx="34">
                  <c:v>South Tees Hospitals FT</c:v>
                </c:pt>
                <c:pt idx="35">
                  <c:v>South Warwickshire NHS FT</c:v>
                </c:pt>
                <c:pt idx="36">
                  <c:v>The Queen Elizabeth Hospital King's Lynn NHS FT</c:v>
                </c:pt>
                <c:pt idx="37">
                  <c:v>UCLH</c:v>
                </c:pt>
                <c:pt idx="38">
                  <c:v>United Lincolnshire Hospitals (ULHT)</c:v>
                </c:pt>
                <c:pt idx="39">
                  <c:v>University Hospital Coventry and Warwick (UHCW)</c:v>
                </c:pt>
                <c:pt idx="40">
                  <c:v>University Hospitals Leicester (UHL)</c:v>
                </c:pt>
                <c:pt idx="41">
                  <c:v>University Hospitals North Midlands (UHNM)</c:v>
                </c:pt>
                <c:pt idx="42">
                  <c:v>University Hospitals of Derby and Burton (UHDB)</c:v>
                </c:pt>
                <c:pt idx="43">
                  <c:v>University Hospitals Plymouth NHS Trust </c:v>
                </c:pt>
                <c:pt idx="44">
                  <c:v>West Hertfordshire Hospital </c:v>
                </c:pt>
                <c:pt idx="45">
                  <c:v>Whittington Health</c:v>
                </c:pt>
                <c:pt idx="46">
                  <c:v>Whipps Cross</c:v>
                </c:pt>
                <c:pt idx="47">
                  <c:v>York &amp; Scarborough Teaching Hospital NHS FT</c:v>
                </c:pt>
              </c:strCache>
            </c:strRef>
          </c:cat>
          <c:val>
            <c:numRef>
              <c:f>'[CCE Monthly Information Sheets 212223.xlsx]MI Data'!$AB$1151:$AB$1198</c:f>
              <c:numCache>
                <c:formatCode>_-* #,##0_-;\-* #,##0_-;_-* "-"??_-;_-@_-</c:formatCode>
                <c:ptCount val="48"/>
                <c:pt idx="0">
                  <c:v>89</c:v>
                </c:pt>
                <c:pt idx="1">
                  <c:v>36</c:v>
                </c:pt>
                <c:pt idx="2">
                  <c:v>32</c:v>
                </c:pt>
                <c:pt idx="3">
                  <c:v>9</c:v>
                </c:pt>
                <c:pt idx="4">
                  <c:v>97</c:v>
                </c:pt>
                <c:pt idx="5">
                  <c:v>8</c:v>
                </c:pt>
                <c:pt idx="6">
                  <c:v>2</c:v>
                </c:pt>
                <c:pt idx="7">
                  <c:v>126</c:v>
                </c:pt>
                <c:pt idx="8">
                  <c:v>4</c:v>
                </c:pt>
                <c:pt idx="9">
                  <c:v>0</c:v>
                </c:pt>
                <c:pt idx="10">
                  <c:v>49</c:v>
                </c:pt>
                <c:pt idx="11">
                  <c:v>19</c:v>
                </c:pt>
                <c:pt idx="12">
                  <c:v>88</c:v>
                </c:pt>
                <c:pt idx="13">
                  <c:v>3</c:v>
                </c:pt>
                <c:pt idx="14">
                  <c:v>118</c:v>
                </c:pt>
                <c:pt idx="15">
                  <c:v>26</c:v>
                </c:pt>
                <c:pt idx="16">
                  <c:v>30</c:v>
                </c:pt>
                <c:pt idx="17">
                  <c:v>78</c:v>
                </c:pt>
                <c:pt idx="18">
                  <c:v>117</c:v>
                </c:pt>
                <c:pt idx="19">
                  <c:v>2</c:v>
                </c:pt>
                <c:pt idx="20">
                  <c:v>24</c:v>
                </c:pt>
                <c:pt idx="21">
                  <c:v>5</c:v>
                </c:pt>
                <c:pt idx="22">
                  <c:v>0</c:v>
                </c:pt>
                <c:pt idx="23">
                  <c:v>107</c:v>
                </c:pt>
                <c:pt idx="24">
                  <c:v>152</c:v>
                </c:pt>
                <c:pt idx="25">
                  <c:v>145</c:v>
                </c:pt>
                <c:pt idx="26">
                  <c:v>50</c:v>
                </c:pt>
                <c:pt idx="27">
                  <c:v>5</c:v>
                </c:pt>
                <c:pt idx="28">
                  <c:v>21</c:v>
                </c:pt>
                <c:pt idx="29">
                  <c:v>0</c:v>
                </c:pt>
                <c:pt idx="30">
                  <c:v>9</c:v>
                </c:pt>
                <c:pt idx="31">
                  <c:v>35</c:v>
                </c:pt>
                <c:pt idx="32">
                  <c:v>17</c:v>
                </c:pt>
                <c:pt idx="33">
                  <c:v>33</c:v>
                </c:pt>
                <c:pt idx="34">
                  <c:v>50</c:v>
                </c:pt>
                <c:pt idx="35">
                  <c:v>48</c:v>
                </c:pt>
                <c:pt idx="36">
                  <c:v>0</c:v>
                </c:pt>
                <c:pt idx="37">
                  <c:v>20</c:v>
                </c:pt>
                <c:pt idx="38">
                  <c:v>9</c:v>
                </c:pt>
                <c:pt idx="39">
                  <c:v>29</c:v>
                </c:pt>
                <c:pt idx="40">
                  <c:v>19</c:v>
                </c:pt>
                <c:pt idx="41">
                  <c:v>20</c:v>
                </c:pt>
                <c:pt idx="42">
                  <c:v>0</c:v>
                </c:pt>
                <c:pt idx="43">
                  <c:v>52</c:v>
                </c:pt>
                <c:pt idx="44">
                  <c:v>7</c:v>
                </c:pt>
                <c:pt idx="45">
                  <c:v>0</c:v>
                </c:pt>
                <c:pt idx="46">
                  <c:v>12</c:v>
                </c:pt>
                <c:pt idx="47">
                  <c:v>32</c:v>
                </c:pt>
              </c:numCache>
            </c:numRef>
          </c:val>
          <c:extLst>
            <c:ext xmlns:c16="http://schemas.microsoft.com/office/drawing/2014/chart" uri="{C3380CC4-5D6E-409C-BE32-E72D297353CC}">
              <c16:uniqueId val="{00000001-DADB-4756-8D79-58FC263C6C27}"/>
            </c:ext>
          </c:extLst>
        </c:ser>
        <c:dLbls>
          <c:showLegendKey val="0"/>
          <c:showVal val="0"/>
          <c:showCatName val="0"/>
          <c:showSerName val="0"/>
          <c:showPercent val="0"/>
          <c:showBubbleSize val="0"/>
        </c:dLbls>
        <c:gapWidth val="50"/>
        <c:overlap val="100"/>
        <c:axId val="663416496"/>
        <c:axId val="663416824"/>
      </c:barChart>
      <c:catAx>
        <c:axId val="663416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1" i="0" u="none" strike="noStrike" kern="1200" baseline="0">
                <a:solidFill>
                  <a:schemeClr val="tx1"/>
                </a:solidFill>
                <a:latin typeface="+mn-lt"/>
                <a:ea typeface="+mn-ea"/>
                <a:cs typeface="+mn-cs"/>
              </a:defRPr>
            </a:pPr>
            <a:endParaRPr lang="en-US"/>
          </a:p>
        </c:txPr>
        <c:crossAx val="663416824"/>
        <c:crosses val="autoZero"/>
        <c:auto val="1"/>
        <c:lblAlgn val="ctr"/>
        <c:lblOffset val="100"/>
        <c:noMultiLvlLbl val="0"/>
      </c:catAx>
      <c:valAx>
        <c:axId val="663416824"/>
        <c:scaling>
          <c:orientation val="minMax"/>
        </c:scaling>
        <c:delete val="0"/>
        <c:axPos val="l"/>
        <c:majorGridlines>
          <c:spPr>
            <a:ln w="9525" cap="flat" cmpd="sng" algn="ctr">
              <a:noFill/>
              <a:round/>
            </a:ln>
            <a:effectLst/>
          </c:spPr>
        </c:maj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34164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'[CCE Monthly Information Sheets 212223.xlsx]MI Data'!$AA$1149</c:f>
          <c:strCache>
            <c:ptCount val="1"/>
            <c:pt idx="0">
              <c:v>Number of CCE Forms Submitted by Capsules Swallowed</c:v>
            </c:pt>
          </c:strCache>
        </c:strRef>
      </c:tx>
      <c:overlay val="0"/>
      <c:spPr>
        <a:noFill/>
        <a:ln>
          <a:noFill/>
        </a:ln>
        <a:effectLst/>
      </c:spPr>
      <c:txPr>
        <a:bodyPr rot="0" spcFirstLastPara="1" vertOverflow="ellipsis" vert="horz" wrap="square" anchor="ctr" anchorCtr="1"/>
        <a:lstStyle/>
        <a:p>
          <a:pPr>
            <a:defRPr sz="1200" b="1" i="0" u="none" strike="noStrike" kern="1200" spc="0" baseline="0">
              <a:solidFill>
                <a:sysClr val="windowText" lastClr="000000"/>
              </a:solidFill>
              <a:latin typeface="+mn-lt"/>
              <a:ea typeface="+mn-ea"/>
              <a:cs typeface="+mn-cs"/>
            </a:defRPr>
          </a:pPr>
          <a:endParaRPr lang="en-US"/>
        </a:p>
      </c:txPr>
    </c:title>
    <c:autoTitleDeleted val="0"/>
    <c:plotArea>
      <c:layout/>
      <c:barChart>
        <c:barDir val="bar"/>
        <c:grouping val="clustered"/>
        <c:varyColors val="0"/>
        <c:ser>
          <c:idx val="0"/>
          <c:order val="0"/>
          <c:tx>
            <c:v>Capsules Swallowed</c:v>
          </c:tx>
          <c:spPr>
            <a:solidFill>
              <a:schemeClr val="accent3">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'[CCE Monthly Information Sheets 212223.xlsx]MI Data'!$A$1199</c:f>
              <c:strCache>
                <c:ptCount val="1"/>
                <c:pt idx="0">
                  <c:v>TOTAL</c:v>
                </c:pt>
              </c:strCache>
            </c:strRef>
          </c:cat>
          <c:val>
            <c:numRef>
              <c:f>'[CCE Monthly Information Sheets 212223.xlsx]MI Data'!$B$1147</c:f>
              <c:numCache>
                <c:formatCode>_-* #,##0_-;\-* #,##0_-;_-* "-"??_-;_-@_-</c:formatCode>
                <c:ptCount val="1"/>
                <c:pt idx="0">
                  <c:v>3709</c:v>
                </c:pt>
              </c:numCache>
            </c:numRef>
          </c:val>
          <c:extLst>
            <c:ext xmlns:c16="http://schemas.microsoft.com/office/drawing/2014/chart" uri="{C3380CC4-5D6E-409C-BE32-E72D297353CC}">
              <c16:uniqueId val="{00000000-9317-4C2C-9AD2-D157EB068F01}"/>
            </c:ext>
          </c:extLst>
        </c:ser>
        <c:ser>
          <c:idx val="1"/>
          <c:order val="1"/>
          <c:tx>
            <c:v>CCE Forms Submitted</c:v>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'[CCE Monthly Information Sheets 212223.xlsx]MI Data'!$A$1199</c:f>
              <c:strCache>
                <c:ptCount val="1"/>
                <c:pt idx="0">
                  <c:v>TOTAL</c:v>
                </c:pt>
              </c:strCache>
            </c:strRef>
          </c:cat>
          <c:val>
            <c:numRef>
              <c:f>'[CCE Monthly Information Sheets 212223.xlsx]MI Data'!$B$1199</c:f>
              <c:numCache>
                <c:formatCode>_-* #,##0_-;\-* #,##0_-;_-* "-"??_-;_-@_-</c:formatCode>
                <c:ptCount val="1"/>
                <c:pt idx="0">
                  <c:v>1834</c:v>
                </c:pt>
              </c:numCache>
            </c:numRef>
          </c:val>
          <c:extLst>
            <c:ext xmlns:c16="http://schemas.microsoft.com/office/drawing/2014/chart" uri="{C3380CC4-5D6E-409C-BE32-E72D297353CC}">
              <c16:uniqueId val="{00000001-9317-4C2C-9AD2-D157EB068F01}"/>
            </c:ext>
          </c:extLst>
        </c:ser>
        <c:dLbls>
          <c:dLblPos val="inEnd"/>
          <c:showLegendKey val="0"/>
          <c:showVal val="1"/>
          <c:showCatName val="0"/>
          <c:showSerName val="0"/>
          <c:showPercent val="0"/>
          <c:showBubbleSize val="0"/>
        </c:dLbls>
        <c:gapWidth val="182"/>
        <c:overlap val="100"/>
        <c:axId val="797630408"/>
        <c:axId val="797627784"/>
      </c:barChart>
      <c:catAx>
        <c:axId val="7976304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97627784"/>
        <c:crosses val="autoZero"/>
        <c:auto val="1"/>
        <c:lblAlgn val="ctr"/>
        <c:lblOffset val="100"/>
        <c:noMultiLvlLbl val="0"/>
      </c:catAx>
      <c:valAx>
        <c:axId val="797627784"/>
        <c:scaling>
          <c:orientation val="minMax"/>
          <c:min val="0"/>
        </c:scaling>
        <c:delete val="0"/>
        <c:axPos val="b"/>
        <c:majorGridlines>
          <c:spPr>
            <a:ln w="9525" cap="flat" cmpd="sng" algn="ctr">
              <a:noFill/>
              <a:round/>
            </a:ln>
            <a:effectLst/>
          </c:spPr>
        </c:maj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976304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'MI Data'!$BA$55:$BE$55</c:f>
          <c:strCache>
            <c:ptCount val="5"/>
            <c:pt idx="0">
              <c:v>Patients with Completed CCE as a Proportion of Patients Offered CCE To Date</c:v>
            </c:pt>
          </c:strCache>
        </c:strRef>
      </c:tx>
      <c:overlay val="0"/>
      <c:spPr>
        <a:noFill/>
        <a:ln>
          <a:noFill/>
        </a:ln>
        <a:effectLst/>
      </c:spPr>
      <c:txPr>
        <a:bodyPr rot="0" spcFirstLastPara="1" vertOverflow="ellipsis" vert="horz" wrap="square" anchor="ctr" anchorCtr="1"/>
        <a:lstStyle/>
        <a:p>
          <a:pPr>
            <a:defRPr sz="1200" b="1"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0"/>
          <c:order val="0"/>
          <c:tx>
            <c:v>% Completed CCE To Date by Site</c:v>
          </c:tx>
          <c:invertIfNegative val="0"/>
          <c:dLbls>
            <c:numFmt formatCode="0%;\-0%;\ &quot;&quot;" sourceLinked="0"/>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'MI Data'!$BA$57:$BA$104</c:f>
              <c:strCache>
                <c:ptCount val="48"/>
                <c:pt idx="0">
                  <c:v>Barnsley Hospital NHS FT</c:v>
                </c:pt>
                <c:pt idx="1">
                  <c:v>Bedford Hospital </c:v>
                </c:pt>
                <c:pt idx="2">
                  <c:v>Barking, Havering and Redbridge Hospital (BHRUT)</c:v>
                </c:pt>
                <c:pt idx="3">
                  <c:v>Bournemouth/University Hospital Dorset </c:v>
                </c:pt>
                <c:pt idx="4">
                  <c:v>Chesterfield Royal Hospital </c:v>
                </c:pt>
                <c:pt idx="5">
                  <c:v>County Durham and Darlington FT</c:v>
                </c:pt>
                <c:pt idx="6">
                  <c:v>East Lancashire Hospitals NHS Trust</c:v>
                </c:pt>
                <c:pt idx="7">
                  <c:v>ESNEFT (Colchester)</c:v>
                </c:pt>
                <c:pt idx="8">
                  <c:v>Gateshead Health FT</c:v>
                </c:pt>
                <c:pt idx="9">
                  <c:v>George Eliot Hospital</c:v>
                </c:pt>
                <c:pt idx="10">
                  <c:v>Great Western</c:v>
                </c:pt>
                <c:pt idx="11">
                  <c:v>Guys and St Thomas' NHS Foundation Trust</c:v>
                </c:pt>
                <c:pt idx="12">
                  <c:v>Harrogate District Hospital </c:v>
                </c:pt>
                <c:pt idx="13">
                  <c:v>Homerton</c:v>
                </c:pt>
                <c:pt idx="14">
                  <c:v>James Paget University Hospitals NHS FT</c:v>
                </c:pt>
                <c:pt idx="15">
                  <c:v>Kettering General Hospital (KGH)</c:v>
                </c:pt>
                <c:pt idx="16">
                  <c:v>King's College Hospital NHS FT</c:v>
                </c:pt>
                <c:pt idx="17">
                  <c:v>Leeds Teaching Hospitals Trust</c:v>
                </c:pt>
                <c:pt idx="18">
                  <c:v>Maidstone &amp; Tunbridge Wells NHS Trust</c:v>
                </c:pt>
                <c:pt idx="19">
                  <c:v>Newcastle Upon Tyne Hospital FT</c:v>
                </c:pt>
                <c:pt idx="20">
                  <c:v>Norfolk and Norwich Hospital</c:v>
                </c:pt>
                <c:pt idx="21">
                  <c:v>North Bristol NHS Trust</c:v>
                </c:pt>
                <c:pt idx="22">
                  <c:v>North Cumbria Integrated Care FT </c:v>
                </c:pt>
                <c:pt idx="23">
                  <c:v>North Tees and Hartlepool </c:v>
                </c:pt>
                <c:pt idx="24">
                  <c:v>Northampton General Hospital (NGH) </c:v>
                </c:pt>
                <c:pt idx="25">
                  <c:v>Northern Care Alliance (Pennines)</c:v>
                </c:pt>
                <c:pt idx="26">
                  <c:v>Northern Care Alliance (Salford Royal Lead)</c:v>
                </c:pt>
                <c:pt idx="27">
                  <c:v>Northumbria Healthcare FT</c:v>
                </c:pt>
                <c:pt idx="28">
                  <c:v>Portsmouth</c:v>
                </c:pt>
                <c:pt idx="29">
                  <c:v>Royal Free London</c:v>
                </c:pt>
                <c:pt idx="30">
                  <c:v>Sheffield Teaching Hospitals NHS Trust </c:v>
                </c:pt>
                <c:pt idx="31">
                  <c:v>Sherwood Forest Hospital (SFH)</c:v>
                </c:pt>
                <c:pt idx="32">
                  <c:v>Shrewsbury and Telford Hospital NHS Trust </c:v>
                </c:pt>
                <c:pt idx="33">
                  <c:v>Somerset NHS Foundation Trust </c:v>
                </c:pt>
                <c:pt idx="34">
                  <c:v>South Tees Hospitlas FT </c:v>
                </c:pt>
                <c:pt idx="35">
                  <c:v>South Warwickshire NHS FT </c:v>
                </c:pt>
                <c:pt idx="36">
                  <c:v>The Queen Elizabeth Hospital King's Lynn NHS</c:v>
                </c:pt>
                <c:pt idx="37">
                  <c:v>UCLH</c:v>
                </c:pt>
                <c:pt idx="38">
                  <c:v>United Lincolnshire Hospitals (ULHT)</c:v>
                </c:pt>
                <c:pt idx="39">
                  <c:v>University Hospital Coventry and Warwick</c:v>
                </c:pt>
                <c:pt idx="40">
                  <c:v>University Hospitals Leicester (UHL)</c:v>
                </c:pt>
                <c:pt idx="41">
                  <c:v>University Hospitalas North Midlands (UHNM)</c:v>
                </c:pt>
                <c:pt idx="42">
                  <c:v>University Hospitals of Derby and Burton</c:v>
                </c:pt>
                <c:pt idx="43">
                  <c:v>University Hospitals Plymouth NHS Trust</c:v>
                </c:pt>
                <c:pt idx="44">
                  <c:v>West Hertfordshire Hospital </c:v>
                </c:pt>
                <c:pt idx="45">
                  <c:v>Whipps Cross</c:v>
                </c:pt>
                <c:pt idx="46">
                  <c:v>Whittington Health </c:v>
                </c:pt>
                <c:pt idx="47">
                  <c:v>York and Scarborough Teaching Hospitals </c:v>
                </c:pt>
              </c:strCache>
            </c:strRef>
          </c:cat>
          <c:val>
            <c:numRef>
              <c:f>'MI Data'!$BY$57:$BY$104</c:f>
              <c:numCache>
                <c:formatCode>0%</c:formatCode>
                <c:ptCount val="48"/>
                <c:pt idx="0">
                  <c:v>0.47191011235955055</c:v>
                </c:pt>
                <c:pt idx="1">
                  <c:v>0.72222222222222221</c:v>
                </c:pt>
                <c:pt idx="2">
                  <c:v>0.875</c:v>
                </c:pt>
                <c:pt idx="3">
                  <c:v>0.55555555555555558</c:v>
                </c:pt>
                <c:pt idx="4">
                  <c:v>0.73195876288659789</c:v>
                </c:pt>
                <c:pt idx="5">
                  <c:v>0.75</c:v>
                </c:pt>
                <c:pt idx="6">
                  <c:v>0.5</c:v>
                </c:pt>
                <c:pt idx="7">
                  <c:v>0.72222222222222221</c:v>
                </c:pt>
                <c:pt idx="8">
                  <c:v>1</c:v>
                </c:pt>
                <c:pt idx="9">
                  <c:v>0</c:v>
                </c:pt>
                <c:pt idx="10">
                  <c:v>0.83673469387755106</c:v>
                </c:pt>
                <c:pt idx="11">
                  <c:v>0.84210526315789469</c:v>
                </c:pt>
                <c:pt idx="12">
                  <c:v>0.73863636363636365</c:v>
                </c:pt>
                <c:pt idx="13">
                  <c:v>1</c:v>
                </c:pt>
                <c:pt idx="14">
                  <c:v>0.69491525423728817</c:v>
                </c:pt>
                <c:pt idx="15">
                  <c:v>0.69230769230769229</c:v>
                </c:pt>
                <c:pt idx="16">
                  <c:v>0.83333333333333337</c:v>
                </c:pt>
                <c:pt idx="17">
                  <c:v>0.78205128205128205</c:v>
                </c:pt>
                <c:pt idx="18">
                  <c:v>0.75213675213675213</c:v>
                </c:pt>
                <c:pt idx="19">
                  <c:v>1</c:v>
                </c:pt>
                <c:pt idx="20">
                  <c:v>0.66666666666666663</c:v>
                </c:pt>
                <c:pt idx="21">
                  <c:v>0.6</c:v>
                </c:pt>
                <c:pt idx="22">
                  <c:v>0</c:v>
                </c:pt>
                <c:pt idx="23">
                  <c:v>0.7289719626168224</c:v>
                </c:pt>
                <c:pt idx="24">
                  <c:v>0.71710526315789469</c:v>
                </c:pt>
                <c:pt idx="25">
                  <c:v>0.8413793103448276</c:v>
                </c:pt>
                <c:pt idx="26">
                  <c:v>0.76</c:v>
                </c:pt>
                <c:pt idx="27">
                  <c:v>0.8</c:v>
                </c:pt>
                <c:pt idx="28">
                  <c:v>0.90476190476190477</c:v>
                </c:pt>
                <c:pt idx="29">
                  <c:v>0</c:v>
                </c:pt>
                <c:pt idx="30">
                  <c:v>0.66666666666666663</c:v>
                </c:pt>
                <c:pt idx="31">
                  <c:v>0.5714285714285714</c:v>
                </c:pt>
                <c:pt idx="32">
                  <c:v>0.82352941176470584</c:v>
                </c:pt>
                <c:pt idx="33">
                  <c:v>0.75757575757575757</c:v>
                </c:pt>
                <c:pt idx="34">
                  <c:v>0.66</c:v>
                </c:pt>
                <c:pt idx="35">
                  <c:v>0.52083333333333337</c:v>
                </c:pt>
                <c:pt idx="36">
                  <c:v>0</c:v>
                </c:pt>
                <c:pt idx="37">
                  <c:v>0.95</c:v>
                </c:pt>
                <c:pt idx="38">
                  <c:v>0.66666666666666663</c:v>
                </c:pt>
                <c:pt idx="39">
                  <c:v>0.82758620689655171</c:v>
                </c:pt>
                <c:pt idx="40">
                  <c:v>0.63157894736842102</c:v>
                </c:pt>
                <c:pt idx="41">
                  <c:v>0.8</c:v>
                </c:pt>
                <c:pt idx="42">
                  <c:v>0</c:v>
                </c:pt>
                <c:pt idx="43">
                  <c:v>0.84615384615384615</c:v>
                </c:pt>
                <c:pt idx="44">
                  <c:v>0.42857142857142855</c:v>
                </c:pt>
                <c:pt idx="45">
                  <c:v>0</c:v>
                </c:pt>
                <c:pt idx="46">
                  <c:v>0.83333333333333337</c:v>
                </c:pt>
                <c:pt idx="47">
                  <c:v>0.6875</c:v>
                </c:pt>
              </c:numCache>
            </c:numRef>
          </c:val>
          <c:extLst>
            <c:ext xmlns:c16="http://schemas.microsoft.com/office/drawing/2014/chart" uri="{C3380CC4-5D6E-409C-BE32-E72D297353CC}">
              <c16:uniqueId val="{00000000-CFED-4482-9E18-220119D17803}"/>
            </c:ext>
          </c:extLst>
        </c:ser>
        <c:dLbls>
          <c:showLegendKey val="0"/>
          <c:showVal val="0"/>
          <c:showCatName val="0"/>
          <c:showSerName val="0"/>
          <c:showPercent val="0"/>
          <c:showBubbleSize val="0"/>
        </c:dLbls>
        <c:gapWidth val="100"/>
        <c:axId val="698253448"/>
        <c:axId val="698263616"/>
      </c:barChart>
      <c:lineChart>
        <c:grouping val="standard"/>
        <c:varyColors val="0"/>
        <c:ser>
          <c:idx val="1"/>
          <c:order val="1"/>
          <c:tx>
            <c:v>National Completion Rate To Date</c:v>
          </c:tx>
          <c:spPr>
            <a:ln>
              <a:solidFill>
                <a:schemeClr val="accent2"/>
              </a:solidFill>
              <a:prstDash val="dash"/>
            </a:ln>
          </c:spPr>
          <c:marker>
            <c:symbol val="none"/>
          </c:marker>
          <c:cat>
            <c:strRef>
              <c:f>'MI Data'!$BA$57:$BA$104</c:f>
              <c:strCache>
                <c:ptCount val="48"/>
                <c:pt idx="0">
                  <c:v>Barnsley Hospital NHS FT</c:v>
                </c:pt>
                <c:pt idx="1">
                  <c:v>Bedford Hospital </c:v>
                </c:pt>
                <c:pt idx="2">
                  <c:v>Barking, Havering and Redbridge Hospital (BHRUT)</c:v>
                </c:pt>
                <c:pt idx="3">
                  <c:v>Bournemouth/University Hospital Dorset </c:v>
                </c:pt>
                <c:pt idx="4">
                  <c:v>Chesterfield Royal Hospital </c:v>
                </c:pt>
                <c:pt idx="5">
                  <c:v>County Durham and Darlington FT</c:v>
                </c:pt>
                <c:pt idx="6">
                  <c:v>East Lancashire Hospitals NHS Trust</c:v>
                </c:pt>
                <c:pt idx="7">
                  <c:v>ESNEFT (Colchester)</c:v>
                </c:pt>
                <c:pt idx="8">
                  <c:v>Gateshead Health FT</c:v>
                </c:pt>
                <c:pt idx="9">
                  <c:v>George Eliot Hospital</c:v>
                </c:pt>
                <c:pt idx="10">
                  <c:v>Great Western</c:v>
                </c:pt>
                <c:pt idx="11">
                  <c:v>Guys and St Thomas' NHS Foundation Trust</c:v>
                </c:pt>
                <c:pt idx="12">
                  <c:v>Harrogate District Hospital </c:v>
                </c:pt>
                <c:pt idx="13">
                  <c:v>Homerton</c:v>
                </c:pt>
                <c:pt idx="14">
                  <c:v>James Paget University Hospitals NHS FT</c:v>
                </c:pt>
                <c:pt idx="15">
                  <c:v>Kettering General Hospital (KGH)</c:v>
                </c:pt>
                <c:pt idx="16">
                  <c:v>King's College Hospital NHS FT</c:v>
                </c:pt>
                <c:pt idx="17">
                  <c:v>Leeds Teaching Hospitals Trust</c:v>
                </c:pt>
                <c:pt idx="18">
                  <c:v>Maidstone &amp; Tunbridge Wells NHS Trust</c:v>
                </c:pt>
                <c:pt idx="19">
                  <c:v>Newcastle Upon Tyne Hospital FT</c:v>
                </c:pt>
                <c:pt idx="20">
                  <c:v>Norfolk and Norwich Hospital</c:v>
                </c:pt>
                <c:pt idx="21">
                  <c:v>North Bristol NHS Trust</c:v>
                </c:pt>
                <c:pt idx="22">
                  <c:v>North Cumbria Integrated Care FT </c:v>
                </c:pt>
                <c:pt idx="23">
                  <c:v>North Tees and Hartlepool </c:v>
                </c:pt>
                <c:pt idx="24">
                  <c:v>Northampton General Hospital (NGH) </c:v>
                </c:pt>
                <c:pt idx="25">
                  <c:v>Northern Care Alliance (Pennines)</c:v>
                </c:pt>
                <c:pt idx="26">
                  <c:v>Northern Care Alliance (Salford Royal Lead)</c:v>
                </c:pt>
                <c:pt idx="27">
                  <c:v>Northumbria Healthcare FT</c:v>
                </c:pt>
                <c:pt idx="28">
                  <c:v>Portsmouth</c:v>
                </c:pt>
                <c:pt idx="29">
                  <c:v>Royal Free London</c:v>
                </c:pt>
                <c:pt idx="30">
                  <c:v>Sheffield Teaching Hospitals NHS Trust </c:v>
                </c:pt>
                <c:pt idx="31">
                  <c:v>Sherwood Forest Hospital (SFH)</c:v>
                </c:pt>
                <c:pt idx="32">
                  <c:v>Shrewsbury and Telford Hospital NHS Trust </c:v>
                </c:pt>
                <c:pt idx="33">
                  <c:v>Somerset NHS Foundation Trust </c:v>
                </c:pt>
                <c:pt idx="34">
                  <c:v>South Tees Hospitlas FT </c:v>
                </c:pt>
                <c:pt idx="35">
                  <c:v>South Warwickshire NHS FT </c:v>
                </c:pt>
                <c:pt idx="36">
                  <c:v>The Queen Elizabeth Hospital King's Lynn NHS</c:v>
                </c:pt>
                <c:pt idx="37">
                  <c:v>UCLH</c:v>
                </c:pt>
                <c:pt idx="38">
                  <c:v>United Lincolnshire Hospitals (ULHT)</c:v>
                </c:pt>
                <c:pt idx="39">
                  <c:v>University Hospital Coventry and Warwick</c:v>
                </c:pt>
                <c:pt idx="40">
                  <c:v>University Hospitals Leicester (UHL)</c:v>
                </c:pt>
                <c:pt idx="41">
                  <c:v>University Hospitalas North Midlands (UHNM)</c:v>
                </c:pt>
                <c:pt idx="42">
                  <c:v>University Hospitals of Derby and Burton</c:v>
                </c:pt>
                <c:pt idx="43">
                  <c:v>University Hospitals Plymouth NHS Trust</c:v>
                </c:pt>
                <c:pt idx="44">
                  <c:v>West Hertfordshire Hospital </c:v>
                </c:pt>
                <c:pt idx="45">
                  <c:v>Whipps Cross</c:v>
                </c:pt>
                <c:pt idx="46">
                  <c:v>Whittington Health </c:v>
                </c:pt>
                <c:pt idx="47">
                  <c:v>York and Scarborough Teaching Hospitals </c:v>
                </c:pt>
              </c:strCache>
            </c:strRef>
          </c:cat>
          <c:val>
            <c:numRef>
              <c:f>'MI Data'!$BZ$57:$BZ$104</c:f>
              <c:numCache>
                <c:formatCode>0%</c:formatCode>
                <c:ptCount val="48"/>
                <c:pt idx="0">
                  <c:v>0.73227917121046893</c:v>
                </c:pt>
                <c:pt idx="1">
                  <c:v>0.73227917121046893</c:v>
                </c:pt>
                <c:pt idx="2">
                  <c:v>0.73227917121046893</c:v>
                </c:pt>
                <c:pt idx="3">
                  <c:v>0.73227917121046893</c:v>
                </c:pt>
                <c:pt idx="4">
                  <c:v>0.73227917121046893</c:v>
                </c:pt>
                <c:pt idx="5">
                  <c:v>0.73227917121046893</c:v>
                </c:pt>
                <c:pt idx="6">
                  <c:v>0.73227917121046893</c:v>
                </c:pt>
                <c:pt idx="7">
                  <c:v>0.73227917121046893</c:v>
                </c:pt>
                <c:pt idx="8">
                  <c:v>0.73227917121046893</c:v>
                </c:pt>
                <c:pt idx="9">
                  <c:v>0.73227917121046893</c:v>
                </c:pt>
                <c:pt idx="10">
                  <c:v>0.73227917121046893</c:v>
                </c:pt>
                <c:pt idx="11">
                  <c:v>0.73227917121046893</c:v>
                </c:pt>
                <c:pt idx="12">
                  <c:v>0.73227917121046893</c:v>
                </c:pt>
                <c:pt idx="13">
                  <c:v>0.73227917121046893</c:v>
                </c:pt>
                <c:pt idx="14">
                  <c:v>0.73227917121046893</c:v>
                </c:pt>
                <c:pt idx="15">
                  <c:v>0.73227917121046893</c:v>
                </c:pt>
                <c:pt idx="16">
                  <c:v>0.73227917121046893</c:v>
                </c:pt>
                <c:pt idx="17">
                  <c:v>0.73227917121046893</c:v>
                </c:pt>
                <c:pt idx="18">
                  <c:v>0.73227917121046893</c:v>
                </c:pt>
                <c:pt idx="19">
                  <c:v>0.73227917121046893</c:v>
                </c:pt>
                <c:pt idx="20">
                  <c:v>0.73227917121046893</c:v>
                </c:pt>
                <c:pt idx="21">
                  <c:v>0.73227917121046893</c:v>
                </c:pt>
                <c:pt idx="22">
                  <c:v>0.73227917121046893</c:v>
                </c:pt>
                <c:pt idx="23">
                  <c:v>0.73227917121046893</c:v>
                </c:pt>
                <c:pt idx="24">
                  <c:v>0.73227917121046893</c:v>
                </c:pt>
                <c:pt idx="25">
                  <c:v>0.73227917121046893</c:v>
                </c:pt>
                <c:pt idx="26">
                  <c:v>0.73227917121046893</c:v>
                </c:pt>
                <c:pt idx="27">
                  <c:v>0.73227917121046893</c:v>
                </c:pt>
                <c:pt idx="28">
                  <c:v>0.73227917121046893</c:v>
                </c:pt>
                <c:pt idx="29">
                  <c:v>0.73227917121046893</c:v>
                </c:pt>
                <c:pt idx="30">
                  <c:v>0.73227917121046893</c:v>
                </c:pt>
                <c:pt idx="31">
                  <c:v>0.73227917121046893</c:v>
                </c:pt>
                <c:pt idx="32">
                  <c:v>0.73227917121046893</c:v>
                </c:pt>
                <c:pt idx="33">
                  <c:v>0.73227917121046893</c:v>
                </c:pt>
                <c:pt idx="34">
                  <c:v>0.73227917121046893</c:v>
                </c:pt>
                <c:pt idx="35">
                  <c:v>0.73227917121046893</c:v>
                </c:pt>
                <c:pt idx="36">
                  <c:v>0.73227917121046893</c:v>
                </c:pt>
                <c:pt idx="37">
                  <c:v>0.73227917121046893</c:v>
                </c:pt>
                <c:pt idx="38">
                  <c:v>0.73227917121046893</c:v>
                </c:pt>
                <c:pt idx="39">
                  <c:v>0.73227917121046893</c:v>
                </c:pt>
                <c:pt idx="40">
                  <c:v>0.73227917121046893</c:v>
                </c:pt>
                <c:pt idx="41">
                  <c:v>0.73227917121046893</c:v>
                </c:pt>
                <c:pt idx="42">
                  <c:v>0.73227917121046893</c:v>
                </c:pt>
                <c:pt idx="43">
                  <c:v>0.73227917121046893</c:v>
                </c:pt>
                <c:pt idx="44">
                  <c:v>0.73227917121046893</c:v>
                </c:pt>
                <c:pt idx="45">
                  <c:v>0.73227917121046893</c:v>
                </c:pt>
                <c:pt idx="46">
                  <c:v>0.73227917121046893</c:v>
                </c:pt>
                <c:pt idx="47">
                  <c:v>0.73227917121046893</c:v>
                </c:pt>
              </c:numCache>
            </c:numRef>
          </c:val>
          <c:smooth val="0"/>
          <c:extLst>
            <c:ext xmlns:c16="http://schemas.microsoft.com/office/drawing/2014/chart" uri="{C3380CC4-5D6E-409C-BE32-E72D297353CC}">
              <c16:uniqueId val="{00000001-CFED-4482-9E18-220119D17803}"/>
            </c:ext>
          </c:extLst>
        </c:ser>
        <c:dLbls>
          <c:showLegendKey val="0"/>
          <c:showVal val="0"/>
          <c:showCatName val="0"/>
          <c:showSerName val="0"/>
          <c:showPercent val="0"/>
          <c:showBubbleSize val="0"/>
        </c:dLbls>
        <c:marker val="1"/>
        <c:smooth val="0"/>
        <c:axId val="698253448"/>
        <c:axId val="698263616"/>
      </c:lineChart>
      <c:catAx>
        <c:axId val="698253448"/>
        <c:scaling>
          <c:orientation val="minMax"/>
        </c:scaling>
        <c:delete val="0"/>
        <c:axPos val="b"/>
        <c:majorGridlines>
          <c:spPr>
            <a:ln w="9525" cap="flat" cmpd="sng" algn="ctr">
              <a:no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98263616"/>
        <c:crosses val="autoZero"/>
        <c:auto val="1"/>
        <c:lblAlgn val="ctr"/>
        <c:lblOffset val="100"/>
        <c:noMultiLvlLbl val="0"/>
      </c:catAx>
      <c:valAx>
        <c:axId val="698263616"/>
        <c:scaling>
          <c:orientation val="minMax"/>
          <c:max val="1"/>
        </c:scaling>
        <c:delete val="0"/>
        <c:axPos val="l"/>
        <c:majorGridlines>
          <c:spPr>
            <a:ln w="9525" cap="flat" cmpd="sng" algn="ctr">
              <a:noFill/>
              <a:round/>
            </a:ln>
            <a:effectLst/>
          </c:spPr>
        </c:majorGridlines>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982534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'MI Data'!$BA$55:$BE$55</c:f>
          <c:strCache>
            <c:ptCount val="5"/>
            <c:pt idx="0">
              <c:v>Patients with Completed CCE as a Proportion of Patients Offered CCE To Date</c:v>
            </c:pt>
          </c:strCache>
        </c:strRef>
      </c:tx>
      <c:overlay val="0"/>
      <c:spPr>
        <a:noFill/>
        <a:ln>
          <a:noFill/>
        </a:ln>
        <a:effectLst/>
      </c:spPr>
      <c:txPr>
        <a:bodyPr rot="0" spcFirstLastPara="1" vertOverflow="ellipsis" vert="horz" wrap="square" anchor="ctr" anchorCtr="1"/>
        <a:lstStyle/>
        <a:p>
          <a:pPr>
            <a:defRPr sz="1200" b="1" i="0" u="none" strike="noStrike" kern="1200" spc="0" baseline="0">
              <a:solidFill>
                <a:sysClr val="windowText" lastClr="000000"/>
              </a:solidFill>
              <a:latin typeface="+mn-lt"/>
              <a:ea typeface="+mn-ea"/>
              <a:cs typeface="+mn-cs"/>
            </a:defRPr>
          </a:pPr>
          <a:endParaRPr lang="en-US"/>
        </a:p>
      </c:txPr>
    </c:title>
    <c:autoTitleDeleted val="0"/>
    <c:plotArea>
      <c:layout/>
      <c:barChart>
        <c:barDir val="bar"/>
        <c:grouping val="clustered"/>
        <c:varyColors val="0"/>
        <c:ser>
          <c:idx val="0"/>
          <c:order val="0"/>
          <c:tx>
            <c:v>Completed CCE Proceedures To Date</c:v>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'MI Data'!$BA$105</c:f>
              <c:strCache>
                <c:ptCount val="1"/>
                <c:pt idx="0">
                  <c:v>TOTAL</c:v>
                </c:pt>
              </c:strCache>
            </c:strRef>
          </c:cat>
          <c:val>
            <c:numRef>
              <c:f>'MI Data'!$BY$105</c:f>
              <c:numCache>
                <c:formatCode>0%</c:formatCode>
                <c:ptCount val="1"/>
                <c:pt idx="0">
                  <c:v>0.73227917121046893</c:v>
                </c:pt>
              </c:numCache>
            </c:numRef>
          </c:val>
          <c:extLst>
            <c:ext xmlns:c16="http://schemas.microsoft.com/office/drawing/2014/chart" uri="{C3380CC4-5D6E-409C-BE32-E72D297353CC}">
              <c16:uniqueId val="{00000000-BC4F-44ED-B5A5-38B75F31FFAA}"/>
            </c:ext>
          </c:extLst>
        </c:ser>
        <c:ser>
          <c:idx val="1"/>
          <c:order val="1"/>
          <c:tx>
            <c:v>Offered CCE Proceedures To Date</c:v>
          </c:tx>
          <c:spPr>
            <a:noFill/>
            <a:ln w="31750">
              <a:solidFill>
                <a:schemeClr val="accent1"/>
              </a:solidFill>
            </a:ln>
            <a:effectLst/>
          </c:spPr>
          <c:invertIfNegative val="0"/>
          <c:dPt>
            <c:idx val="47"/>
            <c:invertIfNegative val="0"/>
            <c:bubble3D val="0"/>
            <c:extLst>
              <c:ext xmlns:c16="http://schemas.microsoft.com/office/drawing/2014/chart" uri="{C3380CC4-5D6E-409C-BE32-E72D297353CC}">
                <c16:uniqueId val="{00000001-BC4F-44ED-B5A5-38B75F31FFAA}"/>
              </c:ext>
            </c:extLst>
          </c:dPt>
          <c:cat>
            <c:strRef>
              <c:f>'MI Data'!$BA$105</c:f>
              <c:strCache>
                <c:ptCount val="1"/>
                <c:pt idx="0">
                  <c:v>TOTAL</c:v>
                </c:pt>
              </c:strCache>
            </c:strRef>
          </c:cat>
          <c:val>
            <c:numRef>
              <c:f>'MI Data'!$BZ$105</c:f>
              <c:numCache>
                <c:formatCode>0%</c:formatCode>
                <c:ptCount val="1"/>
                <c:pt idx="0">
                  <c:v>1</c:v>
                </c:pt>
              </c:numCache>
            </c:numRef>
          </c:val>
          <c:extLst>
            <c:ext xmlns:c16="http://schemas.microsoft.com/office/drawing/2014/chart" uri="{C3380CC4-5D6E-409C-BE32-E72D297353CC}">
              <c16:uniqueId val="{00000002-BC4F-44ED-B5A5-38B75F31FFAA}"/>
            </c:ext>
          </c:extLst>
        </c:ser>
        <c:dLbls>
          <c:showLegendKey val="0"/>
          <c:showVal val="0"/>
          <c:showCatName val="0"/>
          <c:showSerName val="0"/>
          <c:showPercent val="0"/>
          <c:showBubbleSize val="0"/>
        </c:dLbls>
        <c:gapWidth val="182"/>
        <c:overlap val="100"/>
        <c:axId val="598248576"/>
        <c:axId val="598244640"/>
      </c:barChart>
      <c:catAx>
        <c:axId val="5982485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98244640"/>
        <c:crosses val="autoZero"/>
        <c:auto val="1"/>
        <c:lblAlgn val="ctr"/>
        <c:lblOffset val="100"/>
        <c:noMultiLvlLbl val="0"/>
      </c:catAx>
      <c:valAx>
        <c:axId val="598244640"/>
        <c:scaling>
          <c:orientation val="minMax"/>
          <c:max val="1"/>
        </c:scaling>
        <c:delete val="0"/>
        <c:axPos val="b"/>
        <c:majorGridlines>
          <c:spPr>
            <a:ln w="9525" cap="flat" cmpd="sng" algn="ctr">
              <a:no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982485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'MI Data'!$BA$315:$BG$315</c:f>
          <c:strCache>
            <c:ptCount val="7"/>
            <c:pt idx="0">
              <c:v>Patients with Poor Bowel Prep Scores as a Proportion of Patients Offered CCE To Date</c:v>
            </c:pt>
          </c:strCache>
        </c:strRef>
      </c:tx>
      <c:overlay val="0"/>
      <c:spPr>
        <a:noFill/>
        <a:ln>
          <a:noFill/>
        </a:ln>
        <a:effectLst/>
      </c:spPr>
      <c:txPr>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v>% with Inadequate Bowel Prep Scores</c:v>
          </c:tx>
          <c:spPr>
            <a:solidFill>
              <a:schemeClr val="accent6"/>
            </a:solidFill>
            <a:ln>
              <a:noFill/>
            </a:ln>
            <a:effectLst/>
          </c:spPr>
          <c:invertIfNegative val="0"/>
          <c:dLbls>
            <c:numFmt formatCode="0%;\-0%;\ &quot;&quot;"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'MI Data'!$BA$265:$BA$312</c:f>
              <c:strCache>
                <c:ptCount val="48"/>
                <c:pt idx="0">
                  <c:v>Barnsley Hospital NHS FT</c:v>
                </c:pt>
                <c:pt idx="1">
                  <c:v>Bedford Hospital </c:v>
                </c:pt>
                <c:pt idx="2">
                  <c:v>Barking, Havering and Redbridge Hospital (BHRUT)</c:v>
                </c:pt>
                <c:pt idx="3">
                  <c:v>Bournemouth/University Hospital Dorset </c:v>
                </c:pt>
                <c:pt idx="4">
                  <c:v>Chesterfield Royal Hospital </c:v>
                </c:pt>
                <c:pt idx="5">
                  <c:v>County Durham and Darlington FT</c:v>
                </c:pt>
                <c:pt idx="6">
                  <c:v>East Lancashire Hospitals NHS Trust</c:v>
                </c:pt>
                <c:pt idx="7">
                  <c:v>ESNEFT (Colchester)</c:v>
                </c:pt>
                <c:pt idx="8">
                  <c:v>Gateshead Health FT</c:v>
                </c:pt>
                <c:pt idx="9">
                  <c:v>George Eliot Hospital</c:v>
                </c:pt>
                <c:pt idx="10">
                  <c:v>Great Western</c:v>
                </c:pt>
                <c:pt idx="11">
                  <c:v>Guys and St Thomas' NHS Foundation Trust</c:v>
                </c:pt>
                <c:pt idx="12">
                  <c:v>Harrogate District Hospital </c:v>
                </c:pt>
                <c:pt idx="13">
                  <c:v>Homerton</c:v>
                </c:pt>
                <c:pt idx="14">
                  <c:v>James Paget University Hospitals NHS FT</c:v>
                </c:pt>
                <c:pt idx="15">
                  <c:v>Kettering General Hospital (KGH)</c:v>
                </c:pt>
                <c:pt idx="16">
                  <c:v>King's College Hospital NHS FT</c:v>
                </c:pt>
                <c:pt idx="17">
                  <c:v>Leeds Teaching Hospitals Trust</c:v>
                </c:pt>
                <c:pt idx="18">
                  <c:v>Maidstone &amp; Tunbridge Wells NHS Trust</c:v>
                </c:pt>
                <c:pt idx="19">
                  <c:v>Newcastle Upon Tyne Hospital FT</c:v>
                </c:pt>
                <c:pt idx="20">
                  <c:v>Norfolk and Norwich Hospital</c:v>
                </c:pt>
                <c:pt idx="21">
                  <c:v>North Bristol NHS Trust</c:v>
                </c:pt>
                <c:pt idx="22">
                  <c:v>North Cumbria Integrated Care FT </c:v>
                </c:pt>
                <c:pt idx="23">
                  <c:v>North Tees and Hartlepool </c:v>
                </c:pt>
                <c:pt idx="24">
                  <c:v>Northampton General Hospital (NGH) </c:v>
                </c:pt>
                <c:pt idx="25">
                  <c:v>Northern Care Alliance (Pennines)</c:v>
                </c:pt>
                <c:pt idx="26">
                  <c:v>Northern Care Alliance (Salford Royal Lead)</c:v>
                </c:pt>
                <c:pt idx="27">
                  <c:v>Northumbria Healthcare FT</c:v>
                </c:pt>
                <c:pt idx="28">
                  <c:v>Portsmouth</c:v>
                </c:pt>
                <c:pt idx="29">
                  <c:v>Royal Free London</c:v>
                </c:pt>
                <c:pt idx="30">
                  <c:v>Sheffield Teaching Hospitals NHS Trust </c:v>
                </c:pt>
                <c:pt idx="31">
                  <c:v>Sherwood Forest Hospital (SFH)</c:v>
                </c:pt>
                <c:pt idx="32">
                  <c:v>Shrewsbury and Telford Hospital NHS Trust </c:v>
                </c:pt>
                <c:pt idx="33">
                  <c:v>Somerset NHS Foundation Trust </c:v>
                </c:pt>
                <c:pt idx="34">
                  <c:v>South Tees Hospitlas FT </c:v>
                </c:pt>
                <c:pt idx="35">
                  <c:v>South Warwickshire NHS FT </c:v>
                </c:pt>
                <c:pt idx="36">
                  <c:v>The Queen Elizabeth Hospital King's Lynn NHS</c:v>
                </c:pt>
                <c:pt idx="37">
                  <c:v>UCLH</c:v>
                </c:pt>
                <c:pt idx="38">
                  <c:v>United Lincolnshire Hospitals (ULHT)</c:v>
                </c:pt>
                <c:pt idx="39">
                  <c:v>University Hospital Coventry and Warwick</c:v>
                </c:pt>
                <c:pt idx="40">
                  <c:v>University Hospitals Leicester (UHL)</c:v>
                </c:pt>
                <c:pt idx="41">
                  <c:v>University Hospitalas North Midlands (UHNM)</c:v>
                </c:pt>
                <c:pt idx="42">
                  <c:v>University Hospitals of Derby and Burton</c:v>
                </c:pt>
                <c:pt idx="43">
                  <c:v>University Hospitals Plymouth NHS Trust</c:v>
                </c:pt>
                <c:pt idx="44">
                  <c:v>West Hertfordshire Hospital </c:v>
                </c:pt>
                <c:pt idx="45">
                  <c:v>Whipps Cross</c:v>
                </c:pt>
                <c:pt idx="46">
                  <c:v>Whittington Health </c:v>
                </c:pt>
                <c:pt idx="47">
                  <c:v>York and Scarborough Teaching Hospitals </c:v>
                </c:pt>
              </c:strCache>
            </c:strRef>
          </c:cat>
          <c:val>
            <c:numRef>
              <c:f>'MI Data'!$BY$265:$BY$312</c:f>
              <c:numCache>
                <c:formatCode>0%</c:formatCode>
                <c:ptCount val="48"/>
                <c:pt idx="0">
                  <c:v>0.19101123595505617</c:v>
                </c:pt>
                <c:pt idx="1">
                  <c:v>0.27777777777777779</c:v>
                </c:pt>
                <c:pt idx="2">
                  <c:v>9.375E-2</c:v>
                </c:pt>
                <c:pt idx="3">
                  <c:v>0</c:v>
                </c:pt>
                <c:pt idx="4">
                  <c:v>4.1237113402061855E-2</c:v>
                </c:pt>
                <c:pt idx="5">
                  <c:v>0</c:v>
                </c:pt>
                <c:pt idx="6">
                  <c:v>0</c:v>
                </c:pt>
                <c:pt idx="7">
                  <c:v>9.5238095238095233E-2</c:v>
                </c:pt>
                <c:pt idx="8">
                  <c:v>0</c:v>
                </c:pt>
                <c:pt idx="9">
                  <c:v>0</c:v>
                </c:pt>
                <c:pt idx="10">
                  <c:v>0.18367346938775511</c:v>
                </c:pt>
                <c:pt idx="11">
                  <c:v>5.2631578947368418E-2</c:v>
                </c:pt>
                <c:pt idx="12">
                  <c:v>4.5454545454545456E-2</c:v>
                </c:pt>
                <c:pt idx="13">
                  <c:v>0</c:v>
                </c:pt>
                <c:pt idx="14">
                  <c:v>0.11016949152542373</c:v>
                </c:pt>
                <c:pt idx="15">
                  <c:v>3.8461538461538464E-2</c:v>
                </c:pt>
                <c:pt idx="16">
                  <c:v>3.3333333333333333E-2</c:v>
                </c:pt>
                <c:pt idx="17">
                  <c:v>0.17948717948717949</c:v>
                </c:pt>
                <c:pt idx="18">
                  <c:v>8.5470085470085472E-2</c:v>
                </c:pt>
                <c:pt idx="19">
                  <c:v>0</c:v>
                </c:pt>
                <c:pt idx="20">
                  <c:v>0.16666666666666666</c:v>
                </c:pt>
                <c:pt idx="21">
                  <c:v>0</c:v>
                </c:pt>
                <c:pt idx="22">
                  <c:v>0</c:v>
                </c:pt>
                <c:pt idx="23">
                  <c:v>4.6728971962616821E-2</c:v>
                </c:pt>
                <c:pt idx="24">
                  <c:v>1.9736842105263157E-2</c:v>
                </c:pt>
                <c:pt idx="25">
                  <c:v>7.586206896551724E-2</c:v>
                </c:pt>
                <c:pt idx="26">
                  <c:v>0.12</c:v>
                </c:pt>
                <c:pt idx="27">
                  <c:v>0</c:v>
                </c:pt>
                <c:pt idx="28">
                  <c:v>4.7619047619047616E-2</c:v>
                </c:pt>
                <c:pt idx="29">
                  <c:v>0</c:v>
                </c:pt>
                <c:pt idx="30">
                  <c:v>0</c:v>
                </c:pt>
                <c:pt idx="31">
                  <c:v>8.5714285714285715E-2</c:v>
                </c:pt>
                <c:pt idx="32">
                  <c:v>0.11764705882352941</c:v>
                </c:pt>
                <c:pt idx="33">
                  <c:v>9.0909090909090912E-2</c:v>
                </c:pt>
                <c:pt idx="34">
                  <c:v>0.16</c:v>
                </c:pt>
                <c:pt idx="35">
                  <c:v>0</c:v>
                </c:pt>
                <c:pt idx="36">
                  <c:v>0</c:v>
                </c:pt>
                <c:pt idx="37">
                  <c:v>0.15</c:v>
                </c:pt>
                <c:pt idx="38">
                  <c:v>0.1111111111111111</c:v>
                </c:pt>
                <c:pt idx="39">
                  <c:v>6.8965517241379309E-2</c:v>
                </c:pt>
                <c:pt idx="40">
                  <c:v>0.21052631578947367</c:v>
                </c:pt>
                <c:pt idx="41">
                  <c:v>0.2</c:v>
                </c:pt>
                <c:pt idx="42">
                  <c:v>0</c:v>
                </c:pt>
                <c:pt idx="43">
                  <c:v>3.8461538461538464E-2</c:v>
                </c:pt>
                <c:pt idx="44">
                  <c:v>0.14285714285714285</c:v>
                </c:pt>
                <c:pt idx="45">
                  <c:v>0</c:v>
                </c:pt>
                <c:pt idx="46">
                  <c:v>8.3333333333333329E-2</c:v>
                </c:pt>
                <c:pt idx="47">
                  <c:v>9.375E-2</c:v>
                </c:pt>
              </c:numCache>
            </c:numRef>
          </c:val>
          <c:extLst>
            <c:ext xmlns:c16="http://schemas.microsoft.com/office/drawing/2014/chart" uri="{C3380CC4-5D6E-409C-BE32-E72D297353CC}">
              <c16:uniqueId val="{00000000-8439-4522-914A-A558AAD3BE1E}"/>
            </c:ext>
          </c:extLst>
        </c:ser>
        <c:ser>
          <c:idx val="1"/>
          <c:order val="1"/>
          <c:tx>
            <c:v>% with &lt;5 Bowel Prep Score</c:v>
          </c:tx>
          <c:spPr>
            <a:solidFill>
              <a:schemeClr val="accent4"/>
            </a:solidFill>
            <a:ln>
              <a:noFill/>
            </a:ln>
            <a:effectLst/>
          </c:spPr>
          <c:invertIfNegative val="0"/>
          <c:dLbls>
            <c:numFmt formatCode="0%;\-0%;\ &quot;&quot;"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4">
                        <a:lumMod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'MI Data'!$BA$265:$BA$312</c:f>
              <c:strCache>
                <c:ptCount val="48"/>
                <c:pt idx="0">
                  <c:v>Barnsley Hospital NHS FT</c:v>
                </c:pt>
                <c:pt idx="1">
                  <c:v>Bedford Hospital </c:v>
                </c:pt>
                <c:pt idx="2">
                  <c:v>Barking, Havering and Redbridge Hospital (BHRUT)</c:v>
                </c:pt>
                <c:pt idx="3">
                  <c:v>Bournemouth/University Hospital Dorset </c:v>
                </c:pt>
                <c:pt idx="4">
                  <c:v>Chesterfield Royal Hospital </c:v>
                </c:pt>
                <c:pt idx="5">
                  <c:v>County Durham and Darlington FT</c:v>
                </c:pt>
                <c:pt idx="6">
                  <c:v>East Lancashire Hospitals NHS Trust</c:v>
                </c:pt>
                <c:pt idx="7">
                  <c:v>ESNEFT (Colchester)</c:v>
                </c:pt>
                <c:pt idx="8">
                  <c:v>Gateshead Health FT</c:v>
                </c:pt>
                <c:pt idx="9">
                  <c:v>George Eliot Hospital</c:v>
                </c:pt>
                <c:pt idx="10">
                  <c:v>Great Western</c:v>
                </c:pt>
                <c:pt idx="11">
                  <c:v>Guys and St Thomas' NHS Foundation Trust</c:v>
                </c:pt>
                <c:pt idx="12">
                  <c:v>Harrogate District Hospital </c:v>
                </c:pt>
                <c:pt idx="13">
                  <c:v>Homerton</c:v>
                </c:pt>
                <c:pt idx="14">
                  <c:v>James Paget University Hospitals NHS FT</c:v>
                </c:pt>
                <c:pt idx="15">
                  <c:v>Kettering General Hospital (KGH)</c:v>
                </c:pt>
                <c:pt idx="16">
                  <c:v>King's College Hospital NHS FT</c:v>
                </c:pt>
                <c:pt idx="17">
                  <c:v>Leeds Teaching Hospitals Trust</c:v>
                </c:pt>
                <c:pt idx="18">
                  <c:v>Maidstone &amp; Tunbridge Wells NHS Trust</c:v>
                </c:pt>
                <c:pt idx="19">
                  <c:v>Newcastle Upon Tyne Hospital FT</c:v>
                </c:pt>
                <c:pt idx="20">
                  <c:v>Norfolk and Norwich Hospital</c:v>
                </c:pt>
                <c:pt idx="21">
                  <c:v>North Bristol NHS Trust</c:v>
                </c:pt>
                <c:pt idx="22">
                  <c:v>North Cumbria Integrated Care FT </c:v>
                </c:pt>
                <c:pt idx="23">
                  <c:v>North Tees and Hartlepool </c:v>
                </c:pt>
                <c:pt idx="24">
                  <c:v>Northampton General Hospital (NGH) </c:v>
                </c:pt>
                <c:pt idx="25">
                  <c:v>Northern Care Alliance (Pennines)</c:v>
                </c:pt>
                <c:pt idx="26">
                  <c:v>Northern Care Alliance (Salford Royal Lead)</c:v>
                </c:pt>
                <c:pt idx="27">
                  <c:v>Northumbria Healthcare FT</c:v>
                </c:pt>
                <c:pt idx="28">
                  <c:v>Portsmouth</c:v>
                </c:pt>
                <c:pt idx="29">
                  <c:v>Royal Free London</c:v>
                </c:pt>
                <c:pt idx="30">
                  <c:v>Sheffield Teaching Hospitals NHS Trust </c:v>
                </c:pt>
                <c:pt idx="31">
                  <c:v>Sherwood Forest Hospital (SFH)</c:v>
                </c:pt>
                <c:pt idx="32">
                  <c:v>Shrewsbury and Telford Hospital NHS Trust </c:v>
                </c:pt>
                <c:pt idx="33">
                  <c:v>Somerset NHS Foundation Trust </c:v>
                </c:pt>
                <c:pt idx="34">
                  <c:v>South Tees Hospitlas FT </c:v>
                </c:pt>
                <c:pt idx="35">
                  <c:v>South Warwickshire NHS FT </c:v>
                </c:pt>
                <c:pt idx="36">
                  <c:v>The Queen Elizabeth Hospital King's Lynn NHS</c:v>
                </c:pt>
                <c:pt idx="37">
                  <c:v>UCLH</c:v>
                </c:pt>
                <c:pt idx="38">
                  <c:v>United Lincolnshire Hospitals (ULHT)</c:v>
                </c:pt>
                <c:pt idx="39">
                  <c:v>University Hospital Coventry and Warwick</c:v>
                </c:pt>
                <c:pt idx="40">
                  <c:v>University Hospitals Leicester (UHL)</c:v>
                </c:pt>
                <c:pt idx="41">
                  <c:v>University Hospitalas North Midlands (UHNM)</c:v>
                </c:pt>
                <c:pt idx="42">
                  <c:v>University Hospitals of Derby and Burton</c:v>
                </c:pt>
                <c:pt idx="43">
                  <c:v>University Hospitals Plymouth NHS Trust</c:v>
                </c:pt>
                <c:pt idx="44">
                  <c:v>West Hertfordshire Hospital </c:v>
                </c:pt>
                <c:pt idx="45">
                  <c:v>Whipps Cross</c:v>
                </c:pt>
                <c:pt idx="46">
                  <c:v>Whittington Health </c:v>
                </c:pt>
                <c:pt idx="47">
                  <c:v>York and Scarborough Teaching Hospitals </c:v>
                </c:pt>
              </c:strCache>
            </c:strRef>
          </c:cat>
          <c:val>
            <c:numRef>
              <c:f>'MI Data'!$BY$317:$BY$364</c:f>
              <c:numCache>
                <c:formatCode>0%</c:formatCode>
                <c:ptCount val="48"/>
                <c:pt idx="0">
                  <c:v>0.25842696629213485</c:v>
                </c:pt>
                <c:pt idx="1">
                  <c:v>0.58333333333333337</c:v>
                </c:pt>
                <c:pt idx="2">
                  <c:v>0.15625</c:v>
                </c:pt>
                <c:pt idx="3">
                  <c:v>0.55555555555555558</c:v>
                </c:pt>
                <c:pt idx="4">
                  <c:v>8.247422680412371E-2</c:v>
                </c:pt>
                <c:pt idx="5">
                  <c:v>0.375</c:v>
                </c:pt>
                <c:pt idx="6">
                  <c:v>0.5</c:v>
                </c:pt>
                <c:pt idx="7">
                  <c:v>0.22222222222222221</c:v>
                </c:pt>
                <c:pt idx="8">
                  <c:v>0</c:v>
                </c:pt>
                <c:pt idx="9">
                  <c:v>0</c:v>
                </c:pt>
                <c:pt idx="10">
                  <c:v>0.22448979591836735</c:v>
                </c:pt>
                <c:pt idx="11">
                  <c:v>0.57894736842105265</c:v>
                </c:pt>
                <c:pt idx="12">
                  <c:v>0.11363636363636363</c:v>
                </c:pt>
                <c:pt idx="13">
                  <c:v>0</c:v>
                </c:pt>
                <c:pt idx="14">
                  <c:v>0.29661016949152541</c:v>
                </c:pt>
                <c:pt idx="15">
                  <c:v>0.46153846153846156</c:v>
                </c:pt>
                <c:pt idx="16">
                  <c:v>0.4</c:v>
                </c:pt>
                <c:pt idx="17">
                  <c:v>0.25641025641025639</c:v>
                </c:pt>
                <c:pt idx="18">
                  <c:v>0.1111111111111111</c:v>
                </c:pt>
                <c:pt idx="19">
                  <c:v>0</c:v>
                </c:pt>
                <c:pt idx="20">
                  <c:v>0.41666666666666669</c:v>
                </c:pt>
                <c:pt idx="21">
                  <c:v>0.4</c:v>
                </c:pt>
                <c:pt idx="22">
                  <c:v>0</c:v>
                </c:pt>
                <c:pt idx="23">
                  <c:v>0.17757009345794392</c:v>
                </c:pt>
                <c:pt idx="24">
                  <c:v>0.15789473684210525</c:v>
                </c:pt>
                <c:pt idx="25">
                  <c:v>0.14482758620689656</c:v>
                </c:pt>
                <c:pt idx="26">
                  <c:v>0.24</c:v>
                </c:pt>
                <c:pt idx="27">
                  <c:v>0</c:v>
                </c:pt>
                <c:pt idx="28">
                  <c:v>0.19047619047619047</c:v>
                </c:pt>
                <c:pt idx="29">
                  <c:v>0</c:v>
                </c:pt>
                <c:pt idx="30">
                  <c:v>0</c:v>
                </c:pt>
                <c:pt idx="31">
                  <c:v>0.42857142857142855</c:v>
                </c:pt>
                <c:pt idx="32">
                  <c:v>0.58823529411764708</c:v>
                </c:pt>
                <c:pt idx="33">
                  <c:v>0.24242424242424243</c:v>
                </c:pt>
                <c:pt idx="34">
                  <c:v>0.4</c:v>
                </c:pt>
                <c:pt idx="35">
                  <c:v>0.22916666666666666</c:v>
                </c:pt>
                <c:pt idx="36">
                  <c:v>0</c:v>
                </c:pt>
                <c:pt idx="37">
                  <c:v>0.2</c:v>
                </c:pt>
                <c:pt idx="38">
                  <c:v>0.33333333333333331</c:v>
                </c:pt>
                <c:pt idx="39">
                  <c:v>0.13793103448275862</c:v>
                </c:pt>
                <c:pt idx="40">
                  <c:v>0.15789473684210525</c:v>
                </c:pt>
                <c:pt idx="41">
                  <c:v>0.25</c:v>
                </c:pt>
                <c:pt idx="42">
                  <c:v>0</c:v>
                </c:pt>
                <c:pt idx="43">
                  <c:v>0.15384615384615385</c:v>
                </c:pt>
                <c:pt idx="44">
                  <c:v>0.2857142857142857</c:v>
                </c:pt>
                <c:pt idx="45">
                  <c:v>0</c:v>
                </c:pt>
                <c:pt idx="46">
                  <c:v>8.3333333333333329E-2</c:v>
                </c:pt>
                <c:pt idx="47">
                  <c:v>0.25</c:v>
                </c:pt>
              </c:numCache>
            </c:numRef>
          </c:val>
          <c:extLst>
            <c:ext xmlns:c16="http://schemas.microsoft.com/office/drawing/2014/chart" uri="{C3380CC4-5D6E-409C-BE32-E72D297353CC}">
              <c16:uniqueId val="{00000001-8439-4522-914A-A558AAD3BE1E}"/>
            </c:ext>
          </c:extLst>
        </c:ser>
        <c:dLbls>
          <c:showLegendKey val="0"/>
          <c:showVal val="0"/>
          <c:showCatName val="0"/>
          <c:showSerName val="0"/>
          <c:showPercent val="0"/>
          <c:showBubbleSize val="0"/>
        </c:dLbls>
        <c:gapWidth val="50"/>
        <c:axId val="671015968"/>
        <c:axId val="671020560"/>
      </c:barChart>
      <c:lineChart>
        <c:grouping val="standard"/>
        <c:varyColors val="0"/>
        <c:ser>
          <c:idx val="2"/>
          <c:order val="2"/>
          <c:tx>
            <c:v>National Progress - % Inadequate Bowel Prep Score</c:v>
          </c:tx>
          <c:spPr>
            <a:ln w="28575" cap="rnd">
              <a:solidFill>
                <a:schemeClr val="accent6"/>
              </a:solidFill>
              <a:prstDash val="sysDash"/>
              <a:round/>
            </a:ln>
            <a:effectLst/>
          </c:spPr>
          <c:marker>
            <c:symbol val="none"/>
          </c:marker>
          <c:cat>
            <c:strRef>
              <c:f>'MI Data'!$BA$317:$BA$364</c:f>
              <c:strCache>
                <c:ptCount val="48"/>
                <c:pt idx="0">
                  <c:v>Barnsley Hospital NHS FT</c:v>
                </c:pt>
                <c:pt idx="1">
                  <c:v>Bedford Hospital </c:v>
                </c:pt>
                <c:pt idx="2">
                  <c:v>Barking, Havering and Redbridge Hospital (BHRUT)</c:v>
                </c:pt>
                <c:pt idx="3">
                  <c:v>Bournemouth/University Hospital Dorset </c:v>
                </c:pt>
                <c:pt idx="4">
                  <c:v>Chesterfield Royal Hospital </c:v>
                </c:pt>
                <c:pt idx="5">
                  <c:v>County Durham and Darlington FT</c:v>
                </c:pt>
                <c:pt idx="6">
                  <c:v>East Lancashire Hospitals NHS Trust</c:v>
                </c:pt>
                <c:pt idx="7">
                  <c:v>ESNEFT (Colchester)</c:v>
                </c:pt>
                <c:pt idx="8">
                  <c:v>Gateshead Health FT</c:v>
                </c:pt>
                <c:pt idx="9">
                  <c:v>George Eliot Hospital</c:v>
                </c:pt>
                <c:pt idx="10">
                  <c:v>Great Western</c:v>
                </c:pt>
                <c:pt idx="11">
                  <c:v>Guys and St Thomas' NHS Foundation Trust</c:v>
                </c:pt>
                <c:pt idx="12">
                  <c:v>Harrogate District Hospital </c:v>
                </c:pt>
                <c:pt idx="13">
                  <c:v>Homerton</c:v>
                </c:pt>
                <c:pt idx="14">
                  <c:v>James Paget University Hospitals NHS FT</c:v>
                </c:pt>
                <c:pt idx="15">
                  <c:v>Kettering General Hospital (KGH)</c:v>
                </c:pt>
                <c:pt idx="16">
                  <c:v>King's College Hospital NHS FT</c:v>
                </c:pt>
                <c:pt idx="17">
                  <c:v>Leeds Teaching Hospitals Trust</c:v>
                </c:pt>
                <c:pt idx="18">
                  <c:v>Maidstone &amp; Tunbridge Wells NHS Trust</c:v>
                </c:pt>
                <c:pt idx="19">
                  <c:v>Newcastle Upon Tyne Hospital FT</c:v>
                </c:pt>
                <c:pt idx="20">
                  <c:v>Norfolk and Norwich Hospital</c:v>
                </c:pt>
                <c:pt idx="21">
                  <c:v>North Bristol NHS Trust</c:v>
                </c:pt>
                <c:pt idx="22">
                  <c:v>North Cumbria Integrated Care FT </c:v>
                </c:pt>
                <c:pt idx="23">
                  <c:v>North Tees and Hartlepool </c:v>
                </c:pt>
                <c:pt idx="24">
                  <c:v>Northampton General Hospital (NGH) </c:v>
                </c:pt>
                <c:pt idx="25">
                  <c:v>Northern Care Alliance (Pennines)</c:v>
                </c:pt>
                <c:pt idx="26">
                  <c:v>Northern Care Alliance (Salford Royal Lead)</c:v>
                </c:pt>
                <c:pt idx="27">
                  <c:v>Northumbria Healthcare FT</c:v>
                </c:pt>
                <c:pt idx="28">
                  <c:v>Portsmouth</c:v>
                </c:pt>
                <c:pt idx="29">
                  <c:v>Royal Free London</c:v>
                </c:pt>
                <c:pt idx="30">
                  <c:v>Sheffield Teaching Hospitals NHS Trust </c:v>
                </c:pt>
                <c:pt idx="31">
                  <c:v>Sherwood Forest Hospital (SFH)</c:v>
                </c:pt>
                <c:pt idx="32">
                  <c:v>Shrewsbury and Telford Hospital NHS Trust </c:v>
                </c:pt>
                <c:pt idx="33">
                  <c:v>Somerset NHS Foundation Trust </c:v>
                </c:pt>
                <c:pt idx="34">
                  <c:v>South Tees Hospitlas FT </c:v>
                </c:pt>
                <c:pt idx="35">
                  <c:v>South Warwickshire NHS FT </c:v>
                </c:pt>
                <c:pt idx="36">
                  <c:v>The Queen Elizabeth Hospital King's Lynn NHS</c:v>
                </c:pt>
                <c:pt idx="37">
                  <c:v>UCLH</c:v>
                </c:pt>
                <c:pt idx="38">
                  <c:v>United Lincolnshire Hospitals (ULHT)</c:v>
                </c:pt>
                <c:pt idx="39">
                  <c:v>University Hospital Coventry and Warwick</c:v>
                </c:pt>
                <c:pt idx="40">
                  <c:v>University Hospitals Leicester (UHL)</c:v>
                </c:pt>
                <c:pt idx="41">
                  <c:v>University Hospitalas North Midlands (UHNM)</c:v>
                </c:pt>
                <c:pt idx="42">
                  <c:v>University Hospitals of Derby and Burton</c:v>
                </c:pt>
                <c:pt idx="43">
                  <c:v>University Hospitals Plymouth NHS Trust</c:v>
                </c:pt>
                <c:pt idx="44">
                  <c:v>West Hertfordshire Hospital </c:v>
                </c:pt>
                <c:pt idx="45">
                  <c:v>Whipps Cross</c:v>
                </c:pt>
                <c:pt idx="46">
                  <c:v>Whittington Health </c:v>
                </c:pt>
                <c:pt idx="47">
                  <c:v>York and Scarborough Teaching Hospitals </c:v>
                </c:pt>
              </c:strCache>
            </c:strRef>
          </c:cat>
          <c:val>
            <c:numRef>
              <c:f>'MI Data'!$BZ$265:$BZ$312</c:f>
              <c:numCache>
                <c:formatCode>0%</c:formatCode>
                <c:ptCount val="48"/>
                <c:pt idx="0">
                  <c:v>9.0512540894220284E-2</c:v>
                </c:pt>
                <c:pt idx="1">
                  <c:v>9.0512540894220284E-2</c:v>
                </c:pt>
                <c:pt idx="2">
                  <c:v>9.0512540894220284E-2</c:v>
                </c:pt>
                <c:pt idx="3">
                  <c:v>9.0512540894220284E-2</c:v>
                </c:pt>
                <c:pt idx="4">
                  <c:v>9.0512540894220284E-2</c:v>
                </c:pt>
                <c:pt idx="5">
                  <c:v>9.0512540894220284E-2</c:v>
                </c:pt>
                <c:pt idx="6">
                  <c:v>9.0512540894220284E-2</c:v>
                </c:pt>
                <c:pt idx="7">
                  <c:v>9.0512540894220284E-2</c:v>
                </c:pt>
                <c:pt idx="8">
                  <c:v>9.0512540894220284E-2</c:v>
                </c:pt>
                <c:pt idx="9">
                  <c:v>9.0512540894220284E-2</c:v>
                </c:pt>
                <c:pt idx="10">
                  <c:v>9.0512540894220284E-2</c:v>
                </c:pt>
                <c:pt idx="11">
                  <c:v>9.0512540894220284E-2</c:v>
                </c:pt>
                <c:pt idx="12">
                  <c:v>9.0512540894220284E-2</c:v>
                </c:pt>
                <c:pt idx="13">
                  <c:v>9.0512540894220284E-2</c:v>
                </c:pt>
                <c:pt idx="14">
                  <c:v>9.0512540894220284E-2</c:v>
                </c:pt>
                <c:pt idx="15">
                  <c:v>9.0512540894220284E-2</c:v>
                </c:pt>
                <c:pt idx="16">
                  <c:v>9.0512540894220284E-2</c:v>
                </c:pt>
                <c:pt idx="17">
                  <c:v>9.0512540894220284E-2</c:v>
                </c:pt>
                <c:pt idx="18">
                  <c:v>9.0512540894220284E-2</c:v>
                </c:pt>
                <c:pt idx="19">
                  <c:v>9.0512540894220284E-2</c:v>
                </c:pt>
                <c:pt idx="20">
                  <c:v>9.0512540894220284E-2</c:v>
                </c:pt>
                <c:pt idx="21">
                  <c:v>9.0512540894220284E-2</c:v>
                </c:pt>
                <c:pt idx="22">
                  <c:v>9.0512540894220284E-2</c:v>
                </c:pt>
                <c:pt idx="23">
                  <c:v>9.0512540894220284E-2</c:v>
                </c:pt>
                <c:pt idx="24">
                  <c:v>9.0512540894220284E-2</c:v>
                </c:pt>
                <c:pt idx="25">
                  <c:v>9.0512540894220284E-2</c:v>
                </c:pt>
                <c:pt idx="26">
                  <c:v>9.0512540894220284E-2</c:v>
                </c:pt>
                <c:pt idx="27">
                  <c:v>9.0512540894220284E-2</c:v>
                </c:pt>
                <c:pt idx="28">
                  <c:v>9.0512540894220284E-2</c:v>
                </c:pt>
                <c:pt idx="29">
                  <c:v>9.0512540894220284E-2</c:v>
                </c:pt>
                <c:pt idx="30">
                  <c:v>9.0512540894220284E-2</c:v>
                </c:pt>
                <c:pt idx="31">
                  <c:v>9.0512540894220284E-2</c:v>
                </c:pt>
                <c:pt idx="32">
                  <c:v>9.0512540894220284E-2</c:v>
                </c:pt>
                <c:pt idx="33">
                  <c:v>9.0512540894220284E-2</c:v>
                </c:pt>
                <c:pt idx="34">
                  <c:v>9.0512540894220284E-2</c:v>
                </c:pt>
                <c:pt idx="35">
                  <c:v>9.0512540894220284E-2</c:v>
                </c:pt>
                <c:pt idx="36">
                  <c:v>9.0512540894220284E-2</c:v>
                </c:pt>
                <c:pt idx="37">
                  <c:v>9.0512540894220284E-2</c:v>
                </c:pt>
                <c:pt idx="38">
                  <c:v>9.0512540894220284E-2</c:v>
                </c:pt>
                <c:pt idx="39">
                  <c:v>9.0512540894220284E-2</c:v>
                </c:pt>
                <c:pt idx="40">
                  <c:v>9.0512540894220284E-2</c:v>
                </c:pt>
                <c:pt idx="41">
                  <c:v>9.0512540894220284E-2</c:v>
                </c:pt>
                <c:pt idx="42">
                  <c:v>9.0512540894220284E-2</c:v>
                </c:pt>
                <c:pt idx="43">
                  <c:v>9.0512540894220284E-2</c:v>
                </c:pt>
                <c:pt idx="44">
                  <c:v>9.0512540894220284E-2</c:v>
                </c:pt>
                <c:pt idx="45">
                  <c:v>9.0512540894220284E-2</c:v>
                </c:pt>
                <c:pt idx="46">
                  <c:v>9.0512540894220284E-2</c:v>
                </c:pt>
                <c:pt idx="47">
                  <c:v>9.0512540894220284E-2</c:v>
                </c:pt>
              </c:numCache>
            </c:numRef>
          </c:val>
          <c:smooth val="0"/>
          <c:extLst>
            <c:ext xmlns:c16="http://schemas.microsoft.com/office/drawing/2014/chart" uri="{C3380CC4-5D6E-409C-BE32-E72D297353CC}">
              <c16:uniqueId val="{00000002-8439-4522-914A-A558AAD3BE1E}"/>
            </c:ext>
          </c:extLst>
        </c:ser>
        <c:ser>
          <c:idx val="3"/>
          <c:order val="3"/>
          <c:tx>
            <c:v>National Progress - % &lt;5 Bowel Prep Score</c:v>
          </c:tx>
          <c:spPr>
            <a:ln w="28575" cap="rnd">
              <a:solidFill>
                <a:schemeClr val="accent4"/>
              </a:solidFill>
              <a:prstDash val="sysDash"/>
              <a:round/>
            </a:ln>
            <a:effectLst/>
          </c:spPr>
          <c:marker>
            <c:symbol val="none"/>
          </c:marker>
          <c:cat>
            <c:strRef>
              <c:f>'MI Data'!$BA$317:$BA$364</c:f>
              <c:strCache>
                <c:ptCount val="48"/>
                <c:pt idx="0">
                  <c:v>Barnsley Hospital NHS FT</c:v>
                </c:pt>
                <c:pt idx="1">
                  <c:v>Bedford Hospital </c:v>
                </c:pt>
                <c:pt idx="2">
                  <c:v>Barking, Havering and Redbridge Hospital (BHRUT)</c:v>
                </c:pt>
                <c:pt idx="3">
                  <c:v>Bournemouth/University Hospital Dorset </c:v>
                </c:pt>
                <c:pt idx="4">
                  <c:v>Chesterfield Royal Hospital </c:v>
                </c:pt>
                <c:pt idx="5">
                  <c:v>County Durham and Darlington FT</c:v>
                </c:pt>
                <c:pt idx="6">
                  <c:v>East Lancashire Hospitals NHS Trust</c:v>
                </c:pt>
                <c:pt idx="7">
                  <c:v>ESNEFT (Colchester)</c:v>
                </c:pt>
                <c:pt idx="8">
                  <c:v>Gateshead Health FT</c:v>
                </c:pt>
                <c:pt idx="9">
                  <c:v>George Eliot Hospital</c:v>
                </c:pt>
                <c:pt idx="10">
                  <c:v>Great Western</c:v>
                </c:pt>
                <c:pt idx="11">
                  <c:v>Guys and St Thomas' NHS Foundation Trust</c:v>
                </c:pt>
                <c:pt idx="12">
                  <c:v>Harrogate District Hospital </c:v>
                </c:pt>
                <c:pt idx="13">
                  <c:v>Homerton</c:v>
                </c:pt>
                <c:pt idx="14">
                  <c:v>James Paget University Hospitals NHS FT</c:v>
                </c:pt>
                <c:pt idx="15">
                  <c:v>Kettering General Hospital (KGH)</c:v>
                </c:pt>
                <c:pt idx="16">
                  <c:v>King's College Hospital NHS FT</c:v>
                </c:pt>
                <c:pt idx="17">
                  <c:v>Leeds Teaching Hospitals Trust</c:v>
                </c:pt>
                <c:pt idx="18">
                  <c:v>Maidstone &amp; Tunbridge Wells NHS Trust</c:v>
                </c:pt>
                <c:pt idx="19">
                  <c:v>Newcastle Upon Tyne Hospital FT</c:v>
                </c:pt>
                <c:pt idx="20">
                  <c:v>Norfolk and Norwich Hospital</c:v>
                </c:pt>
                <c:pt idx="21">
                  <c:v>North Bristol NHS Trust</c:v>
                </c:pt>
                <c:pt idx="22">
                  <c:v>North Cumbria Integrated Care FT </c:v>
                </c:pt>
                <c:pt idx="23">
                  <c:v>North Tees and Hartlepool </c:v>
                </c:pt>
                <c:pt idx="24">
                  <c:v>Northampton General Hospital (NGH) </c:v>
                </c:pt>
                <c:pt idx="25">
                  <c:v>Northern Care Alliance (Pennines)</c:v>
                </c:pt>
                <c:pt idx="26">
                  <c:v>Northern Care Alliance (Salford Royal Lead)</c:v>
                </c:pt>
                <c:pt idx="27">
                  <c:v>Northumbria Healthcare FT</c:v>
                </c:pt>
                <c:pt idx="28">
                  <c:v>Portsmouth</c:v>
                </c:pt>
                <c:pt idx="29">
                  <c:v>Royal Free London</c:v>
                </c:pt>
                <c:pt idx="30">
                  <c:v>Sheffield Teaching Hospitals NHS Trust </c:v>
                </c:pt>
                <c:pt idx="31">
                  <c:v>Sherwood Forest Hospital (SFH)</c:v>
                </c:pt>
                <c:pt idx="32">
                  <c:v>Shrewsbury and Telford Hospital NHS Trust </c:v>
                </c:pt>
                <c:pt idx="33">
                  <c:v>Somerset NHS Foundation Trust </c:v>
                </c:pt>
                <c:pt idx="34">
                  <c:v>South Tees Hospitlas FT </c:v>
                </c:pt>
                <c:pt idx="35">
                  <c:v>South Warwickshire NHS FT </c:v>
                </c:pt>
                <c:pt idx="36">
                  <c:v>The Queen Elizabeth Hospital King's Lynn NHS</c:v>
                </c:pt>
                <c:pt idx="37">
                  <c:v>UCLH</c:v>
                </c:pt>
                <c:pt idx="38">
                  <c:v>United Lincolnshire Hospitals (ULHT)</c:v>
                </c:pt>
                <c:pt idx="39">
                  <c:v>University Hospital Coventry and Warwick</c:v>
                </c:pt>
                <c:pt idx="40">
                  <c:v>University Hospitals Leicester (UHL)</c:v>
                </c:pt>
                <c:pt idx="41">
                  <c:v>University Hospitalas North Midlands (UHNM)</c:v>
                </c:pt>
                <c:pt idx="42">
                  <c:v>University Hospitals of Derby and Burton</c:v>
                </c:pt>
                <c:pt idx="43">
                  <c:v>University Hospitals Plymouth NHS Trust</c:v>
                </c:pt>
                <c:pt idx="44">
                  <c:v>West Hertfordshire Hospital </c:v>
                </c:pt>
                <c:pt idx="45">
                  <c:v>Whipps Cross</c:v>
                </c:pt>
                <c:pt idx="46">
                  <c:v>Whittington Health </c:v>
                </c:pt>
                <c:pt idx="47">
                  <c:v>York and Scarborough Teaching Hospitals </c:v>
                </c:pt>
              </c:strCache>
            </c:strRef>
          </c:cat>
          <c:val>
            <c:numRef>
              <c:f>'MI Data'!$BZ$317:$BZ$364</c:f>
              <c:numCache>
                <c:formatCode>0%</c:formatCode>
                <c:ptCount val="48"/>
                <c:pt idx="0">
                  <c:v>0.22464558342420937</c:v>
                </c:pt>
                <c:pt idx="1">
                  <c:v>0.22464558342420937</c:v>
                </c:pt>
                <c:pt idx="2">
                  <c:v>0.22464558342420937</c:v>
                </c:pt>
                <c:pt idx="3">
                  <c:v>0.22464558342420937</c:v>
                </c:pt>
                <c:pt idx="4">
                  <c:v>0.22464558342420937</c:v>
                </c:pt>
                <c:pt idx="5">
                  <c:v>0.22464558342420937</c:v>
                </c:pt>
                <c:pt idx="6">
                  <c:v>0.22464558342420937</c:v>
                </c:pt>
                <c:pt idx="7">
                  <c:v>0.22464558342420937</c:v>
                </c:pt>
                <c:pt idx="8">
                  <c:v>0.22464558342420937</c:v>
                </c:pt>
                <c:pt idx="9">
                  <c:v>0.22464558342420937</c:v>
                </c:pt>
                <c:pt idx="10">
                  <c:v>0.22464558342420937</c:v>
                </c:pt>
                <c:pt idx="11">
                  <c:v>0.22464558342420937</c:v>
                </c:pt>
                <c:pt idx="12">
                  <c:v>0.22464558342420937</c:v>
                </c:pt>
                <c:pt idx="13">
                  <c:v>0.22464558342420937</c:v>
                </c:pt>
                <c:pt idx="14">
                  <c:v>0.22464558342420937</c:v>
                </c:pt>
                <c:pt idx="15">
                  <c:v>0.22464558342420937</c:v>
                </c:pt>
                <c:pt idx="16">
                  <c:v>0.22464558342420937</c:v>
                </c:pt>
                <c:pt idx="17">
                  <c:v>0.22464558342420937</c:v>
                </c:pt>
                <c:pt idx="18">
                  <c:v>0.22464558342420937</c:v>
                </c:pt>
                <c:pt idx="19">
                  <c:v>0.22464558342420937</c:v>
                </c:pt>
                <c:pt idx="20">
                  <c:v>0.22464558342420937</c:v>
                </c:pt>
                <c:pt idx="21">
                  <c:v>0.22464558342420937</c:v>
                </c:pt>
                <c:pt idx="22">
                  <c:v>0.22464558342420937</c:v>
                </c:pt>
                <c:pt idx="23">
                  <c:v>0.22464558342420937</c:v>
                </c:pt>
                <c:pt idx="24">
                  <c:v>0.22464558342420937</c:v>
                </c:pt>
                <c:pt idx="25">
                  <c:v>0.22464558342420937</c:v>
                </c:pt>
                <c:pt idx="26">
                  <c:v>0.22464558342420937</c:v>
                </c:pt>
                <c:pt idx="27">
                  <c:v>0.22464558342420937</c:v>
                </c:pt>
                <c:pt idx="28">
                  <c:v>0.22464558342420937</c:v>
                </c:pt>
                <c:pt idx="29">
                  <c:v>0.22464558342420937</c:v>
                </c:pt>
                <c:pt idx="30">
                  <c:v>0.22464558342420937</c:v>
                </c:pt>
                <c:pt idx="31">
                  <c:v>0.22464558342420937</c:v>
                </c:pt>
                <c:pt idx="32">
                  <c:v>0.22464558342420937</c:v>
                </c:pt>
                <c:pt idx="33">
                  <c:v>0.22464558342420937</c:v>
                </c:pt>
                <c:pt idx="34">
                  <c:v>0.22464558342420937</c:v>
                </c:pt>
                <c:pt idx="35">
                  <c:v>0.22464558342420937</c:v>
                </c:pt>
                <c:pt idx="36">
                  <c:v>0.22464558342420937</c:v>
                </c:pt>
                <c:pt idx="37">
                  <c:v>0.22464558342420937</c:v>
                </c:pt>
                <c:pt idx="38">
                  <c:v>0.22464558342420937</c:v>
                </c:pt>
                <c:pt idx="39">
                  <c:v>0.22464558342420937</c:v>
                </c:pt>
                <c:pt idx="40">
                  <c:v>0.22464558342420937</c:v>
                </c:pt>
                <c:pt idx="41">
                  <c:v>0.22464558342420937</c:v>
                </c:pt>
                <c:pt idx="42">
                  <c:v>0.22464558342420937</c:v>
                </c:pt>
                <c:pt idx="43">
                  <c:v>0.22464558342420937</c:v>
                </c:pt>
                <c:pt idx="44">
                  <c:v>0.22464558342420937</c:v>
                </c:pt>
                <c:pt idx="45">
                  <c:v>0.22464558342420937</c:v>
                </c:pt>
                <c:pt idx="46">
                  <c:v>0.22464558342420937</c:v>
                </c:pt>
                <c:pt idx="47">
                  <c:v>0.22464558342420937</c:v>
                </c:pt>
              </c:numCache>
            </c:numRef>
          </c:val>
          <c:smooth val="0"/>
          <c:extLst>
            <c:ext xmlns:c16="http://schemas.microsoft.com/office/drawing/2014/chart" uri="{C3380CC4-5D6E-409C-BE32-E72D297353CC}">
              <c16:uniqueId val="{00000003-8439-4522-914A-A558AAD3BE1E}"/>
            </c:ext>
          </c:extLst>
        </c:ser>
        <c:dLbls>
          <c:showLegendKey val="0"/>
          <c:showVal val="0"/>
          <c:showCatName val="0"/>
          <c:showSerName val="0"/>
          <c:showPercent val="0"/>
          <c:showBubbleSize val="0"/>
        </c:dLbls>
        <c:marker val="1"/>
        <c:smooth val="0"/>
        <c:axId val="671015968"/>
        <c:axId val="671020560"/>
      </c:lineChart>
      <c:catAx>
        <c:axId val="671015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671020560"/>
        <c:crosses val="autoZero"/>
        <c:auto val="1"/>
        <c:lblAlgn val="ctr"/>
        <c:lblOffset val="100"/>
        <c:noMultiLvlLbl val="0"/>
      </c:catAx>
      <c:valAx>
        <c:axId val="671020560"/>
        <c:scaling>
          <c:orientation val="minMax"/>
        </c:scaling>
        <c:delete val="0"/>
        <c:axPos val="l"/>
        <c:majorGridlines>
          <c:spPr>
            <a:ln w="9525" cap="flat" cmpd="sng" algn="ctr">
              <a:no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710159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'MI Data'!$BA$315:$BG$315</c:f>
          <c:strCache>
            <c:ptCount val="7"/>
            <c:pt idx="0">
              <c:v>Patients with Poor Bowel Prep Scores as a Proportion of Patients Offered CCE To Date</c:v>
            </c:pt>
          </c:strCache>
        </c:strRef>
      </c:tx>
      <c:overlay val="0"/>
      <c:spPr>
        <a:noFill/>
        <a:ln>
          <a:noFill/>
        </a:ln>
        <a:effectLst/>
      </c:spPr>
      <c:txPr>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endParaRPr lang="en-US"/>
        </a:p>
      </c:txPr>
    </c:title>
    <c:autoTitleDeleted val="0"/>
    <c:plotArea>
      <c:layout/>
      <c:barChart>
        <c:barDir val="bar"/>
        <c:grouping val="clustered"/>
        <c:varyColors val="0"/>
        <c:ser>
          <c:idx val="0"/>
          <c:order val="0"/>
          <c:tx>
            <c:v>Patients Offered CCE</c:v>
          </c:tx>
          <c:spPr>
            <a:solidFill>
              <a:schemeClr val="accent1"/>
            </a:solidFill>
            <a:ln>
              <a:noFill/>
            </a:ln>
            <a:effectLst/>
          </c:spPr>
          <c:invertIfNegative val="0"/>
          <c:dLbls>
            <c:delete val="1"/>
          </c:dLbls>
          <c:cat>
            <c:strRef>
              <c:f>'[1]Progress Proportions Table'!$A$154</c:f>
              <c:strCache>
                <c:ptCount val="1"/>
                <c:pt idx="0">
                  <c:v>TOTAL</c:v>
                </c:pt>
              </c:strCache>
            </c:strRef>
          </c:cat>
          <c:val>
            <c:numRef>
              <c:f>'MI Data'!$BZ$105</c:f>
              <c:numCache>
                <c:formatCode>0%</c:formatCode>
                <c:ptCount val="1"/>
                <c:pt idx="0">
                  <c:v>1</c:v>
                </c:pt>
              </c:numCache>
            </c:numRef>
          </c:val>
          <c:extLst>
            <c:ext xmlns:c16="http://schemas.microsoft.com/office/drawing/2014/chart" uri="{C3380CC4-5D6E-409C-BE32-E72D297353CC}">
              <c16:uniqueId val="{00000000-C1BA-4C00-93F7-85DDFFAAAA78}"/>
            </c:ext>
          </c:extLst>
        </c:ser>
        <c:ser>
          <c:idx val="2"/>
          <c:order val="1"/>
          <c:tx>
            <c:v>% with &lt;5 Bowel Prep Scores</c:v>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'[1]Progress Proportions Table'!$A$154</c:f>
              <c:strCache>
                <c:ptCount val="1"/>
                <c:pt idx="0">
                  <c:v>TOTAL</c:v>
                </c:pt>
              </c:strCache>
            </c:strRef>
          </c:cat>
          <c:val>
            <c:numRef>
              <c:f>'MI Data'!$BY$365</c:f>
              <c:numCache>
                <c:formatCode>0%</c:formatCode>
                <c:ptCount val="1"/>
                <c:pt idx="0">
                  <c:v>0.22464558342420937</c:v>
                </c:pt>
              </c:numCache>
            </c:numRef>
          </c:val>
          <c:extLst>
            <c:ext xmlns:c16="http://schemas.microsoft.com/office/drawing/2014/chart" uri="{C3380CC4-5D6E-409C-BE32-E72D297353CC}">
              <c16:uniqueId val="{00000001-C1BA-4C00-93F7-85DDFFAAAA78}"/>
            </c:ext>
          </c:extLst>
        </c:ser>
        <c:ser>
          <c:idx val="1"/>
          <c:order val="2"/>
          <c:tx>
            <c:v>% with Inadequate Bowel Prep Scores</c:v>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'[1]Progress Proportions Table'!$A$154</c:f>
              <c:strCache>
                <c:ptCount val="1"/>
                <c:pt idx="0">
                  <c:v>TOTAL</c:v>
                </c:pt>
              </c:strCache>
            </c:strRef>
          </c:cat>
          <c:val>
            <c:numRef>
              <c:f>'MI Data'!$BY$313</c:f>
              <c:numCache>
                <c:formatCode>0%</c:formatCode>
                <c:ptCount val="1"/>
                <c:pt idx="0">
                  <c:v>9.0512540894220284E-2</c:v>
                </c:pt>
              </c:numCache>
            </c:numRef>
          </c:val>
          <c:extLst>
            <c:ext xmlns:c16="http://schemas.microsoft.com/office/drawing/2014/chart" uri="{C3380CC4-5D6E-409C-BE32-E72D297353CC}">
              <c16:uniqueId val="{00000002-C1BA-4C00-93F7-85DDFFAAAA78}"/>
            </c:ext>
          </c:extLst>
        </c:ser>
        <c:dLbls>
          <c:dLblPos val="inEnd"/>
          <c:showLegendKey val="0"/>
          <c:showVal val="1"/>
          <c:showCatName val="0"/>
          <c:showSerName val="0"/>
          <c:showPercent val="0"/>
          <c:showBubbleSize val="0"/>
        </c:dLbls>
        <c:gapWidth val="182"/>
        <c:overlap val="100"/>
        <c:axId val="625600792"/>
        <c:axId val="625600136"/>
        <c:extLst/>
      </c:barChart>
      <c:catAx>
        <c:axId val="6256007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25600136"/>
        <c:crosses val="autoZero"/>
        <c:auto val="1"/>
        <c:lblAlgn val="ctr"/>
        <c:lblOffset val="100"/>
        <c:noMultiLvlLbl val="0"/>
      </c:catAx>
      <c:valAx>
        <c:axId val="625600136"/>
        <c:scaling>
          <c:orientation val="minMax"/>
          <c:max val="1"/>
        </c:scaling>
        <c:delete val="0"/>
        <c:axPos val="b"/>
        <c:majorGridlines>
          <c:spPr>
            <a:ln w="9525" cap="flat" cmpd="sng" algn="ctr">
              <a:no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256007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'MI Data'!$BA$159:$BG$159</c:f>
          <c:strCache>
            <c:ptCount val="7"/>
            <c:pt idx="0">
              <c:v>Patients with Polyps as a Proportion of Patients Offered CCE To Date</c:v>
            </c:pt>
          </c:strCache>
        </c:strRef>
      </c:tx>
      <c:overlay val="0"/>
      <c:spPr>
        <a:noFill/>
        <a:ln>
          <a:noFill/>
        </a:ln>
        <a:effectLst/>
      </c:spPr>
      <c:txPr>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v>% with Polyps To Date</c:v>
          </c:tx>
          <c:spPr>
            <a:solidFill>
              <a:schemeClr val="accent3"/>
            </a:solidFill>
            <a:ln>
              <a:noFill/>
            </a:ln>
            <a:effectLst/>
          </c:spPr>
          <c:invertIfNegative val="0"/>
          <c:dLbls>
            <c:numFmt formatCode="0%;\-0%;\ &quot;&quot;"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'MI Data'!$BA$161:$BA$208</c:f>
              <c:strCache>
                <c:ptCount val="48"/>
                <c:pt idx="0">
                  <c:v>Barnsley Hospital NHS FT</c:v>
                </c:pt>
                <c:pt idx="1">
                  <c:v>Bedford Hospital </c:v>
                </c:pt>
                <c:pt idx="2">
                  <c:v>Barking, Havering and Redbridge Hospital (BHRUT)</c:v>
                </c:pt>
                <c:pt idx="3">
                  <c:v>Bournemouth/University Hospital Dorset </c:v>
                </c:pt>
                <c:pt idx="4">
                  <c:v>Chesterfield Royal Hospital </c:v>
                </c:pt>
                <c:pt idx="5">
                  <c:v>County Durham and Darlington FT</c:v>
                </c:pt>
                <c:pt idx="6">
                  <c:v>East Lancashire Hospitals NHS Trust</c:v>
                </c:pt>
                <c:pt idx="7">
                  <c:v>ESNEFT (Colchester)</c:v>
                </c:pt>
                <c:pt idx="8">
                  <c:v>Gateshead Health FT</c:v>
                </c:pt>
                <c:pt idx="9">
                  <c:v>George Eliot Hospital</c:v>
                </c:pt>
                <c:pt idx="10">
                  <c:v>Great Western</c:v>
                </c:pt>
                <c:pt idx="11">
                  <c:v>Guys and St Thomas' NHS Foundation Trust</c:v>
                </c:pt>
                <c:pt idx="12">
                  <c:v>Harrogate District Hospital </c:v>
                </c:pt>
                <c:pt idx="13">
                  <c:v>Homerton</c:v>
                </c:pt>
                <c:pt idx="14">
                  <c:v>James Paget University Hospitals NHS FT</c:v>
                </c:pt>
                <c:pt idx="15">
                  <c:v>Kettering General Hospital (KGH)</c:v>
                </c:pt>
                <c:pt idx="16">
                  <c:v>King's College Hospital NHS FT</c:v>
                </c:pt>
                <c:pt idx="17">
                  <c:v>Leeds Teaching Hospitals Trust</c:v>
                </c:pt>
                <c:pt idx="18">
                  <c:v>Maidstone &amp; Tunbridge Wells NHS Trust</c:v>
                </c:pt>
                <c:pt idx="19">
                  <c:v>Newcastle Upon Tyne Hospital FT</c:v>
                </c:pt>
                <c:pt idx="20">
                  <c:v>Norfolk and Norwich Hospital</c:v>
                </c:pt>
                <c:pt idx="21">
                  <c:v>North Bristol NHS Trust</c:v>
                </c:pt>
                <c:pt idx="22">
                  <c:v>North Cumbria Integrated Care FT </c:v>
                </c:pt>
                <c:pt idx="23">
                  <c:v>North Tees and Hartlepool </c:v>
                </c:pt>
                <c:pt idx="24">
                  <c:v>Northampton General Hospital (NGH) </c:v>
                </c:pt>
                <c:pt idx="25">
                  <c:v>Northern Care Alliance (Pennines)</c:v>
                </c:pt>
                <c:pt idx="26">
                  <c:v>Northern Care Alliance (Salford Royal Lead)</c:v>
                </c:pt>
                <c:pt idx="27">
                  <c:v>Northumbria Healthcare FT</c:v>
                </c:pt>
                <c:pt idx="28">
                  <c:v>Portsmouth</c:v>
                </c:pt>
                <c:pt idx="29">
                  <c:v>Royal Free London</c:v>
                </c:pt>
                <c:pt idx="30">
                  <c:v>Sheffield Teaching Hospitals NHS Trust </c:v>
                </c:pt>
                <c:pt idx="31">
                  <c:v>Sherwood Forest Hospital (SFH)</c:v>
                </c:pt>
                <c:pt idx="32">
                  <c:v>Shrewsbury and Telford Hospital NHS Trust </c:v>
                </c:pt>
                <c:pt idx="33">
                  <c:v>Somerset NHS Foundation Trust </c:v>
                </c:pt>
                <c:pt idx="34">
                  <c:v>South Tees Hospitlas FT </c:v>
                </c:pt>
                <c:pt idx="35">
                  <c:v>South Warwickshire NHS FT </c:v>
                </c:pt>
                <c:pt idx="36">
                  <c:v>The Queen Elizabeth Hospital King's Lynn NHS</c:v>
                </c:pt>
                <c:pt idx="37">
                  <c:v>UCLH</c:v>
                </c:pt>
                <c:pt idx="38">
                  <c:v>United Lincolnshire Hospitals (ULHT)</c:v>
                </c:pt>
                <c:pt idx="39">
                  <c:v>University Hospital Coventry and Warwick</c:v>
                </c:pt>
                <c:pt idx="40">
                  <c:v>University Hospitals Leicester (UHL)</c:v>
                </c:pt>
                <c:pt idx="41">
                  <c:v>University Hospitalas North Midlands (UHNM)</c:v>
                </c:pt>
                <c:pt idx="42">
                  <c:v>University Hospitals of Derby and Burton</c:v>
                </c:pt>
                <c:pt idx="43">
                  <c:v>University Hospitals Plymouth NHS Trust</c:v>
                </c:pt>
                <c:pt idx="44">
                  <c:v>West Hertfordshire Hospital </c:v>
                </c:pt>
                <c:pt idx="45">
                  <c:v>Whipps Cross</c:v>
                </c:pt>
                <c:pt idx="46">
                  <c:v>Whittington Health </c:v>
                </c:pt>
                <c:pt idx="47">
                  <c:v>York and Scarborough Teaching Hospitals </c:v>
                </c:pt>
              </c:strCache>
            </c:strRef>
          </c:cat>
          <c:val>
            <c:numRef>
              <c:f>'MI Data'!$BY$161:$BY$208</c:f>
              <c:numCache>
                <c:formatCode>0%</c:formatCode>
                <c:ptCount val="48"/>
                <c:pt idx="0">
                  <c:v>0.33707865168539325</c:v>
                </c:pt>
                <c:pt idx="1">
                  <c:v>0.69444444444444442</c:v>
                </c:pt>
                <c:pt idx="2">
                  <c:v>0.53125</c:v>
                </c:pt>
                <c:pt idx="3">
                  <c:v>0.33333333333333331</c:v>
                </c:pt>
                <c:pt idx="4">
                  <c:v>0.73195876288659789</c:v>
                </c:pt>
                <c:pt idx="5">
                  <c:v>0.5</c:v>
                </c:pt>
                <c:pt idx="6">
                  <c:v>0.5</c:v>
                </c:pt>
                <c:pt idx="7">
                  <c:v>0.44444444444444442</c:v>
                </c:pt>
                <c:pt idx="8">
                  <c:v>1</c:v>
                </c:pt>
                <c:pt idx="9">
                  <c:v>0</c:v>
                </c:pt>
                <c:pt idx="10">
                  <c:v>0.34693877551020408</c:v>
                </c:pt>
                <c:pt idx="11">
                  <c:v>0.21052631578947367</c:v>
                </c:pt>
                <c:pt idx="12">
                  <c:v>0.25</c:v>
                </c:pt>
                <c:pt idx="13">
                  <c:v>0</c:v>
                </c:pt>
                <c:pt idx="14">
                  <c:v>0.6271186440677966</c:v>
                </c:pt>
                <c:pt idx="15">
                  <c:v>0.11538461538461539</c:v>
                </c:pt>
                <c:pt idx="16">
                  <c:v>0.3</c:v>
                </c:pt>
                <c:pt idx="17">
                  <c:v>0.41025641025641024</c:v>
                </c:pt>
                <c:pt idx="18">
                  <c:v>0.25641025641025639</c:v>
                </c:pt>
                <c:pt idx="19">
                  <c:v>0.5</c:v>
                </c:pt>
                <c:pt idx="20">
                  <c:v>0.375</c:v>
                </c:pt>
                <c:pt idx="21">
                  <c:v>0.2</c:v>
                </c:pt>
                <c:pt idx="22">
                  <c:v>0</c:v>
                </c:pt>
                <c:pt idx="23">
                  <c:v>0.34579439252336447</c:v>
                </c:pt>
                <c:pt idx="24">
                  <c:v>0.45394736842105265</c:v>
                </c:pt>
                <c:pt idx="25">
                  <c:v>0.32413793103448274</c:v>
                </c:pt>
                <c:pt idx="26">
                  <c:v>0.4</c:v>
                </c:pt>
                <c:pt idx="27">
                  <c:v>0.8</c:v>
                </c:pt>
                <c:pt idx="28">
                  <c:v>0.14285714285714285</c:v>
                </c:pt>
                <c:pt idx="29">
                  <c:v>0</c:v>
                </c:pt>
                <c:pt idx="30">
                  <c:v>0.66666666666666663</c:v>
                </c:pt>
                <c:pt idx="31">
                  <c:v>0.45714285714285713</c:v>
                </c:pt>
                <c:pt idx="32">
                  <c:v>0.6470588235294118</c:v>
                </c:pt>
                <c:pt idx="33">
                  <c:v>0.51515151515151514</c:v>
                </c:pt>
                <c:pt idx="34">
                  <c:v>0.6</c:v>
                </c:pt>
                <c:pt idx="35">
                  <c:v>0.41666666666666669</c:v>
                </c:pt>
                <c:pt idx="36">
                  <c:v>0</c:v>
                </c:pt>
                <c:pt idx="37">
                  <c:v>0.4</c:v>
                </c:pt>
                <c:pt idx="38">
                  <c:v>0.66666666666666663</c:v>
                </c:pt>
                <c:pt idx="39">
                  <c:v>0.72413793103448276</c:v>
                </c:pt>
                <c:pt idx="40">
                  <c:v>0.63157894736842102</c:v>
                </c:pt>
                <c:pt idx="41">
                  <c:v>0.55000000000000004</c:v>
                </c:pt>
                <c:pt idx="42">
                  <c:v>0</c:v>
                </c:pt>
                <c:pt idx="43">
                  <c:v>0.61538461538461542</c:v>
                </c:pt>
                <c:pt idx="44">
                  <c:v>0.5714285714285714</c:v>
                </c:pt>
                <c:pt idx="45">
                  <c:v>0</c:v>
                </c:pt>
                <c:pt idx="46">
                  <c:v>0.75</c:v>
                </c:pt>
                <c:pt idx="47">
                  <c:v>0.375</c:v>
                </c:pt>
              </c:numCache>
            </c:numRef>
          </c:val>
          <c:extLst>
            <c:ext xmlns:c16="http://schemas.microsoft.com/office/drawing/2014/chart" uri="{C3380CC4-5D6E-409C-BE32-E72D297353CC}">
              <c16:uniqueId val="{00000000-501F-4CB7-A386-E755ED57F71A}"/>
            </c:ext>
          </c:extLst>
        </c:ser>
        <c:dLbls>
          <c:showLegendKey val="0"/>
          <c:showVal val="0"/>
          <c:showCatName val="0"/>
          <c:showSerName val="0"/>
          <c:showPercent val="0"/>
          <c:showBubbleSize val="0"/>
        </c:dLbls>
        <c:gapWidth val="100"/>
        <c:axId val="887209136"/>
        <c:axId val="887211760"/>
      </c:barChart>
      <c:lineChart>
        <c:grouping val="standard"/>
        <c:varyColors val="0"/>
        <c:ser>
          <c:idx val="1"/>
          <c:order val="1"/>
          <c:tx>
            <c:v>National Progress % Polyps To Date</c:v>
          </c:tx>
          <c:spPr>
            <a:ln w="28575" cap="rnd">
              <a:solidFill>
                <a:schemeClr val="accent3"/>
              </a:solidFill>
              <a:prstDash val="sysDash"/>
              <a:round/>
            </a:ln>
            <a:effectLst/>
          </c:spPr>
          <c:marker>
            <c:symbol val="none"/>
          </c:marker>
          <c:cat>
            <c:strRef>
              <c:f>'MI Data'!$BA$161:$BA$208</c:f>
              <c:strCache>
                <c:ptCount val="48"/>
                <c:pt idx="0">
                  <c:v>Barnsley Hospital NHS FT</c:v>
                </c:pt>
                <c:pt idx="1">
                  <c:v>Bedford Hospital </c:v>
                </c:pt>
                <c:pt idx="2">
                  <c:v>Barking, Havering and Redbridge Hospital (BHRUT)</c:v>
                </c:pt>
                <c:pt idx="3">
                  <c:v>Bournemouth/University Hospital Dorset </c:v>
                </c:pt>
                <c:pt idx="4">
                  <c:v>Chesterfield Royal Hospital </c:v>
                </c:pt>
                <c:pt idx="5">
                  <c:v>County Durham and Darlington FT</c:v>
                </c:pt>
                <c:pt idx="6">
                  <c:v>East Lancashire Hospitals NHS Trust</c:v>
                </c:pt>
                <c:pt idx="7">
                  <c:v>ESNEFT (Colchester)</c:v>
                </c:pt>
                <c:pt idx="8">
                  <c:v>Gateshead Health FT</c:v>
                </c:pt>
                <c:pt idx="9">
                  <c:v>George Eliot Hospital</c:v>
                </c:pt>
                <c:pt idx="10">
                  <c:v>Great Western</c:v>
                </c:pt>
                <c:pt idx="11">
                  <c:v>Guys and St Thomas' NHS Foundation Trust</c:v>
                </c:pt>
                <c:pt idx="12">
                  <c:v>Harrogate District Hospital </c:v>
                </c:pt>
                <c:pt idx="13">
                  <c:v>Homerton</c:v>
                </c:pt>
                <c:pt idx="14">
                  <c:v>James Paget University Hospitals NHS FT</c:v>
                </c:pt>
                <c:pt idx="15">
                  <c:v>Kettering General Hospital (KGH)</c:v>
                </c:pt>
                <c:pt idx="16">
                  <c:v>King's College Hospital NHS FT</c:v>
                </c:pt>
                <c:pt idx="17">
                  <c:v>Leeds Teaching Hospitals Trust</c:v>
                </c:pt>
                <c:pt idx="18">
                  <c:v>Maidstone &amp; Tunbridge Wells NHS Trust</c:v>
                </c:pt>
                <c:pt idx="19">
                  <c:v>Newcastle Upon Tyne Hospital FT</c:v>
                </c:pt>
                <c:pt idx="20">
                  <c:v>Norfolk and Norwich Hospital</c:v>
                </c:pt>
                <c:pt idx="21">
                  <c:v>North Bristol NHS Trust</c:v>
                </c:pt>
                <c:pt idx="22">
                  <c:v>North Cumbria Integrated Care FT </c:v>
                </c:pt>
                <c:pt idx="23">
                  <c:v>North Tees and Hartlepool </c:v>
                </c:pt>
                <c:pt idx="24">
                  <c:v>Northampton General Hospital (NGH) </c:v>
                </c:pt>
                <c:pt idx="25">
                  <c:v>Northern Care Alliance (Pennines)</c:v>
                </c:pt>
                <c:pt idx="26">
                  <c:v>Northern Care Alliance (Salford Royal Lead)</c:v>
                </c:pt>
                <c:pt idx="27">
                  <c:v>Northumbria Healthcare FT</c:v>
                </c:pt>
                <c:pt idx="28">
                  <c:v>Portsmouth</c:v>
                </c:pt>
                <c:pt idx="29">
                  <c:v>Royal Free London</c:v>
                </c:pt>
                <c:pt idx="30">
                  <c:v>Sheffield Teaching Hospitals NHS Trust </c:v>
                </c:pt>
                <c:pt idx="31">
                  <c:v>Sherwood Forest Hospital (SFH)</c:v>
                </c:pt>
                <c:pt idx="32">
                  <c:v>Shrewsbury and Telford Hospital NHS Trust </c:v>
                </c:pt>
                <c:pt idx="33">
                  <c:v>Somerset NHS Foundation Trust </c:v>
                </c:pt>
                <c:pt idx="34">
                  <c:v>South Tees Hospitlas FT </c:v>
                </c:pt>
                <c:pt idx="35">
                  <c:v>South Warwickshire NHS FT </c:v>
                </c:pt>
                <c:pt idx="36">
                  <c:v>The Queen Elizabeth Hospital King's Lynn NHS</c:v>
                </c:pt>
                <c:pt idx="37">
                  <c:v>UCLH</c:v>
                </c:pt>
                <c:pt idx="38">
                  <c:v>United Lincolnshire Hospitals (ULHT)</c:v>
                </c:pt>
                <c:pt idx="39">
                  <c:v>University Hospital Coventry and Warwick</c:v>
                </c:pt>
                <c:pt idx="40">
                  <c:v>University Hospitals Leicester (UHL)</c:v>
                </c:pt>
                <c:pt idx="41">
                  <c:v>University Hospitalas North Midlands (UHNM)</c:v>
                </c:pt>
                <c:pt idx="42">
                  <c:v>University Hospitals of Derby and Burton</c:v>
                </c:pt>
                <c:pt idx="43">
                  <c:v>University Hospitals Plymouth NHS Trust</c:v>
                </c:pt>
                <c:pt idx="44">
                  <c:v>West Hertfordshire Hospital </c:v>
                </c:pt>
                <c:pt idx="45">
                  <c:v>Whipps Cross</c:v>
                </c:pt>
                <c:pt idx="46">
                  <c:v>Whittington Health </c:v>
                </c:pt>
                <c:pt idx="47">
                  <c:v>York and Scarborough Teaching Hospitals </c:v>
                </c:pt>
              </c:strCache>
            </c:strRef>
          </c:cat>
          <c:val>
            <c:numRef>
              <c:f>'MI Data'!$BZ$161:$BZ$208</c:f>
              <c:numCache>
                <c:formatCode>0%</c:formatCode>
                <c:ptCount val="48"/>
                <c:pt idx="0">
                  <c:v>0.44056706652126498</c:v>
                </c:pt>
                <c:pt idx="1">
                  <c:v>0.44056706652126498</c:v>
                </c:pt>
                <c:pt idx="2">
                  <c:v>0.44056706652126498</c:v>
                </c:pt>
                <c:pt idx="3">
                  <c:v>0.44056706652126498</c:v>
                </c:pt>
                <c:pt idx="4">
                  <c:v>0.44056706652126498</c:v>
                </c:pt>
                <c:pt idx="5">
                  <c:v>0.44056706652126498</c:v>
                </c:pt>
                <c:pt idx="6">
                  <c:v>0.44056706652126498</c:v>
                </c:pt>
                <c:pt idx="7">
                  <c:v>0.44056706652126498</c:v>
                </c:pt>
                <c:pt idx="8">
                  <c:v>0.44056706652126498</c:v>
                </c:pt>
                <c:pt idx="9">
                  <c:v>0.44056706652126498</c:v>
                </c:pt>
                <c:pt idx="10">
                  <c:v>0.44056706652126498</c:v>
                </c:pt>
                <c:pt idx="11">
                  <c:v>0.44056706652126498</c:v>
                </c:pt>
                <c:pt idx="12">
                  <c:v>0.44056706652126498</c:v>
                </c:pt>
                <c:pt idx="13">
                  <c:v>0.44056706652126498</c:v>
                </c:pt>
                <c:pt idx="14">
                  <c:v>0.44056706652126498</c:v>
                </c:pt>
                <c:pt idx="15">
                  <c:v>0.44056706652126498</c:v>
                </c:pt>
                <c:pt idx="16">
                  <c:v>0.44056706652126498</c:v>
                </c:pt>
                <c:pt idx="17">
                  <c:v>0.44056706652126498</c:v>
                </c:pt>
                <c:pt idx="18">
                  <c:v>0.44056706652126498</c:v>
                </c:pt>
                <c:pt idx="19">
                  <c:v>0.44056706652126498</c:v>
                </c:pt>
                <c:pt idx="20">
                  <c:v>0.44056706652126498</c:v>
                </c:pt>
                <c:pt idx="21">
                  <c:v>0.44056706652126498</c:v>
                </c:pt>
                <c:pt idx="22">
                  <c:v>0.44056706652126498</c:v>
                </c:pt>
                <c:pt idx="23">
                  <c:v>0.44056706652126498</c:v>
                </c:pt>
                <c:pt idx="24">
                  <c:v>0.44056706652126498</c:v>
                </c:pt>
                <c:pt idx="25">
                  <c:v>0.44056706652126498</c:v>
                </c:pt>
                <c:pt idx="26">
                  <c:v>0.44056706652126498</c:v>
                </c:pt>
                <c:pt idx="27">
                  <c:v>0.44056706652126498</c:v>
                </c:pt>
                <c:pt idx="28">
                  <c:v>0.44056706652126498</c:v>
                </c:pt>
                <c:pt idx="29">
                  <c:v>0.44056706652126498</c:v>
                </c:pt>
                <c:pt idx="30">
                  <c:v>0.44056706652126498</c:v>
                </c:pt>
                <c:pt idx="31">
                  <c:v>0.44056706652126498</c:v>
                </c:pt>
                <c:pt idx="32">
                  <c:v>0.44056706652126498</c:v>
                </c:pt>
                <c:pt idx="33">
                  <c:v>0.44056706652126498</c:v>
                </c:pt>
                <c:pt idx="34">
                  <c:v>0.44056706652126498</c:v>
                </c:pt>
                <c:pt idx="35">
                  <c:v>0.44056706652126498</c:v>
                </c:pt>
                <c:pt idx="36">
                  <c:v>0.44056706652126498</c:v>
                </c:pt>
                <c:pt idx="37">
                  <c:v>0.44056706652126498</c:v>
                </c:pt>
                <c:pt idx="38">
                  <c:v>0.44056706652126498</c:v>
                </c:pt>
                <c:pt idx="39">
                  <c:v>0.44056706652126498</c:v>
                </c:pt>
                <c:pt idx="40">
                  <c:v>0.44056706652126498</c:v>
                </c:pt>
                <c:pt idx="41">
                  <c:v>0.44056706652126498</c:v>
                </c:pt>
                <c:pt idx="42">
                  <c:v>0.44056706652126498</c:v>
                </c:pt>
                <c:pt idx="43">
                  <c:v>0.44056706652126498</c:v>
                </c:pt>
                <c:pt idx="44">
                  <c:v>0.44056706652126498</c:v>
                </c:pt>
                <c:pt idx="45">
                  <c:v>0.44056706652126498</c:v>
                </c:pt>
                <c:pt idx="46">
                  <c:v>0.44056706652126498</c:v>
                </c:pt>
                <c:pt idx="47">
                  <c:v>0.44056706652126498</c:v>
                </c:pt>
              </c:numCache>
            </c:numRef>
          </c:val>
          <c:smooth val="0"/>
          <c:extLst>
            <c:ext xmlns:c16="http://schemas.microsoft.com/office/drawing/2014/chart" uri="{C3380CC4-5D6E-409C-BE32-E72D297353CC}">
              <c16:uniqueId val="{00000001-501F-4CB7-A386-E755ED57F71A}"/>
            </c:ext>
          </c:extLst>
        </c:ser>
        <c:dLbls>
          <c:showLegendKey val="0"/>
          <c:showVal val="0"/>
          <c:showCatName val="0"/>
          <c:showSerName val="0"/>
          <c:showPercent val="0"/>
          <c:showBubbleSize val="0"/>
        </c:dLbls>
        <c:marker val="1"/>
        <c:smooth val="0"/>
        <c:axId val="887209136"/>
        <c:axId val="887211760"/>
      </c:lineChart>
      <c:catAx>
        <c:axId val="8872091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87211760"/>
        <c:crosses val="autoZero"/>
        <c:auto val="1"/>
        <c:lblAlgn val="ctr"/>
        <c:lblOffset val="100"/>
        <c:noMultiLvlLbl val="0"/>
      </c:catAx>
      <c:valAx>
        <c:axId val="887211760"/>
        <c:scaling>
          <c:orientation val="minMax"/>
          <c:max val="1"/>
        </c:scaling>
        <c:delete val="0"/>
        <c:axPos val="l"/>
        <c:majorGridlines>
          <c:spPr>
            <a:ln w="9525" cap="flat" cmpd="sng" algn="ctr">
              <a:no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872091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790A331-7ADD-4391-8CA5-606C9BFD26F5}" type="datetimeFigureOut">
              <a:rPr lang="en-GB" smtClean="0"/>
              <a:t>26/10/2022</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GB"/>
              <a:t>NHS Improvement</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EAE16CE-1862-465F-9912-D0001C1A0F9A}" type="slidenum">
              <a:rPr lang="en-GB" smtClean="0"/>
              <a:t>‹#›</a:t>
            </a:fld>
            <a:endParaRPr lang="en-GB"/>
          </a:p>
        </p:txBody>
      </p:sp>
    </p:spTree>
    <p:extLst>
      <p:ext uri="{BB962C8B-B14F-4D97-AF65-F5344CB8AC3E}">
        <p14:creationId xmlns:p14="http://schemas.microsoft.com/office/powerpoint/2010/main" val="85506748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2AE991-F138-4FD8-982E-957F3CA6A0F6}" type="datetimeFigureOut">
              <a:rPr lang="en-GB" smtClean="0"/>
              <a:t>26/10/2022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GB"/>
              <a:t>NHS Improvement</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90AB7D-FC04-41BF-88F7-E47891A06283}" type="slidenum">
              <a:rPr lang="en-GB" smtClean="0"/>
              <a:t>‹#›</a:t>
            </a:fld>
            <a:endParaRPr lang="en-GB"/>
          </a:p>
        </p:txBody>
      </p:sp>
    </p:spTree>
    <p:extLst>
      <p:ext uri="{BB962C8B-B14F-4D97-AF65-F5344CB8AC3E}">
        <p14:creationId xmlns:p14="http://schemas.microsoft.com/office/powerpoint/2010/main" val="1189011056"/>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Title 9"/>
          <p:cNvSpPr>
            <a:spLocks noGrp="1"/>
          </p:cNvSpPr>
          <p:nvPr>
            <p:ph type="title" hasCustomPrompt="1"/>
          </p:nvPr>
        </p:nvSpPr>
        <p:spPr>
          <a:xfrm>
            <a:off x="449539" y="3660487"/>
            <a:ext cx="7886700" cy="689541"/>
          </a:xfrm>
          <a:prstGeom prst="rect">
            <a:avLst/>
          </a:prstGeom>
        </p:spPr>
        <p:txBody>
          <a:bodyPr/>
          <a:lstStyle>
            <a:lvl1pPr>
              <a:defRPr sz="3600" baseline="0">
                <a:solidFill>
                  <a:srgbClr val="005EB8"/>
                </a:solidFill>
                <a:latin typeface="Arial" panose="020B0604020202020204" pitchFamily="34" charset="0"/>
                <a:cs typeface="Arial" panose="020B0604020202020204" pitchFamily="34" charset="0"/>
              </a:defRPr>
            </a:lvl1pPr>
          </a:lstStyle>
          <a:p>
            <a:r>
              <a:rPr lang="en-US"/>
              <a:t>Presentation title</a:t>
            </a:r>
          </a:p>
        </p:txBody>
      </p:sp>
      <p:sp>
        <p:nvSpPr>
          <p:cNvPr id="11" name="Subtitle 2"/>
          <p:cNvSpPr>
            <a:spLocks noGrp="1"/>
          </p:cNvSpPr>
          <p:nvPr>
            <p:ph type="subTitle" idx="1" hasCustomPrompt="1"/>
          </p:nvPr>
        </p:nvSpPr>
        <p:spPr>
          <a:xfrm>
            <a:off x="449539" y="4364955"/>
            <a:ext cx="6858000" cy="473244"/>
          </a:xfrm>
          <a:prstGeom prst="rect">
            <a:avLst/>
          </a:prstGeom>
        </p:spPr>
        <p:txBody>
          <a:bodyPr/>
          <a:lstStyle>
            <a:lvl1pPr marL="0" indent="0" algn="l">
              <a:buNone/>
              <a:defRPr sz="1800" b="0" i="0" baseline="0">
                <a:solidFill>
                  <a:srgbClr val="005EB8"/>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Date</a:t>
            </a:r>
          </a:p>
        </p:txBody>
      </p:sp>
      <p:pic>
        <p:nvPicPr>
          <p:cNvPr id="9" name="Picture 8" descr="A picture containing clipart&#10;&#10;Description generated with very high confidence">
            <a:extLst>
              <a:ext uri="{FF2B5EF4-FFF2-40B4-BE49-F238E27FC236}">
                <a16:creationId xmlns:a16="http://schemas.microsoft.com/office/drawing/2014/main" id="{97959884-1B4F-43C5-92F7-E44DF373C9BF}"/>
              </a:ext>
            </a:extLst>
          </p:cNvPr>
          <p:cNvPicPr>
            <a:picLocks noChangeAspect="1"/>
          </p:cNvPicPr>
          <p:nvPr userDrawn="1"/>
        </p:nvPicPr>
        <p:blipFill>
          <a:blip r:embed="rId2"/>
          <a:stretch>
            <a:fillRect/>
          </a:stretch>
        </p:blipFill>
        <p:spPr>
          <a:xfrm>
            <a:off x="7696159" y="293024"/>
            <a:ext cx="1080655" cy="436418"/>
          </a:xfrm>
          <a:prstGeom prst="rect">
            <a:avLst/>
          </a:prstGeom>
        </p:spPr>
      </p:pic>
      <p:pic>
        <p:nvPicPr>
          <p:cNvPr id="5" name="Content Placeholder 16">
            <a:extLst>
              <a:ext uri="{FF2B5EF4-FFF2-40B4-BE49-F238E27FC236}">
                <a16:creationId xmlns:a16="http://schemas.microsoft.com/office/drawing/2014/main" id="{5FDDE1C8-218E-4901-92BB-E0ADB27DCE4B}"/>
              </a:ext>
            </a:extLst>
          </p:cNvPr>
          <p:cNvPicPr>
            <a:picLocks noChangeAspect="1"/>
          </p:cNvPicPr>
          <p:nvPr userDrawn="1"/>
        </p:nvPicPr>
        <p:blipFill>
          <a:blip r:embed="rId3"/>
          <a:stretch>
            <a:fillRect/>
          </a:stretch>
        </p:blipFill>
        <p:spPr>
          <a:xfrm>
            <a:off x="0" y="6345236"/>
            <a:ext cx="9144000" cy="309465"/>
          </a:xfrm>
          <a:prstGeom prst="rect">
            <a:avLst/>
          </a:prstGeom>
        </p:spPr>
      </p:pic>
      <p:sp>
        <p:nvSpPr>
          <p:cNvPr id="6" name="Text Box 4">
            <a:extLst>
              <a:ext uri="{FF2B5EF4-FFF2-40B4-BE49-F238E27FC236}">
                <a16:creationId xmlns:a16="http://schemas.microsoft.com/office/drawing/2014/main" id="{733EB1D2-9EB5-4BBA-9043-DD9322866AB7}"/>
              </a:ext>
            </a:extLst>
          </p:cNvPr>
          <p:cNvSpPr txBox="1"/>
          <p:nvPr userDrawn="1"/>
        </p:nvSpPr>
        <p:spPr>
          <a:xfrm>
            <a:off x="2575560" y="5792942"/>
            <a:ext cx="3992880" cy="40640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GB" sz="1800">
                <a:effectLst/>
                <a:latin typeface="Arial" panose="020B0604020202020204" pitchFamily="34" charset="0"/>
                <a:ea typeface="Calibri" panose="020F0502020204030204" pitchFamily="34" charset="0"/>
                <a:cs typeface="Times New Roman" panose="02020603050405020304" pitchFamily="18" charset="0"/>
              </a:rPr>
              <a:t>NHS England and NHS Improvement</a:t>
            </a:r>
            <a:endParaRPr lang="en-GB" sz="1200">
              <a:effectLst/>
              <a:latin typeface="Arial" panose="020B0604020202020204" pitchFamily="34" charset="0"/>
              <a:ea typeface="Calibri" panose="020F0502020204030204" pitchFamily="34" charset="0"/>
              <a:cs typeface="Times New Roman" panose="02020603050405020304"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7" name="Title 9"/>
          <p:cNvSpPr>
            <a:spLocks noGrp="1"/>
          </p:cNvSpPr>
          <p:nvPr>
            <p:ph type="title" hasCustomPrompt="1"/>
          </p:nvPr>
        </p:nvSpPr>
        <p:spPr>
          <a:xfrm>
            <a:off x="449539" y="2927244"/>
            <a:ext cx="7886700" cy="689541"/>
          </a:xfrm>
          <a:prstGeom prst="rect">
            <a:avLst/>
          </a:prstGeom>
        </p:spPr>
        <p:txBody>
          <a:bodyPr/>
          <a:lstStyle>
            <a:lvl1pPr>
              <a:defRPr sz="3600" baseline="0">
                <a:solidFill>
                  <a:srgbClr val="005EB8"/>
                </a:solidFill>
                <a:latin typeface="Arial" panose="020B0604020202020204" pitchFamily="34" charset="0"/>
                <a:cs typeface="Arial" panose="020B0604020202020204" pitchFamily="34" charset="0"/>
              </a:defRPr>
            </a:lvl1pPr>
          </a:lstStyle>
          <a:p>
            <a:r>
              <a:rPr lang="en-US"/>
              <a:t>Presentation title</a:t>
            </a:r>
          </a:p>
        </p:txBody>
      </p:sp>
      <p:sp>
        <p:nvSpPr>
          <p:cNvPr id="11" name="Subtitle 2"/>
          <p:cNvSpPr>
            <a:spLocks noGrp="1"/>
          </p:cNvSpPr>
          <p:nvPr>
            <p:ph type="subTitle" idx="1" hasCustomPrompt="1"/>
          </p:nvPr>
        </p:nvSpPr>
        <p:spPr>
          <a:xfrm>
            <a:off x="449539" y="3631712"/>
            <a:ext cx="6858000" cy="473244"/>
          </a:xfrm>
          <a:prstGeom prst="rect">
            <a:avLst/>
          </a:prstGeom>
        </p:spPr>
        <p:txBody>
          <a:bodyPr/>
          <a:lstStyle>
            <a:lvl1pPr marL="0" indent="0" algn="l">
              <a:buNone/>
              <a:defRPr sz="1800" b="0" i="0" baseline="0">
                <a:solidFill>
                  <a:srgbClr val="005EB8"/>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Date</a:t>
            </a:r>
          </a:p>
        </p:txBody>
      </p:sp>
      <p:pic>
        <p:nvPicPr>
          <p:cNvPr id="9" name="Picture 8" descr="A picture containing clipart&#10;&#10;Description generated with very high confidence">
            <a:extLst>
              <a:ext uri="{FF2B5EF4-FFF2-40B4-BE49-F238E27FC236}">
                <a16:creationId xmlns:a16="http://schemas.microsoft.com/office/drawing/2014/main" id="{97959884-1B4F-43C5-92F7-E44DF373C9BF}"/>
              </a:ext>
            </a:extLst>
          </p:cNvPr>
          <p:cNvPicPr>
            <a:picLocks noChangeAspect="1"/>
          </p:cNvPicPr>
          <p:nvPr userDrawn="1"/>
        </p:nvPicPr>
        <p:blipFill>
          <a:blip r:embed="rId2"/>
          <a:stretch>
            <a:fillRect/>
          </a:stretch>
        </p:blipFill>
        <p:spPr>
          <a:xfrm>
            <a:off x="7696159" y="293024"/>
            <a:ext cx="1080655" cy="436418"/>
          </a:xfrm>
          <a:prstGeom prst="rect">
            <a:avLst/>
          </a:prstGeom>
        </p:spPr>
      </p:pic>
      <p:sp>
        <p:nvSpPr>
          <p:cNvPr id="8" name="TextBox 7">
            <a:extLst>
              <a:ext uri="{FF2B5EF4-FFF2-40B4-BE49-F238E27FC236}">
                <a16:creationId xmlns:a16="http://schemas.microsoft.com/office/drawing/2014/main" id="{69A18D46-A30F-4782-B361-7A243EBA6610}"/>
              </a:ext>
            </a:extLst>
          </p:cNvPr>
          <p:cNvSpPr txBox="1"/>
          <p:nvPr userDrawn="1"/>
        </p:nvSpPr>
        <p:spPr>
          <a:xfrm>
            <a:off x="91440" y="137160"/>
            <a:ext cx="1554480" cy="646331"/>
          </a:xfrm>
          <a:prstGeom prst="rect">
            <a:avLst/>
          </a:prstGeom>
          <a:noFill/>
        </p:spPr>
        <p:txBody>
          <a:bodyPr wrap="square" rtlCol="0">
            <a:spAutoFit/>
          </a:bodyPr>
          <a:lstStyle/>
          <a:p>
            <a:r>
              <a:rPr lang="en-GB" b="1">
                <a:solidFill>
                  <a:schemeClr val="bg1"/>
                </a:solidFill>
                <a:latin typeface="Arial" panose="020B0604020202020204" pitchFamily="34" charset="0"/>
                <a:cs typeface="Arial" panose="020B0604020202020204" pitchFamily="34" charset="0"/>
              </a:rPr>
              <a:t>NHS Cancer Programme</a:t>
            </a:r>
          </a:p>
        </p:txBody>
      </p:sp>
      <p:pic>
        <p:nvPicPr>
          <p:cNvPr id="13" name="Picture 12">
            <a:extLst>
              <a:ext uri="{FF2B5EF4-FFF2-40B4-BE49-F238E27FC236}">
                <a16:creationId xmlns:a16="http://schemas.microsoft.com/office/drawing/2014/main" id="{898FCCF5-681C-4EC0-A796-B1E73F1521C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4582921"/>
            <a:ext cx="9144000" cy="2281428"/>
          </a:xfrm>
          <a:prstGeom prst="rect">
            <a:avLst/>
          </a:prstGeom>
        </p:spPr>
      </p:pic>
    </p:spTree>
    <p:extLst>
      <p:ext uri="{BB962C8B-B14F-4D97-AF65-F5344CB8AC3E}">
        <p14:creationId xmlns:p14="http://schemas.microsoft.com/office/powerpoint/2010/main" val="1046002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2_Title Slide">
    <p:bg>
      <p:bgPr>
        <a:solidFill>
          <a:srgbClr val="0070C0"/>
        </a:solidFill>
        <a:effectLst/>
      </p:bgPr>
    </p:bg>
    <p:spTree>
      <p:nvGrpSpPr>
        <p:cNvPr id="1" name=""/>
        <p:cNvGrpSpPr/>
        <p:nvPr/>
      </p:nvGrpSpPr>
      <p:grpSpPr>
        <a:xfrm>
          <a:off x="0" y="0"/>
          <a:ext cx="0" cy="0"/>
          <a:chOff x="0" y="0"/>
          <a:chExt cx="0" cy="0"/>
        </a:xfrm>
      </p:grpSpPr>
      <p:sp>
        <p:nvSpPr>
          <p:cNvPr id="7" name="Title 9"/>
          <p:cNvSpPr>
            <a:spLocks noGrp="1"/>
          </p:cNvSpPr>
          <p:nvPr>
            <p:ph type="title" hasCustomPrompt="1"/>
          </p:nvPr>
        </p:nvSpPr>
        <p:spPr>
          <a:xfrm>
            <a:off x="449539" y="2927244"/>
            <a:ext cx="7886700" cy="689541"/>
          </a:xfrm>
          <a:prstGeom prst="rect">
            <a:avLst/>
          </a:prstGeom>
        </p:spPr>
        <p:txBody>
          <a:bodyPr/>
          <a:lstStyle>
            <a:lvl1pPr>
              <a:defRPr sz="3600" baseline="0">
                <a:solidFill>
                  <a:schemeClr val="bg1"/>
                </a:solidFill>
                <a:latin typeface="Arial" panose="020B0604020202020204" pitchFamily="34" charset="0"/>
                <a:cs typeface="Arial" panose="020B0604020202020204" pitchFamily="34" charset="0"/>
              </a:defRPr>
            </a:lvl1pPr>
          </a:lstStyle>
          <a:p>
            <a:r>
              <a:rPr lang="en-US"/>
              <a:t>Presentation title</a:t>
            </a:r>
          </a:p>
        </p:txBody>
      </p:sp>
      <p:sp>
        <p:nvSpPr>
          <p:cNvPr id="11" name="Subtitle 2"/>
          <p:cNvSpPr>
            <a:spLocks noGrp="1"/>
          </p:cNvSpPr>
          <p:nvPr>
            <p:ph type="subTitle" idx="1" hasCustomPrompt="1"/>
          </p:nvPr>
        </p:nvSpPr>
        <p:spPr>
          <a:xfrm>
            <a:off x="449539" y="3631712"/>
            <a:ext cx="6858000" cy="473244"/>
          </a:xfrm>
          <a:prstGeom prst="rect">
            <a:avLst/>
          </a:prstGeom>
        </p:spPr>
        <p:txBody>
          <a:bodyPr/>
          <a:lstStyle>
            <a:lvl1pPr marL="0" indent="0" algn="l">
              <a:buNone/>
              <a:defRPr sz="1800" b="0" i="0" baseline="0">
                <a:solidFill>
                  <a:schemeClr val="bg1"/>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Date</a:t>
            </a:r>
          </a:p>
        </p:txBody>
      </p:sp>
      <p:pic>
        <p:nvPicPr>
          <p:cNvPr id="9" name="Picture 8" descr="A picture containing clipart&#10;&#10;Description generated with very high confidence">
            <a:extLst>
              <a:ext uri="{FF2B5EF4-FFF2-40B4-BE49-F238E27FC236}">
                <a16:creationId xmlns:a16="http://schemas.microsoft.com/office/drawing/2014/main" id="{97959884-1B4F-43C5-92F7-E44DF373C9BF}"/>
              </a:ext>
            </a:extLst>
          </p:cNvPr>
          <p:cNvPicPr>
            <a:picLocks noChangeAspect="1"/>
          </p:cNvPicPr>
          <p:nvPr userDrawn="1"/>
        </p:nvPicPr>
        <p:blipFill>
          <a:blip r:embed="rId2"/>
          <a:stretch>
            <a:fillRect/>
          </a:stretch>
        </p:blipFill>
        <p:spPr>
          <a:xfrm>
            <a:off x="7696159" y="293024"/>
            <a:ext cx="1080655" cy="436418"/>
          </a:xfrm>
          <a:prstGeom prst="rect">
            <a:avLst/>
          </a:prstGeom>
        </p:spPr>
      </p:pic>
      <p:sp>
        <p:nvSpPr>
          <p:cNvPr id="14" name="Rectangle 13">
            <a:extLst>
              <a:ext uri="{FF2B5EF4-FFF2-40B4-BE49-F238E27FC236}">
                <a16:creationId xmlns:a16="http://schemas.microsoft.com/office/drawing/2014/main" id="{E51DBB78-6102-4BCD-B8F7-727D332102C2}"/>
              </a:ext>
            </a:extLst>
          </p:cNvPr>
          <p:cNvSpPr/>
          <p:nvPr userDrawn="1"/>
        </p:nvSpPr>
        <p:spPr>
          <a:xfrm>
            <a:off x="411298" y="5964818"/>
            <a:ext cx="7257316" cy="523220"/>
          </a:xfrm>
          <a:prstGeom prst="rect">
            <a:avLst/>
          </a:prstGeom>
        </p:spPr>
        <p:txBody>
          <a:bodyPr wrap="square">
            <a:spAutoFit/>
          </a:bodyPr>
          <a:lstStyle/>
          <a:p>
            <a:pPr marL="182563" indent="-182563">
              <a:buFont typeface="Arial" panose="020B0604020202020204" pitchFamily="34" charset="0"/>
              <a:buChar char="•"/>
            </a:pPr>
            <a:r>
              <a:rPr lang="en-US" sz="1400">
                <a:solidFill>
                  <a:schemeClr val="bg1"/>
                </a:solidFill>
                <a:latin typeface="Arial" panose="020B0604020202020204" pitchFamily="34" charset="0"/>
                <a:cs typeface="Arial" panose="020B0604020202020204" pitchFamily="34" charset="0"/>
              </a:rPr>
              <a:t>55,000 more people each year will survive five years or more following diagnosis.</a:t>
            </a:r>
          </a:p>
          <a:p>
            <a:pPr marL="182563" indent="-182563">
              <a:buFont typeface="Arial" panose="020B0604020202020204" pitchFamily="34" charset="0"/>
              <a:buChar char="•"/>
            </a:pPr>
            <a:r>
              <a:rPr lang="en-US" sz="1400">
                <a:solidFill>
                  <a:schemeClr val="bg1"/>
                </a:solidFill>
                <a:latin typeface="Arial" panose="020B0604020202020204" pitchFamily="34" charset="0"/>
                <a:cs typeface="Arial" panose="020B0604020202020204" pitchFamily="34" charset="0"/>
              </a:rPr>
              <a:t>Three in four cancers will be diagnosed at an early stage.</a:t>
            </a:r>
          </a:p>
        </p:txBody>
      </p:sp>
    </p:spTree>
    <p:extLst>
      <p:ext uri="{BB962C8B-B14F-4D97-AF65-F5344CB8AC3E}">
        <p14:creationId xmlns:p14="http://schemas.microsoft.com/office/powerpoint/2010/main" val="245542805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465180" y="1649628"/>
            <a:ext cx="7737674"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itle 10"/>
          <p:cNvSpPr>
            <a:spLocks noGrp="1"/>
          </p:cNvSpPr>
          <p:nvPr>
            <p:ph type="title"/>
          </p:nvPr>
        </p:nvSpPr>
        <p:spPr>
          <a:xfrm>
            <a:off x="461190" y="854464"/>
            <a:ext cx="6567055"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a:solidFill>
                <a:srgbClr val="005EB8"/>
              </a:solidFill>
              <a:latin typeface="Arial" charset="0"/>
              <a:ea typeface="Arial" charset="0"/>
              <a:cs typeface="Arial" charset="0"/>
            </a:endParaRPr>
          </a:p>
        </p:txBody>
      </p:sp>
      <p:sp>
        <p:nvSpPr>
          <p:cNvPr id="8" name="TextBox 7"/>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a:solidFill>
                  <a:schemeClr val="accent3">
                    <a:lumMod val="60000"/>
                    <a:lumOff val="40000"/>
                  </a:schemeClr>
                </a:solidFill>
                <a:latin typeface="Arial" panose="020B0604020202020204" pitchFamily="34" charset="0"/>
                <a:cs typeface="Arial" panose="020B0604020202020204" pitchFamily="34" charset="0"/>
              </a:rPr>
              <a:t> </a:t>
            </a:r>
            <a:r>
              <a:rPr lang="en-US" sz="1200">
                <a:solidFill>
                  <a:schemeClr val="accent3"/>
                </a:solidFill>
                <a:latin typeface="Arial" panose="020B0604020202020204" pitchFamily="34" charset="0"/>
                <a:cs typeface="Arial" panose="020B0604020202020204" pitchFamily="34" charset="0"/>
              </a:rPr>
              <a:t>  </a:t>
            </a:r>
            <a:r>
              <a:rPr lang="en-US" sz="1200">
                <a:solidFill>
                  <a:srgbClr val="005EB8"/>
                </a:solidFill>
                <a:latin typeface="Arial" panose="020B0604020202020204" pitchFamily="34" charset="0"/>
                <a:cs typeface="Arial" panose="020B0604020202020204" pitchFamily="34" charset="0"/>
              </a:rPr>
              <a:t>|</a:t>
            </a:r>
            <a:endParaRPr lang="en-US" sz="1200">
              <a:solidFill>
                <a:schemeClr val="accent3"/>
              </a:solidFill>
              <a:latin typeface="Arial" panose="020B0604020202020204" pitchFamily="34" charset="0"/>
              <a:cs typeface="Arial" panose="020B0604020202020204" pitchFamily="34" charset="0"/>
            </a:endParaRPr>
          </a:p>
        </p:txBody>
      </p:sp>
      <p:sp>
        <p:nvSpPr>
          <p:cNvPr id="9" name="Footer Placeholder 2"/>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a:t>Presentation title</a:t>
            </a:r>
          </a:p>
        </p:txBody>
      </p:sp>
      <p:pic>
        <p:nvPicPr>
          <p:cNvPr id="12" name="Picture 11" descr="A picture containing clipart&#10;&#10;Description generated with very high confidence">
            <a:extLst>
              <a:ext uri="{FF2B5EF4-FFF2-40B4-BE49-F238E27FC236}">
                <a16:creationId xmlns:a16="http://schemas.microsoft.com/office/drawing/2014/main" id="{7ADC841C-5A22-4563-A975-9750BB6F94B4}"/>
              </a:ext>
            </a:extLst>
          </p:cNvPr>
          <p:cNvPicPr>
            <a:picLocks noChangeAspect="1"/>
          </p:cNvPicPr>
          <p:nvPr userDrawn="1"/>
        </p:nvPicPr>
        <p:blipFill>
          <a:blip r:embed="rId2"/>
          <a:stretch>
            <a:fillRect/>
          </a:stretch>
        </p:blipFill>
        <p:spPr>
          <a:xfrm>
            <a:off x="7696159" y="293024"/>
            <a:ext cx="1080655" cy="436418"/>
          </a:xfrm>
          <a:prstGeom prst="rect">
            <a:avLst/>
          </a:prstGeom>
        </p:spPr>
      </p:pic>
      <p:sp>
        <p:nvSpPr>
          <p:cNvPr id="7" name="TextBox 6">
            <a:extLst>
              <a:ext uri="{FF2B5EF4-FFF2-40B4-BE49-F238E27FC236}">
                <a16:creationId xmlns:a16="http://schemas.microsoft.com/office/drawing/2014/main" id="{FF362809-3DAB-4C1A-81F6-A6F6FE1D214F}"/>
              </a:ext>
            </a:extLst>
          </p:cNvPr>
          <p:cNvSpPr txBox="1"/>
          <p:nvPr userDrawn="1"/>
        </p:nvSpPr>
        <p:spPr>
          <a:xfrm>
            <a:off x="91440" y="137160"/>
            <a:ext cx="1554480" cy="646331"/>
          </a:xfrm>
          <a:prstGeom prst="rect">
            <a:avLst/>
          </a:prstGeom>
          <a:noFill/>
        </p:spPr>
        <p:txBody>
          <a:bodyPr wrap="square" rtlCol="0">
            <a:spAutoFit/>
          </a:bodyPr>
          <a:lstStyle/>
          <a:p>
            <a:r>
              <a:rPr lang="en-GB" b="1">
                <a:solidFill>
                  <a:schemeClr val="bg1"/>
                </a:solidFill>
                <a:latin typeface="Arial" panose="020B0604020202020204" pitchFamily="34" charset="0"/>
                <a:cs typeface="Arial" panose="020B0604020202020204" pitchFamily="34" charset="0"/>
              </a:rPr>
              <a:t>NHS Cancer Programme</a:t>
            </a:r>
          </a:p>
        </p:txBody>
      </p:sp>
      <p:pic>
        <p:nvPicPr>
          <p:cNvPr id="3" name="Picture 2">
            <a:extLst>
              <a:ext uri="{FF2B5EF4-FFF2-40B4-BE49-F238E27FC236}">
                <a16:creationId xmlns:a16="http://schemas.microsoft.com/office/drawing/2014/main" id="{BB488F5E-220E-4D41-99FE-917FB77588D3}"/>
              </a:ext>
            </a:extLst>
          </p:cNvPr>
          <p:cNvPicPr>
            <a:picLocks noChangeAspect="1"/>
          </p:cNvPicPr>
          <p:nvPr userDrawn="1"/>
        </p:nvPicPr>
        <p:blipFill>
          <a:blip r:embed="rId3"/>
          <a:stretch>
            <a:fillRect/>
          </a:stretch>
        </p:blipFill>
        <p:spPr>
          <a:xfrm>
            <a:off x="8272732" y="6004365"/>
            <a:ext cx="691572" cy="691572"/>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465180" y="1649628"/>
            <a:ext cx="7737674"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itle 10"/>
          <p:cNvSpPr>
            <a:spLocks noGrp="1"/>
          </p:cNvSpPr>
          <p:nvPr>
            <p:ph type="title"/>
          </p:nvPr>
        </p:nvSpPr>
        <p:spPr>
          <a:xfrm>
            <a:off x="461190" y="854464"/>
            <a:ext cx="6567055"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a:solidFill>
                <a:srgbClr val="005EB8"/>
              </a:solidFill>
              <a:latin typeface="Arial" charset="0"/>
              <a:ea typeface="Arial" charset="0"/>
              <a:cs typeface="Arial" charset="0"/>
            </a:endParaRPr>
          </a:p>
        </p:txBody>
      </p:sp>
      <p:sp>
        <p:nvSpPr>
          <p:cNvPr id="8" name="TextBox 7"/>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a:solidFill>
                  <a:schemeClr val="accent3">
                    <a:lumMod val="60000"/>
                    <a:lumOff val="40000"/>
                  </a:schemeClr>
                </a:solidFill>
                <a:latin typeface="Arial" panose="020B0604020202020204" pitchFamily="34" charset="0"/>
                <a:cs typeface="Arial" panose="020B0604020202020204" pitchFamily="34" charset="0"/>
              </a:rPr>
              <a:t> </a:t>
            </a:r>
            <a:r>
              <a:rPr lang="en-US" sz="1200">
                <a:solidFill>
                  <a:schemeClr val="accent3"/>
                </a:solidFill>
                <a:latin typeface="Arial" panose="020B0604020202020204" pitchFamily="34" charset="0"/>
                <a:cs typeface="Arial" panose="020B0604020202020204" pitchFamily="34" charset="0"/>
              </a:rPr>
              <a:t>  </a:t>
            </a:r>
            <a:r>
              <a:rPr lang="en-US" sz="1200">
                <a:solidFill>
                  <a:srgbClr val="005EB8"/>
                </a:solidFill>
                <a:latin typeface="Arial" panose="020B0604020202020204" pitchFamily="34" charset="0"/>
                <a:cs typeface="Arial" panose="020B0604020202020204" pitchFamily="34" charset="0"/>
              </a:rPr>
              <a:t>|</a:t>
            </a:r>
            <a:endParaRPr lang="en-US" sz="1200">
              <a:solidFill>
                <a:schemeClr val="accent3"/>
              </a:solidFill>
              <a:latin typeface="Arial" panose="020B0604020202020204" pitchFamily="34" charset="0"/>
              <a:cs typeface="Arial" panose="020B0604020202020204" pitchFamily="34" charset="0"/>
            </a:endParaRPr>
          </a:p>
        </p:txBody>
      </p:sp>
      <p:sp>
        <p:nvSpPr>
          <p:cNvPr id="9" name="Footer Placeholder 2"/>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a:t>Presentation title</a:t>
            </a:r>
          </a:p>
        </p:txBody>
      </p:sp>
      <p:pic>
        <p:nvPicPr>
          <p:cNvPr id="12" name="Picture 11" descr="A picture containing clipart&#10;&#10;Description generated with very high confidence">
            <a:extLst>
              <a:ext uri="{FF2B5EF4-FFF2-40B4-BE49-F238E27FC236}">
                <a16:creationId xmlns:a16="http://schemas.microsoft.com/office/drawing/2014/main" id="{7ADC841C-5A22-4563-A975-9750BB6F94B4}"/>
              </a:ext>
            </a:extLst>
          </p:cNvPr>
          <p:cNvPicPr>
            <a:picLocks noChangeAspect="1"/>
          </p:cNvPicPr>
          <p:nvPr userDrawn="1"/>
        </p:nvPicPr>
        <p:blipFill>
          <a:blip r:embed="rId2"/>
          <a:stretch>
            <a:fillRect/>
          </a:stretch>
        </p:blipFill>
        <p:spPr>
          <a:xfrm>
            <a:off x="7696159" y="293024"/>
            <a:ext cx="1080655" cy="436418"/>
          </a:xfrm>
          <a:prstGeom prst="rect">
            <a:avLst/>
          </a:prstGeom>
        </p:spPr>
      </p:pic>
      <p:sp>
        <p:nvSpPr>
          <p:cNvPr id="7" name="TextBox 6">
            <a:extLst>
              <a:ext uri="{FF2B5EF4-FFF2-40B4-BE49-F238E27FC236}">
                <a16:creationId xmlns:a16="http://schemas.microsoft.com/office/drawing/2014/main" id="{FF362809-3DAB-4C1A-81F6-A6F6FE1D214F}"/>
              </a:ext>
            </a:extLst>
          </p:cNvPr>
          <p:cNvSpPr txBox="1"/>
          <p:nvPr userDrawn="1"/>
        </p:nvSpPr>
        <p:spPr>
          <a:xfrm>
            <a:off x="91440" y="137160"/>
            <a:ext cx="1554480" cy="646331"/>
          </a:xfrm>
          <a:prstGeom prst="rect">
            <a:avLst/>
          </a:prstGeom>
          <a:noFill/>
        </p:spPr>
        <p:txBody>
          <a:bodyPr wrap="square" rtlCol="0">
            <a:spAutoFit/>
          </a:bodyPr>
          <a:lstStyle/>
          <a:p>
            <a:r>
              <a:rPr lang="en-GB" b="1">
                <a:solidFill>
                  <a:schemeClr val="bg1"/>
                </a:solidFill>
                <a:latin typeface="Arial" panose="020B0604020202020204" pitchFamily="34" charset="0"/>
                <a:cs typeface="Arial" panose="020B0604020202020204" pitchFamily="34" charset="0"/>
              </a:rPr>
              <a:t>NHS Cancer Programme</a:t>
            </a:r>
          </a:p>
        </p:txBody>
      </p:sp>
      <p:pic>
        <p:nvPicPr>
          <p:cNvPr id="13" name="Picture 12">
            <a:extLst>
              <a:ext uri="{FF2B5EF4-FFF2-40B4-BE49-F238E27FC236}">
                <a16:creationId xmlns:a16="http://schemas.microsoft.com/office/drawing/2014/main" id="{D6FA672F-1147-4272-8D5A-E51F7690CFC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53891" y="4948838"/>
            <a:ext cx="1222923" cy="956325"/>
          </a:xfrm>
          <a:prstGeom prst="rect">
            <a:avLst/>
          </a:prstGeom>
        </p:spPr>
      </p:pic>
      <p:pic>
        <p:nvPicPr>
          <p:cNvPr id="14" name="Picture 13">
            <a:extLst>
              <a:ext uri="{FF2B5EF4-FFF2-40B4-BE49-F238E27FC236}">
                <a16:creationId xmlns:a16="http://schemas.microsoft.com/office/drawing/2014/main" id="{1CD842C0-F708-423F-8190-C2800A592E71}"/>
              </a:ext>
            </a:extLst>
          </p:cNvPr>
          <p:cNvPicPr>
            <a:picLocks noChangeAspect="1"/>
          </p:cNvPicPr>
          <p:nvPr userDrawn="1"/>
        </p:nvPicPr>
        <p:blipFill>
          <a:blip r:embed="rId4"/>
          <a:stretch>
            <a:fillRect/>
          </a:stretch>
        </p:blipFill>
        <p:spPr>
          <a:xfrm>
            <a:off x="8272733" y="6006992"/>
            <a:ext cx="691572" cy="691572"/>
          </a:xfrm>
          <a:prstGeom prst="rect">
            <a:avLst/>
          </a:prstGeom>
        </p:spPr>
      </p:pic>
    </p:spTree>
    <p:extLst>
      <p:ext uri="{BB962C8B-B14F-4D97-AF65-F5344CB8AC3E}">
        <p14:creationId xmlns:p14="http://schemas.microsoft.com/office/powerpoint/2010/main" val="32363788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a:solidFill>
                  <a:schemeClr val="accent3">
                    <a:lumMod val="60000"/>
                    <a:lumOff val="40000"/>
                  </a:schemeClr>
                </a:solidFill>
                <a:latin typeface="Arial" panose="020B0604020202020204" pitchFamily="34" charset="0"/>
                <a:cs typeface="Arial" panose="020B0604020202020204" pitchFamily="34" charset="0"/>
              </a:rPr>
              <a:t> </a:t>
            </a:r>
            <a:r>
              <a:rPr lang="en-US" sz="1200">
                <a:solidFill>
                  <a:schemeClr val="accent3"/>
                </a:solidFill>
                <a:latin typeface="Arial" panose="020B0604020202020204" pitchFamily="34" charset="0"/>
                <a:cs typeface="Arial" panose="020B0604020202020204" pitchFamily="34" charset="0"/>
              </a:rPr>
              <a:t> </a:t>
            </a:r>
            <a:r>
              <a:rPr lang="en-US" sz="1200">
                <a:solidFill>
                  <a:srgbClr val="005EB8"/>
                </a:solidFill>
                <a:latin typeface="Arial" panose="020B0604020202020204" pitchFamily="34" charset="0"/>
                <a:cs typeface="Arial" panose="020B0604020202020204" pitchFamily="34" charset="0"/>
              </a:rPr>
              <a:t> |</a:t>
            </a:r>
          </a:p>
        </p:txBody>
      </p:sp>
      <p:sp>
        <p:nvSpPr>
          <p:cNvPr id="10" name="Footer Placeholder 2"/>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a:t>Presentation title</a:t>
            </a:r>
          </a:p>
        </p:txBody>
      </p:sp>
    </p:spTree>
    <p:extLst>
      <p:ext uri="{BB962C8B-B14F-4D97-AF65-F5344CB8AC3E}">
        <p14:creationId xmlns:p14="http://schemas.microsoft.com/office/powerpoint/2010/main" val="266261087"/>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4" r:id="rId3"/>
    <p:sldLayoutId id="2147483662" r:id="rId4"/>
    <p:sldLayoutId id="2147483665" r:id="rId5"/>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F3D25-53C5-4487-9D8F-A1705AAC319A}"/>
              </a:ext>
            </a:extLst>
          </p:cNvPr>
          <p:cNvSpPr>
            <a:spLocks noGrp="1"/>
          </p:cNvSpPr>
          <p:nvPr>
            <p:ph type="title"/>
          </p:nvPr>
        </p:nvSpPr>
        <p:spPr>
          <a:xfrm>
            <a:off x="449539" y="2881517"/>
            <a:ext cx="7886700" cy="689541"/>
          </a:xfrm>
        </p:spPr>
        <p:txBody>
          <a:bodyPr/>
          <a:lstStyle/>
          <a:p>
            <a:r>
              <a:rPr lang="en-GB" b="1" dirty="0"/>
              <a:t>CCE Evaluation Site Breakdown</a:t>
            </a:r>
          </a:p>
        </p:txBody>
      </p:sp>
      <p:sp>
        <p:nvSpPr>
          <p:cNvPr id="5" name="Subtitle 4">
            <a:extLst>
              <a:ext uri="{FF2B5EF4-FFF2-40B4-BE49-F238E27FC236}">
                <a16:creationId xmlns:a16="http://schemas.microsoft.com/office/drawing/2014/main" id="{CE426D26-330B-482D-BBB4-717B49C5EC94}"/>
              </a:ext>
            </a:extLst>
          </p:cNvPr>
          <p:cNvSpPr>
            <a:spLocks noGrp="1"/>
          </p:cNvSpPr>
          <p:nvPr>
            <p:ph type="subTitle" idx="1"/>
          </p:nvPr>
        </p:nvSpPr>
        <p:spPr/>
        <p:txBody>
          <a:bodyPr lIns="91440" tIns="45720" rIns="91440" bIns="45720" anchor="t"/>
          <a:lstStyle/>
          <a:p>
            <a:r>
              <a:rPr lang="en-GB" dirty="0">
                <a:latin typeface="Arial"/>
                <a:cs typeface="Arial"/>
              </a:rPr>
              <a:t>Charts based on eCRF data up to the end of September 2022</a:t>
            </a:r>
            <a:endParaRPr lang="en-GB" dirty="0"/>
          </a:p>
        </p:txBody>
      </p:sp>
    </p:spTree>
    <p:extLst>
      <p:ext uri="{BB962C8B-B14F-4D97-AF65-F5344CB8AC3E}">
        <p14:creationId xmlns:p14="http://schemas.microsoft.com/office/powerpoint/2010/main" val="1154517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Box 38">
            <a:extLst>
              <a:ext uri="{FF2B5EF4-FFF2-40B4-BE49-F238E27FC236}">
                <a16:creationId xmlns:a16="http://schemas.microsoft.com/office/drawing/2014/main" id="{1685D1AE-8723-4499-B3EA-181754396302}"/>
              </a:ext>
            </a:extLst>
          </p:cNvPr>
          <p:cNvSpPr txBox="1"/>
          <p:nvPr/>
        </p:nvSpPr>
        <p:spPr>
          <a:xfrm>
            <a:off x="226503" y="6291743"/>
            <a:ext cx="696286" cy="566257"/>
          </a:xfrm>
          <a:prstGeom prst="rect">
            <a:avLst/>
          </a:prstGeom>
          <a:solidFill>
            <a:schemeClr val="bg1"/>
          </a:solidFill>
        </p:spPr>
        <p:txBody>
          <a:bodyPr wrap="square" rtlCol="0">
            <a:spAutoFit/>
          </a:bodyPr>
          <a:lstStyle/>
          <a:p>
            <a:endParaRPr lang="en-GB"/>
          </a:p>
        </p:txBody>
      </p:sp>
      <p:sp>
        <p:nvSpPr>
          <p:cNvPr id="2" name="TextBox 1">
            <a:extLst>
              <a:ext uri="{FF2B5EF4-FFF2-40B4-BE49-F238E27FC236}">
                <a16:creationId xmlns:a16="http://schemas.microsoft.com/office/drawing/2014/main" id="{EABB29D0-818C-469A-AE17-18050559E194}"/>
              </a:ext>
            </a:extLst>
          </p:cNvPr>
          <p:cNvSpPr txBox="1"/>
          <p:nvPr/>
        </p:nvSpPr>
        <p:spPr>
          <a:xfrm>
            <a:off x="418168" y="998298"/>
            <a:ext cx="8307664" cy="5724644"/>
          </a:xfrm>
          <a:prstGeom prst="rect">
            <a:avLst/>
          </a:prstGeom>
          <a:noFill/>
        </p:spPr>
        <p:txBody>
          <a:bodyPr wrap="square" lIns="91440" tIns="45720" rIns="91440" bIns="45720" rtlCol="0" anchor="t">
            <a:spAutoFit/>
          </a:bodyPr>
          <a:lstStyle/>
          <a:p>
            <a:pPr marL="342900" indent="-342900">
              <a:buFont typeface="+mj-lt"/>
              <a:buAutoNum type="arabicPeriod"/>
            </a:pPr>
            <a:r>
              <a:rPr lang="en-GB" b="1" dirty="0">
                <a:solidFill>
                  <a:srgbClr val="231F20"/>
                </a:solidFill>
                <a:latin typeface="Arial" panose="020B0604020202020204" pitchFamily="34" charset="0"/>
                <a:cs typeface="Arial" panose="020B0604020202020204" pitchFamily="34" charset="0"/>
              </a:rPr>
              <a:t>CCE eCRF forms submitted vs capsules swallowed </a:t>
            </a:r>
            <a:br>
              <a:rPr lang="en-GB" b="1" dirty="0">
                <a:solidFill>
                  <a:srgbClr val="231F20"/>
                </a:solidFill>
                <a:latin typeface="Arial" panose="020B0604020202020204" pitchFamily="34" charset="0"/>
                <a:cs typeface="Arial" panose="020B0604020202020204" pitchFamily="34" charset="0"/>
              </a:rPr>
            </a:br>
            <a:r>
              <a:rPr lang="en-GB" sz="1600" b="1" dirty="0">
                <a:solidFill>
                  <a:srgbClr val="231F20"/>
                </a:solidFill>
                <a:latin typeface="Arial" panose="020B0604020202020204" pitchFamily="34" charset="0"/>
                <a:cs typeface="Arial" panose="020B0604020202020204" pitchFamily="34" charset="0"/>
              </a:rPr>
              <a:t>(1a. %, 1b. overall numbers)</a:t>
            </a:r>
            <a:br>
              <a:rPr lang="en-GB" b="1" dirty="0">
                <a:solidFill>
                  <a:srgbClr val="231F20"/>
                </a:solidFill>
                <a:latin typeface="Arial" panose="020B0604020202020204" pitchFamily="34" charset="0"/>
                <a:cs typeface="Arial" panose="020B0604020202020204" pitchFamily="34" charset="0"/>
              </a:rPr>
            </a:br>
            <a:r>
              <a:rPr lang="en-GB" sz="1500" dirty="0">
                <a:solidFill>
                  <a:srgbClr val="231F20"/>
                </a:solidFill>
                <a:latin typeface="Arial" panose="020B0604020202020204" pitchFamily="34" charset="0"/>
                <a:cs typeface="Arial" panose="020B0604020202020204" pitchFamily="34" charset="0"/>
              </a:rPr>
              <a:t>Chart shows the numbers of capsules swallowed at each site (grey) as reported through monthly management information returns vs the number of case report forms submitted to the eCRF. </a:t>
            </a:r>
            <a:endParaRPr lang="en-GB" sz="1500" b="1" dirty="0">
              <a:solidFill>
                <a:srgbClr val="231F20"/>
              </a:solidFill>
              <a:latin typeface="Arial" panose="020B0604020202020204" pitchFamily="34" charset="0"/>
              <a:cs typeface="Arial" panose="020B0604020202020204" pitchFamily="34" charset="0"/>
            </a:endParaRPr>
          </a:p>
          <a:p>
            <a:pPr marL="342900" indent="-342900">
              <a:buFont typeface="+mj-lt"/>
              <a:buAutoNum type="arabicPeriod"/>
            </a:pPr>
            <a:r>
              <a:rPr lang="en-GB" b="1" dirty="0">
                <a:solidFill>
                  <a:srgbClr val="231F20"/>
                </a:solidFill>
                <a:latin typeface="Arial" panose="020B0604020202020204" pitchFamily="34" charset="0"/>
                <a:cs typeface="Arial" panose="020B0604020202020204" pitchFamily="34" charset="0"/>
              </a:rPr>
              <a:t>CCE completion rates</a:t>
            </a:r>
            <a:br>
              <a:rPr lang="en-GB" b="1" dirty="0">
                <a:solidFill>
                  <a:srgbClr val="231F20"/>
                </a:solidFill>
                <a:latin typeface="Arial" panose="020B0604020202020204" pitchFamily="34" charset="0"/>
                <a:cs typeface="Arial" panose="020B0604020202020204" pitchFamily="34" charset="0"/>
              </a:rPr>
            </a:br>
            <a:r>
              <a:rPr lang="en-GB" sz="1500" dirty="0">
                <a:solidFill>
                  <a:srgbClr val="231F20"/>
                </a:solidFill>
                <a:latin typeface="Arial" panose="020B0604020202020204" pitchFamily="34" charset="0"/>
                <a:cs typeface="Arial" panose="020B0604020202020204" pitchFamily="34" charset="0"/>
              </a:rPr>
              <a:t>Chart shows the number of procedures that were reported as completed (orange) vs the total number of patients who received CCE (blue). Note that for the purpose of these charts, offered CCE means those who received it.</a:t>
            </a:r>
          </a:p>
          <a:p>
            <a:pPr marL="342900" indent="-342900">
              <a:buFont typeface="+mj-lt"/>
              <a:buAutoNum type="arabicPeriod"/>
            </a:pPr>
            <a:r>
              <a:rPr lang="en-GB" b="1" dirty="0">
                <a:solidFill>
                  <a:srgbClr val="231F20"/>
                </a:solidFill>
                <a:latin typeface="Arial" panose="020B0604020202020204" pitchFamily="34" charset="0"/>
                <a:cs typeface="Arial" panose="020B0604020202020204" pitchFamily="34" charset="0"/>
              </a:rPr>
              <a:t>Bowel prep</a:t>
            </a:r>
            <a:br>
              <a:rPr lang="en-GB" b="1" dirty="0">
                <a:solidFill>
                  <a:srgbClr val="231F20"/>
                </a:solidFill>
                <a:latin typeface="Arial" panose="020B0604020202020204" pitchFamily="34" charset="0"/>
                <a:cs typeface="Arial" panose="020B0604020202020204" pitchFamily="34" charset="0"/>
              </a:rPr>
            </a:br>
            <a:r>
              <a:rPr lang="en-GB" sz="1500" dirty="0">
                <a:solidFill>
                  <a:srgbClr val="231F20"/>
                </a:solidFill>
                <a:latin typeface="Arial" panose="020B0604020202020204" pitchFamily="34" charset="0"/>
                <a:cs typeface="Arial" panose="020B0604020202020204" pitchFamily="34" charset="0"/>
              </a:rPr>
              <a:t>Chart shows the number of patients who had a CC clear score of &lt;5 (yellow) vs the number of patients the clinician assessed and determined as having inadequate bowel prep (green). Note that both are measures of inadequate bowel prep but the latter will be the deciding measure for adequacy. </a:t>
            </a:r>
          </a:p>
          <a:p>
            <a:pPr marL="342900" indent="-342900">
              <a:buFont typeface="+mj-lt"/>
              <a:buAutoNum type="arabicPeriod"/>
            </a:pPr>
            <a:r>
              <a:rPr lang="en-GB" b="1" dirty="0">
                <a:solidFill>
                  <a:srgbClr val="231F20"/>
                </a:solidFill>
                <a:latin typeface="Arial" panose="020B0604020202020204" pitchFamily="34" charset="0"/>
                <a:cs typeface="Arial" panose="020B0604020202020204" pitchFamily="34" charset="0"/>
              </a:rPr>
              <a:t>Polyps</a:t>
            </a:r>
            <a:br>
              <a:rPr lang="en-GB" b="1" dirty="0">
                <a:solidFill>
                  <a:srgbClr val="231F20"/>
                </a:solidFill>
                <a:latin typeface="Arial" panose="020B0604020202020204" pitchFamily="34" charset="0"/>
                <a:cs typeface="Arial" panose="020B0604020202020204" pitchFamily="34" charset="0"/>
              </a:rPr>
            </a:br>
            <a:r>
              <a:rPr lang="en-GB" sz="1500" dirty="0">
                <a:solidFill>
                  <a:srgbClr val="231F20"/>
                </a:solidFill>
                <a:latin typeface="Arial" panose="020B0604020202020204" pitchFamily="34" charset="0"/>
                <a:cs typeface="Arial" panose="020B0604020202020204" pitchFamily="34" charset="0"/>
              </a:rPr>
              <a:t>Chart shows the number of patients who had a polyp of any size detected (grey) compared with the total number of patients who received CCE (blue).</a:t>
            </a:r>
          </a:p>
          <a:p>
            <a:pPr marL="342900" indent="-342900">
              <a:buFont typeface="+mj-lt"/>
              <a:buAutoNum type="arabicPeriod"/>
            </a:pPr>
            <a:r>
              <a:rPr lang="en-GB" b="1" dirty="0">
                <a:solidFill>
                  <a:srgbClr val="231F20"/>
                </a:solidFill>
                <a:latin typeface="Arial" panose="020B0604020202020204" pitchFamily="34" charset="0"/>
                <a:cs typeface="Arial" panose="020B0604020202020204" pitchFamily="34" charset="0"/>
              </a:rPr>
              <a:t>Onward referrals (overall)</a:t>
            </a:r>
            <a:br>
              <a:rPr lang="en-GB" b="1" dirty="0">
                <a:solidFill>
                  <a:srgbClr val="231F20"/>
                </a:solidFill>
                <a:latin typeface="Arial" panose="020B0604020202020204" pitchFamily="34" charset="0"/>
                <a:cs typeface="Arial" panose="020B0604020202020204" pitchFamily="34" charset="0"/>
              </a:rPr>
            </a:br>
            <a:r>
              <a:rPr lang="en-GB" sz="1500" dirty="0">
                <a:solidFill>
                  <a:srgbClr val="231F20"/>
                </a:solidFill>
                <a:latin typeface="Arial" panose="020B0604020202020204" pitchFamily="34" charset="0"/>
                <a:cs typeface="Arial" panose="020B0604020202020204" pitchFamily="34" charset="0"/>
              </a:rPr>
              <a:t>Chart shows the percentage of patients referred for an additional investigation following CCE.</a:t>
            </a:r>
            <a:endParaRPr lang="en-GB" sz="1500" b="1" dirty="0">
              <a:solidFill>
                <a:srgbClr val="231F20"/>
              </a:solidFill>
              <a:latin typeface="Arial" panose="020B0604020202020204" pitchFamily="34" charset="0"/>
              <a:cs typeface="Arial" panose="020B0604020202020204" pitchFamily="34" charset="0"/>
            </a:endParaRPr>
          </a:p>
          <a:p>
            <a:pPr marL="342900" indent="-342900">
              <a:buFont typeface="+mj-lt"/>
              <a:buAutoNum type="arabicPeriod"/>
            </a:pPr>
            <a:r>
              <a:rPr lang="en-GB" b="1" dirty="0">
                <a:solidFill>
                  <a:srgbClr val="231F20"/>
                </a:solidFill>
                <a:latin typeface="Arial" panose="020B0604020202020204" pitchFamily="34" charset="0"/>
                <a:cs typeface="Arial" panose="020B0604020202020204" pitchFamily="34" charset="0"/>
              </a:rPr>
              <a:t>Onward referrals (colonoscopy and </a:t>
            </a:r>
            <a:r>
              <a:rPr lang="en-GB" b="1" dirty="0" err="1">
                <a:solidFill>
                  <a:srgbClr val="231F20"/>
                </a:solidFill>
                <a:latin typeface="Arial" panose="020B0604020202020204" pitchFamily="34" charset="0"/>
                <a:cs typeface="Arial" panose="020B0604020202020204" pitchFamily="34" charset="0"/>
              </a:rPr>
              <a:t>flexisigmoidoscopy</a:t>
            </a:r>
            <a:r>
              <a:rPr lang="en-GB" b="1" dirty="0">
                <a:solidFill>
                  <a:srgbClr val="231F20"/>
                </a:solidFill>
                <a:latin typeface="Arial" panose="020B0604020202020204" pitchFamily="34" charset="0"/>
                <a:cs typeface="Arial" panose="020B0604020202020204" pitchFamily="34" charset="0"/>
              </a:rPr>
              <a:t>)</a:t>
            </a:r>
            <a:br>
              <a:rPr lang="en-GB" b="1" dirty="0">
                <a:solidFill>
                  <a:srgbClr val="231F20"/>
                </a:solidFill>
                <a:latin typeface="Arial" panose="020B0604020202020204" pitchFamily="34" charset="0"/>
                <a:cs typeface="Arial" panose="020B0604020202020204" pitchFamily="34" charset="0"/>
              </a:rPr>
            </a:br>
            <a:r>
              <a:rPr lang="en-GB" sz="1500" dirty="0">
                <a:solidFill>
                  <a:srgbClr val="231F20"/>
                </a:solidFill>
                <a:latin typeface="Arial" panose="020B0604020202020204" pitchFamily="34" charset="0"/>
                <a:cs typeface="Arial" panose="020B0604020202020204" pitchFamily="34" charset="0"/>
              </a:rPr>
              <a:t>Chart shows the percentage of patients who referred for colonoscopy (green) and </a:t>
            </a:r>
            <a:r>
              <a:rPr lang="en-GB" sz="1500" dirty="0" err="1">
                <a:solidFill>
                  <a:srgbClr val="231F20"/>
                </a:solidFill>
                <a:latin typeface="Arial" panose="020B0604020202020204" pitchFamily="34" charset="0"/>
                <a:cs typeface="Arial" panose="020B0604020202020204" pitchFamily="34" charset="0"/>
              </a:rPr>
              <a:t>flexisigmoidoscopy</a:t>
            </a:r>
            <a:r>
              <a:rPr lang="en-GB" sz="1500" dirty="0">
                <a:solidFill>
                  <a:srgbClr val="231F20"/>
                </a:solidFill>
                <a:latin typeface="Arial" panose="020B0604020202020204" pitchFamily="34" charset="0"/>
                <a:cs typeface="Arial" panose="020B0604020202020204" pitchFamily="34" charset="0"/>
              </a:rPr>
              <a:t> (orange)</a:t>
            </a:r>
          </a:p>
        </p:txBody>
      </p:sp>
      <p:sp>
        <p:nvSpPr>
          <p:cNvPr id="20" name="Title 2">
            <a:extLst>
              <a:ext uri="{FF2B5EF4-FFF2-40B4-BE49-F238E27FC236}">
                <a16:creationId xmlns:a16="http://schemas.microsoft.com/office/drawing/2014/main" id="{E9FAD59F-4465-4DCD-8656-6E027E0274B3}"/>
              </a:ext>
            </a:extLst>
          </p:cNvPr>
          <p:cNvSpPr txBox="1">
            <a:spLocks/>
          </p:cNvSpPr>
          <p:nvPr/>
        </p:nvSpPr>
        <p:spPr>
          <a:xfrm>
            <a:off x="573094" y="540783"/>
            <a:ext cx="6567055" cy="611649"/>
          </a:xfrm>
          <a:prstGeom prst="rect">
            <a:avLst/>
          </a:prstGeom>
        </p:spPr>
        <p:txBody>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GB" sz="2000" b="1" dirty="0"/>
              <a:t>Chart Descriptions</a:t>
            </a:r>
          </a:p>
        </p:txBody>
      </p:sp>
    </p:spTree>
    <p:extLst>
      <p:ext uri="{BB962C8B-B14F-4D97-AF65-F5344CB8AC3E}">
        <p14:creationId xmlns:p14="http://schemas.microsoft.com/office/powerpoint/2010/main" val="2355694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Box 38">
            <a:extLst>
              <a:ext uri="{FF2B5EF4-FFF2-40B4-BE49-F238E27FC236}">
                <a16:creationId xmlns:a16="http://schemas.microsoft.com/office/drawing/2014/main" id="{1685D1AE-8723-4499-B3EA-181754396302}"/>
              </a:ext>
            </a:extLst>
          </p:cNvPr>
          <p:cNvSpPr txBox="1"/>
          <p:nvPr/>
        </p:nvSpPr>
        <p:spPr>
          <a:xfrm>
            <a:off x="226503" y="6291743"/>
            <a:ext cx="696286" cy="566257"/>
          </a:xfrm>
          <a:prstGeom prst="rect">
            <a:avLst/>
          </a:prstGeom>
          <a:solidFill>
            <a:schemeClr val="bg1"/>
          </a:solidFill>
        </p:spPr>
        <p:txBody>
          <a:bodyPr wrap="square" rtlCol="0">
            <a:spAutoFit/>
          </a:bodyPr>
          <a:lstStyle/>
          <a:p>
            <a:endParaRPr lang="en-GB"/>
          </a:p>
        </p:txBody>
      </p:sp>
      <p:sp>
        <p:nvSpPr>
          <p:cNvPr id="20" name="Title 2">
            <a:extLst>
              <a:ext uri="{FF2B5EF4-FFF2-40B4-BE49-F238E27FC236}">
                <a16:creationId xmlns:a16="http://schemas.microsoft.com/office/drawing/2014/main" id="{E9FAD59F-4465-4DCD-8656-6E027E0274B3}"/>
              </a:ext>
            </a:extLst>
          </p:cNvPr>
          <p:cNvSpPr txBox="1">
            <a:spLocks/>
          </p:cNvSpPr>
          <p:nvPr/>
        </p:nvSpPr>
        <p:spPr>
          <a:xfrm>
            <a:off x="341740" y="408581"/>
            <a:ext cx="6830241" cy="611649"/>
          </a:xfrm>
          <a:prstGeom prst="rect">
            <a:avLst/>
          </a:prstGeom>
        </p:spPr>
        <p:txBody>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GB" sz="2000" b="1" dirty="0"/>
              <a:t>1a. CCE eCRF forms submitted vs capsules swallowed</a:t>
            </a:r>
          </a:p>
        </p:txBody>
      </p:sp>
      <p:graphicFrame>
        <p:nvGraphicFramePr>
          <p:cNvPr id="2" name="Chart 1">
            <a:extLst>
              <a:ext uri="{FF2B5EF4-FFF2-40B4-BE49-F238E27FC236}">
                <a16:creationId xmlns:a16="http://schemas.microsoft.com/office/drawing/2014/main" id="{074717FD-D4F3-434B-B0A7-E1D8322A4063}"/>
              </a:ext>
              <a:ext uri="{147F2762-F138-4A5C-976F-8EAC2B608ADB}">
                <a16:predDERef xmlns:a16="http://schemas.microsoft.com/office/drawing/2014/main" pred="{3CAC2511-AAFF-4D7E-A9E2-6888F69F4210}"/>
              </a:ext>
            </a:extLst>
          </p:cNvPr>
          <p:cNvGraphicFramePr>
            <a:graphicFrameLocks/>
          </p:cNvGraphicFramePr>
          <p:nvPr>
            <p:extLst>
              <p:ext uri="{D42A27DB-BD31-4B8C-83A1-F6EECF244321}">
                <p14:modId xmlns:p14="http://schemas.microsoft.com/office/powerpoint/2010/main" val="3752221831"/>
              </p:ext>
            </p:extLst>
          </p:nvPr>
        </p:nvGraphicFramePr>
        <p:xfrm>
          <a:off x="120121" y="873654"/>
          <a:ext cx="8523514" cy="361088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a:extLst>
              <a:ext uri="{FF2B5EF4-FFF2-40B4-BE49-F238E27FC236}">
                <a16:creationId xmlns:a16="http://schemas.microsoft.com/office/drawing/2014/main" id="{B4C9B3D8-05CB-4125-B5B9-CD41FFB8CCE5}"/>
              </a:ext>
            </a:extLst>
          </p:cNvPr>
          <p:cNvGraphicFramePr>
            <a:graphicFrameLocks/>
          </p:cNvGraphicFramePr>
          <p:nvPr>
            <p:extLst>
              <p:ext uri="{D42A27DB-BD31-4B8C-83A1-F6EECF244321}">
                <p14:modId xmlns:p14="http://schemas.microsoft.com/office/powerpoint/2010/main" val="2122776755"/>
              </p:ext>
            </p:extLst>
          </p:nvPr>
        </p:nvGraphicFramePr>
        <p:xfrm>
          <a:off x="225955" y="4747683"/>
          <a:ext cx="7973181" cy="162015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48742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Box 38">
            <a:extLst>
              <a:ext uri="{FF2B5EF4-FFF2-40B4-BE49-F238E27FC236}">
                <a16:creationId xmlns:a16="http://schemas.microsoft.com/office/drawing/2014/main" id="{1685D1AE-8723-4499-B3EA-181754396302}"/>
              </a:ext>
            </a:extLst>
          </p:cNvPr>
          <p:cNvSpPr txBox="1"/>
          <p:nvPr/>
        </p:nvSpPr>
        <p:spPr>
          <a:xfrm>
            <a:off x="226503" y="6291743"/>
            <a:ext cx="696286" cy="566257"/>
          </a:xfrm>
          <a:prstGeom prst="rect">
            <a:avLst/>
          </a:prstGeom>
          <a:solidFill>
            <a:schemeClr val="bg1"/>
          </a:solidFill>
        </p:spPr>
        <p:txBody>
          <a:bodyPr wrap="square" rtlCol="0">
            <a:spAutoFit/>
          </a:bodyPr>
          <a:lstStyle/>
          <a:p>
            <a:endParaRPr lang="en-GB"/>
          </a:p>
        </p:txBody>
      </p:sp>
      <p:sp>
        <p:nvSpPr>
          <p:cNvPr id="20" name="Title 2">
            <a:extLst>
              <a:ext uri="{FF2B5EF4-FFF2-40B4-BE49-F238E27FC236}">
                <a16:creationId xmlns:a16="http://schemas.microsoft.com/office/drawing/2014/main" id="{E9FAD59F-4465-4DCD-8656-6E027E0274B3}"/>
              </a:ext>
            </a:extLst>
          </p:cNvPr>
          <p:cNvSpPr txBox="1">
            <a:spLocks/>
          </p:cNvSpPr>
          <p:nvPr/>
        </p:nvSpPr>
        <p:spPr>
          <a:xfrm>
            <a:off x="341740" y="408581"/>
            <a:ext cx="6830241" cy="611649"/>
          </a:xfrm>
          <a:prstGeom prst="rect">
            <a:avLst/>
          </a:prstGeom>
        </p:spPr>
        <p:txBody>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GB" sz="2000" b="1" dirty="0"/>
              <a:t>1b. CCE eCRF forms submitted vs capsules swallowed</a:t>
            </a:r>
          </a:p>
        </p:txBody>
      </p:sp>
      <p:graphicFrame>
        <p:nvGraphicFramePr>
          <p:cNvPr id="2" name="Chart 1">
            <a:extLst>
              <a:ext uri="{FF2B5EF4-FFF2-40B4-BE49-F238E27FC236}">
                <a16:creationId xmlns:a16="http://schemas.microsoft.com/office/drawing/2014/main" id="{3CAC2511-AAFF-4D7E-A9E2-6888F69F4210}"/>
              </a:ext>
            </a:extLst>
          </p:cNvPr>
          <p:cNvGraphicFramePr>
            <a:graphicFrameLocks/>
          </p:cNvGraphicFramePr>
          <p:nvPr>
            <p:extLst>
              <p:ext uri="{D42A27DB-BD31-4B8C-83A1-F6EECF244321}">
                <p14:modId xmlns:p14="http://schemas.microsoft.com/office/powerpoint/2010/main" val="1627083274"/>
              </p:ext>
            </p:extLst>
          </p:nvPr>
        </p:nvGraphicFramePr>
        <p:xfrm>
          <a:off x="231775" y="1017058"/>
          <a:ext cx="8535460" cy="36195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a:extLst>
              <a:ext uri="{FF2B5EF4-FFF2-40B4-BE49-F238E27FC236}">
                <a16:creationId xmlns:a16="http://schemas.microsoft.com/office/drawing/2014/main" id="{459A7C51-7C92-49B0-8E77-77CFE017780A}"/>
              </a:ext>
            </a:extLst>
          </p:cNvPr>
          <p:cNvGraphicFramePr>
            <a:graphicFrameLocks/>
          </p:cNvGraphicFramePr>
          <p:nvPr>
            <p:extLst>
              <p:ext uri="{D42A27DB-BD31-4B8C-83A1-F6EECF244321}">
                <p14:modId xmlns:p14="http://schemas.microsoft.com/office/powerpoint/2010/main" val="613063223"/>
              </p:ext>
            </p:extLst>
          </p:nvPr>
        </p:nvGraphicFramePr>
        <p:xfrm>
          <a:off x="337608" y="4785253"/>
          <a:ext cx="7835900" cy="16287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74474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Box 38">
            <a:extLst>
              <a:ext uri="{FF2B5EF4-FFF2-40B4-BE49-F238E27FC236}">
                <a16:creationId xmlns:a16="http://schemas.microsoft.com/office/drawing/2014/main" id="{1685D1AE-8723-4499-B3EA-181754396302}"/>
              </a:ext>
            </a:extLst>
          </p:cNvPr>
          <p:cNvSpPr txBox="1"/>
          <p:nvPr/>
        </p:nvSpPr>
        <p:spPr>
          <a:xfrm>
            <a:off x="226503" y="6291743"/>
            <a:ext cx="696286" cy="566257"/>
          </a:xfrm>
          <a:prstGeom prst="rect">
            <a:avLst/>
          </a:prstGeom>
          <a:solidFill>
            <a:schemeClr val="bg1"/>
          </a:solidFill>
        </p:spPr>
        <p:txBody>
          <a:bodyPr wrap="square" rtlCol="0">
            <a:spAutoFit/>
          </a:bodyPr>
          <a:lstStyle/>
          <a:p>
            <a:endParaRPr lang="en-GB"/>
          </a:p>
        </p:txBody>
      </p:sp>
      <p:sp>
        <p:nvSpPr>
          <p:cNvPr id="20" name="Title 2">
            <a:extLst>
              <a:ext uri="{FF2B5EF4-FFF2-40B4-BE49-F238E27FC236}">
                <a16:creationId xmlns:a16="http://schemas.microsoft.com/office/drawing/2014/main" id="{E9FAD59F-4465-4DCD-8656-6E027E0274B3}"/>
              </a:ext>
            </a:extLst>
          </p:cNvPr>
          <p:cNvSpPr txBox="1">
            <a:spLocks/>
          </p:cNvSpPr>
          <p:nvPr/>
        </p:nvSpPr>
        <p:spPr>
          <a:xfrm>
            <a:off x="574646" y="408581"/>
            <a:ext cx="6567055" cy="611649"/>
          </a:xfrm>
          <a:prstGeom prst="rect">
            <a:avLst/>
          </a:prstGeom>
        </p:spPr>
        <p:txBody>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GB" sz="2000" b="1" dirty="0"/>
              <a:t>2. Completion rates</a:t>
            </a:r>
          </a:p>
        </p:txBody>
      </p:sp>
      <p:graphicFrame>
        <p:nvGraphicFramePr>
          <p:cNvPr id="6" name="Chart 5">
            <a:extLst>
              <a:ext uri="{FF2B5EF4-FFF2-40B4-BE49-F238E27FC236}">
                <a16:creationId xmlns:a16="http://schemas.microsoft.com/office/drawing/2014/main" id="{CFF7241D-78B6-4511-B0F9-3928CC566252}"/>
              </a:ext>
            </a:extLst>
          </p:cNvPr>
          <p:cNvGraphicFramePr>
            <a:graphicFrameLocks/>
          </p:cNvGraphicFramePr>
          <p:nvPr>
            <p:extLst>
              <p:ext uri="{D42A27DB-BD31-4B8C-83A1-F6EECF244321}">
                <p14:modId xmlns:p14="http://schemas.microsoft.com/office/powerpoint/2010/main" val="515168064"/>
              </p:ext>
            </p:extLst>
          </p:nvPr>
        </p:nvGraphicFramePr>
        <p:xfrm>
          <a:off x="226503" y="822244"/>
          <a:ext cx="8627241" cy="394462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a:extLst>
              <a:ext uri="{FF2B5EF4-FFF2-40B4-BE49-F238E27FC236}">
                <a16:creationId xmlns:a16="http://schemas.microsoft.com/office/drawing/2014/main" id="{E689A4EE-2351-47CC-BBC0-246CA6AC3D8E}"/>
              </a:ext>
            </a:extLst>
          </p:cNvPr>
          <p:cNvGraphicFramePr>
            <a:graphicFrameLocks/>
          </p:cNvGraphicFramePr>
          <p:nvPr>
            <p:extLst>
              <p:ext uri="{D42A27DB-BD31-4B8C-83A1-F6EECF244321}">
                <p14:modId xmlns:p14="http://schemas.microsoft.com/office/powerpoint/2010/main" val="1217738731"/>
              </p:ext>
            </p:extLst>
          </p:nvPr>
        </p:nvGraphicFramePr>
        <p:xfrm>
          <a:off x="0" y="4888437"/>
          <a:ext cx="8124669" cy="175220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25572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Box 38">
            <a:extLst>
              <a:ext uri="{FF2B5EF4-FFF2-40B4-BE49-F238E27FC236}">
                <a16:creationId xmlns:a16="http://schemas.microsoft.com/office/drawing/2014/main" id="{1685D1AE-8723-4499-B3EA-181754396302}"/>
              </a:ext>
            </a:extLst>
          </p:cNvPr>
          <p:cNvSpPr txBox="1"/>
          <p:nvPr/>
        </p:nvSpPr>
        <p:spPr>
          <a:xfrm>
            <a:off x="226503" y="6291743"/>
            <a:ext cx="696286" cy="566257"/>
          </a:xfrm>
          <a:prstGeom prst="rect">
            <a:avLst/>
          </a:prstGeom>
          <a:solidFill>
            <a:schemeClr val="bg1"/>
          </a:solidFill>
        </p:spPr>
        <p:txBody>
          <a:bodyPr wrap="square" rtlCol="0">
            <a:spAutoFit/>
          </a:bodyPr>
          <a:lstStyle/>
          <a:p>
            <a:endParaRPr lang="en-GB"/>
          </a:p>
        </p:txBody>
      </p:sp>
      <p:sp>
        <p:nvSpPr>
          <p:cNvPr id="20" name="Title 2">
            <a:extLst>
              <a:ext uri="{FF2B5EF4-FFF2-40B4-BE49-F238E27FC236}">
                <a16:creationId xmlns:a16="http://schemas.microsoft.com/office/drawing/2014/main" id="{E9FAD59F-4465-4DCD-8656-6E027E0274B3}"/>
              </a:ext>
            </a:extLst>
          </p:cNvPr>
          <p:cNvSpPr txBox="1">
            <a:spLocks/>
          </p:cNvSpPr>
          <p:nvPr/>
        </p:nvSpPr>
        <p:spPr>
          <a:xfrm>
            <a:off x="574646" y="408581"/>
            <a:ext cx="6567055" cy="611649"/>
          </a:xfrm>
          <a:prstGeom prst="rect">
            <a:avLst/>
          </a:prstGeom>
        </p:spPr>
        <p:txBody>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GB" sz="2000" b="1" dirty="0"/>
              <a:t>3. Bowel prep</a:t>
            </a:r>
          </a:p>
        </p:txBody>
      </p:sp>
      <p:graphicFrame>
        <p:nvGraphicFramePr>
          <p:cNvPr id="6" name="Chart 5">
            <a:extLst>
              <a:ext uri="{FF2B5EF4-FFF2-40B4-BE49-F238E27FC236}">
                <a16:creationId xmlns:a16="http://schemas.microsoft.com/office/drawing/2014/main" id="{7B915D79-FAF1-413D-9C1C-D283760D72B3}"/>
              </a:ext>
            </a:extLst>
          </p:cNvPr>
          <p:cNvGraphicFramePr>
            <a:graphicFrameLocks/>
          </p:cNvGraphicFramePr>
          <p:nvPr>
            <p:extLst>
              <p:ext uri="{D42A27DB-BD31-4B8C-83A1-F6EECF244321}">
                <p14:modId xmlns:p14="http://schemas.microsoft.com/office/powerpoint/2010/main" val="2012455944"/>
              </p:ext>
            </p:extLst>
          </p:nvPr>
        </p:nvGraphicFramePr>
        <p:xfrm>
          <a:off x="201381" y="928121"/>
          <a:ext cx="8744055" cy="401863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a:extLst>
              <a:ext uri="{FF2B5EF4-FFF2-40B4-BE49-F238E27FC236}">
                <a16:creationId xmlns:a16="http://schemas.microsoft.com/office/drawing/2014/main" id="{AACCF1FD-33DC-4B3E-B7D3-AD124B7BE4F6}"/>
              </a:ext>
            </a:extLst>
          </p:cNvPr>
          <p:cNvGraphicFramePr>
            <a:graphicFrameLocks/>
          </p:cNvGraphicFramePr>
          <p:nvPr>
            <p:extLst>
              <p:ext uri="{D42A27DB-BD31-4B8C-83A1-F6EECF244321}">
                <p14:modId xmlns:p14="http://schemas.microsoft.com/office/powerpoint/2010/main" val="1879679958"/>
              </p:ext>
            </p:extLst>
          </p:nvPr>
        </p:nvGraphicFramePr>
        <p:xfrm>
          <a:off x="226502" y="4994935"/>
          <a:ext cx="7928147" cy="168566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05718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Box 38">
            <a:extLst>
              <a:ext uri="{FF2B5EF4-FFF2-40B4-BE49-F238E27FC236}">
                <a16:creationId xmlns:a16="http://schemas.microsoft.com/office/drawing/2014/main" id="{1685D1AE-8723-4499-B3EA-181754396302}"/>
              </a:ext>
            </a:extLst>
          </p:cNvPr>
          <p:cNvSpPr txBox="1"/>
          <p:nvPr/>
        </p:nvSpPr>
        <p:spPr>
          <a:xfrm>
            <a:off x="226503" y="6291743"/>
            <a:ext cx="696286" cy="566257"/>
          </a:xfrm>
          <a:prstGeom prst="rect">
            <a:avLst/>
          </a:prstGeom>
          <a:solidFill>
            <a:schemeClr val="bg1"/>
          </a:solidFill>
        </p:spPr>
        <p:txBody>
          <a:bodyPr wrap="square" rtlCol="0">
            <a:spAutoFit/>
          </a:bodyPr>
          <a:lstStyle/>
          <a:p>
            <a:endParaRPr lang="en-GB"/>
          </a:p>
        </p:txBody>
      </p:sp>
      <p:sp>
        <p:nvSpPr>
          <p:cNvPr id="20" name="Title 2">
            <a:extLst>
              <a:ext uri="{FF2B5EF4-FFF2-40B4-BE49-F238E27FC236}">
                <a16:creationId xmlns:a16="http://schemas.microsoft.com/office/drawing/2014/main" id="{E9FAD59F-4465-4DCD-8656-6E027E0274B3}"/>
              </a:ext>
            </a:extLst>
          </p:cNvPr>
          <p:cNvSpPr txBox="1">
            <a:spLocks/>
          </p:cNvSpPr>
          <p:nvPr/>
        </p:nvSpPr>
        <p:spPr>
          <a:xfrm>
            <a:off x="573094" y="540783"/>
            <a:ext cx="6567055" cy="611649"/>
          </a:xfrm>
          <a:prstGeom prst="rect">
            <a:avLst/>
          </a:prstGeom>
        </p:spPr>
        <p:txBody>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GB" sz="2000" b="1" dirty="0"/>
              <a:t>4. Polyps</a:t>
            </a:r>
          </a:p>
        </p:txBody>
      </p:sp>
      <p:graphicFrame>
        <p:nvGraphicFramePr>
          <p:cNvPr id="6" name="Chart 5">
            <a:extLst>
              <a:ext uri="{FF2B5EF4-FFF2-40B4-BE49-F238E27FC236}">
                <a16:creationId xmlns:a16="http://schemas.microsoft.com/office/drawing/2014/main" id="{A1EF08C9-B3AF-4A63-9564-4C85977A054F}"/>
              </a:ext>
            </a:extLst>
          </p:cNvPr>
          <p:cNvGraphicFramePr>
            <a:graphicFrameLocks/>
          </p:cNvGraphicFramePr>
          <p:nvPr>
            <p:extLst>
              <p:ext uri="{D42A27DB-BD31-4B8C-83A1-F6EECF244321}">
                <p14:modId xmlns:p14="http://schemas.microsoft.com/office/powerpoint/2010/main" val="2766315862"/>
              </p:ext>
            </p:extLst>
          </p:nvPr>
        </p:nvGraphicFramePr>
        <p:xfrm>
          <a:off x="226503" y="937512"/>
          <a:ext cx="8542743" cy="400009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a:extLst>
              <a:ext uri="{FF2B5EF4-FFF2-40B4-BE49-F238E27FC236}">
                <a16:creationId xmlns:a16="http://schemas.microsoft.com/office/drawing/2014/main" id="{40BA2AF0-1706-4014-AECA-5BCC0ED075E9}"/>
              </a:ext>
            </a:extLst>
          </p:cNvPr>
          <p:cNvGraphicFramePr>
            <a:graphicFrameLocks/>
          </p:cNvGraphicFramePr>
          <p:nvPr>
            <p:extLst>
              <p:ext uri="{D42A27DB-BD31-4B8C-83A1-F6EECF244321}">
                <p14:modId xmlns:p14="http://schemas.microsoft.com/office/powerpoint/2010/main" val="2873852977"/>
              </p:ext>
            </p:extLst>
          </p:nvPr>
        </p:nvGraphicFramePr>
        <p:xfrm>
          <a:off x="226503" y="4937602"/>
          <a:ext cx="7969649" cy="168516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39472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Box 38">
            <a:extLst>
              <a:ext uri="{FF2B5EF4-FFF2-40B4-BE49-F238E27FC236}">
                <a16:creationId xmlns:a16="http://schemas.microsoft.com/office/drawing/2014/main" id="{1685D1AE-8723-4499-B3EA-181754396302}"/>
              </a:ext>
            </a:extLst>
          </p:cNvPr>
          <p:cNvSpPr txBox="1"/>
          <p:nvPr/>
        </p:nvSpPr>
        <p:spPr>
          <a:xfrm>
            <a:off x="226503" y="6291743"/>
            <a:ext cx="696286" cy="566257"/>
          </a:xfrm>
          <a:prstGeom prst="rect">
            <a:avLst/>
          </a:prstGeom>
          <a:solidFill>
            <a:schemeClr val="bg1"/>
          </a:solidFill>
        </p:spPr>
        <p:txBody>
          <a:bodyPr wrap="square" rtlCol="0">
            <a:spAutoFit/>
          </a:bodyPr>
          <a:lstStyle/>
          <a:p>
            <a:endParaRPr lang="en-GB"/>
          </a:p>
        </p:txBody>
      </p:sp>
      <p:sp>
        <p:nvSpPr>
          <p:cNvPr id="20" name="Title 2">
            <a:extLst>
              <a:ext uri="{FF2B5EF4-FFF2-40B4-BE49-F238E27FC236}">
                <a16:creationId xmlns:a16="http://schemas.microsoft.com/office/drawing/2014/main" id="{E9FAD59F-4465-4DCD-8656-6E027E0274B3}"/>
              </a:ext>
            </a:extLst>
          </p:cNvPr>
          <p:cNvSpPr txBox="1">
            <a:spLocks/>
          </p:cNvSpPr>
          <p:nvPr/>
        </p:nvSpPr>
        <p:spPr>
          <a:xfrm>
            <a:off x="573094" y="540783"/>
            <a:ext cx="6567055" cy="611649"/>
          </a:xfrm>
          <a:prstGeom prst="rect">
            <a:avLst/>
          </a:prstGeom>
        </p:spPr>
        <p:txBody>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GB" sz="2000" b="1" dirty="0"/>
              <a:t>5. Onward referrals (overall)</a:t>
            </a:r>
          </a:p>
        </p:txBody>
      </p:sp>
      <p:graphicFrame>
        <p:nvGraphicFramePr>
          <p:cNvPr id="6" name="Chart 5">
            <a:extLst>
              <a:ext uri="{FF2B5EF4-FFF2-40B4-BE49-F238E27FC236}">
                <a16:creationId xmlns:a16="http://schemas.microsoft.com/office/drawing/2014/main" id="{81E35D27-93CA-41B9-8F0A-19969A117D1C}"/>
              </a:ext>
            </a:extLst>
          </p:cNvPr>
          <p:cNvGraphicFramePr>
            <a:graphicFrameLocks/>
          </p:cNvGraphicFramePr>
          <p:nvPr>
            <p:extLst>
              <p:ext uri="{D42A27DB-BD31-4B8C-83A1-F6EECF244321}">
                <p14:modId xmlns:p14="http://schemas.microsoft.com/office/powerpoint/2010/main" val="941524835"/>
              </p:ext>
            </p:extLst>
          </p:nvPr>
        </p:nvGraphicFramePr>
        <p:xfrm>
          <a:off x="0" y="5087209"/>
          <a:ext cx="8199620" cy="166031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a:extLst>
              <a:ext uri="{FF2B5EF4-FFF2-40B4-BE49-F238E27FC236}">
                <a16:creationId xmlns:a16="http://schemas.microsoft.com/office/drawing/2014/main" id="{BD4E0635-5A7E-4713-9218-C50A486C1C25}"/>
              </a:ext>
            </a:extLst>
          </p:cNvPr>
          <p:cNvGraphicFramePr>
            <a:graphicFrameLocks/>
          </p:cNvGraphicFramePr>
          <p:nvPr>
            <p:extLst>
              <p:ext uri="{D42A27DB-BD31-4B8C-83A1-F6EECF244321}">
                <p14:modId xmlns:p14="http://schemas.microsoft.com/office/powerpoint/2010/main" val="170200679"/>
              </p:ext>
            </p:extLst>
          </p:nvPr>
        </p:nvGraphicFramePr>
        <p:xfrm>
          <a:off x="119920" y="846607"/>
          <a:ext cx="8934137" cy="424060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61338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Box 38">
            <a:extLst>
              <a:ext uri="{FF2B5EF4-FFF2-40B4-BE49-F238E27FC236}">
                <a16:creationId xmlns:a16="http://schemas.microsoft.com/office/drawing/2014/main" id="{1685D1AE-8723-4499-B3EA-181754396302}"/>
              </a:ext>
            </a:extLst>
          </p:cNvPr>
          <p:cNvSpPr txBox="1"/>
          <p:nvPr/>
        </p:nvSpPr>
        <p:spPr>
          <a:xfrm>
            <a:off x="226503" y="6291743"/>
            <a:ext cx="696286" cy="566257"/>
          </a:xfrm>
          <a:prstGeom prst="rect">
            <a:avLst/>
          </a:prstGeom>
          <a:solidFill>
            <a:schemeClr val="bg1"/>
          </a:solidFill>
        </p:spPr>
        <p:txBody>
          <a:bodyPr wrap="square" rtlCol="0">
            <a:spAutoFit/>
          </a:bodyPr>
          <a:lstStyle/>
          <a:p>
            <a:endParaRPr lang="en-GB"/>
          </a:p>
        </p:txBody>
      </p:sp>
      <p:sp>
        <p:nvSpPr>
          <p:cNvPr id="20" name="Title 2">
            <a:extLst>
              <a:ext uri="{FF2B5EF4-FFF2-40B4-BE49-F238E27FC236}">
                <a16:creationId xmlns:a16="http://schemas.microsoft.com/office/drawing/2014/main" id="{E9FAD59F-4465-4DCD-8656-6E027E0274B3}"/>
              </a:ext>
            </a:extLst>
          </p:cNvPr>
          <p:cNvSpPr txBox="1">
            <a:spLocks/>
          </p:cNvSpPr>
          <p:nvPr/>
        </p:nvSpPr>
        <p:spPr>
          <a:xfrm>
            <a:off x="363774" y="189903"/>
            <a:ext cx="7491253" cy="611649"/>
          </a:xfrm>
          <a:prstGeom prst="rect">
            <a:avLst/>
          </a:prstGeom>
        </p:spPr>
        <p:txBody>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GB" sz="2000" b="1" dirty="0"/>
              <a:t>6. Onward referrals (colonoscopy and </a:t>
            </a:r>
            <a:r>
              <a:rPr lang="en-GB" sz="2000" b="1" dirty="0" err="1"/>
              <a:t>flexisigmoidoscopy</a:t>
            </a:r>
            <a:r>
              <a:rPr lang="en-GB" sz="2000" b="1" dirty="0"/>
              <a:t>)</a:t>
            </a:r>
          </a:p>
        </p:txBody>
      </p:sp>
      <p:graphicFrame>
        <p:nvGraphicFramePr>
          <p:cNvPr id="6" name="Chart 5">
            <a:extLst>
              <a:ext uri="{FF2B5EF4-FFF2-40B4-BE49-F238E27FC236}">
                <a16:creationId xmlns:a16="http://schemas.microsoft.com/office/drawing/2014/main" id="{56335781-2C56-480D-8383-DAC01322F7A3}"/>
              </a:ext>
            </a:extLst>
          </p:cNvPr>
          <p:cNvGraphicFramePr>
            <a:graphicFrameLocks/>
          </p:cNvGraphicFramePr>
          <p:nvPr>
            <p:extLst>
              <p:ext uri="{D42A27DB-BD31-4B8C-83A1-F6EECF244321}">
                <p14:modId xmlns:p14="http://schemas.microsoft.com/office/powerpoint/2010/main" val="872670221"/>
              </p:ext>
            </p:extLst>
          </p:nvPr>
        </p:nvGraphicFramePr>
        <p:xfrm>
          <a:off x="226503" y="608422"/>
          <a:ext cx="8692645" cy="308430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a:extLst>
              <a:ext uri="{FF2B5EF4-FFF2-40B4-BE49-F238E27FC236}">
                <a16:creationId xmlns:a16="http://schemas.microsoft.com/office/drawing/2014/main" id="{2D3103D8-E436-4C04-834C-D4D6EC092686}"/>
              </a:ext>
            </a:extLst>
          </p:cNvPr>
          <p:cNvGraphicFramePr>
            <a:graphicFrameLocks/>
          </p:cNvGraphicFramePr>
          <p:nvPr>
            <p:extLst>
              <p:ext uri="{D42A27DB-BD31-4B8C-83A1-F6EECF244321}">
                <p14:modId xmlns:p14="http://schemas.microsoft.com/office/powerpoint/2010/main" val="2488999425"/>
              </p:ext>
            </p:extLst>
          </p:nvPr>
        </p:nvGraphicFramePr>
        <p:xfrm>
          <a:off x="224852" y="3692729"/>
          <a:ext cx="8692645" cy="288214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42295949"/>
      </p:ext>
    </p:extLst>
  </p:cSld>
  <p:clrMapOvr>
    <a:masterClrMapping/>
  </p:clrMapOvr>
</p:sld>
</file>

<file path=ppt/theme/theme1.xml><?xml version="1.0" encoding="utf-8"?>
<a:theme xmlns:a="http://schemas.openxmlformats.org/drawingml/2006/main" name="Office Theme">
  <a:themeElements>
    <a:clrScheme name="NHS England">
      <a:dk1>
        <a:srgbClr val="231F20"/>
      </a:dk1>
      <a:lt1>
        <a:srgbClr val="FFFFFF"/>
      </a:lt1>
      <a:dk2>
        <a:srgbClr val="44546A"/>
      </a:dk2>
      <a:lt2>
        <a:srgbClr val="E7E6E6"/>
      </a:lt2>
      <a:accent1>
        <a:srgbClr val="005EB8"/>
      </a:accent1>
      <a:accent2>
        <a:srgbClr val="003087"/>
      </a:accent2>
      <a:accent3>
        <a:srgbClr val="0072CE"/>
      </a:accent3>
      <a:accent4>
        <a:srgbClr val="768692"/>
      </a:accent4>
      <a:accent5>
        <a:srgbClr val="E8EDEE"/>
      </a:accent5>
      <a:accent6>
        <a:srgbClr val="009639"/>
      </a:accent6>
      <a:hlink>
        <a:srgbClr val="00A499"/>
      </a:hlink>
      <a:folHlink>
        <a:srgbClr val="8A1538"/>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ancer Programme PPT template standard.potx" id="{A36E720E-A93E-4FBD-94FA-CF4386E4BEDB}" vid="{D9AF4F64-8703-4E91-B5DA-7E706361916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E12AC6012003649A8E26EC5CD3B26C6" ma:contentTypeVersion="18" ma:contentTypeDescription="Create a new document." ma:contentTypeScope="" ma:versionID="8aa11d34a340059fae42f99ee2f4c2f5">
  <xsd:schema xmlns:xsd="http://www.w3.org/2001/XMLSchema" xmlns:xs="http://www.w3.org/2001/XMLSchema" xmlns:p="http://schemas.microsoft.com/office/2006/metadata/properties" xmlns:ns1="http://schemas.microsoft.com/sharepoint/v3" xmlns:ns2="f2635991-f19b-4380-b67d-f8df9937be41" xmlns:ns3="10b6c6d2-2b2a-40ec-831b-20b5fb97fa81" xmlns:ns4="cccaf3ac-2de9-44d4-aa31-54302fceb5f7" targetNamespace="http://schemas.microsoft.com/office/2006/metadata/properties" ma:root="true" ma:fieldsID="3012812d3265bfcf133fbe3733519ba5" ns1:_="" ns2:_="" ns3:_="" ns4:_="">
    <xsd:import namespace="http://schemas.microsoft.com/sharepoint/v3"/>
    <xsd:import namespace="f2635991-f19b-4380-b67d-f8df9937be41"/>
    <xsd:import namespace="10b6c6d2-2b2a-40ec-831b-20b5fb97fa81"/>
    <xsd:import namespace="cccaf3ac-2de9-44d4-aa31-54302fceb5f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1:_ip_UnifiedCompliancePolicyProperties" minOccurs="0"/>
                <xsd:element ref="ns1:_ip_UnifiedCompliancePolicyUIAction" minOccurs="0"/>
                <xsd:element ref="ns2:MediaServiceLocation"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2635991-f19b-4380-b67d-f8df9937be4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443b0bdb-28a8-4814-9fb9-624c17c095f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0b6c6d2-2b2a-40ec-831b-20b5fb97fa8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ccaf3ac-2de9-44d4-aa31-54302fceb5f7"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c1394b47-a83e-4845-8bd4-98812559940c}" ma:internalName="TaxCatchAll" ma:showField="CatchAllData" ma:web="10b6c6d2-2b2a-40ec-831b-20b5fb97fa8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SharedWithUsers xmlns="10b6c6d2-2b2a-40ec-831b-20b5fb97fa81">
      <UserInfo>
        <DisplayName>Bowel Cancer Transformation Members</DisplayName>
        <AccountId>926</AccountId>
        <AccountType/>
      </UserInfo>
    </SharedWithUsers>
    <lcf76f155ced4ddcb4097134ff3c332f xmlns="f2635991-f19b-4380-b67d-f8df9937be41">
      <Terms xmlns="http://schemas.microsoft.com/office/infopath/2007/PartnerControls"/>
    </lcf76f155ced4ddcb4097134ff3c332f>
    <TaxCatchAll xmlns="cccaf3ac-2de9-44d4-aa31-54302fceb5f7"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938FE92-9EFC-477D-8C51-A576F160A0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2635991-f19b-4380-b67d-f8df9937be41"/>
    <ds:schemaRef ds:uri="10b6c6d2-2b2a-40ec-831b-20b5fb97fa81"/>
    <ds:schemaRef ds:uri="cccaf3ac-2de9-44d4-aa31-54302fceb5f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4D9FD49-C1C5-400A-B04D-90A236984D1F}">
  <ds:schemaRefs>
    <ds:schemaRef ds:uri="10b6c6d2-2b2a-40ec-831b-20b5fb97fa81"/>
    <ds:schemaRef ds:uri="4da4cade-0613-432e-9fa3-14c9d278c9a2"/>
    <ds:schemaRef ds:uri="5fca5db6-a468-4da7-b5c1-46b6e6fd4f4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 ds:uri="f2635991-f19b-4380-b67d-f8df9937be41"/>
    <ds:schemaRef ds:uri="cccaf3ac-2de9-44d4-aa31-54302fceb5f7"/>
  </ds:schemaRefs>
</ds:datastoreItem>
</file>

<file path=customXml/itemProps3.xml><?xml version="1.0" encoding="utf-8"?>
<ds:datastoreItem xmlns:ds="http://schemas.openxmlformats.org/officeDocument/2006/customXml" ds:itemID="{A6333066-D95F-4DC9-8F45-8431A5C3C76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Cancer_Programme_PPT_template_standard</Template>
  <TotalTime>56841</TotalTime>
  <Words>297</Words>
  <Application>Microsoft Office PowerPoint</Application>
  <PresentationFormat>On-screen Show (4:3)</PresentationFormat>
  <Paragraphs>16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CCE Evaluation Site Breakdown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Watts</dc:creator>
  <cp:lastModifiedBy>Julie Townson</cp:lastModifiedBy>
  <cp:revision>50</cp:revision>
  <dcterms:created xsi:type="dcterms:W3CDTF">2020-08-06T11:05:37Z</dcterms:created>
  <dcterms:modified xsi:type="dcterms:W3CDTF">2022-10-26T15:32:17Z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0x0101004E12AC6012003649A8E26EC5CD3B26C6</vt:lpwstr>
  </property>
  <property fmtid="{D5CDD505-2E9C-101B-9397-08002B2CF9AE}" pid="3" name="TaxKeyword">
    <vt:lpwstr/>
  </property>
  <property fmtid="{D5CDD505-2E9C-101B-9397-08002B2CF9AE}" pid="4" name="Subject0">
    <vt:lpwstr/>
  </property>
  <property fmtid="{D5CDD505-2E9C-101B-9397-08002B2CF9AE}" pid="5" name="Document type0">
    <vt:lpwstr/>
  </property>
  <property fmtid="{D5CDD505-2E9C-101B-9397-08002B2CF9AE}" pid="6" name="WTTeamSiteDocumentType">
    <vt:lpwstr/>
  </property>
  <property fmtid="{D5CDD505-2E9C-101B-9397-08002B2CF9AE}" pid="7" name="WTTeamSiteDocumentTypeTaxHTField0">
    <vt:lpwstr/>
  </property>
  <property fmtid="{D5CDD505-2E9C-101B-9397-08002B2CF9AE}" pid="8" name="cebceaf3e3574cdab9f9dab6bbd34ddb">
    <vt:lpwstr/>
  </property>
  <property fmtid="{D5CDD505-2E9C-101B-9397-08002B2CF9AE}" pid="9" name="n2fe4ed80ae84f2cbc880662fe0a8735">
    <vt:lpwstr/>
  </property>
  <property fmtid="{D5CDD505-2E9C-101B-9397-08002B2CF9AE}" pid="10" name="TaxCatchAll">
    <vt:lpwstr/>
  </property>
  <property fmtid="{D5CDD505-2E9C-101B-9397-08002B2CF9AE}" pid="11" name="TaxKeywordTaxHTField">
    <vt:lpwstr/>
  </property>
  <property fmtid="{D5CDD505-2E9C-101B-9397-08002B2CF9AE}" pid="12" name="MediaServiceImageTags">
    <vt:lpwstr/>
  </property>
</Properties>
</file>