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3AFC6-11D5-45D9-AFB7-C441EC29B19B}" v="189" dt="2022-10-10T10:44:31.545"/>
    <p1510:client id="{2F7E4A34-E17F-45FC-8D7C-E30C8F988D78}" v="34" dt="2022-10-10T12:51:36.824"/>
    <p1510:client id="{6B305172-899B-4636-B3D1-541FA0627F24}" v="114" dt="2022-10-12T07:24:01.182"/>
    <p1510:client id="{A70A88E5-EC87-47B3-9740-5B41EA496116}" v="8" dt="2022-10-10T14:45:10.495"/>
    <p1510:client id="{BD0C12EE-C404-48F4-8CB3-9AC94DD08E08}" v="63" dt="2022-10-10T14:17:36.567"/>
    <p1510:client id="{D4250E68-6BA3-4F7E-882A-10DEF7ACFE38}" v="528" dt="2022-10-10T10:36:2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AC0D8-AB72-439B-9E6C-427EBBE74C37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9661-9F6D-4012-86F3-D7CB1A7EB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.org.uk/assets/prehabilitation-guidance-for-people-with-cancer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/>
              <a:t>referrals to community services pre-op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/>
              <a:t>problem solving issues prior to admission for surgery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/>
              <a:t>Provide baseline measures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>
              <a:cs typeface="Calibri" panose="020F05020202040302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/>
              <a:t>Trying to sit alongside the Consultant clinics initially and that you are linking in with ward teams e.g. weekly meeting on Friday to communicate patients coming in</a:t>
            </a:r>
            <a:endParaRPr lang="en-GB">
              <a:cs typeface="Calibri" panose="020F05020202040302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/>
              <a:t>Functional tests- </a:t>
            </a:r>
            <a:r>
              <a:rPr lang="en-GB" err="1"/>
              <a:t>e.g</a:t>
            </a:r>
            <a:r>
              <a:rPr lang="en-GB"/>
              <a:t> Modified </a:t>
            </a:r>
            <a:r>
              <a:rPr lang="en-GB" err="1"/>
              <a:t>rivermead</a:t>
            </a:r>
            <a:r>
              <a:rPr lang="en-GB"/>
              <a:t>, 30 sec STS, BERG</a:t>
            </a:r>
            <a:endParaRPr lang="en-GB">
              <a:cs typeface="Calibri" panose="020F05020202040302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>
                <a:cs typeface="Calibri" panose="020F0502020204030204"/>
              </a:rPr>
              <a:t>Establishing links with other neuro-oncology therapy teams </a:t>
            </a:r>
            <a:r>
              <a:rPr lang="en-GB" err="1">
                <a:cs typeface="Calibri" panose="020F0502020204030204"/>
              </a:rPr>
              <a:t>e.g</a:t>
            </a:r>
            <a:r>
              <a:rPr lang="en-GB">
                <a:cs typeface="Calibri" panose="020F0502020204030204"/>
              </a:rPr>
              <a:t> South Tees, Leeds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>
                <a:cs typeface="Calibri" panose="020F0502020204030204"/>
              </a:rPr>
              <a:t>Establishing good links with local services for smoother and </a:t>
            </a:r>
            <a:r>
              <a:rPr lang="en-GB" err="1">
                <a:cs typeface="Calibri" panose="020F0502020204030204"/>
              </a:rPr>
              <a:t>approriate</a:t>
            </a:r>
            <a:r>
              <a:rPr lang="en-GB">
                <a:cs typeface="Calibri" panose="020F0502020204030204"/>
              </a:rPr>
              <a:t> referrals </a:t>
            </a:r>
            <a:r>
              <a:rPr lang="en-GB" err="1">
                <a:cs typeface="Calibri" panose="020F0502020204030204"/>
              </a:rPr>
              <a:t>e.g</a:t>
            </a:r>
            <a:r>
              <a:rPr lang="en-GB">
                <a:cs typeface="Calibri" panose="020F0502020204030204"/>
              </a:rPr>
              <a:t> Gloucester neuro-oncology service </a:t>
            </a:r>
          </a:p>
          <a:p>
            <a:endParaRPr lang="en-GB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9661-9F6D-4012-86F3-D7CB1A7EB7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8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 Should</a:t>
            </a:r>
            <a:r>
              <a:rPr lang="en-GB" baseline="0"/>
              <a:t> have access to assessment of physical, cog and emotional function at every stage </a:t>
            </a:r>
          </a:p>
          <a:p>
            <a:r>
              <a:rPr lang="en-GB" baseline="0"/>
              <a:t>- Prehab improves outcomes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 Prehabilitation for people with cancer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advises that every person with cancer should receive a personalised prehab care plan, which they co-develop with a multidisciplinary team that includes physiotherapists and other healthcare professionals.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interventions targeted at improving physical and/or mental health should start as early as possible and in advance of any cancer treatment</a:t>
            </a:r>
          </a:p>
          <a:p>
            <a:endParaRPr lang="en-GB">
              <a:cs typeface="Calibri" panose="020F0502020204030204"/>
            </a:endParaRPr>
          </a:p>
          <a:p>
            <a:r>
              <a:rPr lang="en-US"/>
              <a:t>1.5 day length reduction in hospital length of stay per patient </a:t>
            </a:r>
            <a:endParaRPr lang="en-US">
              <a:cs typeface="Calibri"/>
            </a:endParaRPr>
          </a:p>
          <a:p>
            <a:r>
              <a:rPr lang="en-US"/>
              <a:t>0.4 day length reduction in critical care length of stay per patient </a:t>
            </a:r>
            <a:endParaRPr lang="en-US">
              <a:cs typeface="Calibri"/>
            </a:endParaRPr>
          </a:p>
          <a:p>
            <a:r>
              <a:rPr lang="en-US"/>
              <a:t>Prehab4Cancer,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B80B-55E0-410F-95CF-CA907F596E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1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742C-A0F3-484B-A22F-6A589FDF4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AF7D9-1330-433B-9395-581C23E14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2BA17-073F-4203-9544-1426B499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C5475-13F0-478B-BE0E-1435BBF9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0E82-EFFF-43D7-BDDA-1140A1A3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7CE6-BA33-4E80-9A6F-4914900C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CF039-A12B-40D9-9E70-39DCBA24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F50F8-E080-459C-8A54-BD7812A8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B087-1280-4E5F-A0E3-761DDF59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23766-E6D8-4769-A4EE-466C21BB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5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FDD3F-909C-4FEC-9387-EA7D208D2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35F67-9CDB-4C0A-B78C-B0BA281E5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46EBF-CEE8-412E-A3A2-0F8A3601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801A-4835-420D-A2D5-45AA8031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73D16-104F-4C87-AB41-607AC08C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1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9B1E-29A8-4075-AE58-E2EFC991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3725-8D97-474D-AA45-FB70D0105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4D8AB-697B-4FA9-9842-6AB08A75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C5553-8807-4212-A73F-654B19F8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BE66-4B98-4C11-A6E0-F0C83E7D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5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4B48-6DF4-453D-9126-434545E6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B5A4F-FDD1-45C8-A443-6824EA31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50FA-02C7-4B9F-8C5E-415F739A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6BD7E-E3C8-461A-9C56-33C54F57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B7F4E-C32D-4D3E-AF7A-B979E4E8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9336-6E59-43D6-AF84-2A4EC126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6C44-ACE7-42E5-8CCB-C3077E063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2C939-DE9E-4747-A19D-77064E702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EE2E7-5009-47EB-90B1-E027A75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BBB05-1806-4AA8-87A2-E0D13069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66032-785F-4D6B-8081-53769053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97D3-A3D9-4EE6-8C21-44310676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F8299-242E-46BA-84B5-F4135B76B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93C21-901B-4F48-ABB8-3E27915EF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39EDC-14AE-4401-898E-B9C8030A2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5F3AD-A069-4089-BD1A-4B9B0E9E2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4934A-3E52-4E0B-8128-03D0D5FA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2EF05-F981-4745-8171-76AEB01B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0734B-0894-4CDA-8D25-813384B4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0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90C5-5B5D-4653-AA34-C0DB47A3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6419A-73D4-4F1F-A010-22125678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13BFB-85AF-4282-B524-53C59A27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EDB7-4187-4E51-AD27-7813E26D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24583-84BF-419A-9012-6182BEC8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A4676-81B6-4A9D-989C-A82988D2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96FBE-D058-4486-9E1E-EAE5C2BB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4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1668-F2D1-48AE-A3D0-CA7C1AB9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31592-1C25-4366-A8AC-51066CC8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FA5C3-B26C-4735-8768-C8F7240D9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1B257-9073-4D99-8168-A3A9824C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9081A-1CC9-4D02-89EB-EDD8BCAB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BDA4C-F230-425E-BD31-60484588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8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70A2-E501-47DF-845E-DA9369D1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310CF-87C4-429E-BB60-46FA72BB5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D4531-1EFC-4057-B73E-1CE6670B9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83058-E358-4DDE-971A-940953A1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5C35C-EC8E-46CE-AC53-982D8994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ACEE5-3C23-4B2B-B96D-9B0F9151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6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DBB0A-9C37-4CA7-8271-42942F71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11BB8-9A15-464E-8BDE-35A03F513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8F790-EAB9-480C-A9B6-C464B8847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4100-6BD3-4F0C-A123-87DFE2CED3EA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91FB3-675D-4FCB-B6CD-7780C18D4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24970-304D-4F6A-B11D-8ABC13F5C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B3E-9004-41A3-8C16-F7AEB39EC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9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8B61-26E3-402D-96FE-E9A74F318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Neuro-oncology </a:t>
            </a:r>
            <a:r>
              <a:rPr lang="en-GB" err="1"/>
              <a:t>Prehabilitation</a:t>
            </a:r>
            <a:r>
              <a:rPr lang="en-GB"/>
              <a:t> service NBT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73BEB-B4D1-4591-9D1C-E2C26216C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942" y="3627205"/>
            <a:ext cx="962496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Charly Moran – Clinical Specialist Physiotherapist in Neuro-oncology at NBT</a:t>
            </a:r>
          </a:p>
          <a:p>
            <a:r>
              <a:rPr lang="en-GB"/>
              <a:t>Eleanor Guiney - Clinical Specialist Speech and Language Therapists </a:t>
            </a:r>
            <a:r>
              <a:rPr lang="en-GB">
                <a:ea typeface="+mn-lt"/>
                <a:cs typeface="+mn-lt"/>
              </a:rPr>
              <a:t>in Neuro-oncology</a:t>
            </a:r>
            <a:r>
              <a:rPr lang="en-GB"/>
              <a:t> at NBT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66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175" y="2116261"/>
            <a:ext cx="3678830" cy="293920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en-GB" sz="1600" b="1">
                <a:latin typeface="Arial"/>
                <a:ea typeface="Arial" charset="0"/>
                <a:cs typeface="Arial"/>
              </a:rPr>
              <a:t>RESOURCE :</a:t>
            </a:r>
            <a:endParaRPr lang="en-GB" sz="1600" b="1">
              <a:solidFill>
                <a:prstClr val="black"/>
              </a:solidFill>
              <a:latin typeface="Arial"/>
              <a:ea typeface="Arial" charset="0"/>
              <a:cs typeface="Arial" charset="0"/>
            </a:endParaRPr>
          </a:p>
          <a:p>
            <a:pPr lvl="1"/>
            <a:r>
              <a:rPr lang="en-GB" sz="1600">
                <a:ea typeface="Calibri" panose="020F0502020204030204" pitchFamily="34" charset="0"/>
              </a:rPr>
              <a:t>0.5 WTE PT, 0.5 WTE OT, 0.3 WTE SLT</a:t>
            </a:r>
          </a:p>
          <a:p>
            <a:pPr lvl="1"/>
            <a:r>
              <a:rPr lang="en-GB" sz="1600">
                <a:ea typeface="Calibri" panose="020F0502020204030204" pitchFamily="34" charset="0"/>
              </a:rPr>
              <a:t>2 years pilot</a:t>
            </a:r>
          </a:p>
          <a:p>
            <a:pPr lvl="1"/>
            <a:r>
              <a:rPr lang="en-GB" sz="1600">
                <a:effectLst/>
                <a:ea typeface="Calibri" panose="020F0502020204030204" pitchFamily="34" charset="0"/>
              </a:rPr>
              <a:t>Glioma and metastatic patients due for surgery</a:t>
            </a:r>
          </a:p>
          <a:p>
            <a:pPr lvl="1"/>
            <a:r>
              <a:rPr lang="en-GB" sz="1600">
                <a:ea typeface="Calibri" panose="020F0502020204030204" pitchFamily="34" charset="0"/>
              </a:rPr>
              <a:t>0.5 WTE PT, 0.5 WTE OT, 0.3 WTE</a:t>
            </a:r>
            <a:endParaRPr lang="en-GB" sz="1600" b="1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7808" y="2132856"/>
            <a:ext cx="3600400" cy="293920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en-GB" sz="1600" b="1">
                <a:latin typeface="Arial"/>
                <a:ea typeface="Arial" charset="0"/>
                <a:cs typeface="Arial"/>
              </a:rPr>
              <a:t>SERVICE DELIVERY PLAN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2224" y="2132856"/>
            <a:ext cx="3600400" cy="2939203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en-GB" sz="1600" b="1">
                <a:latin typeface="Arial"/>
                <a:ea typeface="Arial" charset="0"/>
                <a:cs typeface="Arial"/>
              </a:rPr>
              <a:t>O</a:t>
            </a:r>
            <a:endParaRPr lang="en-GB" sz="1600" b="1"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428" y="640433"/>
            <a:ext cx="11182196" cy="134840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en-GB" sz="1600" b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AIM OF SERVICE: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980" y="5229226"/>
            <a:ext cx="11156644" cy="111822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en-GB" sz="1600" b="1">
                <a:latin typeface="Arial"/>
                <a:ea typeface="Arial" charset="0"/>
                <a:cs typeface="Arial"/>
              </a:rPr>
              <a:t>ASSUMPTIONSC: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47" y="374650"/>
            <a:ext cx="969581" cy="403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3214112"/>
            <a:ext cx="717804" cy="617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52" y="3214112"/>
            <a:ext cx="717804" cy="6172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16798" y="2784828"/>
            <a:ext cx="328242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</a:rPr>
              <a:t>EQ-5D-5L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</a:rPr>
              <a:t>Functional </a:t>
            </a:r>
            <a:r>
              <a:rPr lang="en-GB" dirty="0">
                <a:ea typeface="Calibri" panose="020F0502020204030204" pitchFamily="34" charset="0"/>
              </a:rPr>
              <a:t>tests</a:t>
            </a:r>
            <a:endParaRPr lang="en-GB" dirty="0">
              <a:effectLst/>
              <a:ea typeface="Calibri" panose="020F0502020204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</a:rPr>
              <a:t>Karnofsky Performance Score</a:t>
            </a:r>
            <a:endParaRPr lang="en-GB" dirty="0">
              <a:effectLst/>
              <a:ea typeface="Calibri" panose="020F0502020204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</a:rPr>
              <a:t>LOS</a:t>
            </a:r>
            <a:endParaRPr lang="en-GB" dirty="0">
              <a:effectLst/>
              <a:ea typeface="Calibri" panose="020F0502020204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Calibri"/>
              </a:rPr>
              <a:t>Link with UHBW for data set 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a typeface="Calibri" panose="020F0502020204030204" pitchFamily="34" charset="0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008" y="5544093"/>
            <a:ext cx="1100244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ea typeface="Arial" charset="0"/>
                <a:cs typeface="Arial"/>
              </a:rPr>
              <a:t>Pathway mapping will be an ongoing process</a:t>
            </a:r>
            <a:endParaRPr lang="en-US" dirty="0">
              <a:latin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ea typeface="Arial" charset="0"/>
                <a:cs typeface="Arial"/>
              </a:rPr>
              <a:t>Flexible approach to coincide with the needs of service and patients</a:t>
            </a:r>
            <a:endParaRPr lang="en-US" dirty="0">
              <a:latin typeface="Calibri"/>
              <a:ea typeface="Arial" charset="0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ea typeface="Arial" charset="0"/>
                <a:cs typeface="Arial"/>
              </a:rPr>
              <a:t>Benchmarking against established services 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E7FFD-E323-4A1A-9C00-A5DF0211BA70}"/>
              </a:ext>
            </a:extLst>
          </p:cNvPr>
          <p:cNvSpPr txBox="1"/>
          <p:nvPr/>
        </p:nvSpPr>
        <p:spPr>
          <a:xfrm>
            <a:off x="652538" y="2766428"/>
            <a:ext cx="321945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Calibri"/>
              </a:rPr>
              <a:t>2 year pilot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</a:rPr>
              <a:t>0.5 WTE PT, 0.5 WTE OT, 0.3 WTE SLT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</a:rPr>
              <a:t>Admin support</a:t>
            </a:r>
            <a:endParaRPr lang="en-GB" dirty="0">
              <a:ea typeface="Calibri" panose="020F0502020204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Calibri"/>
              </a:rPr>
              <a:t>Soft launch started Sept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Calibri"/>
              </a:rPr>
              <a:t>Full launch on 31st October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D3B5BC-F84C-41CB-B4CD-0CD4068989F9}"/>
              </a:ext>
            </a:extLst>
          </p:cNvPr>
          <p:cNvSpPr txBox="1"/>
          <p:nvPr/>
        </p:nvSpPr>
        <p:spPr>
          <a:xfrm>
            <a:off x="4546410" y="2768101"/>
            <a:ext cx="3329526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Referrals from MDT meeting/ CNS or consultant 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Outpatient clinics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Virtual appointments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Telephone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73EA7-7BE7-4C99-B05D-201260909A09}"/>
              </a:ext>
            </a:extLst>
          </p:cNvPr>
          <p:cNvSpPr txBox="1"/>
          <p:nvPr/>
        </p:nvSpPr>
        <p:spPr>
          <a:xfrm>
            <a:off x="2404944" y="711682"/>
            <a:ext cx="1141320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Access to </a:t>
            </a:r>
            <a:r>
              <a:rPr lang="en-GB" err="1"/>
              <a:t>prehabilitation</a:t>
            </a:r>
            <a:r>
              <a:rPr lang="en-GB"/>
              <a:t> therapy for all glioma and metastatic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Reduce length of stay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More timely access to services (e.g. community teams)</a:t>
            </a:r>
            <a:endParaRPr lang="en-GB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Improve patient experience and quality of life</a:t>
            </a:r>
          </a:p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49857-9DD5-C7CD-0E20-D4394D476CA4}"/>
              </a:ext>
            </a:extLst>
          </p:cNvPr>
          <p:cNvSpPr txBox="1"/>
          <p:nvPr/>
        </p:nvSpPr>
        <p:spPr>
          <a:xfrm>
            <a:off x="652431" y="5304117"/>
            <a:ext cx="31077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CONSIDERATIONS:</a:t>
            </a:r>
            <a:endParaRPr lang="en-US" sz="1600" b="1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F354A-1520-2531-FB6D-25CADEDDDCC5}"/>
              </a:ext>
            </a:extLst>
          </p:cNvPr>
          <p:cNvSpPr txBox="1"/>
          <p:nvPr/>
        </p:nvSpPr>
        <p:spPr>
          <a:xfrm>
            <a:off x="652431" y="2281019"/>
            <a:ext cx="31077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RESOURCE:</a:t>
            </a:r>
            <a:endParaRPr lang="en-US" sz="1600" b="1"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FB2C8-E8B8-F126-527A-2E0D2CE677E1}"/>
              </a:ext>
            </a:extLst>
          </p:cNvPr>
          <p:cNvSpPr txBox="1"/>
          <p:nvPr/>
        </p:nvSpPr>
        <p:spPr>
          <a:xfrm>
            <a:off x="4482352" y="2281018"/>
            <a:ext cx="31077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SERVICE DELIVERY:</a:t>
            </a:r>
            <a:endParaRPr lang="en-US" sz="1600" b="1"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FF6AA-D6BA-E755-7D19-25AB88B579A0}"/>
              </a:ext>
            </a:extLst>
          </p:cNvPr>
          <p:cNvSpPr txBox="1"/>
          <p:nvPr/>
        </p:nvSpPr>
        <p:spPr>
          <a:xfrm>
            <a:off x="8372039" y="2281019"/>
            <a:ext cx="31077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OUTCOME MEASURES:</a:t>
            </a:r>
            <a:endParaRPr lang="en-US" sz="1600" b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98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53" y="94415"/>
            <a:ext cx="10515600" cy="1325563"/>
          </a:xfrm>
        </p:spPr>
        <p:txBody>
          <a:bodyPr/>
          <a:lstStyle/>
          <a:p>
            <a:r>
              <a:rPr lang="en-GB"/>
              <a:t>Evidence &amp; guidelines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157" t="22454" r="25291" b="44683"/>
          <a:stretch/>
        </p:blipFill>
        <p:spPr bwMode="auto">
          <a:xfrm>
            <a:off x="141286" y="1188014"/>
            <a:ext cx="4896544" cy="1918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7121" t="9461" r="24459" b="4387"/>
          <a:stretch/>
        </p:blipFill>
        <p:spPr bwMode="auto">
          <a:xfrm>
            <a:off x="7465814" y="1386100"/>
            <a:ext cx="3576711" cy="5002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1664" t="44076" r="12146" b="43237"/>
          <a:stretch/>
        </p:blipFill>
        <p:spPr bwMode="auto">
          <a:xfrm>
            <a:off x="411696" y="3058908"/>
            <a:ext cx="5467458" cy="740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/>
          <a:srcRect l="26456" t="16009" r="4991" b="56121"/>
          <a:stretch/>
        </p:blipFill>
        <p:spPr bwMode="auto">
          <a:xfrm>
            <a:off x="307788" y="3728678"/>
            <a:ext cx="5484230" cy="2237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FC1F4-C6A9-824B-9CD6-BF3C3859A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6744" y="0"/>
            <a:ext cx="161820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0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7d4d24-40e3-4b7e-9256-0face19f21c5">
      <UserInfo>
        <DisplayName>Madeleine Farrow</DisplayName>
        <AccountId>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74D52EF54EC48AAF7081A60EFC941" ma:contentTypeVersion="4" ma:contentTypeDescription="Create a new document." ma:contentTypeScope="" ma:versionID="1869110e491fbfd3655ef845a43b83ed">
  <xsd:schema xmlns:xsd="http://www.w3.org/2001/XMLSchema" xmlns:xs="http://www.w3.org/2001/XMLSchema" xmlns:p="http://schemas.microsoft.com/office/2006/metadata/properties" xmlns:ns2="136fe808-66a1-40cf-8003-e9a3683531a5" xmlns:ns3="347d4d24-40e3-4b7e-9256-0face19f21c5" targetNamespace="http://schemas.microsoft.com/office/2006/metadata/properties" ma:root="true" ma:fieldsID="69d83867cc508bc20fdce2ee1faf33ac" ns2:_="" ns3:_="">
    <xsd:import namespace="136fe808-66a1-40cf-8003-e9a3683531a5"/>
    <xsd:import namespace="347d4d24-40e3-4b7e-9256-0face19f2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fe808-66a1-40cf-8003-e9a368353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d4d24-40e3-4b7e-9256-0face19f2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5E40C-0C81-4215-A369-BD78043167E2}">
  <ds:schemaRefs>
    <ds:schemaRef ds:uri="http://schemas.microsoft.com/office/2006/metadata/properties"/>
    <ds:schemaRef ds:uri="http://schemas.microsoft.com/office/infopath/2007/PartnerControls"/>
    <ds:schemaRef ds:uri="347d4d24-40e3-4b7e-9256-0face19f21c5"/>
  </ds:schemaRefs>
</ds:datastoreItem>
</file>

<file path=customXml/itemProps2.xml><?xml version="1.0" encoding="utf-8"?>
<ds:datastoreItem xmlns:ds="http://schemas.openxmlformats.org/officeDocument/2006/customXml" ds:itemID="{0F7DC2BE-3CD4-4075-89E0-430085A88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fe808-66a1-40cf-8003-e9a3683531a5"/>
    <ds:schemaRef ds:uri="347d4d24-40e3-4b7e-9256-0face19f2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4DE2DC-BFF9-4306-BF5A-12EEBE5423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57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Neuro-oncology Prehabilitation service NBT</vt:lpstr>
      <vt:lpstr>PowerPoint Presentation</vt:lpstr>
      <vt:lpstr>Evidence &amp;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Neuro-oncology Prehabilitation service</dc:title>
  <dc:creator>Charlotte Moran</dc:creator>
  <cp:lastModifiedBy>Helen Dunderdale</cp:lastModifiedBy>
  <cp:revision>18</cp:revision>
  <dcterms:created xsi:type="dcterms:W3CDTF">2022-10-03T10:54:29Z</dcterms:created>
  <dcterms:modified xsi:type="dcterms:W3CDTF">2022-10-12T13:36:09Z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0x010100ACC74D52EF54EC48AAF7081A60EFC941</vt:lpwstr>
  </property>
</Properties>
</file>