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68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7" r:id="rId8"/>
    <p:sldId id="273" r:id="rId9"/>
    <p:sldId id="268" r:id="rId10"/>
    <p:sldId id="270" r:id="rId11"/>
    <p:sldId id="271" r:id="rId12"/>
    <p:sldId id="272" r:id="rId13"/>
    <p:sldId id="275" r:id="rId14"/>
    <p:sldId id="276" r:id="rId15"/>
    <p:sldId id="277" r:id="rId16"/>
    <p:sldId id="269" r:id="rId17"/>
    <p:sldId id="260" r:id="rId18"/>
    <p:sldId id="261" r:id="rId19"/>
    <p:sldId id="262" r:id="rId20"/>
    <p:sldId id="263" r:id="rId21"/>
    <p:sldId id="264" r:id="rId22"/>
    <p:sldId id="265" r:id="rId23"/>
    <p:sldId id="266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7C8E97-8DC0-4AD3-946E-3234A4BC20C6}">
  <a:tblStyle styleId="{D87C8E97-8DC0-4AD3-946E-3234A4BC20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62" d="100"/>
          <a:sy n="62" d="100"/>
        </p:scale>
        <p:origin x="80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7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9e31e1b3d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139e31e1b3d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9e31e1b3d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139e31e1b3d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ab85f877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10ab85f877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e02880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de02880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24a9af7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1024a9af7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e02880c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de02880c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DoR,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of response; ECOG, Eastern Cooperative Oncology Group; O</a:t>
            </a:r>
            <a:r>
              <a:rPr lang="en-US" sz="1200" b="0" i="1" kern="1200" dirty="0">
                <a:solidFill>
                  <a:srgbClr val="BDC1C6"/>
                </a:solidFill>
                <a:effectLst/>
                <a:latin typeface="+mn-lt"/>
                <a:ea typeface="+mn-ea"/>
                <a:cs typeface="+mn-cs"/>
              </a:rPr>
              <a:t>RR, overall response rate; </a:t>
            </a:r>
            <a:r>
              <a:rPr lang="en-US" i="1" dirty="0"/>
              <a:t>OS,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survival; PD,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pharmacodynamics; </a:t>
            </a:r>
            <a:b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i="1" dirty="0"/>
              <a:t>PFS,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progression-free survival; </a:t>
            </a:r>
            <a:r>
              <a:rPr lang="en-US" i="1" dirty="0">
                <a:effectLst/>
              </a:rPr>
              <a:t>PK,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pharmacokinetics; PS, performance status; SCC, squamous cell carcinoma.</a:t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30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Mechanisms of TIGIT inhibition of T cells in the TME. TIGIT displays multiple inhibitory mechanisms in T cells. 1: TIGIT binds CD155 and triggers direct inhibitory signals in T cells. 2: TIGIT binds CD155 on APCs to trigger IL-10 production and decrease IL-12 production, which indirectly inhibits T cells. 3: TIGIT binds CD155 with higher affinity than CD226 or disrupts CD226 homodimerization to impede CD226-mediated T cell activation. 4: TIGIT signaling in Tregs enhances their immunosuppressive functions. 5: Fap2 protein from the gut bacteria </a:t>
            </a:r>
            <a:r>
              <a:rPr lang="en-GB" altLang="en-US" i="1">
                <a:latin typeface="Arial" panose="020B0604020202020204" pitchFamily="34" charset="0"/>
                <a:cs typeface="msgothic" charset="0"/>
              </a:rPr>
              <a:t>Fusobacterium nucleatum</a:t>
            </a:r>
            <a:r>
              <a:rPr lang="en-GB" altLang="en-US">
                <a:latin typeface="Arial" panose="020B0604020202020204" pitchFamily="34" charset="0"/>
                <a:cs typeface="msgothic" charset="0"/>
              </a:rPr>
              <a:t> binds TIGIT to trigger inhibitory signals. APCs, antigen-presenting cells; IL, interleukin; ITIM, immunoreceptor tyrosine-based inhibitory motif; TIGIT, T cell immunoreceptor with immunoglobulin and ITIM domain; Tregs, regulatory T cells.</a:t>
            </a:r>
          </a:p>
        </p:txBody>
      </p:sp>
    </p:spTree>
    <p:extLst>
      <p:ext uri="{BB962C8B-B14F-4D97-AF65-F5344CB8AC3E}">
        <p14:creationId xmlns:p14="http://schemas.microsoft.com/office/powerpoint/2010/main" val="312259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e02880c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de02880c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9e31e1b3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139e31e1b3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9e31e1b3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saw responses from across all seven Trusts in the region and four Primary Care sites.</a:t>
            </a:r>
            <a:endParaRPr/>
          </a:p>
        </p:txBody>
      </p:sp>
      <p:sp>
        <p:nvSpPr>
          <p:cNvPr id="218" name="Google Shape;218;g139e31e1b3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36034" y="858109"/>
            <a:ext cx="113871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/>
          <p:cNvPicPr preferRelativeResize="0"/>
          <p:nvPr/>
        </p:nvPicPr>
        <p:blipFill rotWithShape="1">
          <a:blip r:embed="rId4">
            <a:alphaModFix/>
          </a:blip>
          <a:srcRect l="35446" b="23512"/>
          <a:stretch/>
        </p:blipFill>
        <p:spPr>
          <a:xfrm>
            <a:off x="0" y="4799507"/>
            <a:ext cx="1737361" cy="205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200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873760" y="-53848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6">
            <a:alphaModFix/>
          </a:blip>
          <a:srcRect t="19703" b="19709"/>
          <a:stretch/>
        </p:blipFill>
        <p:spPr>
          <a:xfrm>
            <a:off x="276645" y="212750"/>
            <a:ext cx="4272106" cy="4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 r="8045" b="-143013"/>
          <a:stretch/>
        </p:blipFill>
        <p:spPr>
          <a:xfrm>
            <a:off x="400051" y="6070928"/>
            <a:ext cx="1105683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75" y="5977851"/>
            <a:ext cx="4304850" cy="8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 r="8045" b="-143013"/>
          <a:stretch/>
        </p:blipFill>
        <p:spPr>
          <a:xfrm>
            <a:off x="400051" y="6070928"/>
            <a:ext cx="1105683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 t="19703" b="19709"/>
          <a:stretch/>
        </p:blipFill>
        <p:spPr>
          <a:xfrm>
            <a:off x="247645" y="6152325"/>
            <a:ext cx="4272106" cy="4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4">
            <a:alphaModFix/>
          </a:blip>
          <a:srcRect l="8147" b="33146"/>
          <a:stretch/>
        </p:blipFill>
        <p:spPr>
          <a:xfrm>
            <a:off x="1" y="4480660"/>
            <a:ext cx="3091181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699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450" y="94826"/>
            <a:ext cx="4304850" cy="8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4">
            <a:alphaModFix/>
          </a:blip>
          <a:srcRect l="34054" b="22342"/>
          <a:stretch/>
        </p:blipFill>
        <p:spPr>
          <a:xfrm>
            <a:off x="0" y="4812138"/>
            <a:ext cx="1737361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7"/>
            <a:ext cx="1579206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800" y="171026"/>
            <a:ext cx="4304850" cy="8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27308">
            <a:off x="10464018" y="1601144"/>
            <a:ext cx="1081454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141460"/>
            <a:ext cx="2582983" cy="171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825" y="149601"/>
            <a:ext cx="4304850" cy="8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11719">
            <a:off x="10164504" y="1227961"/>
            <a:ext cx="1342275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5">
            <a:alphaModFix/>
          </a:blip>
          <a:srcRect l="8147" b="33146"/>
          <a:stretch/>
        </p:blipFill>
        <p:spPr>
          <a:xfrm>
            <a:off x="1" y="4480660"/>
            <a:ext cx="3091181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025" y="136276"/>
            <a:ext cx="4304850" cy="8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 l="24253" b="21463"/>
          <a:stretch/>
        </p:blipFill>
        <p:spPr>
          <a:xfrm>
            <a:off x="0" y="4015298"/>
            <a:ext cx="2780029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1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650" y="187176"/>
            <a:ext cx="4304850" cy="8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36034" y="858109"/>
            <a:ext cx="113871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 l="35446" b="23512"/>
          <a:stretch/>
        </p:blipFill>
        <p:spPr>
          <a:xfrm>
            <a:off x="0" y="4799507"/>
            <a:ext cx="1737361" cy="205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200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873760" y="-53848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6">
            <a:alphaModFix/>
          </a:blip>
          <a:srcRect t="19703" b="19709"/>
          <a:stretch/>
        </p:blipFill>
        <p:spPr>
          <a:xfrm>
            <a:off x="276645" y="212750"/>
            <a:ext cx="4272106" cy="4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99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32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B418BC65-FA9C-4AD6-96A5-06C2F5B6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0"/>
          <a:stretch/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82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64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15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22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708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42E79C8A-E7C4-431E-B7EE-896656B47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0"/>
          <a:stretch/>
        </p:blipFill>
        <p:spPr>
          <a:xfrm>
            <a:off x="9034667" y="5560297"/>
            <a:ext cx="3157333" cy="10294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1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7827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www.ukctg.nihr.ac.uk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subTitle" idx="1"/>
          </p:nvPr>
        </p:nvSpPr>
        <p:spPr>
          <a:xfrm>
            <a:off x="1524000" y="3986200"/>
            <a:ext cx="97851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</a:t>
            </a:r>
            <a:endParaRPr sz="292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endParaRPr sz="292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Claire Matthews &amp; Sharath Gangadhara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Oesophago-gastric (OG)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30/09/2022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dirty="0"/>
            </a:br>
            <a:r>
              <a:rPr lang="en-GB" b="1" dirty="0" err="1"/>
              <a:t>Zanidatamab</a:t>
            </a:r>
            <a:r>
              <a:rPr lang="en-GB" b="1" dirty="0"/>
              <a:t> – a novel, bispecific HER2-targeting monoclonal antibody</a:t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76" y="1268865"/>
            <a:ext cx="5231423" cy="47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5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BD86-C168-4912-BFF4-8AE09E7A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8" y="238127"/>
            <a:ext cx="10896441" cy="1362073"/>
          </a:xfrm>
        </p:spPr>
        <p:txBody>
          <a:bodyPr/>
          <a:lstStyle/>
          <a:p>
            <a:r>
              <a:rPr lang="en-US" altLang="en-US" dirty="0"/>
              <a:t>SKYSCRAPER-07: Atezolizumab ± Tiragolumab in Unresectable Esophageal SCC Without Progression After Definitive Chemoradiation </a:t>
            </a:r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34EFCFA-5B49-A041-AFF2-A3962DA61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748969"/>
            <a:ext cx="10877529" cy="4414763"/>
          </a:xfrm>
        </p:spPr>
        <p:txBody>
          <a:bodyPr/>
          <a:lstStyle/>
          <a:p>
            <a:r>
              <a:rPr lang="en-US" dirty="0"/>
              <a:t>Phase III randomized, double-blinded, placebo-controlled study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>
              <a:buClr>
                <a:srgbClr val="000000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Primary endpoint: PFS (arm A vs C), OS (arm A vs C and arm B vs C)</a:t>
            </a:r>
          </a:p>
          <a:p>
            <a:pPr lvl="0">
              <a:buClr>
                <a:srgbClr val="000000"/>
              </a:buClr>
              <a:defRPr/>
            </a:pPr>
            <a:r>
              <a:rPr lang="en-US" dirty="0">
                <a:solidFill>
                  <a:srgbClr val="000000"/>
                </a:solidFill>
              </a:rPr>
              <a:t>Secondary endpoints: PFS (arm B vs C and arm A vs B), OS (arm A vs B), ORR, </a:t>
            </a:r>
            <a:r>
              <a:rPr lang="en-US" dirty="0" err="1">
                <a:solidFill>
                  <a:srgbClr val="000000"/>
                </a:solidFill>
              </a:rPr>
              <a:t>DoR</a:t>
            </a:r>
            <a:r>
              <a:rPr lang="en-US" dirty="0">
                <a:solidFill>
                  <a:srgbClr val="000000"/>
                </a:solidFill>
              </a:rPr>
              <a:t>, safety, PK/PD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71677349-4335-410F-8773-7DF277E45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9" y="6390469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NCT04543617.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FC9CBEC-8060-42C8-B45C-C4171BD93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9569" y="6356697"/>
            <a:ext cx="2488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Slide credit: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clinicaloptions.com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CA2BAE6A-967C-D84B-B3BA-34E02D62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59" y="2580023"/>
            <a:ext cx="389912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Patients with 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unresectable squamous cell carcinoma of the esophagus who received definitive chemoradiation,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ECOG PS 0/1,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(N = 750)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C59295E3-A85E-4747-8962-8E200F98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8" y="2581496"/>
            <a:ext cx="3899126" cy="5486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Arm 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Atezolizumab 1200 mg + Tiragolumab 600 mg Q3W</a:t>
            </a: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A1E10316-45F8-254C-86B4-A264E3429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8" y="3794760"/>
            <a:ext cx="3899126" cy="54864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Arm C: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Placebo + Placebo Q3W</a:t>
            </a:r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DC7A96F9-A82F-FE49-B702-0A5E35E59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8" y="3194754"/>
            <a:ext cx="3899126" cy="5486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Arm B: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Atezolizumab 1200 mg + Placebo Q3W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2E9D112A-A7FD-1E48-937F-8890299FBC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9062" y="3937540"/>
            <a:ext cx="40640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AB230CC5-00AA-D74F-AE3E-AD9BD7C4FA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9070" y="2791543"/>
            <a:ext cx="406392" cy="23494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Line 32">
            <a:extLst>
              <a:ext uri="{FF2B5EF4-FFF2-40B4-BE49-F238E27FC236}">
                <a16:creationId xmlns:a16="http://schemas.microsoft.com/office/drawing/2014/main" id="{0509539F-C347-7B48-BFFD-4C5A79E01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9062" y="3486572"/>
            <a:ext cx="4063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4553C868-DC12-824E-8C43-E10831E52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651" y="3026489"/>
            <a:ext cx="1221241" cy="82296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Randomized 1:1:1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0C0F43B1-8526-594C-B709-1C40953D6D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486572"/>
            <a:ext cx="54417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3" name="Picture 32" descr="A picture containing text, ax, wheel&#10;&#10;Description automatically generated">
            <a:extLst>
              <a:ext uri="{FF2B5EF4-FFF2-40B4-BE49-F238E27FC236}">
                <a16:creationId xmlns:a16="http://schemas.microsoft.com/office/drawing/2014/main" id="{F9ED2714-F0EC-4E14-A6DB-687FA4499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699" y="6207927"/>
            <a:ext cx="569914" cy="1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6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85800" y="381641"/>
            <a:ext cx="11087100" cy="143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200" b="1" dirty="0">
                <a:latin typeface="Arial" panose="020B0604020202020204" pitchFamily="34" charset="0"/>
              </a:rPr>
              <a:t>Mechanisms of TIGIT inhibition of T cells in the TME. TIGIT displays multiple inhibitory mechanisms in T cells. 1: TIGIT binds CD155 and triggers direct inhibitory signals in T cells. 2: TIGIT binds CD155 on APCs to trigger IL-10 production and decrease IL-12 production, which indirectly inhibits T cells. 3: TIGIT binds CD155 with higher affinity than CD226 or disrupts CD226 </a:t>
            </a:r>
            <a:r>
              <a:rPr lang="en-GB" altLang="en-US" sz="1200" b="1" dirty="0" err="1">
                <a:latin typeface="Arial" panose="020B0604020202020204" pitchFamily="34" charset="0"/>
              </a:rPr>
              <a:t>homodimerization</a:t>
            </a:r>
            <a:r>
              <a:rPr lang="en-GB" altLang="en-US" sz="1200" b="1" dirty="0">
                <a:latin typeface="Arial" panose="020B0604020202020204" pitchFamily="34" charset="0"/>
              </a:rPr>
              <a:t> to impede CD226-mediated T cell activation. 4: TIGIT </a:t>
            </a:r>
            <a:r>
              <a:rPr lang="en-GB" altLang="en-US" sz="1200" b="1" dirty="0" err="1">
                <a:latin typeface="Arial" panose="020B0604020202020204" pitchFamily="34" charset="0"/>
              </a:rPr>
              <a:t>signaling</a:t>
            </a:r>
            <a:r>
              <a:rPr lang="en-GB" altLang="en-US" sz="1200" b="1" dirty="0">
                <a:latin typeface="Arial" panose="020B0604020202020204" pitchFamily="34" charset="0"/>
              </a:rPr>
              <a:t> in </a:t>
            </a:r>
            <a:r>
              <a:rPr lang="en-GB" altLang="en-US" sz="1200" b="1" dirty="0" err="1">
                <a:latin typeface="Arial" panose="020B0604020202020204" pitchFamily="34" charset="0"/>
              </a:rPr>
              <a:t>Tregs</a:t>
            </a:r>
            <a:r>
              <a:rPr lang="en-GB" altLang="en-US" sz="1200" b="1" dirty="0">
                <a:latin typeface="Arial" panose="020B0604020202020204" pitchFamily="34" charset="0"/>
              </a:rPr>
              <a:t> enhances their immunosuppressive functions. 5: Fap2 protein from the gut bacteria </a:t>
            </a:r>
            <a:r>
              <a:rPr lang="en-GB" altLang="en-US" sz="1200" b="1" dirty="0" err="1">
                <a:latin typeface="Arial" panose="020B0604020202020204" pitchFamily="34" charset="0"/>
              </a:rPr>
              <a:t>Fusobacterium</a:t>
            </a:r>
            <a:r>
              <a:rPr lang="en-GB" altLang="en-US" sz="1200" b="1" dirty="0">
                <a:latin typeface="Arial" panose="020B0604020202020204" pitchFamily="34" charset="0"/>
              </a:rPr>
              <a:t> </a:t>
            </a:r>
            <a:r>
              <a:rPr lang="en-GB" altLang="en-US" sz="1200" b="1" dirty="0" err="1">
                <a:latin typeface="Arial" panose="020B0604020202020204" pitchFamily="34" charset="0"/>
              </a:rPr>
              <a:t>nucleatum</a:t>
            </a:r>
            <a:r>
              <a:rPr lang="en-GB" altLang="en-US" sz="1200" b="1" dirty="0">
                <a:latin typeface="Arial" panose="020B0604020202020204" pitchFamily="34" charset="0"/>
              </a:rPr>
              <a:t> binds TIGIT to trigger inhibitory signals.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374" y="6499404"/>
            <a:ext cx="1726742" cy="26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00" y="1274504"/>
            <a:ext cx="4928670" cy="480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610300" y="6189772"/>
            <a:ext cx="3918652" cy="30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 dirty="0">
                <a:latin typeface="Arial" panose="020B0604020202020204" pitchFamily="34" charset="0"/>
              </a:rPr>
              <a:t>Joe-Marc Chauvin, and </a:t>
            </a:r>
            <a:r>
              <a:rPr lang="en-GB" altLang="en-US" sz="1089" b="1" dirty="0" err="1">
                <a:latin typeface="Arial" panose="020B0604020202020204" pitchFamily="34" charset="0"/>
              </a:rPr>
              <a:t>Hassane</a:t>
            </a:r>
            <a:r>
              <a:rPr lang="en-GB" altLang="en-US" sz="1089" b="1" dirty="0">
                <a:latin typeface="Arial" panose="020B0604020202020204" pitchFamily="34" charset="0"/>
              </a:rPr>
              <a:t> M </a:t>
            </a:r>
            <a:r>
              <a:rPr lang="en-GB" altLang="en-US" sz="1089" b="1" dirty="0" err="1">
                <a:latin typeface="Arial" panose="020B0604020202020204" pitchFamily="34" charset="0"/>
              </a:rPr>
              <a:t>Zarour</a:t>
            </a:r>
            <a:r>
              <a:rPr lang="en-GB" altLang="en-US" sz="1089" b="1" dirty="0">
                <a:latin typeface="Arial" panose="020B0604020202020204" pitchFamily="34" charset="0"/>
              </a:rPr>
              <a:t> J </a:t>
            </a:r>
            <a:r>
              <a:rPr lang="en-GB" altLang="en-US" sz="1089" b="1" dirty="0" err="1">
                <a:latin typeface="Arial" panose="020B0604020202020204" pitchFamily="34" charset="0"/>
              </a:rPr>
              <a:t>Immunother</a:t>
            </a:r>
            <a:r>
              <a:rPr lang="en-GB" altLang="en-US" sz="1089" b="1" dirty="0">
                <a:latin typeface="Arial" panose="020B0604020202020204" pitchFamily="34" charset="0"/>
              </a:rPr>
              <a:t> Cancer 2020;8:e000957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21451" y="6613175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 Author(s) (or their employer(s)) 2020. Re-use permitted under CC BY-NC. No commercial re-use. See rights and permissions. Published by BMJ.</a:t>
            </a:r>
          </a:p>
        </p:txBody>
      </p:sp>
    </p:spTree>
    <p:extLst>
      <p:ext uri="{BB962C8B-B14F-4D97-AF65-F5344CB8AC3E}">
        <p14:creationId xmlns:p14="http://schemas.microsoft.com/office/powerpoint/2010/main" val="831003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1" y="417013"/>
            <a:ext cx="9697915" cy="649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GB" b="1" dirty="0">
                <a:latin typeface="Cambria" panose="02040503050406030204" pitchFamily="18" charset="0"/>
              </a:rPr>
              <a:t>KEYNOTE-975 study design: a Phase III study of definitive </a:t>
            </a:r>
            <a:r>
              <a:rPr lang="en-GB" b="1" dirty="0" err="1">
                <a:latin typeface="Cambria" panose="02040503050406030204" pitchFamily="18" charset="0"/>
              </a:rPr>
              <a:t>chemoradiotherapy</a:t>
            </a:r>
            <a:r>
              <a:rPr lang="en-GB" b="1" dirty="0">
                <a:latin typeface="Cambria" panose="02040503050406030204" pitchFamily="18" charset="0"/>
              </a:rPr>
              <a:t> plus </a:t>
            </a:r>
            <a:r>
              <a:rPr lang="en-GB" b="1" dirty="0" err="1">
                <a:latin typeface="Cambria" panose="02040503050406030204" pitchFamily="18" charset="0"/>
              </a:rPr>
              <a:t>pembrolizumab</a:t>
            </a:r>
            <a:r>
              <a:rPr lang="en-GB" b="1" dirty="0">
                <a:latin typeface="Cambria" panose="02040503050406030204" pitchFamily="18" charset="0"/>
              </a:rPr>
              <a:t> in patients with </a:t>
            </a:r>
            <a:r>
              <a:rPr lang="en-GB" b="1" dirty="0" err="1">
                <a:latin typeface="Cambria" panose="02040503050406030204" pitchFamily="18" charset="0"/>
              </a:rPr>
              <a:t>esophageal</a:t>
            </a:r>
            <a:r>
              <a:rPr lang="en-GB" b="1" dirty="0">
                <a:latin typeface="Cambria" panose="02040503050406030204" pitchFamily="18" charset="0"/>
              </a:rPr>
              <a:t> carcinoma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3" y="1209018"/>
            <a:ext cx="7191742" cy="514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Other-Epidemiologic/Diagnostic/Genetic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736375"/>
              </p:ext>
            </p:extLst>
          </p:nvPr>
        </p:nvGraphicFramePr>
        <p:xfrm>
          <a:off x="563036" y="2547815"/>
          <a:ext cx="11065929" cy="1762370"/>
        </p:xfrm>
        <a:graphic>
          <a:graphicData uri="http://schemas.openxmlformats.org/drawingml/2006/table">
            <a:tbl>
              <a:tblPr/>
              <a:tblGrid>
                <a:gridCol w="3808036">
                  <a:extLst>
                    <a:ext uri="{9D8B030D-6E8A-4147-A177-3AD203B41FA5}">
                      <a16:colId xmlns:a16="http://schemas.microsoft.com/office/drawing/2014/main" val="1214329779"/>
                    </a:ext>
                  </a:extLst>
                </a:gridCol>
                <a:gridCol w="2865454">
                  <a:extLst>
                    <a:ext uri="{9D8B030D-6E8A-4147-A177-3AD203B41FA5}">
                      <a16:colId xmlns:a16="http://schemas.microsoft.com/office/drawing/2014/main" val="1891245332"/>
                    </a:ext>
                  </a:extLst>
                </a:gridCol>
                <a:gridCol w="1319617">
                  <a:extLst>
                    <a:ext uri="{9D8B030D-6E8A-4147-A177-3AD203B41FA5}">
                      <a16:colId xmlns:a16="http://schemas.microsoft.com/office/drawing/2014/main" val="754623761"/>
                    </a:ext>
                  </a:extLst>
                </a:gridCol>
                <a:gridCol w="1263062">
                  <a:extLst>
                    <a:ext uri="{9D8B030D-6E8A-4147-A177-3AD203B41FA5}">
                      <a16:colId xmlns:a16="http://schemas.microsoft.com/office/drawing/2014/main" val="768799716"/>
                    </a:ext>
                  </a:extLst>
                </a:gridCol>
                <a:gridCol w="904880">
                  <a:extLst>
                    <a:ext uri="{9D8B030D-6E8A-4147-A177-3AD203B41FA5}">
                      <a16:colId xmlns:a16="http://schemas.microsoft.com/office/drawing/2014/main" val="1705727257"/>
                    </a:ext>
                  </a:extLst>
                </a:gridCol>
                <a:gridCol w="904880">
                  <a:extLst>
                    <a:ext uri="{9D8B030D-6E8A-4147-A177-3AD203B41FA5}">
                      <a16:colId xmlns:a16="http://schemas.microsoft.com/office/drawing/2014/main" val="637361321"/>
                    </a:ext>
                  </a:extLst>
                </a:gridCol>
              </a:tblGrid>
              <a:tr h="8408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Short Name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Sites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Opening date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Closure date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 England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England Recruits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852268"/>
                  </a:ext>
                </a:extLst>
              </a:tr>
              <a:tr h="9215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</a:rPr>
                        <a:t>OCCAMS: Multicentre Study Determining Predictive Biomarkers &amp; Targets for Oesophageal Adenocarcinoma</a:t>
                      </a:r>
                      <a:endParaRPr sz="1200" dirty="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</a:rPr>
                        <a:t>GRH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</a:rPr>
                        <a:t>19/07/2010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</a:rPr>
                        <a:t>31/03/2026</a:t>
                      </a:r>
                      <a:endParaRPr sz="1200" dirty="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</a:rPr>
                        <a:t>2000</a:t>
                      </a:r>
                      <a:endParaRPr sz="1200" dirty="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</a:rPr>
                        <a:t>3,814</a:t>
                      </a:r>
                      <a:endParaRPr sz="1200" dirty="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157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29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22/09/2022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0" y="1199800"/>
            <a:ext cx="6031149" cy="377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9675" y="1199800"/>
            <a:ext cx="5842549" cy="41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SWAG region In Setup OG Cancer Studies 21/22</a:t>
            </a:r>
            <a:endParaRPr sz="2300">
              <a:solidFill>
                <a:srgbClr val="3D85C6"/>
              </a:solidFill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26/09/2022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graphicFrame>
        <p:nvGraphicFramePr>
          <p:cNvPr id="215" name="Google Shape;215;p26"/>
          <p:cNvGraphicFramePr/>
          <p:nvPr/>
        </p:nvGraphicFramePr>
        <p:xfrm>
          <a:off x="117000" y="1293925"/>
          <a:ext cx="11973250" cy="3794640"/>
        </p:xfrm>
        <a:graphic>
          <a:graphicData uri="http://schemas.openxmlformats.org/drawingml/2006/table">
            <a:tbl>
              <a:tblPr>
                <a:noFill/>
                <a:tableStyleId>{D87C8E97-8DC0-4AD3-946E-3234A4BC20C6}</a:tableStyleId>
              </a:tblPr>
              <a:tblGrid>
                <a:gridCol w="68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CPMS ID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Site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Opening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53394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EvIDHence - Longitudinal retrospective CCA chart review study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Longitudinal retrospective CCA chart review study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Salisbury DH, BHOC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30/09/2022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15/02/2023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52911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NAV-1003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 Phase 1 Study of the SHP2 Inhibitor BBP-398 (formerly known as IACS-15509) in combination with the KRAS-G12C Inhibitor Sotorasib in Patients with Advanced Solid Tumors and a KRAS-G12C Mutation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Yeovil DH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01/03/2023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13/06/2025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50599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Echo-CAT Study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Echocardiographic assessment of cardiotoxicity in adult cancer patients receiving trastuzumab and other HER2-targeted cancer therapies: comparison of manual and with automated analyses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Royal United Hospital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03/10/2022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31/03/2023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850" y="16275"/>
            <a:ext cx="7748275" cy="581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</a:pPr>
            <a:r>
              <a:rPr lang="en-GB"/>
              <a:t>What was positive about your research experience?</a:t>
            </a:r>
            <a:endParaRPr/>
          </a:p>
        </p:txBody>
      </p:sp>
      <p:pic>
        <p:nvPicPr>
          <p:cNvPr id="226" name="Google Shape;2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13" y="2383450"/>
            <a:ext cx="4577251" cy="457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4438" y="2661050"/>
            <a:ext cx="4577251" cy="457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163" y="171025"/>
            <a:ext cx="4713701" cy="471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6963" y="1622700"/>
            <a:ext cx="4413801" cy="441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0963" y="121450"/>
            <a:ext cx="4713701" cy="471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</a:pPr>
            <a:r>
              <a:rPr lang="en-GB"/>
              <a:t>Recommendations and next steps</a:t>
            </a:r>
            <a:endParaRPr/>
          </a:p>
        </p:txBody>
      </p:sp>
      <p:sp>
        <p:nvSpPr>
          <p:cNvPr id="236" name="Google Shape;236;p29"/>
          <p:cNvSpPr txBox="1"/>
          <p:nvPr/>
        </p:nvSpPr>
        <p:spPr>
          <a:xfrm>
            <a:off x="838200" y="1230625"/>
            <a:ext cx="9729900" cy="44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93E72"/>
                </a:solidFill>
              </a:rPr>
              <a:t>Key themes from this year's feedback include:</a:t>
            </a:r>
            <a:endParaRPr sz="2400">
              <a:solidFill>
                <a:srgbClr val="193E72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1800"/>
              <a:buChar char="●"/>
            </a:pPr>
            <a:r>
              <a:rPr lang="en-GB" sz="1800">
                <a:solidFill>
                  <a:srgbClr val="193E72"/>
                </a:solidFill>
              </a:rPr>
              <a:t>Communication with participants</a:t>
            </a:r>
            <a:endParaRPr sz="1800">
              <a:solidFill>
                <a:srgbClr val="193E72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1800"/>
              <a:buChar char="●"/>
            </a:pPr>
            <a:r>
              <a:rPr lang="en-GB" sz="1800">
                <a:solidFill>
                  <a:srgbClr val="193E72"/>
                </a:solidFill>
              </a:rPr>
              <a:t>Results to individual tests.</a:t>
            </a:r>
            <a:endParaRPr sz="1800">
              <a:solidFill>
                <a:srgbClr val="193E72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1800"/>
              <a:buChar char="●"/>
            </a:pPr>
            <a:r>
              <a:rPr lang="en-GB" sz="1800">
                <a:solidFill>
                  <a:srgbClr val="193E72"/>
                </a:solidFill>
              </a:rPr>
              <a:t>Clear information about how to get in contact with the study team.</a:t>
            </a:r>
            <a:endParaRPr sz="1800">
              <a:solidFill>
                <a:srgbClr val="193E72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1800"/>
              <a:buChar char="●"/>
            </a:pPr>
            <a:r>
              <a:rPr lang="en-GB" sz="1800">
                <a:solidFill>
                  <a:srgbClr val="193E72"/>
                </a:solidFill>
              </a:rPr>
              <a:t>Explore how participants can be offered more diverse clinic times, including out-of-hours and weekends.</a:t>
            </a:r>
            <a:endParaRPr sz="18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193E72"/>
              </a:solidFill>
            </a:endParaRPr>
          </a:p>
          <a:p>
            <a:pPr marL="1714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93E72"/>
                </a:solidFill>
              </a:rPr>
              <a:t>Discussions with participants and research staff about the areas that are most important.</a:t>
            </a:r>
            <a:endParaRPr sz="2400">
              <a:solidFill>
                <a:srgbClr val="193E72"/>
              </a:solidFill>
            </a:endParaRPr>
          </a:p>
          <a:p>
            <a:pPr marL="1714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93E72"/>
              </a:solidFill>
            </a:endParaRPr>
          </a:p>
          <a:p>
            <a:pPr marL="1714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93E72"/>
                </a:solidFill>
              </a:rPr>
              <a:t>Projects which aim to improve the participant experience.</a:t>
            </a:r>
            <a:endParaRPr sz="2400">
              <a:solidFill>
                <a:srgbClr val="193E7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/>
        </p:nvSpPr>
        <p:spPr>
          <a:xfrm>
            <a:off x="2046900" y="104125"/>
            <a:ext cx="8098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Recruitment to Upper GI Cancer Studies </a:t>
            </a:r>
            <a:endParaRPr sz="230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3D85C6"/>
              </a:solidFill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22/09/2022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79" name="Google Shape;179;p22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725" y="630875"/>
            <a:ext cx="8188134" cy="23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265475" y="1522025"/>
            <a:ext cx="145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Apr 21 - Mar 22</a:t>
            </a:r>
            <a:endParaRPr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3738" y="3381626"/>
            <a:ext cx="8308096" cy="237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170100" y="4196400"/>
            <a:ext cx="145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Apr 22 - Sep 22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>
            <a:spLocks noGrp="1"/>
          </p:cNvSpPr>
          <p:nvPr>
            <p:ph type="body" idx="1"/>
          </p:nvPr>
        </p:nvSpPr>
        <p:spPr>
          <a:xfrm>
            <a:off x="838200" y="538428"/>
            <a:ext cx="105156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3"/>
              </a:rPr>
              <a:t>NIHR ODP https://odp.nihr.ac.uk/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Open data platform. Data on performance and restart across whole CRN, including all specialty areas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4"/>
              </a:rPr>
              <a:t>NIHR Be Part of Research https://www.ukctg.nihr.ac.uk/</a:t>
            </a:r>
            <a:endParaRPr sz="2220" b="1" u="sng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See which studies are open across the country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5"/>
              </a:rPr>
              <a:t>National Cancer Research Institute Portfolio Maps  http://csg.ncri.org.uk/portfolio/portfolio-maps/</a:t>
            </a:r>
            <a:endParaRPr sz="2220"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View current national portfolio of open, closed and ‘in set up’ cancer studies</a:t>
            </a: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6"/>
              </a:rPr>
              <a:t>Find a Clinical Research Study (ODP) http://csg.ncri.org.uk/portfolio/portfolio-maps/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3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body" idx="1"/>
          </p:nvPr>
        </p:nvSpPr>
        <p:spPr>
          <a:xfrm>
            <a:off x="838200" y="1002227"/>
            <a:ext cx="10515600" cy="4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claire.matthews@nihr.ac.uk </a:t>
            </a:r>
            <a:endParaRPr/>
          </a:p>
          <a:p>
            <a:pPr marL="2286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rebecca.pienaar@nihr.ac.uk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Sub-specialty Lead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sharath.gangadhara@nhs.net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247" name="Google Shape;247;p31"/>
          <p:cNvSpPr txBox="1"/>
          <p:nvPr/>
        </p:nvSpPr>
        <p:spPr>
          <a:xfrm>
            <a:off x="2575075" y="186525"/>
            <a:ext cx="67164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3000">
                <a:solidFill>
                  <a:schemeClr val="lt1"/>
                </a:solidFill>
              </a:rPr>
              <a:t>LCRN Contacts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/>
        </p:nvSpPr>
        <p:spPr>
          <a:xfrm>
            <a:off x="225775" y="104125"/>
            <a:ext cx="115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3D85C6"/>
                </a:solidFill>
              </a:rPr>
              <a:t>National vs Regional Recruitment to Upper GI Cancer Studies Apr 2019 - Sep 22 </a:t>
            </a:r>
            <a:endParaRPr sz="2200">
              <a:solidFill>
                <a:srgbClr val="3D85C6"/>
              </a:solidFill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22/09/2022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4212125" y="5689950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"/>
          <p:cNvSpPr txBox="1"/>
          <p:nvPr/>
        </p:nvSpPr>
        <p:spPr>
          <a:xfrm>
            <a:off x="423325" y="1476975"/>
            <a:ext cx="130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National Recruitment</a:t>
            </a:r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491075" y="4261050"/>
            <a:ext cx="1307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West of England Recruitment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(no activity in south Somerset)</a:t>
            </a:r>
            <a:endParaRPr sz="1100"/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425" y="779725"/>
            <a:ext cx="8829029" cy="23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3425" y="3261657"/>
            <a:ext cx="8829026" cy="241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/>
        </p:nvSpPr>
        <p:spPr>
          <a:xfrm>
            <a:off x="175050" y="442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SWAG region Open OG Cancer Studies</a:t>
            </a:r>
            <a:endParaRPr sz="2300">
              <a:solidFill>
                <a:srgbClr val="3D85C6"/>
              </a:solidFill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22/09/2022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graphicFrame>
        <p:nvGraphicFramePr>
          <p:cNvPr id="201" name="Google Shape;201;p24"/>
          <p:cNvGraphicFramePr/>
          <p:nvPr/>
        </p:nvGraphicFramePr>
        <p:xfrm>
          <a:off x="175050" y="583050"/>
          <a:ext cx="11627100" cy="5543740"/>
        </p:xfrm>
        <a:graphic>
          <a:graphicData uri="http://schemas.openxmlformats.org/drawingml/2006/table">
            <a:tbl>
              <a:tblPr>
                <a:noFill/>
                <a:tableStyleId>{D87C8E97-8DC0-4AD3-946E-3234A4BC20C6}</a:tableStyleId>
              </a:tblPr>
              <a:tblGrid>
                <a:gridCol w="8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7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CPMS ID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Comm Study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Phase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Opening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Closure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50090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Ph1b/3 </a:t>
                      </a:r>
                      <a:r>
                        <a:rPr lang="en-GB" sz="1200" dirty="0" err="1"/>
                        <a:t>Bemarituzumab</a:t>
                      </a:r>
                      <a:r>
                        <a:rPr lang="en-GB" sz="1200" dirty="0"/>
                        <a:t> in Advanced Gastric Gastroesophageal Cancer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I/III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30/06/22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14/12/24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0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49425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HERIZON-GEA-01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III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11/04/22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31/01/25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0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42715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WAKING: Wnt and checKpoint INhibition in Gastric cancer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II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11/02/20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31/12/24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52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14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8880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OCCAMS: Multicentre Study Determining Predictive Biomarkers &amp; Targets for Oesophageal Adenocarcinoma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N/A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19/07/10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31/03/26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5000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3,900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1203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RECaD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I/II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01/01/01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31/12/22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500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463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20358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SCOPE 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II/III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15/12/15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01/12/22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146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201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18432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PLATFORM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II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23/02/15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31/03/23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694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1,017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50774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Augmented biomarker response in </a:t>
                      </a:r>
                      <a:r>
                        <a:rPr lang="en-GB" sz="1200" dirty="0" err="1"/>
                        <a:t>oesophagogastric</a:t>
                      </a:r>
                      <a:r>
                        <a:rPr lang="en-GB" sz="1200" dirty="0"/>
                        <a:t> cancer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N/A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28/02/22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01/07/23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558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70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45150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YO42137 ATEZOLIZUMAB WITH OR WITHOUT TIRAGOLUMAB (ANTI-TIGIT ANTIBODY)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III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18/12/20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01/12/22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20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6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3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42573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Commercial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/>
                        <a:t>Pembrolizumab</a:t>
                      </a:r>
                      <a:r>
                        <a:rPr lang="en-GB" sz="1200" dirty="0"/>
                        <a:t> &amp; </a:t>
                      </a:r>
                      <a:r>
                        <a:rPr lang="en-GB" sz="1200" dirty="0" err="1"/>
                        <a:t>Chemoradiation</a:t>
                      </a:r>
                      <a:r>
                        <a:rPr lang="en-GB" sz="1200" dirty="0"/>
                        <a:t> in Oesophageal Carcinoma Participants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III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06/08/20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24/01/23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32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13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42082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Non-Comm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Non-Invasive Testing for Early Oesophageal Cancer and Dysplasia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N/A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19/08/19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01/10/24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900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518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Early stage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8801593"/>
              </p:ext>
            </p:extLst>
          </p:nvPr>
        </p:nvGraphicFramePr>
        <p:xfrm>
          <a:off x="599428" y="1355725"/>
          <a:ext cx="10993144" cy="4309870"/>
        </p:xfrm>
        <a:graphic>
          <a:graphicData uri="http://schemas.openxmlformats.org/drawingml/2006/table">
            <a:tbl>
              <a:tblPr/>
              <a:tblGrid>
                <a:gridCol w="5351422">
                  <a:extLst>
                    <a:ext uri="{9D8B030D-6E8A-4147-A177-3AD203B41FA5}">
                      <a16:colId xmlns:a16="http://schemas.microsoft.com/office/drawing/2014/main" val="141726152"/>
                    </a:ext>
                  </a:extLst>
                </a:gridCol>
                <a:gridCol w="1955695">
                  <a:extLst>
                    <a:ext uri="{9D8B030D-6E8A-4147-A177-3AD203B41FA5}">
                      <a16:colId xmlns:a16="http://schemas.microsoft.com/office/drawing/2014/main" val="3459767809"/>
                    </a:ext>
                  </a:extLst>
                </a:gridCol>
                <a:gridCol w="1180292">
                  <a:extLst>
                    <a:ext uri="{9D8B030D-6E8A-4147-A177-3AD203B41FA5}">
                      <a16:colId xmlns:a16="http://schemas.microsoft.com/office/drawing/2014/main" val="2425234298"/>
                    </a:ext>
                  </a:extLst>
                </a:gridCol>
                <a:gridCol w="1038963">
                  <a:extLst>
                    <a:ext uri="{9D8B030D-6E8A-4147-A177-3AD203B41FA5}">
                      <a16:colId xmlns:a16="http://schemas.microsoft.com/office/drawing/2014/main" val="864262774"/>
                    </a:ext>
                  </a:extLst>
                </a:gridCol>
                <a:gridCol w="733386">
                  <a:extLst>
                    <a:ext uri="{9D8B030D-6E8A-4147-A177-3AD203B41FA5}">
                      <a16:colId xmlns:a16="http://schemas.microsoft.com/office/drawing/2014/main" val="358731174"/>
                    </a:ext>
                  </a:extLst>
                </a:gridCol>
                <a:gridCol w="733386">
                  <a:extLst>
                    <a:ext uri="{9D8B030D-6E8A-4147-A177-3AD203B41FA5}">
                      <a16:colId xmlns:a16="http://schemas.microsoft.com/office/drawing/2014/main" val="1732794470"/>
                    </a:ext>
                  </a:extLst>
                </a:gridCol>
              </a:tblGrid>
              <a:tr h="5897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Short Name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Sites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Opening date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Closure date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 England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England Recruits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831461"/>
                  </a:ext>
                </a:extLst>
              </a:tr>
              <a:tr h="1240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36363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SCOPE 2-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Randomised Phase II/III Trial to Study Radiotherapy Dose Escalation in Patients With Oesophageal Cancer Treated With Definitive Chemo-radiation With an Embedded Phase II Trial for Patients With a Poor Early Response Using Positron Emission Tomography (PET)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</a:rPr>
                        <a:t>BHOC, </a:t>
                      </a:r>
                      <a:r>
                        <a:rPr lang="en-GB" sz="1200" dirty="0" err="1">
                          <a:solidFill>
                            <a:schemeClr val="dk1"/>
                          </a:solidFill>
                        </a:rPr>
                        <a:t>Chelt</a:t>
                      </a:r>
                      <a:r>
                        <a:rPr lang="en-GB" sz="1200" dirty="0">
                          <a:solidFill>
                            <a:schemeClr val="dk1"/>
                          </a:solidFill>
                        </a:rPr>
                        <a:t>, MUS</a:t>
                      </a: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</a:rPr>
                        <a:t>15/12/2015</a:t>
                      </a:r>
                      <a:endParaRPr sz="1200" dirty="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</a:rPr>
                        <a:t>01/12/2022</a:t>
                      </a:r>
                      <a:endParaRPr sz="1200" dirty="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</a:rPr>
                        <a:t>146</a:t>
                      </a:r>
                      <a:endParaRPr sz="1200" dirty="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</a:rPr>
                        <a:t>165</a:t>
                      </a:r>
                      <a:endParaRPr sz="1200" dirty="0">
                        <a:solidFill>
                          <a:srgbClr val="363636"/>
                        </a:solidFill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907897"/>
                  </a:ext>
                </a:extLst>
              </a:tr>
              <a:tr h="12400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Augmented biomarker response in </a:t>
                      </a:r>
                      <a:r>
                        <a:rPr lang="en-GB" sz="1200" dirty="0" err="1"/>
                        <a:t>oesophagogastric</a:t>
                      </a:r>
                      <a:r>
                        <a:rPr lang="en-GB" sz="1200" dirty="0"/>
                        <a:t> cancer</a:t>
                      </a:r>
                      <a:endParaRPr sz="12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N/A</a:t>
                      </a:r>
                      <a:endParaRPr sz="12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28/02/22</a:t>
                      </a:r>
                      <a:endParaRPr sz="12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01/07/23</a:t>
                      </a:r>
                      <a:endParaRPr sz="12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558</a:t>
                      </a:r>
                      <a:endParaRPr sz="12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70</a:t>
                      </a:r>
                      <a:endParaRPr sz="12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0170"/>
                  </a:ext>
                </a:extLst>
              </a:tr>
              <a:tr h="12400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Non-Invasive Testing for Early Oesophageal Cancer and Dysplasia</a:t>
                      </a:r>
                      <a:endParaRPr sz="12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N/A</a:t>
                      </a:r>
                      <a:endParaRPr sz="12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19/08/19</a:t>
                      </a:r>
                      <a:endParaRPr sz="12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01/10/24</a:t>
                      </a:r>
                      <a:endParaRPr sz="12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900</a:t>
                      </a:r>
                      <a:endParaRPr sz="12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518</a:t>
                      </a:r>
                      <a:endParaRPr sz="120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376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71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320673"/>
          </a:xfrm>
        </p:spPr>
        <p:txBody>
          <a:bodyPr/>
          <a:lstStyle/>
          <a:p>
            <a:pPr algn="ctr"/>
            <a:r>
              <a:rPr lang="en-GB" dirty="0"/>
              <a:t>SCOPE-2 Trial Schema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62" y="713013"/>
            <a:ext cx="4533541" cy="53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Advanced/Metastatic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164457"/>
              </p:ext>
            </p:extLst>
          </p:nvPr>
        </p:nvGraphicFramePr>
        <p:xfrm>
          <a:off x="503220" y="1107936"/>
          <a:ext cx="11185559" cy="4913289"/>
        </p:xfrm>
        <a:graphic>
          <a:graphicData uri="http://schemas.openxmlformats.org/drawingml/2006/table">
            <a:tbl>
              <a:tblPr/>
              <a:tblGrid>
                <a:gridCol w="4965321">
                  <a:extLst>
                    <a:ext uri="{9D8B030D-6E8A-4147-A177-3AD203B41FA5}">
                      <a16:colId xmlns:a16="http://schemas.microsoft.com/office/drawing/2014/main" val="2954686947"/>
                    </a:ext>
                  </a:extLst>
                </a:gridCol>
                <a:gridCol w="1920889">
                  <a:extLst>
                    <a:ext uri="{9D8B030D-6E8A-4147-A177-3AD203B41FA5}">
                      <a16:colId xmlns:a16="http://schemas.microsoft.com/office/drawing/2014/main" val="845162443"/>
                    </a:ext>
                  </a:extLst>
                </a:gridCol>
                <a:gridCol w="1236799">
                  <a:extLst>
                    <a:ext uri="{9D8B030D-6E8A-4147-A177-3AD203B41FA5}">
                      <a16:colId xmlns:a16="http://schemas.microsoft.com/office/drawing/2014/main" val="2889225684"/>
                    </a:ext>
                  </a:extLst>
                </a:gridCol>
                <a:gridCol w="1340999">
                  <a:extLst>
                    <a:ext uri="{9D8B030D-6E8A-4147-A177-3AD203B41FA5}">
                      <a16:colId xmlns:a16="http://schemas.microsoft.com/office/drawing/2014/main" val="3967122838"/>
                    </a:ext>
                  </a:extLst>
                </a:gridCol>
                <a:gridCol w="851715">
                  <a:extLst>
                    <a:ext uri="{9D8B030D-6E8A-4147-A177-3AD203B41FA5}">
                      <a16:colId xmlns:a16="http://schemas.microsoft.com/office/drawing/2014/main" val="3891450360"/>
                    </a:ext>
                  </a:extLst>
                </a:gridCol>
                <a:gridCol w="869836">
                  <a:extLst>
                    <a:ext uri="{9D8B030D-6E8A-4147-A177-3AD203B41FA5}">
                      <a16:colId xmlns:a16="http://schemas.microsoft.com/office/drawing/2014/main" val="4160596422"/>
                    </a:ext>
                  </a:extLst>
                </a:gridCol>
              </a:tblGrid>
              <a:tr h="52231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Short Name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Sites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Opening date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Closure date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Sample Size England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England Recruits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112871"/>
                  </a:ext>
                </a:extLst>
              </a:tr>
              <a:tr h="6598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Ph1b/3 </a:t>
                      </a:r>
                      <a:r>
                        <a:rPr lang="en-GB" sz="1200" dirty="0" err="1">
                          <a:latin typeface="+mj-lt"/>
                        </a:rPr>
                        <a:t>Bemarituzumab</a:t>
                      </a:r>
                      <a:r>
                        <a:rPr lang="en-GB" sz="1200" dirty="0">
                          <a:latin typeface="+mj-lt"/>
                        </a:rPr>
                        <a:t> in Advanced Gastric Gastroesophageal Cancer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I/III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+mj-lt"/>
                        </a:rPr>
                        <a:t>30/06/22</a:t>
                      </a:r>
                      <a:endParaRPr sz="120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+mj-lt"/>
                        </a:rPr>
                        <a:t>14/12/24</a:t>
                      </a:r>
                      <a:endParaRPr sz="120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+mj-lt"/>
                        </a:rPr>
                        <a:t>26</a:t>
                      </a:r>
                      <a:endParaRPr sz="120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0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96752"/>
                  </a:ext>
                </a:extLst>
              </a:tr>
              <a:tr h="54831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HERIZON-GEA-01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III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11/04/22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31/01/25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+mj-lt"/>
                        </a:rPr>
                        <a:t>33</a:t>
                      </a:r>
                      <a:endParaRPr sz="120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0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937746"/>
                  </a:ext>
                </a:extLst>
              </a:tr>
              <a:tr h="66088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rgbClr val="363636"/>
                          </a:solidFill>
                          <a:latin typeface="+mj-lt"/>
                        </a:rPr>
                        <a:t>WAKING: </a:t>
                      </a:r>
                      <a:r>
                        <a:rPr lang="en-GB" sz="1400" dirty="0" err="1">
                          <a:solidFill>
                            <a:srgbClr val="363636"/>
                          </a:solidFill>
                          <a:latin typeface="+mj-lt"/>
                        </a:rPr>
                        <a:t>Wnt</a:t>
                      </a:r>
                      <a:r>
                        <a:rPr lang="en-GB" sz="1400" dirty="0">
                          <a:solidFill>
                            <a:srgbClr val="363636"/>
                          </a:solidFill>
                          <a:latin typeface="+mj-lt"/>
                        </a:rPr>
                        <a:t> and </a:t>
                      </a:r>
                      <a:r>
                        <a:rPr lang="en-GB" sz="1400" dirty="0" err="1">
                          <a:solidFill>
                            <a:srgbClr val="363636"/>
                          </a:solidFill>
                          <a:latin typeface="+mj-lt"/>
                        </a:rPr>
                        <a:t>checKpoint</a:t>
                      </a:r>
                      <a:r>
                        <a:rPr lang="en-GB" sz="1400" dirty="0">
                          <a:solidFill>
                            <a:srgbClr val="363636"/>
                          </a:solidFill>
                          <a:latin typeface="+mj-lt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363636"/>
                          </a:solidFill>
                          <a:latin typeface="+mj-lt"/>
                        </a:rPr>
                        <a:t>INhibition</a:t>
                      </a:r>
                      <a:r>
                        <a:rPr lang="en-GB" sz="1400" dirty="0">
                          <a:solidFill>
                            <a:srgbClr val="363636"/>
                          </a:solidFill>
                          <a:latin typeface="+mj-lt"/>
                        </a:rPr>
                        <a:t> in Gastric cancer</a:t>
                      </a:r>
                      <a:endParaRPr sz="1400" dirty="0">
                        <a:solidFill>
                          <a:srgbClr val="363636"/>
                        </a:solidFill>
                        <a:latin typeface="+mj-lt"/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  <a:latin typeface="+mj-lt"/>
                        </a:rPr>
                        <a:t>BHOC</a:t>
                      </a:r>
                      <a:endParaRPr sz="1200" dirty="0">
                        <a:solidFill>
                          <a:schemeClr val="dk1"/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363636"/>
                          </a:solidFill>
                          <a:latin typeface="+mj-lt"/>
                        </a:rPr>
                        <a:t>06/07/2020</a:t>
                      </a:r>
                      <a:endParaRPr sz="1200">
                        <a:solidFill>
                          <a:srgbClr val="363636"/>
                        </a:solidFill>
                        <a:latin typeface="+mj-lt"/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  <a:latin typeface="+mj-lt"/>
                        </a:rPr>
                        <a:t>11/02/2022</a:t>
                      </a:r>
                      <a:endParaRPr sz="1200" dirty="0">
                        <a:solidFill>
                          <a:srgbClr val="363636"/>
                        </a:solidFill>
                        <a:latin typeface="+mj-lt"/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  <a:latin typeface="+mj-lt"/>
                        </a:rPr>
                        <a:t>52</a:t>
                      </a:r>
                      <a:endParaRPr sz="1200" dirty="0">
                        <a:solidFill>
                          <a:srgbClr val="363636"/>
                        </a:solidFill>
                        <a:latin typeface="+mj-lt"/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  <a:latin typeface="+mj-lt"/>
                        </a:rPr>
                        <a:t>7</a:t>
                      </a:r>
                      <a:endParaRPr sz="1200" dirty="0">
                        <a:solidFill>
                          <a:srgbClr val="363636"/>
                        </a:solidFill>
                        <a:latin typeface="+mj-lt"/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045938"/>
                  </a:ext>
                </a:extLst>
              </a:tr>
              <a:tr h="65635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rgbClr val="363636"/>
                          </a:solidFill>
                          <a:latin typeface="+mj-lt"/>
                        </a:rPr>
                        <a:t>PLATFORM-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Planning Treatment for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Oesophago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-gastric Cancer: a Maintenance Therapy Trial </a:t>
                      </a:r>
                      <a:endParaRPr sz="1400" dirty="0">
                        <a:solidFill>
                          <a:srgbClr val="363636"/>
                        </a:solidFill>
                        <a:latin typeface="+mj-lt"/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chemeClr val="dk1"/>
                          </a:solidFill>
                          <a:latin typeface="+mj-lt"/>
                        </a:rPr>
                        <a:t>MUS, GWH, WES, YEO, RUH, UHBW</a:t>
                      </a:r>
                      <a:endParaRPr sz="1200" dirty="0">
                        <a:solidFill>
                          <a:schemeClr val="dk1"/>
                        </a:solidFill>
                        <a:latin typeface="+mj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  <a:latin typeface="+mj-lt"/>
                        </a:rPr>
                        <a:t>23/02/2015</a:t>
                      </a:r>
                      <a:endParaRPr sz="1200" dirty="0">
                        <a:solidFill>
                          <a:srgbClr val="363636"/>
                        </a:solidFill>
                        <a:latin typeface="+mj-lt"/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  <a:latin typeface="+mj-lt"/>
                        </a:rPr>
                        <a:t>16/02/2020</a:t>
                      </a:r>
                      <a:endParaRPr sz="1200" dirty="0">
                        <a:solidFill>
                          <a:srgbClr val="363636"/>
                        </a:solidFill>
                        <a:latin typeface="+mj-lt"/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  <a:latin typeface="+mj-lt"/>
                        </a:rPr>
                        <a:t>694</a:t>
                      </a:r>
                      <a:endParaRPr sz="1200" dirty="0">
                        <a:solidFill>
                          <a:srgbClr val="363636"/>
                        </a:solidFill>
                        <a:latin typeface="+mj-lt"/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363636"/>
                          </a:solidFill>
                          <a:latin typeface="+mj-lt"/>
                        </a:rPr>
                        <a:t>939</a:t>
                      </a:r>
                      <a:endParaRPr sz="1200" dirty="0">
                        <a:solidFill>
                          <a:srgbClr val="363636"/>
                        </a:solidFill>
                        <a:latin typeface="+mj-lt"/>
                      </a:endParaRPr>
                    </a:p>
                  </a:txBody>
                  <a:tcPr marL="28575" marR="28575" marT="91425" marB="91425" anchor="ctr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171119"/>
                  </a:ext>
                </a:extLst>
              </a:tr>
              <a:tr h="7539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YO42137 ATEZOLIZUMAB WITH OR WITHOUT TIRAGOLUMAB (ANTI-TIGIT ANTIBODY)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SKYSCRAPER-07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III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18/12/20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01/12/22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20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6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602613"/>
                  </a:ext>
                </a:extLst>
              </a:tr>
              <a:tr h="9206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err="1">
                          <a:latin typeface="+mj-lt"/>
                        </a:rPr>
                        <a:t>Pembrolizumab</a:t>
                      </a:r>
                      <a:r>
                        <a:rPr lang="en-GB" sz="1200" dirty="0">
                          <a:latin typeface="+mj-lt"/>
                        </a:rPr>
                        <a:t> &amp; </a:t>
                      </a:r>
                      <a:r>
                        <a:rPr lang="en-GB" sz="1200" dirty="0" err="1">
                          <a:latin typeface="+mj-lt"/>
                        </a:rPr>
                        <a:t>Chemoradiation</a:t>
                      </a:r>
                      <a:r>
                        <a:rPr lang="en-GB" sz="1200" dirty="0">
                          <a:latin typeface="+mj-lt"/>
                        </a:rPr>
                        <a:t> in Oesophageal Carcinoma Participants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III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06/08/20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24/01/23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32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+mj-lt"/>
                        </a:rPr>
                        <a:t>13</a:t>
                      </a:r>
                      <a:endParaRPr sz="1200" dirty="0">
                        <a:latin typeface="+mj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832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55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8510-0DDA-DB59-74CB-882D9E50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/>
          <a:lstStyle/>
          <a:p>
            <a:pPr algn="ctr"/>
            <a:r>
              <a:rPr lang="en-GB" sz="2400" dirty="0"/>
              <a:t>Ph1b/3 </a:t>
            </a:r>
            <a:r>
              <a:rPr lang="en-GB" sz="2400" dirty="0" err="1"/>
              <a:t>Bemarituzumab</a:t>
            </a:r>
            <a:r>
              <a:rPr lang="en-GB" sz="2400" dirty="0"/>
              <a:t> in Advanced Gastric/Gastroesophageal Cancer-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inoperable FGFR2b-positive HER2-negative</a:t>
            </a:r>
            <a:br>
              <a:rPr lang="en-GB" sz="3200" dirty="0"/>
            </a:br>
            <a:endParaRPr lang="en-US" dirty="0"/>
          </a:p>
        </p:txBody>
      </p:sp>
      <p:pic>
        <p:nvPicPr>
          <p:cNvPr id="7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id="{77AAEC4E-B02E-FAE1-408D-2A8C7785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88237"/>
            <a:ext cx="7772400" cy="50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0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2400" b="1" dirty="0"/>
            </a:br>
            <a:r>
              <a:rPr lang="en-GB" sz="2400" b="1" u="sng" dirty="0"/>
              <a:t>HERIZON-GEA-01: </a:t>
            </a:r>
            <a:r>
              <a:rPr lang="en-GB" sz="2400" b="1" u="sng" dirty="0" err="1"/>
              <a:t>Zanidatamab</a:t>
            </a:r>
            <a:r>
              <a:rPr lang="en-GB" sz="2400" b="1" u="sng" dirty="0"/>
              <a:t> + chemo ± </a:t>
            </a:r>
            <a:r>
              <a:rPr lang="en-GB" sz="2400" b="1" u="sng" dirty="0" err="1"/>
              <a:t>tislelizumab</a:t>
            </a:r>
            <a:r>
              <a:rPr lang="en-GB" sz="2400" b="1" u="sng" dirty="0"/>
              <a:t> for 1L treatment of HER2-positive gastroesophageal adenocarcinoma</a:t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85" y="1420769"/>
            <a:ext cx="100393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567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1421</Words>
  <Application>Microsoft Office PowerPoint</Application>
  <PresentationFormat>Widescreen</PresentationFormat>
  <Paragraphs>297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Cambria</vt:lpstr>
      <vt:lpstr>Lato</vt:lpstr>
      <vt:lpstr>Wingdings</vt:lpstr>
      <vt:lpstr>Calibri</vt:lpstr>
      <vt:lpstr>Georgia</vt:lpstr>
      <vt:lpstr>Custom Design</vt:lpstr>
      <vt:lpstr>Custom Design</vt:lpstr>
      <vt:lpstr>1_2017_HTAA_Diabetes</vt:lpstr>
      <vt:lpstr> SWAG Network Oesophago-gastric (OG) Cancer Clinical Advisory Group </vt:lpstr>
      <vt:lpstr>PowerPoint Presentation</vt:lpstr>
      <vt:lpstr>PowerPoint Presentation</vt:lpstr>
      <vt:lpstr>PowerPoint Presentation</vt:lpstr>
      <vt:lpstr>Early stage </vt:lpstr>
      <vt:lpstr>SCOPE-2 Trial Schema</vt:lpstr>
      <vt:lpstr>Advanced/Metastatic</vt:lpstr>
      <vt:lpstr>Ph1b/3 Bemarituzumab in Advanced Gastric/Gastroesophageal Cancer-inoperable FGFR2b-positive HER2-negative </vt:lpstr>
      <vt:lpstr> HERIZON-GEA-01: Zanidatamab + chemo ± tislelizumab for 1L treatment of HER2-positive gastroesophageal adenocarcinoma </vt:lpstr>
      <vt:lpstr> Zanidatamab – a novel, bispecific HER2-targeting monoclonal antibody </vt:lpstr>
      <vt:lpstr>SKYSCRAPER-07: Atezolizumab ± Tiragolumab in Unresectable Esophageal SCC Without Progression After Definitive Chemoradiation </vt:lpstr>
      <vt:lpstr>PowerPoint Presentation</vt:lpstr>
      <vt:lpstr>PowerPoint Presentation</vt:lpstr>
      <vt:lpstr>Other-Epidemiologic/Diagnostic/Genetic</vt:lpstr>
      <vt:lpstr>PowerPoint Presentation</vt:lpstr>
      <vt:lpstr>PowerPoint Presentation</vt:lpstr>
      <vt:lpstr>PowerPoint Presentation</vt:lpstr>
      <vt:lpstr>What was positive about your research experience?</vt:lpstr>
      <vt:lpstr>Recommendations and 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 Network Oesophago-gastric (OG) Cancer Clinical Advisory Group</dc:title>
  <dc:creator>Gangadhara, Sharath</dc:creator>
  <cp:lastModifiedBy>Helen Dunderdale</cp:lastModifiedBy>
  <cp:revision>12</cp:revision>
  <dcterms:modified xsi:type="dcterms:W3CDTF">2022-09-30T10:12:27Z</dcterms:modified>
</cp:coreProperties>
</file>