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86" r:id="rId2"/>
    <p:sldId id="261" r:id="rId3"/>
    <p:sldId id="257" r:id="rId4"/>
    <p:sldId id="262" r:id="rId5"/>
    <p:sldId id="263" r:id="rId6"/>
    <p:sldId id="264" r:id="rId7"/>
    <p:sldId id="265" r:id="rId8"/>
    <p:sldId id="266" r:id="rId9"/>
    <p:sldId id="267" r:id="rId10"/>
    <p:sldId id="268" r:id="rId11"/>
    <p:sldId id="270" r:id="rId12"/>
    <p:sldId id="271" r:id="rId13"/>
    <p:sldId id="272" r:id="rId14"/>
    <p:sldId id="273" r:id="rId15"/>
    <p:sldId id="274" r:id="rId16"/>
    <p:sldId id="269" r:id="rId17"/>
    <p:sldId id="275" r:id="rId18"/>
    <p:sldId id="276" r:id="rId19"/>
    <p:sldId id="278" r:id="rId20"/>
    <p:sldId id="277" r:id="rId21"/>
    <p:sldId id="279" r:id="rId22"/>
    <p:sldId id="280" r:id="rId23"/>
    <p:sldId id="284" r:id="rId24"/>
    <p:sldId id="281" r:id="rId25"/>
    <p:sldId id="282" r:id="rId26"/>
    <p:sldId id="283" r:id="rId27"/>
  </p:sldIdLst>
  <p:sldSz cx="9144000" cy="5715000" type="screen16x1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EFDB896F-CDBA-4376-93FF-45B141D35C25}">
          <p14:sldIdLst>
            <p14:sldId id="286"/>
            <p14:sldId id="261"/>
            <p14:sldId id="257"/>
            <p14:sldId id="262"/>
            <p14:sldId id="263"/>
            <p14:sldId id="264"/>
            <p14:sldId id="265"/>
            <p14:sldId id="266"/>
            <p14:sldId id="267"/>
            <p14:sldId id="268"/>
            <p14:sldId id="270"/>
            <p14:sldId id="271"/>
          </p14:sldIdLst>
        </p14:section>
        <p14:section name="Untitled Section" id="{26A3FBB6-E886-4E89-9D64-CE75D8CD4238}">
          <p14:sldIdLst>
            <p14:sldId id="272"/>
            <p14:sldId id="273"/>
            <p14:sldId id="274"/>
            <p14:sldId id="269"/>
            <p14:sldId id="275"/>
            <p14:sldId id="276"/>
            <p14:sldId id="278"/>
            <p14:sldId id="277"/>
            <p14:sldId id="279"/>
            <p14:sldId id="280"/>
            <p14:sldId id="284"/>
            <p14:sldId id="281"/>
            <p14:sldId id="282"/>
            <p14:sldId id="283"/>
          </p14:sldIdLst>
        </p14:section>
      </p14:sectionLst>
    </p:ex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AE2573"/>
    <a:srgbClr val="009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4"/>
    <p:restoredTop sz="94548"/>
  </p:normalViewPr>
  <p:slideViewPr>
    <p:cSldViewPr snapToGrid="0" snapToObjects="1">
      <p:cViewPr varScale="1">
        <p:scale>
          <a:sx n="129" d="100"/>
          <a:sy n="129" d="100"/>
        </p:scale>
        <p:origin x="1242" y="10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1ADE40-8122-D249-9379-A9B36347F9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Calibri" charset="0"/>
              </a:defRPr>
            </a:lvl1pPr>
          </a:lstStyle>
          <a:p>
            <a:pPr>
              <a:defRPr/>
            </a:pPr>
            <a:endParaRPr lang="en-US"/>
          </a:p>
        </p:txBody>
      </p:sp>
      <p:sp>
        <p:nvSpPr>
          <p:cNvPr id="3" name="Date Placeholder 2">
            <a:extLst>
              <a:ext uri="{FF2B5EF4-FFF2-40B4-BE49-F238E27FC236}">
                <a16:creationId xmlns:a16="http://schemas.microsoft.com/office/drawing/2014/main" id="{3ED11888-FD30-B843-8F97-925908F140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atin typeface="Calibri" charset="0"/>
              </a:defRPr>
            </a:lvl1pPr>
          </a:lstStyle>
          <a:p>
            <a:pPr>
              <a:defRPr/>
            </a:pPr>
            <a:fld id="{DB53924D-D309-2C4C-9225-E4BBD96C0070}" type="datetimeFigureOut">
              <a:rPr lang="en-US"/>
              <a:pPr>
                <a:defRPr/>
              </a:pPr>
              <a:t>10/10/2022</a:t>
            </a:fld>
            <a:endParaRPr lang="en-US"/>
          </a:p>
        </p:txBody>
      </p:sp>
      <p:sp>
        <p:nvSpPr>
          <p:cNvPr id="4" name="Footer Placeholder 3">
            <a:extLst>
              <a:ext uri="{FF2B5EF4-FFF2-40B4-BE49-F238E27FC236}">
                <a16:creationId xmlns:a16="http://schemas.microsoft.com/office/drawing/2014/main" id="{278A84FC-C46D-F841-946F-886D3F887F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atin typeface="Calibri" charset="0"/>
              </a:defRPr>
            </a:lvl1pPr>
          </a:lstStyle>
          <a:p>
            <a:pPr>
              <a:defRPr/>
            </a:pPr>
            <a:endParaRPr lang="en-US"/>
          </a:p>
        </p:txBody>
      </p:sp>
      <p:sp>
        <p:nvSpPr>
          <p:cNvPr id="5" name="Slide Number Placeholder 4">
            <a:extLst>
              <a:ext uri="{FF2B5EF4-FFF2-40B4-BE49-F238E27FC236}">
                <a16:creationId xmlns:a16="http://schemas.microsoft.com/office/drawing/2014/main" id="{8B143E27-3DEF-4B45-9F69-6D21E530BC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atin typeface="Calibri" charset="0"/>
              </a:defRPr>
            </a:lvl1pPr>
          </a:lstStyle>
          <a:p>
            <a:pPr>
              <a:defRPr/>
            </a:pPr>
            <a:fld id="{903C4B3F-1151-7C46-B7BC-51176D2DF52A}" type="slidenum">
              <a:rPr lang="en-US"/>
              <a:pPr>
                <a:defRPr/>
              </a:pPr>
              <a:t>‹#›</a:t>
            </a:fld>
            <a:endParaRPr lang="en-US"/>
          </a:p>
        </p:txBody>
      </p:sp>
    </p:spTree>
    <p:extLst>
      <p:ext uri="{BB962C8B-B14F-4D97-AF65-F5344CB8AC3E}">
        <p14:creationId xmlns:p14="http://schemas.microsoft.com/office/powerpoint/2010/main" val="3196155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7AC015-F82A-2645-8B08-F98F30640E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Calibri" charset="0"/>
              </a:defRPr>
            </a:lvl1pPr>
          </a:lstStyle>
          <a:p>
            <a:pPr>
              <a:defRPr/>
            </a:pPr>
            <a:endParaRPr lang="en-US"/>
          </a:p>
        </p:txBody>
      </p:sp>
      <p:sp>
        <p:nvSpPr>
          <p:cNvPr id="3" name="Date Placeholder 2">
            <a:extLst>
              <a:ext uri="{FF2B5EF4-FFF2-40B4-BE49-F238E27FC236}">
                <a16:creationId xmlns:a16="http://schemas.microsoft.com/office/drawing/2014/main" id="{81690739-5DA8-8244-92D3-161F59D78DD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atin typeface="Calibri" charset="0"/>
              </a:defRPr>
            </a:lvl1pPr>
          </a:lstStyle>
          <a:p>
            <a:pPr>
              <a:defRPr/>
            </a:pPr>
            <a:fld id="{D460C319-DC81-264F-90B1-45425797ED72}" type="datetimeFigureOut">
              <a:rPr lang="en-US"/>
              <a:pPr>
                <a:defRPr/>
              </a:pPr>
              <a:t>10/10/2022</a:t>
            </a:fld>
            <a:endParaRPr lang="en-US"/>
          </a:p>
        </p:txBody>
      </p:sp>
      <p:sp>
        <p:nvSpPr>
          <p:cNvPr id="4" name="Slide Image Placeholder 3">
            <a:extLst>
              <a:ext uri="{FF2B5EF4-FFF2-40B4-BE49-F238E27FC236}">
                <a16:creationId xmlns:a16="http://schemas.microsoft.com/office/drawing/2014/main" id="{F3ADD38D-322A-4D4C-9E7B-D9C958CCB994}"/>
              </a:ext>
            </a:extLst>
          </p:cNvPr>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CEDBE3E-7312-EB43-B4E8-4943C19D203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9ED878A-A01C-E74D-A32C-89D63C1B37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atin typeface="Calibri" charset="0"/>
              </a:defRPr>
            </a:lvl1pPr>
          </a:lstStyle>
          <a:p>
            <a:pPr>
              <a:defRPr/>
            </a:pPr>
            <a:endParaRPr lang="en-US"/>
          </a:p>
        </p:txBody>
      </p:sp>
      <p:sp>
        <p:nvSpPr>
          <p:cNvPr id="7" name="Slide Number Placeholder 6">
            <a:extLst>
              <a:ext uri="{FF2B5EF4-FFF2-40B4-BE49-F238E27FC236}">
                <a16:creationId xmlns:a16="http://schemas.microsoft.com/office/drawing/2014/main" id="{C9C70817-EF4D-684C-8846-B8BF7C8178D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atin typeface="Calibri" charset="0"/>
              </a:defRPr>
            </a:lvl1pPr>
          </a:lstStyle>
          <a:p>
            <a:pPr>
              <a:defRPr/>
            </a:pPr>
            <a:fld id="{43000668-4B85-DE49-BC2F-E0E9F6C43842}" type="slidenum">
              <a:rPr lang="en-US"/>
              <a:pPr>
                <a:defRPr/>
              </a:pPr>
              <a:t>‹#›</a:t>
            </a:fld>
            <a:endParaRPr lang="en-US"/>
          </a:p>
        </p:txBody>
      </p:sp>
    </p:spTree>
    <p:extLst>
      <p:ext uri="{BB962C8B-B14F-4D97-AF65-F5344CB8AC3E}">
        <p14:creationId xmlns:p14="http://schemas.microsoft.com/office/powerpoint/2010/main" val="500731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32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04306" y="1268876"/>
            <a:ext cx="6929960" cy="1806112"/>
          </a:xfrm>
          <a:prstGeom prst="rect">
            <a:avLst/>
          </a:prstGeom>
        </p:spPr>
        <p:txBody>
          <a:bodyPr lIns="0" tIns="0" rIns="0" bIns="0"/>
          <a:lstStyle>
            <a:lvl1pPr marL="0" indent="0">
              <a:buNone/>
              <a:defRPr sz="4800" b="1">
                <a:solidFill>
                  <a:schemeClr val="accent2"/>
                </a:solidFill>
              </a:defRPr>
            </a:lvl1pPr>
            <a:lvl2pPr marL="457200" indent="0">
              <a:buNone/>
              <a:defRPr sz="4800" b="1"/>
            </a:lvl2pPr>
            <a:lvl3pPr marL="914400" indent="0">
              <a:buNone/>
              <a:defRPr sz="4800" b="1"/>
            </a:lvl3pPr>
            <a:lvl4pPr marL="1371600" indent="0">
              <a:buNone/>
              <a:defRPr sz="4800" b="1"/>
            </a:lvl4pPr>
            <a:lvl5pPr marL="1828800" indent="0">
              <a:buNone/>
              <a:defRPr sz="4800" b="1"/>
            </a:lvl5pPr>
          </a:lstStyle>
          <a:p>
            <a:pPr lvl="0"/>
            <a:r>
              <a:rPr lang="en-US"/>
              <a:t>Click to edit Master text styles</a:t>
            </a:r>
          </a:p>
        </p:txBody>
      </p:sp>
    </p:spTree>
    <p:extLst>
      <p:ext uri="{BB962C8B-B14F-4D97-AF65-F5344CB8AC3E}">
        <p14:creationId xmlns:p14="http://schemas.microsoft.com/office/powerpoint/2010/main" val="10937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4"/>
          <p:cNvSpPr>
            <a:spLocks noGrp="1"/>
          </p:cNvSpPr>
          <p:nvPr>
            <p:ph type="body" sz="quarter" idx="10"/>
          </p:nvPr>
        </p:nvSpPr>
        <p:spPr>
          <a:xfrm>
            <a:off x="1004306" y="1268876"/>
            <a:ext cx="6929960" cy="1596562"/>
          </a:xfrm>
          <a:prstGeom prst="rect">
            <a:avLst/>
          </a:prstGeom>
        </p:spPr>
        <p:txBody>
          <a:bodyPr lIns="0" tIns="0" rIns="0" bIns="0"/>
          <a:lstStyle>
            <a:lvl1pPr marL="0" indent="0">
              <a:buNone/>
              <a:defRPr sz="4800" b="0" baseline="0">
                <a:solidFill>
                  <a:schemeClr val="accent2"/>
                </a:solidFill>
              </a:defRPr>
            </a:lvl1pPr>
            <a:lvl2pPr marL="457200" indent="0">
              <a:buNone/>
              <a:defRPr sz="4800" b="1"/>
            </a:lvl2pPr>
            <a:lvl3pPr marL="914400" indent="0">
              <a:buNone/>
              <a:defRPr sz="4800" b="1"/>
            </a:lvl3pPr>
            <a:lvl4pPr marL="1371600" indent="0">
              <a:buNone/>
              <a:defRPr sz="4800" b="1"/>
            </a:lvl4pPr>
            <a:lvl5pPr marL="1828800" indent="0">
              <a:buNone/>
              <a:defRPr sz="4800" b="1"/>
            </a:lvl5pPr>
          </a:lstStyle>
          <a:p>
            <a:pPr lvl="0"/>
            <a:r>
              <a:rPr lang="en-US"/>
              <a:t>Click to edit Master text styles</a:t>
            </a:r>
          </a:p>
        </p:txBody>
      </p:sp>
      <p:sp>
        <p:nvSpPr>
          <p:cNvPr id="6" name="Text Placeholder 5"/>
          <p:cNvSpPr>
            <a:spLocks noGrp="1"/>
          </p:cNvSpPr>
          <p:nvPr>
            <p:ph type="body" sz="quarter" idx="11"/>
          </p:nvPr>
        </p:nvSpPr>
        <p:spPr>
          <a:xfrm>
            <a:off x="1004306" y="2865438"/>
            <a:ext cx="6929960" cy="784225"/>
          </a:xfrm>
          <a:prstGeom prst="rect">
            <a:avLst/>
          </a:prstGeom>
        </p:spPr>
        <p:txBody>
          <a:bodyPr lIns="0" tIns="0" rIns="0" bIns="0"/>
          <a:lstStyle>
            <a:lvl1pPr marL="0" indent="0">
              <a:buNone/>
              <a:defRPr sz="2400" b="1">
                <a:solidFill>
                  <a:schemeClr val="tx1"/>
                </a:solidFill>
              </a:defRPr>
            </a:lvl1pPr>
            <a:lvl2pPr marL="457200" indent="0">
              <a:buNone/>
              <a:defRPr sz="2400" b="1"/>
            </a:lvl2pPr>
            <a:lvl3pPr marL="914400" indent="0">
              <a:buNone/>
              <a:defRPr sz="2400" b="1"/>
            </a:lvl3pPr>
            <a:lvl4pPr marL="1371600" indent="0">
              <a:buNone/>
              <a:defRPr sz="2400" b="1"/>
            </a:lvl4pPr>
            <a:lvl5pPr marL="1828800" indent="0">
              <a:buNone/>
              <a:defRPr sz="2400" b="1"/>
            </a:lvl5pPr>
          </a:lstStyle>
          <a:p>
            <a:pPr lvl="0"/>
            <a:r>
              <a:rPr lang="en-US"/>
              <a:t>Click to edit Master text styles</a:t>
            </a:r>
          </a:p>
        </p:txBody>
      </p:sp>
    </p:spTree>
    <p:extLst>
      <p:ext uri="{BB962C8B-B14F-4D97-AF65-F5344CB8AC3E}">
        <p14:creationId xmlns:p14="http://schemas.microsoft.com/office/powerpoint/2010/main" val="368690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7" name="Content Placeholder 6"/>
          <p:cNvSpPr>
            <a:spLocks noGrp="1"/>
          </p:cNvSpPr>
          <p:nvPr>
            <p:ph sz="quarter" idx="11"/>
          </p:nvPr>
        </p:nvSpPr>
        <p:spPr>
          <a:xfrm>
            <a:off x="1022350" y="2232586"/>
            <a:ext cx="6804025" cy="2657466"/>
          </a:xfrm>
          <a:prstGeom prst="rect">
            <a:avLst/>
          </a:prstGeom>
        </p:spPr>
        <p:txBody>
          <a:bodyPr lIns="0" tIns="0" rIns="0" bIns="0"/>
          <a:lstStyle>
            <a:lvl1pPr marL="0" indent="0">
              <a:spcAft>
                <a:spcPts val="600"/>
              </a:spcAft>
              <a:buNone/>
              <a:defRPr sz="1600"/>
            </a:lvl1pPr>
            <a:lvl2pPr marL="271463" indent="-266700">
              <a:buFont typeface="Arial" charset="0"/>
              <a:buChar char="•"/>
              <a:tabLst/>
              <a:defRPr sz="1600"/>
            </a:lvl2pPr>
            <a:lvl3pPr marL="557213" indent="-285750">
              <a:buFont typeface="Arial" charset="0"/>
              <a:buChar char="•"/>
              <a:tabLst/>
              <a:defRPr sz="1600"/>
            </a:lvl3pPr>
            <a:lvl4pPr marL="889000" indent="-311150">
              <a:buFont typeface="Arial" charset="0"/>
              <a:buChar char="•"/>
              <a:tabLst/>
              <a:defRPr sz="1600"/>
            </a:lvl4pPr>
            <a:lvl5pPr marL="1155700" indent="-266700">
              <a:buFont typeface="Arial" charset="0"/>
              <a:buChar char="•"/>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783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14" name="Picture Placeholder 13"/>
          <p:cNvSpPr>
            <a:spLocks noGrp="1"/>
          </p:cNvSpPr>
          <p:nvPr>
            <p:ph type="pic" sz="quarter" idx="14"/>
          </p:nvPr>
        </p:nvSpPr>
        <p:spPr>
          <a:xfrm>
            <a:off x="1022350" y="2351104"/>
            <a:ext cx="2076450" cy="1936750"/>
          </a:xfrm>
          <a:prstGeom prst="rect">
            <a:avLst/>
          </a:prstGeom>
        </p:spPr>
        <p:txBody>
          <a:bodyPr/>
          <a:lstStyle>
            <a:lvl1pPr marL="0" indent="0">
              <a:buNone/>
              <a:defRPr sz="800"/>
            </a:lvl1pPr>
          </a:lstStyle>
          <a:p>
            <a:pPr lvl="0"/>
            <a:endParaRPr lang="en-US" noProof="0" dirty="0"/>
          </a:p>
        </p:txBody>
      </p:sp>
      <p:sp>
        <p:nvSpPr>
          <p:cNvPr id="15" name="Picture Placeholder 13"/>
          <p:cNvSpPr>
            <a:spLocks noGrp="1"/>
          </p:cNvSpPr>
          <p:nvPr>
            <p:ph type="pic" sz="quarter" idx="15"/>
          </p:nvPr>
        </p:nvSpPr>
        <p:spPr>
          <a:xfrm>
            <a:off x="3638097" y="2351104"/>
            <a:ext cx="2076450" cy="1936750"/>
          </a:xfrm>
          <a:prstGeom prst="rect">
            <a:avLst/>
          </a:prstGeom>
        </p:spPr>
        <p:txBody>
          <a:bodyPr/>
          <a:lstStyle>
            <a:lvl1pPr marL="0" indent="0">
              <a:buNone/>
              <a:defRPr sz="800"/>
            </a:lvl1pPr>
          </a:lstStyle>
          <a:p>
            <a:pPr lvl="0"/>
            <a:endParaRPr lang="en-US" noProof="0" dirty="0"/>
          </a:p>
        </p:txBody>
      </p:sp>
      <p:sp>
        <p:nvSpPr>
          <p:cNvPr id="16" name="Picture Placeholder 13"/>
          <p:cNvSpPr>
            <a:spLocks noGrp="1"/>
          </p:cNvSpPr>
          <p:nvPr>
            <p:ph type="pic" sz="quarter" idx="16"/>
          </p:nvPr>
        </p:nvSpPr>
        <p:spPr>
          <a:xfrm>
            <a:off x="6253843" y="2351104"/>
            <a:ext cx="2076450" cy="1936750"/>
          </a:xfrm>
          <a:prstGeom prst="rect">
            <a:avLst/>
          </a:prstGeom>
        </p:spPr>
        <p:txBody>
          <a:bodyPr/>
          <a:lstStyle>
            <a:lvl1pPr marL="0" indent="0">
              <a:buNone/>
              <a:defRPr sz="800"/>
            </a:lvl1pPr>
          </a:lstStyle>
          <a:p>
            <a:pPr lvl="0"/>
            <a:endParaRPr lang="en-US" noProof="0" dirty="0"/>
          </a:p>
        </p:txBody>
      </p:sp>
      <p:sp>
        <p:nvSpPr>
          <p:cNvPr id="18" name="Text Placeholder 17"/>
          <p:cNvSpPr>
            <a:spLocks noGrp="1"/>
          </p:cNvSpPr>
          <p:nvPr>
            <p:ph type="body" sz="quarter" idx="17"/>
          </p:nvPr>
        </p:nvSpPr>
        <p:spPr>
          <a:xfrm>
            <a:off x="1022350"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
        <p:nvSpPr>
          <p:cNvPr id="19" name="Text Placeholder 17"/>
          <p:cNvSpPr>
            <a:spLocks noGrp="1"/>
          </p:cNvSpPr>
          <p:nvPr>
            <p:ph type="body" sz="quarter" idx="18"/>
          </p:nvPr>
        </p:nvSpPr>
        <p:spPr>
          <a:xfrm>
            <a:off x="3648462"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
        <p:nvSpPr>
          <p:cNvPr id="20" name="Text Placeholder 17"/>
          <p:cNvSpPr>
            <a:spLocks noGrp="1"/>
          </p:cNvSpPr>
          <p:nvPr>
            <p:ph type="body" sz="quarter" idx="19"/>
          </p:nvPr>
        </p:nvSpPr>
        <p:spPr>
          <a:xfrm>
            <a:off x="6257848"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Tree>
    <p:extLst>
      <p:ext uri="{BB962C8B-B14F-4D97-AF65-F5344CB8AC3E}">
        <p14:creationId xmlns:p14="http://schemas.microsoft.com/office/powerpoint/2010/main" val="105912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7" name="Content Placeholder 6"/>
          <p:cNvSpPr>
            <a:spLocks noGrp="1"/>
          </p:cNvSpPr>
          <p:nvPr>
            <p:ph sz="quarter" idx="11"/>
          </p:nvPr>
        </p:nvSpPr>
        <p:spPr>
          <a:xfrm>
            <a:off x="1022351" y="2232586"/>
            <a:ext cx="3225918" cy="2657466"/>
          </a:xfrm>
          <a:prstGeom prst="rect">
            <a:avLst/>
          </a:prstGeom>
        </p:spPr>
        <p:txBody>
          <a:bodyPr lIns="0" tIns="0" rIns="0" bIns="0"/>
          <a:lstStyle>
            <a:lvl1pPr marL="0" indent="0">
              <a:spcAft>
                <a:spcPts val="600"/>
              </a:spcAft>
              <a:buNone/>
              <a:defRPr sz="1600" baseline="0"/>
            </a:lvl1pPr>
            <a:lvl2pPr marL="271463" indent="-266700">
              <a:buFont typeface="Arial" charset="0"/>
              <a:buChar char="•"/>
              <a:tabLst/>
              <a:defRPr sz="1600"/>
            </a:lvl2pPr>
            <a:lvl3pPr marL="538163" indent="-266700">
              <a:buFont typeface="Arial" charset="0"/>
              <a:buChar char="•"/>
              <a:tabLst/>
              <a:defRPr sz="1600"/>
            </a:lvl3pPr>
            <a:lvl4pPr marL="804863" indent="-266700">
              <a:buFont typeface="Arial" charset="0"/>
              <a:buChar char="•"/>
              <a:tabLst/>
              <a:defRPr sz="1600"/>
            </a:lvl4pPr>
            <a:lvl5pPr marL="1069975" indent="-265113">
              <a:buFont typeface="Arial" charset="0"/>
              <a:buChar char="•"/>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0626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3" r:id="rId2"/>
    <p:sldLayoutId id="2147483680" r:id="rId3"/>
    <p:sldLayoutId id="2147483681" r:id="rId4"/>
    <p:sldLayoutId id="2147483682" r:id="rId5"/>
    <p:sldLayoutId id="2147483684" r:id="rId6"/>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E9C732-2CE0-4EE0-B27F-8EDB79E9FFC9}"/>
              </a:ext>
            </a:extLst>
          </p:cNvPr>
          <p:cNvSpPr>
            <a:spLocks noGrp="1"/>
          </p:cNvSpPr>
          <p:nvPr>
            <p:ph type="body" sz="quarter" idx="10"/>
          </p:nvPr>
        </p:nvSpPr>
        <p:spPr/>
        <p:txBody>
          <a:bodyPr/>
          <a:lstStyle/>
          <a:p>
            <a:pPr algn="ctr"/>
            <a:r>
              <a:rPr lang="en-GB" sz="2800" b="1" dirty="0">
                <a:solidFill>
                  <a:schemeClr val="accent1">
                    <a:lumMod val="75000"/>
                  </a:schemeClr>
                </a:solidFill>
                <a:latin typeface="Arial" panose="020B0604020202020204" pitchFamily="34" charset="0"/>
                <a:cs typeface="Arial" panose="020B0604020202020204" pitchFamily="34" charset="0"/>
              </a:rPr>
              <a:t>National Cancer Patient Experience Survey </a:t>
            </a:r>
            <a:br>
              <a:rPr lang="en-GB" sz="2800" b="1" dirty="0">
                <a:solidFill>
                  <a:schemeClr val="accent1">
                    <a:lumMod val="75000"/>
                  </a:schemeClr>
                </a:solidFill>
                <a:latin typeface="Arial" panose="020B0604020202020204" pitchFamily="34" charset="0"/>
                <a:cs typeface="Arial" panose="020B0604020202020204" pitchFamily="34" charset="0"/>
              </a:rPr>
            </a:br>
            <a:r>
              <a:rPr lang="en-GB" sz="2800" b="1" dirty="0">
                <a:solidFill>
                  <a:schemeClr val="accent1">
                    <a:lumMod val="75000"/>
                  </a:schemeClr>
                </a:solidFill>
                <a:latin typeface="Arial" panose="020B0604020202020204" pitchFamily="34" charset="0"/>
                <a:cs typeface="Arial" panose="020B0604020202020204" pitchFamily="34" charset="0"/>
              </a:rPr>
              <a:t>Results 2021</a:t>
            </a:r>
          </a:p>
          <a:p>
            <a:pPr algn="ctr"/>
            <a:endParaRPr lang="en-GB" sz="2800" b="1" dirty="0">
              <a:solidFill>
                <a:schemeClr val="accent1">
                  <a:lumMod val="75000"/>
                </a:schemeClr>
              </a:solidFill>
              <a:latin typeface="Arial" panose="020B0604020202020204" pitchFamily="34" charset="0"/>
              <a:cs typeface="Arial" panose="020B0604020202020204" pitchFamily="34" charset="0"/>
            </a:endParaRPr>
          </a:p>
          <a:p>
            <a:pPr algn="ctr"/>
            <a:r>
              <a:rPr lang="en-GB" sz="1800" dirty="0">
                <a:solidFill>
                  <a:schemeClr val="accent1">
                    <a:lumMod val="75000"/>
                  </a:schemeClr>
                </a:solidFill>
                <a:latin typeface="Arial" panose="020B0604020202020204" pitchFamily="34" charset="0"/>
                <a:cs typeface="Arial" panose="020B0604020202020204" pitchFamily="34" charset="0"/>
              </a:rPr>
              <a:t>Brain Tumour</a:t>
            </a:r>
          </a:p>
          <a:p>
            <a:pPr algn="ctr"/>
            <a:r>
              <a:rPr lang="en-GB" sz="1800" dirty="0">
                <a:solidFill>
                  <a:schemeClr val="accent1">
                    <a:lumMod val="75000"/>
                  </a:schemeClr>
                </a:solidFill>
                <a:latin typeface="Arial" panose="020B0604020202020204" pitchFamily="34" charset="0"/>
                <a:cs typeface="Arial" panose="020B0604020202020204" pitchFamily="34" charset="0"/>
              </a:rPr>
              <a:t>Clinical Advisory Group </a:t>
            </a:r>
          </a:p>
          <a:p>
            <a:pPr algn="ctr"/>
            <a:r>
              <a:rPr lang="en-GB" sz="1800" dirty="0">
                <a:solidFill>
                  <a:schemeClr val="accent1">
                    <a:lumMod val="75000"/>
                  </a:schemeClr>
                </a:solidFill>
                <a:latin typeface="Arial" panose="020B0604020202020204" pitchFamily="34" charset="0"/>
                <a:cs typeface="Arial" panose="020B0604020202020204" pitchFamily="34" charset="0"/>
              </a:rPr>
              <a:t>Presented by Lisa Wilks </a:t>
            </a:r>
          </a:p>
          <a:p>
            <a:pPr algn="ctr"/>
            <a:r>
              <a:rPr lang="en-GB" sz="1800" dirty="0">
                <a:solidFill>
                  <a:schemeClr val="accent1">
                    <a:lumMod val="75000"/>
                  </a:schemeClr>
                </a:solidFill>
                <a:latin typeface="Arial" panose="020B0604020202020204" pitchFamily="34" charset="0"/>
                <a:cs typeface="Arial" panose="020B0604020202020204" pitchFamily="34" charset="0"/>
              </a:rPr>
              <a:t>Lead Cancer Nurse at NBT</a:t>
            </a:r>
          </a:p>
          <a:p>
            <a:pPr algn="ctr"/>
            <a:endParaRPr lang="en-GB" sz="2800" dirty="0">
              <a:solidFill>
                <a:schemeClr val="accent1">
                  <a:lumMod val="75000"/>
                </a:schemeClr>
              </a:solidFill>
              <a:latin typeface="Arial" panose="020B0604020202020204" pitchFamily="34" charset="0"/>
              <a:cs typeface="Arial" panose="020B0604020202020204" pitchFamily="34" charset="0"/>
            </a:endParaRPr>
          </a:p>
          <a:p>
            <a:pPr algn="ctr"/>
            <a:r>
              <a:rPr lang="en-GB" sz="2800" dirty="0">
                <a:solidFill>
                  <a:schemeClr val="accent1">
                    <a:lumMod val="75000"/>
                  </a:schemeClr>
                </a:solidFill>
                <a:latin typeface="Arial" panose="020B0604020202020204" pitchFamily="34" charset="0"/>
                <a:cs typeface="Arial" panose="020B0604020202020204" pitchFamily="34" charset="0"/>
              </a:rPr>
              <a:t> </a:t>
            </a:r>
          </a:p>
          <a:p>
            <a:pPr algn="ctr"/>
            <a:endParaRPr lang="en-GB" sz="2800" b="1" dirty="0">
              <a:solidFill>
                <a:schemeClr val="accent1">
                  <a:lumMod val="75000"/>
                </a:schemeClr>
              </a:solidFill>
              <a:latin typeface="Arial" panose="020B0604020202020204" pitchFamily="34" charset="0"/>
              <a:cs typeface="Arial" panose="020B0604020202020204" pitchFamily="34" charset="0"/>
            </a:endParaRPr>
          </a:p>
          <a:p>
            <a:endParaRPr lang="en-GB" dirty="0"/>
          </a:p>
        </p:txBody>
      </p:sp>
      <p:pic>
        <p:nvPicPr>
          <p:cNvPr id="3" name="Picture 2">
            <a:extLst>
              <a:ext uri="{FF2B5EF4-FFF2-40B4-BE49-F238E27FC236}">
                <a16:creationId xmlns:a16="http://schemas.microsoft.com/office/drawing/2014/main" id="{DC642209-4DDD-433E-AC99-9EFDC9AC5047}"/>
              </a:ext>
            </a:extLst>
          </p:cNvPr>
          <p:cNvPicPr>
            <a:picLocks noChangeAspect="1"/>
          </p:cNvPicPr>
          <p:nvPr/>
        </p:nvPicPr>
        <p:blipFill>
          <a:blip r:embed="rId2"/>
          <a:stretch>
            <a:fillRect/>
          </a:stretch>
        </p:blipFill>
        <p:spPr>
          <a:xfrm>
            <a:off x="170986" y="99081"/>
            <a:ext cx="2670279" cy="1079086"/>
          </a:xfrm>
          <a:prstGeom prst="rect">
            <a:avLst/>
          </a:prstGeom>
        </p:spPr>
      </p:pic>
    </p:spTree>
    <p:extLst>
      <p:ext uri="{BB962C8B-B14F-4D97-AF65-F5344CB8AC3E}">
        <p14:creationId xmlns:p14="http://schemas.microsoft.com/office/powerpoint/2010/main" val="67238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200" dirty="0">
                <a:solidFill>
                  <a:schemeClr val="accent1"/>
                </a:solidFill>
              </a:rPr>
              <a:t>Integrated Care Summary </a:t>
            </a:r>
            <a:endParaRPr lang="en-US" altLang="en-US" sz="3200" dirty="0">
              <a:solidFill>
                <a:schemeClr val="accent1"/>
              </a:solidFill>
            </a:endParaRPr>
          </a:p>
        </p:txBody>
      </p:sp>
      <p:pic>
        <p:nvPicPr>
          <p:cNvPr id="8" name="Content Placeholder 4">
            <a:extLst>
              <a:ext uri="{FF2B5EF4-FFF2-40B4-BE49-F238E27FC236}">
                <a16:creationId xmlns:a16="http://schemas.microsoft.com/office/drawing/2014/main" id="{2D4C86AC-7499-46B8-8416-685F094CC348}"/>
              </a:ext>
            </a:extLst>
          </p:cNvPr>
          <p:cNvPicPr>
            <a:picLocks noChangeAspect="1"/>
          </p:cNvPicPr>
          <p:nvPr/>
        </p:nvPicPr>
        <p:blipFill>
          <a:blip r:embed="rId2"/>
          <a:stretch>
            <a:fillRect/>
          </a:stretch>
        </p:blipFill>
        <p:spPr>
          <a:xfrm>
            <a:off x="401923" y="984683"/>
            <a:ext cx="8340154" cy="4109506"/>
          </a:xfrm>
          <a:prstGeom prst="rect">
            <a:avLst/>
          </a:prstGeom>
        </p:spPr>
      </p:pic>
    </p:spTree>
    <p:extLst>
      <p:ext uri="{BB962C8B-B14F-4D97-AF65-F5344CB8AC3E}">
        <p14:creationId xmlns:p14="http://schemas.microsoft.com/office/powerpoint/2010/main" val="318237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2800" dirty="0">
                <a:solidFill>
                  <a:schemeClr val="accent1"/>
                </a:solidFill>
              </a:rPr>
              <a:t>SWAG Brain Tumour highest scores &gt;90%</a:t>
            </a:r>
            <a:endParaRPr lang="en-US" altLang="en-US" sz="2800" dirty="0">
              <a:solidFill>
                <a:schemeClr val="accent1"/>
              </a:solidFill>
            </a:endParaRPr>
          </a:p>
        </p:txBody>
      </p:sp>
      <p:graphicFrame>
        <p:nvGraphicFramePr>
          <p:cNvPr id="9" name="Table 8">
            <a:extLst>
              <a:ext uri="{FF2B5EF4-FFF2-40B4-BE49-F238E27FC236}">
                <a16:creationId xmlns:a16="http://schemas.microsoft.com/office/drawing/2014/main" id="{DBBF984F-6F9A-4C45-899D-805982ABBDF9}"/>
              </a:ext>
            </a:extLst>
          </p:cNvPr>
          <p:cNvGraphicFramePr>
            <a:graphicFrameLocks noGrp="1"/>
          </p:cNvGraphicFramePr>
          <p:nvPr>
            <p:extLst>
              <p:ext uri="{D42A27DB-BD31-4B8C-83A1-F6EECF244321}">
                <p14:modId xmlns:p14="http://schemas.microsoft.com/office/powerpoint/2010/main" val="2123060250"/>
              </p:ext>
            </p:extLst>
          </p:nvPr>
        </p:nvGraphicFramePr>
        <p:xfrm>
          <a:off x="191945" y="505532"/>
          <a:ext cx="8388492" cy="4899184"/>
        </p:xfrm>
        <a:graphic>
          <a:graphicData uri="http://schemas.openxmlformats.org/drawingml/2006/table">
            <a:tbl>
              <a:tblPr firstRow="1" bandRow="1">
                <a:tableStyleId>{5C22544A-7EE6-4342-B048-85BDC9FD1C3A}</a:tableStyleId>
              </a:tblPr>
              <a:tblGrid>
                <a:gridCol w="6417188">
                  <a:extLst>
                    <a:ext uri="{9D8B030D-6E8A-4147-A177-3AD203B41FA5}">
                      <a16:colId xmlns:a16="http://schemas.microsoft.com/office/drawing/2014/main" val="20000"/>
                    </a:ext>
                  </a:extLst>
                </a:gridCol>
                <a:gridCol w="1009402">
                  <a:extLst>
                    <a:ext uri="{9D8B030D-6E8A-4147-A177-3AD203B41FA5}">
                      <a16:colId xmlns:a16="http://schemas.microsoft.com/office/drawing/2014/main" val="20001"/>
                    </a:ext>
                  </a:extLst>
                </a:gridCol>
                <a:gridCol w="961902">
                  <a:extLst>
                    <a:ext uri="{9D8B030D-6E8A-4147-A177-3AD203B41FA5}">
                      <a16:colId xmlns:a16="http://schemas.microsoft.com/office/drawing/2014/main" val="20002"/>
                    </a:ext>
                  </a:extLst>
                </a:gridCol>
              </a:tblGrid>
              <a:tr h="509929">
                <a:tc>
                  <a:txBody>
                    <a:bodyPr/>
                    <a:lstStyle/>
                    <a:p>
                      <a:pPr>
                        <a:spcAft>
                          <a:spcPts val="0"/>
                        </a:spcAft>
                      </a:pPr>
                      <a:r>
                        <a:rPr lang="en-GB" sz="1200" kern="1200" dirty="0">
                          <a:effectLst/>
                        </a:rPr>
                        <a:t>Question</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2021</a:t>
                      </a:r>
                      <a:endParaRPr lang="en-GB" sz="1200" dirty="0">
                        <a:effectLst/>
                      </a:endParaRPr>
                    </a:p>
                    <a:p>
                      <a:pPr>
                        <a:spcAft>
                          <a:spcPts val="0"/>
                        </a:spcAft>
                      </a:pPr>
                      <a:r>
                        <a:rPr lang="en-GB" sz="1200" kern="1200" dirty="0">
                          <a:effectLst/>
                        </a:rPr>
                        <a:t>% for SWAG</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National</a:t>
                      </a:r>
                      <a:endParaRPr lang="en-GB" sz="1200" dirty="0">
                        <a:effectLst/>
                      </a:endParaRPr>
                    </a:p>
                    <a:p>
                      <a:pPr>
                        <a:spcAft>
                          <a:spcPts val="0"/>
                        </a:spcAft>
                      </a:pPr>
                      <a:r>
                        <a:rPr lang="en-GB" sz="1200" kern="1200" dirty="0">
                          <a:effectLst/>
                        </a:rPr>
                        <a:t>Average</a:t>
                      </a:r>
                      <a:endParaRPr lang="en-GB" sz="1200" dirty="0">
                        <a:effectLst/>
                      </a:endParaRPr>
                    </a:p>
                    <a:p>
                      <a:pPr>
                        <a:spcAft>
                          <a:spcPts val="0"/>
                        </a:spcAft>
                      </a:pPr>
                      <a:r>
                        <a:rPr lang="en-GB" sz="1200" kern="1200" dirty="0">
                          <a:effectLst/>
                        </a:rPr>
                        <a:t>Score</a:t>
                      </a:r>
                      <a:endParaRPr lang="en-GB" sz="1200" dirty="0">
                        <a:effectLst/>
                        <a:latin typeface="Times New Roman"/>
                        <a:ea typeface="Times New Roman"/>
                      </a:endParaRPr>
                    </a:p>
                  </a:txBody>
                  <a:tcPr marL="81677" marR="81677" marT="40839" marB="40839" anchor="ctr"/>
                </a:tc>
                <a:extLst>
                  <a:ext uri="{0D108BD9-81ED-4DB2-BD59-A6C34878D82A}">
                    <a16:rowId xmlns:a16="http://schemas.microsoft.com/office/drawing/2014/main" val="10000"/>
                  </a:ext>
                </a:extLst>
              </a:tr>
              <a:tr h="424311">
                <a:tc>
                  <a:txBody>
                    <a:bodyPr/>
                    <a:lstStyle/>
                    <a:p>
                      <a:pPr>
                        <a:spcAft>
                          <a:spcPts val="0"/>
                        </a:spcAft>
                      </a:pPr>
                      <a:r>
                        <a:rPr lang="en-GB" sz="1200" dirty="0"/>
                        <a:t>Q13. Patient was definitely told sensitively that they had cancer </a:t>
                      </a:r>
                      <a:endParaRPr lang="en-GB" sz="1200" dirty="0">
                        <a:effectLst/>
                      </a:endParaRPr>
                    </a:p>
                  </a:txBody>
                  <a:tcPr marL="81677" marR="81677" marT="40839" marB="40839" anchor="ctr">
                    <a:solidFill>
                      <a:schemeClr val="accent3">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92%</a:t>
                      </a:r>
                    </a:p>
                  </a:txBody>
                  <a:tcPr marL="81677" marR="81677" marT="40839" marB="40839" anchor="ctr">
                    <a:solidFill>
                      <a:schemeClr val="accent3">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77%</a:t>
                      </a:r>
                    </a:p>
                  </a:txBody>
                  <a:tcPr marL="81677" marR="81677" marT="40839" marB="40839" anchor="ctr">
                    <a:solidFill>
                      <a:schemeClr val="accent3">
                        <a:lumMod val="40000"/>
                        <a:lumOff val="60000"/>
                      </a:schemeClr>
                    </a:solidFill>
                  </a:tcPr>
                </a:tc>
                <a:extLst>
                  <a:ext uri="{0D108BD9-81ED-4DB2-BD59-A6C34878D82A}">
                    <a16:rowId xmlns:a16="http://schemas.microsoft.com/office/drawing/2014/main" val="10001"/>
                  </a:ext>
                </a:extLst>
              </a:tr>
              <a:tr h="376620">
                <a:tc>
                  <a:txBody>
                    <a:bodyPr/>
                    <a:lstStyle/>
                    <a:p>
                      <a:pPr>
                        <a:spcAft>
                          <a:spcPts val="0"/>
                        </a:spcAft>
                      </a:pPr>
                      <a:r>
                        <a:rPr lang="en-GB" sz="1200" dirty="0"/>
                        <a:t>Q16. Patient was told they could go back later for more information about their diagnosis</a:t>
                      </a:r>
                      <a:endParaRPr lang="en-GB" sz="1200" dirty="0">
                        <a:solidFill>
                          <a:srgbClr val="000000"/>
                        </a:solidFill>
                        <a:effectLst/>
                        <a:latin typeface="Arial"/>
                        <a:ea typeface="Times New Roman"/>
                      </a:endParaRPr>
                    </a:p>
                  </a:txBody>
                  <a:tcPr marL="81677" marR="81677" marT="40839" marB="40839" anchor="ctr">
                    <a:solidFill>
                      <a:schemeClr val="accent3">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100%</a:t>
                      </a:r>
                    </a:p>
                  </a:txBody>
                  <a:tcPr marL="81677" marR="81677" marT="40839" marB="40839" anchor="ctr">
                    <a:solidFill>
                      <a:schemeClr val="accent3">
                        <a:lumMod val="40000"/>
                        <a:lumOff val="60000"/>
                      </a:schemeClr>
                    </a:solidFill>
                  </a:tcPr>
                </a:tc>
                <a:tc>
                  <a:txBody>
                    <a:bodyPr/>
                    <a:lstStyle/>
                    <a:p>
                      <a:pPr algn="ctr">
                        <a:spcAft>
                          <a:spcPts val="0"/>
                        </a:spcAft>
                      </a:pPr>
                      <a:r>
                        <a:rPr lang="en-GB" sz="1200" b="0" dirty="0">
                          <a:effectLst/>
                          <a:latin typeface="+mn-lt"/>
                          <a:ea typeface="Times New Roman"/>
                        </a:rPr>
                        <a:t>86%</a:t>
                      </a:r>
                    </a:p>
                  </a:txBody>
                  <a:tcPr marL="81677" marR="81677" marT="40839" marB="40839" anchor="ctr">
                    <a:solidFill>
                      <a:schemeClr val="accent3">
                        <a:lumMod val="40000"/>
                        <a:lumOff val="60000"/>
                      </a:schemeClr>
                    </a:solidFill>
                  </a:tcPr>
                </a:tc>
                <a:extLst>
                  <a:ext uri="{0D108BD9-81ED-4DB2-BD59-A6C34878D82A}">
                    <a16:rowId xmlns:a16="http://schemas.microsoft.com/office/drawing/2014/main" val="10002"/>
                  </a:ext>
                </a:extLst>
              </a:tr>
              <a:tr h="305510">
                <a:tc>
                  <a:txBody>
                    <a:bodyPr/>
                    <a:lstStyle/>
                    <a:p>
                      <a:pPr>
                        <a:spcAft>
                          <a:spcPts val="0"/>
                        </a:spcAft>
                      </a:pPr>
                      <a:r>
                        <a:rPr lang="en-GB" sz="1200" dirty="0"/>
                        <a:t>Q17. Patient had a main point of contact within the care team</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100%</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91%</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3"/>
                  </a:ext>
                </a:extLst>
              </a:tr>
              <a:tr h="255550">
                <a:tc>
                  <a:txBody>
                    <a:bodyPr/>
                    <a:lstStyle/>
                    <a:p>
                      <a:pPr>
                        <a:spcAft>
                          <a:spcPts val="0"/>
                        </a:spcAft>
                      </a:pPr>
                      <a:r>
                        <a:rPr lang="en-GB" sz="1200" dirty="0"/>
                        <a:t>Q20. Treatment options were explained in a way the patient could completely understand</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92%</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84%</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4"/>
                  </a:ext>
                </a:extLst>
              </a:tr>
              <a:tr h="499225">
                <a:tc>
                  <a:txBody>
                    <a:bodyPr/>
                    <a:lstStyle/>
                    <a:p>
                      <a:pPr>
                        <a:spcAft>
                          <a:spcPts val="0"/>
                        </a:spcAft>
                      </a:pPr>
                      <a:r>
                        <a:rPr lang="en-GB" sz="1200" dirty="0"/>
                        <a:t>Q22. Family and/or carers were definitely involved as much as the patient wanted them to be in decisions about treatment options</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93%</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77%</a:t>
                      </a:r>
                    </a:p>
                    <a:p>
                      <a:pPr algn="ctr">
                        <a:spcAft>
                          <a:spcPts val="0"/>
                        </a:spcAft>
                      </a:pPr>
                      <a:endParaRPr lang="en-GB" sz="1200" dirty="0">
                        <a:effectLst/>
                        <a:latin typeface="Arial" panose="020B0604020202020204" pitchFamily="34" charset="0"/>
                        <a:ea typeface="Times New Roman"/>
                        <a:cs typeface="Arial" panose="020B0604020202020204" pitchFamily="34" charset="0"/>
                      </a:endParaRP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5"/>
                  </a:ext>
                </a:extLst>
              </a:tr>
              <a:tr h="424311">
                <a:tc>
                  <a:txBody>
                    <a:bodyPr/>
                    <a:lstStyle/>
                    <a:p>
                      <a:pPr>
                        <a:spcAft>
                          <a:spcPts val="0"/>
                        </a:spcAft>
                      </a:pPr>
                      <a:r>
                        <a:rPr lang="en-GB" sz="1200" dirty="0"/>
                        <a:t>Q24. Patient was definitely able to have a discussion about their needs or concerns prior to treatment</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92%</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74%</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6"/>
                  </a:ext>
                </a:extLst>
              </a:tr>
              <a:tr h="424311">
                <a:tc>
                  <a:txBody>
                    <a:bodyPr/>
                    <a:lstStyle/>
                    <a:p>
                      <a:pPr>
                        <a:spcAft>
                          <a:spcPts val="0"/>
                        </a:spcAft>
                      </a:pPr>
                      <a:r>
                        <a:rPr lang="en-GB" sz="1200" dirty="0"/>
                        <a:t>Q27. Staff provided the patient with relevant information on available support</a:t>
                      </a: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91%</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93%</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7"/>
                  </a:ext>
                </a:extLst>
              </a:tr>
              <a:tr h="364818">
                <a:tc>
                  <a:txBody>
                    <a:bodyPr/>
                    <a:lstStyle/>
                    <a:p>
                      <a:pPr>
                        <a:spcAft>
                          <a:spcPts val="0"/>
                        </a:spcAft>
                      </a:pPr>
                      <a:r>
                        <a:rPr lang="en-GB" sz="1200" dirty="0"/>
                        <a:t>Q31. Patient had confidence and trust in all of the team looking after them during their stay in hospital</a:t>
                      </a:r>
                      <a:endParaRPr lang="en-GB" sz="1200" dirty="0">
                        <a:effectLst/>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91%</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81%</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994643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2800" dirty="0">
                <a:solidFill>
                  <a:schemeClr val="accent1"/>
                </a:solidFill>
              </a:rPr>
              <a:t>SWAG Brain Tumour highest scores &gt;90%</a:t>
            </a:r>
            <a:endParaRPr lang="en-US" altLang="en-US" sz="2800" dirty="0">
              <a:solidFill>
                <a:schemeClr val="accent1"/>
              </a:solidFill>
            </a:endParaRPr>
          </a:p>
        </p:txBody>
      </p:sp>
      <p:pic>
        <p:nvPicPr>
          <p:cNvPr id="6" name="Picture 5">
            <a:extLst>
              <a:ext uri="{FF2B5EF4-FFF2-40B4-BE49-F238E27FC236}">
                <a16:creationId xmlns:a16="http://schemas.microsoft.com/office/drawing/2014/main" id="{D9585860-6FAC-4292-B1B6-5E61442C6495}"/>
              </a:ext>
            </a:extLst>
          </p:cNvPr>
          <p:cNvPicPr>
            <a:picLocks noChangeAspect="1"/>
          </p:cNvPicPr>
          <p:nvPr/>
        </p:nvPicPr>
        <p:blipFill>
          <a:blip r:embed="rId2"/>
          <a:stretch>
            <a:fillRect/>
          </a:stretch>
        </p:blipFill>
        <p:spPr>
          <a:xfrm>
            <a:off x="0" y="5333950"/>
            <a:ext cx="8891587" cy="396974"/>
          </a:xfrm>
          <a:prstGeom prst="rect">
            <a:avLst/>
          </a:prstGeom>
        </p:spPr>
      </p:pic>
      <p:graphicFrame>
        <p:nvGraphicFramePr>
          <p:cNvPr id="9" name="Table 8">
            <a:extLst>
              <a:ext uri="{FF2B5EF4-FFF2-40B4-BE49-F238E27FC236}">
                <a16:creationId xmlns:a16="http://schemas.microsoft.com/office/drawing/2014/main" id="{DBBF984F-6F9A-4C45-899D-805982ABBDF9}"/>
              </a:ext>
            </a:extLst>
          </p:cNvPr>
          <p:cNvGraphicFramePr>
            <a:graphicFrameLocks noGrp="1"/>
          </p:cNvGraphicFramePr>
          <p:nvPr>
            <p:extLst>
              <p:ext uri="{D42A27DB-BD31-4B8C-83A1-F6EECF244321}">
                <p14:modId xmlns:p14="http://schemas.microsoft.com/office/powerpoint/2010/main" val="1327172310"/>
              </p:ext>
            </p:extLst>
          </p:nvPr>
        </p:nvGraphicFramePr>
        <p:xfrm>
          <a:off x="251547" y="1041854"/>
          <a:ext cx="8388492" cy="3631291"/>
        </p:xfrm>
        <a:graphic>
          <a:graphicData uri="http://schemas.openxmlformats.org/drawingml/2006/table">
            <a:tbl>
              <a:tblPr firstRow="1" bandRow="1">
                <a:tableStyleId>{5C22544A-7EE6-4342-B048-85BDC9FD1C3A}</a:tableStyleId>
              </a:tblPr>
              <a:tblGrid>
                <a:gridCol w="6417188">
                  <a:extLst>
                    <a:ext uri="{9D8B030D-6E8A-4147-A177-3AD203B41FA5}">
                      <a16:colId xmlns:a16="http://schemas.microsoft.com/office/drawing/2014/main" val="20000"/>
                    </a:ext>
                  </a:extLst>
                </a:gridCol>
                <a:gridCol w="1009402">
                  <a:extLst>
                    <a:ext uri="{9D8B030D-6E8A-4147-A177-3AD203B41FA5}">
                      <a16:colId xmlns:a16="http://schemas.microsoft.com/office/drawing/2014/main" val="20001"/>
                    </a:ext>
                  </a:extLst>
                </a:gridCol>
                <a:gridCol w="961902">
                  <a:extLst>
                    <a:ext uri="{9D8B030D-6E8A-4147-A177-3AD203B41FA5}">
                      <a16:colId xmlns:a16="http://schemas.microsoft.com/office/drawing/2014/main" val="20002"/>
                    </a:ext>
                  </a:extLst>
                </a:gridCol>
              </a:tblGrid>
              <a:tr h="585251">
                <a:tc>
                  <a:txBody>
                    <a:bodyPr/>
                    <a:lstStyle/>
                    <a:p>
                      <a:pPr>
                        <a:spcAft>
                          <a:spcPts val="0"/>
                        </a:spcAft>
                      </a:pPr>
                      <a:r>
                        <a:rPr lang="en-GB" sz="1200" kern="1200" dirty="0">
                          <a:effectLst/>
                        </a:rPr>
                        <a:t>Question</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2021</a:t>
                      </a:r>
                      <a:endParaRPr lang="en-GB" sz="1200" dirty="0">
                        <a:effectLst/>
                      </a:endParaRPr>
                    </a:p>
                    <a:p>
                      <a:pPr>
                        <a:spcAft>
                          <a:spcPts val="0"/>
                        </a:spcAft>
                      </a:pPr>
                      <a:r>
                        <a:rPr lang="en-GB" sz="1200" kern="1200" dirty="0">
                          <a:effectLst/>
                        </a:rPr>
                        <a:t>% for SWAG</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National</a:t>
                      </a:r>
                      <a:endParaRPr lang="en-GB" sz="1200" dirty="0">
                        <a:effectLst/>
                      </a:endParaRPr>
                    </a:p>
                    <a:p>
                      <a:pPr>
                        <a:spcAft>
                          <a:spcPts val="0"/>
                        </a:spcAft>
                      </a:pPr>
                      <a:r>
                        <a:rPr lang="en-GB" sz="1200" kern="1200" dirty="0">
                          <a:effectLst/>
                        </a:rPr>
                        <a:t>Average</a:t>
                      </a:r>
                      <a:endParaRPr lang="en-GB" sz="1200" dirty="0">
                        <a:effectLst/>
                      </a:endParaRPr>
                    </a:p>
                    <a:p>
                      <a:pPr>
                        <a:spcAft>
                          <a:spcPts val="0"/>
                        </a:spcAft>
                      </a:pPr>
                      <a:r>
                        <a:rPr lang="en-GB" sz="1200" kern="1200" dirty="0">
                          <a:effectLst/>
                        </a:rPr>
                        <a:t>Score</a:t>
                      </a:r>
                      <a:endParaRPr lang="en-GB" sz="1200" dirty="0">
                        <a:effectLst/>
                        <a:latin typeface="Times New Roman"/>
                        <a:ea typeface="Times New Roman"/>
                      </a:endParaRPr>
                    </a:p>
                  </a:txBody>
                  <a:tcPr marL="81677" marR="81677" marT="40839" marB="40839" anchor="ctr"/>
                </a:tc>
                <a:extLst>
                  <a:ext uri="{0D108BD9-81ED-4DB2-BD59-A6C34878D82A}">
                    <a16:rowId xmlns:a16="http://schemas.microsoft.com/office/drawing/2014/main" val="10000"/>
                  </a:ext>
                </a:extLst>
              </a:tr>
              <a:tr h="305510">
                <a:tc>
                  <a:txBody>
                    <a:bodyPr/>
                    <a:lstStyle/>
                    <a:p>
                      <a:pPr>
                        <a:spcAft>
                          <a:spcPts val="0"/>
                        </a:spcAft>
                      </a:pPr>
                      <a:r>
                        <a:rPr lang="en-GB" sz="1200" dirty="0"/>
                        <a:t>Q34. Patient was always able to get help from ward staff when needed</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91%</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81%</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3"/>
                  </a:ext>
                </a:extLst>
              </a:tr>
              <a:tr h="255550">
                <a:tc>
                  <a:txBody>
                    <a:bodyPr/>
                    <a:lstStyle/>
                    <a:p>
                      <a:pPr>
                        <a:spcAft>
                          <a:spcPts val="0"/>
                        </a:spcAft>
                      </a:pPr>
                      <a:r>
                        <a:rPr lang="en-GB" sz="1200" dirty="0"/>
                        <a:t>Q37. Patient was always treated with respect and dignity while in hospital</a:t>
                      </a:r>
                      <a:endParaRPr lang="en-GB" sz="1200" dirty="0">
                        <a:effectLst/>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100%</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90%</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4"/>
                  </a:ext>
                </a:extLst>
              </a:tr>
              <a:tr h="499225">
                <a:tc>
                  <a:txBody>
                    <a:bodyPr/>
                    <a:lstStyle/>
                    <a:p>
                      <a:pPr>
                        <a:spcAft>
                          <a:spcPts val="0"/>
                        </a:spcAft>
                      </a:pPr>
                      <a:r>
                        <a:rPr lang="en-GB" sz="1200" dirty="0"/>
                        <a:t>Q42.  Patient completely had enough understandable information about progress with surgery </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100%</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85%</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5"/>
                  </a:ext>
                </a:extLst>
              </a:tr>
              <a:tr h="424311">
                <a:tc>
                  <a:txBody>
                    <a:bodyPr/>
                    <a:lstStyle/>
                    <a:p>
                      <a:pPr>
                        <a:spcAft>
                          <a:spcPts val="0"/>
                        </a:spcAft>
                      </a:pPr>
                      <a:r>
                        <a:rPr lang="en-GB" sz="1200" dirty="0"/>
                        <a:t>Q44. Possible side effects from treatment were definitely explained in a way the patient could understand</a:t>
                      </a:r>
                      <a:endParaRPr lang="en-GB" sz="1200" dirty="0">
                        <a:effectLst/>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93%</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76%</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6"/>
                  </a:ext>
                </a:extLst>
              </a:tr>
              <a:tr h="424311">
                <a:tc>
                  <a:txBody>
                    <a:bodyPr/>
                    <a:lstStyle/>
                    <a:p>
                      <a:pPr>
                        <a:spcAft>
                          <a:spcPts val="0"/>
                        </a:spcAft>
                      </a:pPr>
                      <a:r>
                        <a:rPr lang="en-GB" sz="1200" dirty="0"/>
                        <a:t>Q45. Patient was always offered practical advice on dealing with any immediate side effects from treatment</a:t>
                      </a: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92%</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71%</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7"/>
                  </a:ext>
                </a:extLst>
              </a:tr>
              <a:tr h="364818">
                <a:tc>
                  <a:txBody>
                    <a:bodyPr/>
                    <a:lstStyle/>
                    <a:p>
                      <a:pPr>
                        <a:spcAft>
                          <a:spcPts val="0"/>
                        </a:spcAft>
                      </a:pPr>
                      <a:r>
                        <a:rPr lang="en-GB" sz="1200" dirty="0"/>
                        <a:t>Q46. Patient was given information that they could access about support in dealing with immediate side effects from treatment</a:t>
                      </a:r>
                      <a:endParaRPr lang="en-GB" sz="1200" dirty="0">
                        <a:effectLst/>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100%</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87%</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8"/>
                  </a:ext>
                </a:extLst>
              </a:tr>
              <a:tr h="364818">
                <a:tc>
                  <a:txBody>
                    <a:bodyPr/>
                    <a:lstStyle/>
                    <a:p>
                      <a:pPr>
                        <a:spcAft>
                          <a:spcPts val="0"/>
                        </a:spcAft>
                      </a:pPr>
                      <a:r>
                        <a:rPr lang="en-GB" sz="1200" dirty="0"/>
                        <a:t>Q49. Care team gave family, or someone close, all the information needed to help care for the patient at home 9</a:t>
                      </a:r>
                      <a:endParaRPr lang="en-GB" sz="1200" dirty="0">
                        <a:effectLst/>
                      </a:endParaRP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92%</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58%</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2206750655"/>
                  </a:ext>
                </a:extLst>
              </a:tr>
            </a:tbl>
          </a:graphicData>
        </a:graphic>
      </p:graphicFrame>
    </p:spTree>
    <p:extLst>
      <p:ext uri="{BB962C8B-B14F-4D97-AF65-F5344CB8AC3E}">
        <p14:creationId xmlns:p14="http://schemas.microsoft.com/office/powerpoint/2010/main" val="299937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2800" dirty="0">
                <a:solidFill>
                  <a:schemeClr val="accent1"/>
                </a:solidFill>
              </a:rPr>
              <a:t>SWAG Brain Tumour lowest scores &gt;60%</a:t>
            </a:r>
            <a:endParaRPr lang="en-US" altLang="en-US" sz="2800" dirty="0">
              <a:solidFill>
                <a:schemeClr val="accent1"/>
              </a:solidFill>
            </a:endParaRPr>
          </a:p>
        </p:txBody>
      </p:sp>
      <p:graphicFrame>
        <p:nvGraphicFramePr>
          <p:cNvPr id="9" name="Table 8">
            <a:extLst>
              <a:ext uri="{FF2B5EF4-FFF2-40B4-BE49-F238E27FC236}">
                <a16:creationId xmlns:a16="http://schemas.microsoft.com/office/drawing/2014/main" id="{DBBF984F-6F9A-4C45-899D-805982ABBDF9}"/>
              </a:ext>
            </a:extLst>
          </p:cNvPr>
          <p:cNvGraphicFramePr>
            <a:graphicFrameLocks noGrp="1"/>
          </p:cNvGraphicFramePr>
          <p:nvPr>
            <p:extLst>
              <p:ext uri="{D42A27DB-BD31-4B8C-83A1-F6EECF244321}">
                <p14:modId xmlns:p14="http://schemas.microsoft.com/office/powerpoint/2010/main" val="850600693"/>
              </p:ext>
            </p:extLst>
          </p:nvPr>
        </p:nvGraphicFramePr>
        <p:xfrm>
          <a:off x="377754" y="1041854"/>
          <a:ext cx="8388492" cy="1525194"/>
        </p:xfrm>
        <a:graphic>
          <a:graphicData uri="http://schemas.openxmlformats.org/drawingml/2006/table">
            <a:tbl>
              <a:tblPr firstRow="1" bandRow="1">
                <a:tableStyleId>{5C22544A-7EE6-4342-B048-85BDC9FD1C3A}</a:tableStyleId>
              </a:tblPr>
              <a:tblGrid>
                <a:gridCol w="6417188">
                  <a:extLst>
                    <a:ext uri="{9D8B030D-6E8A-4147-A177-3AD203B41FA5}">
                      <a16:colId xmlns:a16="http://schemas.microsoft.com/office/drawing/2014/main" val="20000"/>
                    </a:ext>
                  </a:extLst>
                </a:gridCol>
                <a:gridCol w="1009402">
                  <a:extLst>
                    <a:ext uri="{9D8B030D-6E8A-4147-A177-3AD203B41FA5}">
                      <a16:colId xmlns:a16="http://schemas.microsoft.com/office/drawing/2014/main" val="20001"/>
                    </a:ext>
                  </a:extLst>
                </a:gridCol>
                <a:gridCol w="961902">
                  <a:extLst>
                    <a:ext uri="{9D8B030D-6E8A-4147-A177-3AD203B41FA5}">
                      <a16:colId xmlns:a16="http://schemas.microsoft.com/office/drawing/2014/main" val="20002"/>
                    </a:ext>
                  </a:extLst>
                </a:gridCol>
              </a:tblGrid>
              <a:tr h="585251">
                <a:tc>
                  <a:txBody>
                    <a:bodyPr/>
                    <a:lstStyle/>
                    <a:p>
                      <a:pPr>
                        <a:spcAft>
                          <a:spcPts val="0"/>
                        </a:spcAft>
                      </a:pPr>
                      <a:r>
                        <a:rPr lang="en-GB" sz="1200" kern="1200" dirty="0">
                          <a:effectLst/>
                        </a:rPr>
                        <a:t>Question</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2021</a:t>
                      </a:r>
                      <a:endParaRPr lang="en-GB" sz="1200" dirty="0">
                        <a:effectLst/>
                      </a:endParaRPr>
                    </a:p>
                    <a:p>
                      <a:pPr>
                        <a:spcAft>
                          <a:spcPts val="0"/>
                        </a:spcAft>
                      </a:pPr>
                      <a:r>
                        <a:rPr lang="en-GB" sz="1200" kern="1200" dirty="0">
                          <a:effectLst/>
                        </a:rPr>
                        <a:t>% for SWAG</a:t>
                      </a:r>
                      <a:endParaRPr lang="en-GB" sz="1200" dirty="0">
                        <a:effectLst/>
                        <a:latin typeface="Times New Roman"/>
                        <a:ea typeface="Times New Roman"/>
                      </a:endParaRPr>
                    </a:p>
                  </a:txBody>
                  <a:tcPr marL="81677" marR="81677" marT="40839" marB="40839" anchor="ctr"/>
                </a:tc>
                <a:tc>
                  <a:txBody>
                    <a:bodyPr/>
                    <a:lstStyle/>
                    <a:p>
                      <a:pPr>
                        <a:spcAft>
                          <a:spcPts val="0"/>
                        </a:spcAft>
                      </a:pPr>
                      <a:r>
                        <a:rPr lang="en-GB" sz="1200" kern="1200" dirty="0">
                          <a:effectLst/>
                        </a:rPr>
                        <a:t>National</a:t>
                      </a:r>
                      <a:endParaRPr lang="en-GB" sz="1200" dirty="0">
                        <a:effectLst/>
                      </a:endParaRPr>
                    </a:p>
                    <a:p>
                      <a:pPr>
                        <a:spcAft>
                          <a:spcPts val="0"/>
                        </a:spcAft>
                      </a:pPr>
                      <a:r>
                        <a:rPr lang="en-GB" sz="1200" kern="1200" dirty="0">
                          <a:effectLst/>
                        </a:rPr>
                        <a:t>Average</a:t>
                      </a:r>
                      <a:endParaRPr lang="en-GB" sz="1200" dirty="0">
                        <a:effectLst/>
                      </a:endParaRPr>
                    </a:p>
                    <a:p>
                      <a:pPr>
                        <a:spcAft>
                          <a:spcPts val="0"/>
                        </a:spcAft>
                      </a:pPr>
                      <a:r>
                        <a:rPr lang="en-GB" sz="1200" kern="1200" dirty="0">
                          <a:effectLst/>
                        </a:rPr>
                        <a:t>Score</a:t>
                      </a:r>
                      <a:endParaRPr lang="en-GB" sz="1200" dirty="0">
                        <a:effectLst/>
                        <a:latin typeface="Times New Roman"/>
                        <a:ea typeface="Times New Roman"/>
                      </a:endParaRPr>
                    </a:p>
                  </a:txBody>
                  <a:tcPr marL="81677" marR="81677" marT="40839" marB="40839" anchor="ctr"/>
                </a:tc>
                <a:extLst>
                  <a:ext uri="{0D108BD9-81ED-4DB2-BD59-A6C34878D82A}">
                    <a16:rowId xmlns:a16="http://schemas.microsoft.com/office/drawing/2014/main" val="10000"/>
                  </a:ext>
                </a:extLst>
              </a:tr>
              <a:tr h="305510">
                <a:tc>
                  <a:txBody>
                    <a:bodyPr/>
                    <a:lstStyle/>
                    <a:p>
                      <a:pPr>
                        <a:spcAft>
                          <a:spcPts val="0"/>
                        </a:spcAft>
                      </a:pPr>
                      <a:r>
                        <a:rPr lang="en-GB" sz="1200" dirty="0"/>
                        <a:t>Q47. Patient felt possible long-term side effects were definitely explained in a way they could understand in advance of their treatment</a:t>
                      </a:r>
                      <a:endParaRPr lang="en-GB" sz="1200" dirty="0">
                        <a:effectLst/>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Times New Roman"/>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50%</a:t>
                      </a:r>
                    </a:p>
                    <a:p>
                      <a:pPr algn="ctr">
                        <a:spcAft>
                          <a:spcPts val="0"/>
                        </a:spcAft>
                      </a:pPr>
                      <a:endParaRPr lang="en-GB" sz="1200" dirty="0">
                        <a:effectLst/>
                        <a:latin typeface="Times New Roman"/>
                        <a:ea typeface="Times New Roman"/>
                      </a:endParaRPr>
                    </a:p>
                  </a:txBody>
                  <a:tcPr marL="81677" marR="81677" marT="40839" marB="40839"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a:cs typeface="Calibri" panose="020F0502020204030204" pitchFamily="34" charset="0"/>
                        </a:rPr>
                        <a:t>61%</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3"/>
                  </a:ext>
                </a:extLst>
              </a:tr>
              <a:tr h="255550">
                <a:tc>
                  <a:txBody>
                    <a:bodyPr/>
                    <a:lstStyle/>
                    <a:p>
                      <a:pPr>
                        <a:spcAft>
                          <a:spcPts val="0"/>
                        </a:spcAft>
                      </a:pPr>
                      <a:r>
                        <a:rPr lang="en-GB" sz="1200" dirty="0"/>
                        <a:t>Q52. Patient has had a review of cancer care by GP practice</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21%</a:t>
                      </a:r>
                    </a:p>
                  </a:txBody>
                  <a:tcPr marL="81677" marR="81677" marT="40839" marB="40839" anchor="ctr">
                    <a:solidFill>
                      <a:schemeClr val="accent2">
                        <a:lumMod val="40000"/>
                        <a:lumOff val="60000"/>
                      </a:schemeClr>
                    </a:solidFill>
                  </a:tcPr>
                </a:tc>
                <a:tc>
                  <a:txBody>
                    <a:bodyPr/>
                    <a:lstStyle/>
                    <a:p>
                      <a:pPr algn="ctr">
                        <a:spcAft>
                          <a:spcPts val="0"/>
                        </a:spcAft>
                      </a:pPr>
                      <a:r>
                        <a:rPr lang="en-GB" sz="1200" dirty="0">
                          <a:effectLst/>
                          <a:latin typeface="Calibri" panose="020F0502020204030204" pitchFamily="34" charset="0"/>
                          <a:ea typeface="Times New Roman"/>
                          <a:cs typeface="Calibri" panose="020F0502020204030204" pitchFamily="34" charset="0"/>
                        </a:rPr>
                        <a:t>18%</a:t>
                      </a:r>
                    </a:p>
                  </a:txBody>
                  <a:tcPr marL="81677" marR="81677" marT="40839" marB="40839" anchor="ct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865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2800" dirty="0">
                <a:solidFill>
                  <a:schemeClr val="accent1"/>
                </a:solidFill>
              </a:rPr>
              <a:t>Cancer Context – 3319 responses </a:t>
            </a:r>
            <a:endParaRPr lang="en-US" altLang="en-US" sz="2800" dirty="0">
              <a:solidFill>
                <a:schemeClr val="accent1"/>
              </a:solidFill>
            </a:endParaRPr>
          </a:p>
        </p:txBody>
      </p:sp>
      <p:sp>
        <p:nvSpPr>
          <p:cNvPr id="9" name="Content Placeholder 2">
            <a:extLst>
              <a:ext uri="{FF2B5EF4-FFF2-40B4-BE49-F238E27FC236}">
                <a16:creationId xmlns:a16="http://schemas.microsoft.com/office/drawing/2014/main" id="{37BE4283-86DE-46CA-9038-DD22C22750A8}"/>
              </a:ext>
            </a:extLst>
          </p:cNvPr>
          <p:cNvSpPr txBox="1">
            <a:spLocks/>
          </p:cNvSpPr>
          <p:nvPr/>
        </p:nvSpPr>
        <p:spPr>
          <a:xfrm>
            <a:off x="178619" y="901416"/>
            <a:ext cx="8712968" cy="3816424"/>
          </a:xfrm>
          <a:prstGeom prst="rect">
            <a:avLst/>
          </a:prstGeom>
          <a:ln w="15875">
            <a:noFill/>
          </a:ln>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How long ago were you told you had cancer?</a:t>
            </a:r>
          </a:p>
          <a:p>
            <a:pPr marL="0" indent="0">
              <a:buFont typeface="Arial" panose="020B0604020202020204" pitchFamily="34" charset="0"/>
              <a:buNone/>
            </a:pPr>
            <a:endParaRPr lang="en-GB" dirty="0"/>
          </a:p>
          <a:p>
            <a:pPr lvl="1"/>
            <a:r>
              <a:rPr lang="en-GB" dirty="0"/>
              <a:t>Less than 6 months	  12%   (126)    </a:t>
            </a:r>
          </a:p>
          <a:p>
            <a:pPr lvl="1"/>
            <a:r>
              <a:rPr lang="en-GB" dirty="0"/>
              <a:t>6 – 12 months		       47%   (1550)         77%    </a:t>
            </a:r>
          </a:p>
          <a:p>
            <a:pPr lvl="1"/>
            <a:r>
              <a:rPr lang="en-GB" dirty="0"/>
              <a:t>1 – 2 years			       18%   (594)</a:t>
            </a:r>
          </a:p>
          <a:p>
            <a:pPr lvl="1"/>
            <a:r>
              <a:rPr lang="en-GB" dirty="0"/>
              <a:t>2 – 5 years			       13%   (412)</a:t>
            </a:r>
          </a:p>
          <a:p>
            <a:pPr lvl="1"/>
            <a:r>
              <a:rPr lang="en-GB" dirty="0"/>
              <a:t>More than 5 years		   10%  (311)</a:t>
            </a:r>
          </a:p>
        </p:txBody>
      </p:sp>
      <p:sp>
        <p:nvSpPr>
          <p:cNvPr id="10" name="Right Brace 9">
            <a:extLst>
              <a:ext uri="{FF2B5EF4-FFF2-40B4-BE49-F238E27FC236}">
                <a16:creationId xmlns:a16="http://schemas.microsoft.com/office/drawing/2014/main" id="{796BC11A-A04F-4D89-942E-90709B7B525D}"/>
              </a:ext>
            </a:extLst>
          </p:cNvPr>
          <p:cNvSpPr/>
          <p:nvPr/>
        </p:nvSpPr>
        <p:spPr>
          <a:xfrm>
            <a:off x="6815031" y="2173423"/>
            <a:ext cx="504056" cy="1368153"/>
          </a:xfrm>
          <a:prstGeom prst="rightBrace">
            <a:avLst/>
          </a:prstGeom>
          <a:ln w="25400"/>
        </p:spPr>
        <p:style>
          <a:lnRef idx="1">
            <a:schemeClr val="dk1"/>
          </a:lnRef>
          <a:fillRef idx="0">
            <a:schemeClr val="dk1"/>
          </a:fillRef>
          <a:effectRef idx="0">
            <a:schemeClr val="dk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134774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600" dirty="0">
                <a:solidFill>
                  <a:schemeClr val="accent1"/>
                </a:solidFill>
              </a:rPr>
              <a:t>Cancer Context continued </a:t>
            </a:r>
            <a:endParaRPr lang="en-US" altLang="en-US" sz="3600" dirty="0">
              <a:solidFill>
                <a:schemeClr val="accent1"/>
              </a:solidFill>
            </a:endParaRPr>
          </a:p>
        </p:txBody>
      </p:sp>
      <p:sp>
        <p:nvSpPr>
          <p:cNvPr id="7" name="Content Placeholder 2">
            <a:extLst>
              <a:ext uri="{FF2B5EF4-FFF2-40B4-BE49-F238E27FC236}">
                <a16:creationId xmlns:a16="http://schemas.microsoft.com/office/drawing/2014/main" id="{7F85D101-B5BD-4A08-A954-FDFF4EDF8AF6}"/>
              </a:ext>
            </a:extLst>
          </p:cNvPr>
          <p:cNvSpPr txBox="1">
            <a:spLocks/>
          </p:cNvSpPr>
          <p:nvPr/>
        </p:nvSpPr>
        <p:spPr>
          <a:xfrm>
            <a:off x="179512" y="841275"/>
            <a:ext cx="8568952" cy="4032449"/>
          </a:xfrm>
          <a:prstGeom prst="rect">
            <a:avLst/>
          </a:prstGeom>
        </p:spPr>
        <p:txBody>
          <a:bodyPr>
            <a:normAutofit lnSpcReduction="1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Who told you that you had cancer?</a:t>
            </a:r>
          </a:p>
          <a:p>
            <a:pPr marL="0" indent="0">
              <a:buFont typeface="Arial" panose="020B0604020202020204" pitchFamily="34" charse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a:t>
            </a:r>
          </a:p>
          <a:p>
            <a:pPr marL="457200" lvl="1" indent="0">
              <a:buNone/>
            </a:pPr>
            <a:r>
              <a:rPr lang="en-GB" dirty="0"/>
              <a:t>   team                                                 3%    (90)</a:t>
            </a:r>
          </a:p>
          <a:p>
            <a:pPr lvl="1"/>
            <a:r>
              <a:rPr lang="en-GB" dirty="0"/>
              <a:t>Someone else / can’t remember	     2%    (69)</a:t>
            </a:r>
          </a:p>
        </p:txBody>
      </p:sp>
    </p:spTree>
    <p:extLst>
      <p:ext uri="{BB962C8B-B14F-4D97-AF65-F5344CB8AC3E}">
        <p14:creationId xmlns:p14="http://schemas.microsoft.com/office/powerpoint/2010/main" val="734564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Patient comments</a:t>
            </a:r>
          </a:p>
        </p:txBody>
      </p:sp>
      <p:sp>
        <p:nvSpPr>
          <p:cNvPr id="9" name="Content Placeholder 2">
            <a:extLst>
              <a:ext uri="{FF2B5EF4-FFF2-40B4-BE49-F238E27FC236}">
                <a16:creationId xmlns:a16="http://schemas.microsoft.com/office/drawing/2014/main" id="{5D9DD5E0-BFB3-4A9F-A77C-31CC9162220B}"/>
              </a:ext>
            </a:extLst>
          </p:cNvPr>
          <p:cNvSpPr txBox="1">
            <a:spLocks/>
          </p:cNvSpPr>
          <p:nvPr/>
        </p:nvSpPr>
        <p:spPr>
          <a:xfrm>
            <a:off x="252412" y="1058059"/>
            <a:ext cx="8568952" cy="4320480"/>
          </a:xfrm>
          <a:prstGeom prst="rect">
            <a:avLst/>
          </a:prstGeom>
        </p:spPr>
        <p:txBody>
          <a:bodyPr>
            <a:normAutofit fontScale="925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000" dirty="0"/>
              <a:t>Patients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Font typeface="Arial" panose="020B0604020202020204" pitchFamily="34" charset="0"/>
              <a:buNone/>
            </a:pPr>
            <a:endParaRPr lang="en-GB" sz="3000" dirty="0"/>
          </a:p>
          <a:p>
            <a:r>
              <a:rPr lang="en-GB" sz="3000" dirty="0"/>
              <a:t>Analysis presented by topic and sentiment</a:t>
            </a:r>
          </a:p>
          <a:p>
            <a:pPr lvl="1"/>
            <a:r>
              <a:rPr lang="en-GB" sz="2600" dirty="0"/>
              <a:t>Trust level thematic ‘comments’ reports</a:t>
            </a:r>
          </a:p>
          <a:p>
            <a:pPr marL="0" indent="0">
              <a:buFont typeface="Arial" panose="020B0604020202020204" pitchFamily="34" charset="0"/>
              <a:buNone/>
            </a:pPr>
            <a:endParaRPr lang="en-GB" sz="3000" dirty="0"/>
          </a:p>
          <a:p>
            <a:r>
              <a:rPr lang="en-GB" sz="3000" dirty="0"/>
              <a:t>Not able to filter comments by ‘tumour site’ this year</a:t>
            </a:r>
            <a:endParaRPr lang="en-GB" sz="3000" b="1" i="1" dirty="0">
              <a:ea typeface="Calibri" panose="020F0502020204030204" pitchFamily="34" charset="0"/>
            </a:endParaRPr>
          </a:p>
          <a:p>
            <a:pPr marL="0" indent="0" algn="just">
              <a:buFont typeface="Arial" panose="020B0604020202020204" pitchFamily="34" charset="0"/>
              <a:buNone/>
            </a:pPr>
            <a:endParaRPr lang="en-GB" sz="1800" i="1"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24594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Somerton NHS FT</a:t>
            </a:r>
          </a:p>
        </p:txBody>
      </p:sp>
      <p:sp>
        <p:nvSpPr>
          <p:cNvPr id="8" name="Content Placeholder 2">
            <a:extLst>
              <a:ext uri="{FF2B5EF4-FFF2-40B4-BE49-F238E27FC236}">
                <a16:creationId xmlns:a16="http://schemas.microsoft.com/office/drawing/2014/main" id="{45D3EC77-80EE-4C61-9081-E670296501BA}"/>
              </a:ext>
            </a:extLst>
          </p:cNvPr>
          <p:cNvSpPr txBox="1">
            <a:spLocks/>
          </p:cNvSpPr>
          <p:nvPr/>
        </p:nvSpPr>
        <p:spPr>
          <a:xfrm>
            <a:off x="107504" y="895686"/>
            <a:ext cx="8784976" cy="4464496"/>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Key 2021 Trust NCPES message </a:t>
            </a:r>
            <a:r>
              <a:rPr lang="en-US" sz="1600" dirty="0"/>
              <a:t>– despite high pressures in the system and COVID care received by Cancer patients on the whole remained of a high standard at SFT, both within the Beacon Centre and on general wards.  </a:t>
            </a:r>
          </a:p>
          <a:p>
            <a:r>
              <a:rPr lang="en-US" sz="1600" b="1" dirty="0"/>
              <a:t>Area of success </a:t>
            </a:r>
            <a:r>
              <a:rPr lang="en-US" sz="1600" dirty="0"/>
              <a:t>– information provision, especially during diagnostic part of pathway, patients reported not only communication to be of a high standard but also individuals and teams went out of their to provide high quality care and  maintain their  dignity at all times.</a:t>
            </a:r>
          </a:p>
          <a:p>
            <a:r>
              <a:rPr lang="en-US" sz="1600" b="1" dirty="0" err="1"/>
              <a:t>Prioritised</a:t>
            </a:r>
            <a:r>
              <a:rPr lang="en-US" sz="1600" b="1" dirty="0"/>
              <a:t> area for improvement </a:t>
            </a:r>
            <a:r>
              <a:rPr lang="en-US" sz="1600" dirty="0"/>
              <a:t>- Inter-</a:t>
            </a:r>
            <a:r>
              <a:rPr lang="en-US" sz="1600" dirty="0" err="1"/>
              <a:t>organisation</a:t>
            </a:r>
            <a:r>
              <a:rPr lang="en-US" sz="1600" dirty="0"/>
              <a:t> communication – ensuring key information regarding patient pathway is clear, keeping patient informed clearly of progress, changes and intentions throughout. How the patient interacts with their GP was often commented upon – so how we can as an </a:t>
            </a:r>
            <a:r>
              <a:rPr lang="en-US" sz="1600" dirty="0" err="1"/>
              <a:t>organisation</a:t>
            </a:r>
            <a:r>
              <a:rPr lang="en-US" sz="1600" dirty="0"/>
              <a:t> and a provider support this through information sharing, smarter working is being explored where possible – PCS treatment summaries, Holistic Needs Assessments, Cancer Support Workers etc.</a:t>
            </a:r>
          </a:p>
          <a:p>
            <a:pPr marL="0" indent="0">
              <a:buFont typeface="Arial" panose="020B0604020202020204" pitchFamily="34" charset="0"/>
              <a:buNone/>
            </a:pPr>
            <a:r>
              <a:rPr lang="en-US" sz="1600" b="1" i="1" dirty="0"/>
              <a:t>“</a:t>
            </a:r>
            <a:r>
              <a:rPr lang="en-US" sz="14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57732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75000" lnSpcReduction="2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sz="4400" dirty="0">
                <a:solidFill>
                  <a:schemeClr val="accent1"/>
                </a:solidFill>
              </a:rPr>
              <a:t>Yeovil District Hospital NHS FT</a:t>
            </a:r>
            <a:endParaRPr lang="en-GB" dirty="0">
              <a:solidFill>
                <a:schemeClr val="accent1"/>
              </a:solidFill>
            </a:endParaRPr>
          </a:p>
        </p:txBody>
      </p:sp>
      <p:sp>
        <p:nvSpPr>
          <p:cNvPr id="8" name="Content Placeholder 2">
            <a:extLst>
              <a:ext uri="{FF2B5EF4-FFF2-40B4-BE49-F238E27FC236}">
                <a16:creationId xmlns:a16="http://schemas.microsoft.com/office/drawing/2014/main" id="{C2898519-F339-48D7-A2B9-197641EC28BF}"/>
              </a:ext>
            </a:extLst>
          </p:cNvPr>
          <p:cNvSpPr txBox="1">
            <a:spLocks/>
          </p:cNvSpPr>
          <p:nvPr/>
        </p:nvSpPr>
        <p:spPr>
          <a:xfrm>
            <a:off x="143508" y="696624"/>
            <a:ext cx="8856984" cy="4752528"/>
          </a:xfrm>
          <a:prstGeom prst="rect">
            <a:avLst/>
          </a:prstGeom>
        </p:spPr>
        <p:txBody>
          <a:bodyPr>
            <a:normAutofit fontScale="775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07000"/>
              </a:lnSpc>
              <a:spcAft>
                <a:spcPts val="0"/>
              </a:spcAft>
              <a:buFont typeface="Arial" panose="020B0604020202020204" pitchFamily="34" charset="0"/>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a:t>
            </a:r>
            <a:r>
              <a:rPr lang="en-GB" sz="1500" dirty="0">
                <a:solidFill>
                  <a:srgbClr val="000000"/>
                </a:solidFill>
                <a:latin typeface="+mj-lt"/>
                <a:ea typeface="Times New Roman" panose="02020603050405020304" pitchFamily="18" charset="0"/>
                <a:cs typeface="Calibri" panose="020F0502020204030204" pitchFamily="34" charset="0"/>
              </a:rPr>
              <a:t>great set of results , a good care range of positive outliers and no negative outliers, with an above national average on both overall response with rate of 61% and with patients rating their overall cancer care from the Trust  at  9.1 /10 </a:t>
            </a:r>
          </a:p>
          <a:p>
            <a:pPr marL="0" indent="0">
              <a:lnSpc>
                <a:spcPct val="107000"/>
              </a:lnSpc>
              <a:spcAft>
                <a:spcPts val="0"/>
              </a:spcAft>
              <a:buFont typeface="Arial" panose="020B0604020202020204" pitchFamily="34" charset="0"/>
              <a:buNone/>
            </a:pPr>
            <a:r>
              <a:rPr lang="en-GB" sz="1500" dirty="0">
                <a:solidFill>
                  <a:srgbClr val="000000"/>
                </a:solidFill>
                <a:latin typeface="+mj-lt"/>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nSpc>
                <a:spcPct val="107000"/>
              </a:lnSpc>
              <a:spcAft>
                <a:spcPts val="0"/>
              </a:spcAft>
            </a:pPr>
            <a:r>
              <a:rPr lang="en-GB" sz="1500" b="1" dirty="0">
                <a:solidFill>
                  <a:srgbClr val="000000"/>
                </a:solidFill>
                <a:latin typeface="+mj-lt"/>
                <a:ea typeface="Times New Roman" panose="02020603050405020304" pitchFamily="18" charset="0"/>
                <a:cs typeface="Calibri" panose="020F0502020204030204" pitchFamily="34" charset="0"/>
              </a:rPr>
              <a:t>Main positives </a:t>
            </a:r>
            <a:r>
              <a:rPr lang="en-GB" sz="1500" dirty="0">
                <a:solidFill>
                  <a:srgbClr val="000000"/>
                </a:solidFill>
                <a:latin typeface="+mj-lt"/>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nSpc>
                <a:spcPct val="107000"/>
              </a:lnSpc>
              <a:spcAft>
                <a:spcPts val="0"/>
              </a:spcAft>
            </a:pPr>
            <a:r>
              <a:rPr lang="en-GB" sz="1500" b="1" dirty="0">
                <a:solidFill>
                  <a:srgbClr val="000000"/>
                </a:solidFill>
                <a:latin typeface="+mj-lt"/>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mj-lt"/>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nSpc>
                <a:spcPct val="107000"/>
              </a:lnSpc>
            </a:pPr>
            <a:r>
              <a:rPr lang="en-GB" sz="1500" b="1" u="sng" dirty="0">
                <a:solidFill>
                  <a:srgbClr val="000000"/>
                </a:solidFill>
                <a:latin typeface="+mj-lt"/>
                <a:ea typeface="Times New Roman" panose="02020603050405020304" pitchFamily="18" charset="0"/>
                <a:cs typeface="Calibri" panose="020F0502020204030204" pitchFamily="34" charset="0"/>
              </a:rPr>
              <a:t>Patient communication </a:t>
            </a:r>
            <a:r>
              <a:rPr lang="en-GB" sz="1500" dirty="0">
                <a:solidFill>
                  <a:srgbClr val="000000"/>
                </a:solidFill>
                <a:latin typeface="+mj-lt"/>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nSpc>
                <a:spcPct val="107000"/>
              </a:lnSpc>
            </a:pPr>
            <a:r>
              <a:rPr lang="en-GB" sz="1500" dirty="0">
                <a:solidFill>
                  <a:srgbClr val="000000"/>
                </a:solidFill>
                <a:latin typeface="+mj-lt"/>
                <a:ea typeface="Times New Roman" panose="02020603050405020304" pitchFamily="18" charset="0"/>
                <a:cs typeface="Calibri" panose="020F0502020204030204" pitchFamily="34" charset="0"/>
              </a:rPr>
              <a:t> </a:t>
            </a:r>
            <a:r>
              <a:rPr lang="en-GB" sz="1500" b="1" u="sng" dirty="0">
                <a:solidFill>
                  <a:srgbClr val="000000"/>
                </a:solidFill>
                <a:latin typeface="+mj-lt"/>
                <a:ea typeface="Calibri" panose="020F0502020204030204" pitchFamily="34" charset="0"/>
                <a:cs typeface="Calibri" panose="020F0502020204030204" pitchFamily="34" charset="0"/>
              </a:rPr>
              <a:t>Targeting Information </a:t>
            </a:r>
            <a:r>
              <a:rPr lang="en-GB" sz="1500" dirty="0">
                <a:solidFill>
                  <a:srgbClr val="000000"/>
                </a:solidFill>
                <a:latin typeface="+mj-lt"/>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mj-lt"/>
              <a:ea typeface="Times New Roman" panose="02020603050405020304" pitchFamily="18" charset="0"/>
              <a:cs typeface="Calibri" panose="020F0502020204030204" pitchFamily="34" charset="0"/>
            </a:endParaRPr>
          </a:p>
          <a:p>
            <a:pPr marL="0" indent="0">
              <a:lnSpc>
                <a:spcPct val="107000"/>
              </a:lnSpc>
              <a:buFont typeface="Arial" panose="020B0604020202020204" pitchFamily="34" charset="0"/>
              <a:buNone/>
            </a:pPr>
            <a:r>
              <a:rPr lang="en-US" sz="1500" dirty="0">
                <a:latin typeface="+mj-lt"/>
                <a:cs typeface="Arial" panose="020B0604020202020204" pitchFamily="34" charset="0"/>
              </a:rPr>
              <a:t>“</a:t>
            </a:r>
            <a:r>
              <a:rPr lang="en-GB" sz="1500" i="1" dirty="0">
                <a:latin typeface="+mj-lt"/>
              </a:rPr>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latin typeface="+mj-lt"/>
              </a:rPr>
              <a:t>.”</a:t>
            </a:r>
          </a:p>
        </p:txBody>
      </p:sp>
    </p:spTree>
    <p:extLst>
      <p:ext uri="{BB962C8B-B14F-4D97-AF65-F5344CB8AC3E}">
        <p14:creationId xmlns:p14="http://schemas.microsoft.com/office/powerpoint/2010/main" val="3479935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North Bristol Trust </a:t>
            </a:r>
          </a:p>
        </p:txBody>
      </p:sp>
      <p:sp>
        <p:nvSpPr>
          <p:cNvPr id="9" name="Content Placeholder 2">
            <a:extLst>
              <a:ext uri="{FF2B5EF4-FFF2-40B4-BE49-F238E27FC236}">
                <a16:creationId xmlns:a16="http://schemas.microsoft.com/office/drawing/2014/main" id="{19EA4A11-48A0-48E3-B9E2-E997A8583604}"/>
              </a:ext>
            </a:extLst>
          </p:cNvPr>
          <p:cNvSpPr txBox="1">
            <a:spLocks/>
          </p:cNvSpPr>
          <p:nvPr/>
        </p:nvSpPr>
        <p:spPr>
          <a:xfrm>
            <a:off x="178619" y="738572"/>
            <a:ext cx="8712968" cy="4695763"/>
          </a:xfrm>
          <a:prstGeom prst="rect">
            <a:avLst/>
          </a:prstGeom>
        </p:spPr>
        <p:txBody>
          <a:bodyPr>
            <a:normAutofit fontScale="925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Font typeface="Arial" panose="020B0604020202020204" pitchFamily="34" charset="0"/>
              <a:buNone/>
            </a:pPr>
            <a:r>
              <a:rPr lang="en-GB" sz="1800" dirty="0">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Font typeface="Arial" panose="020B0604020202020204" pitchFamily="34" charset="0"/>
              <a:buNone/>
            </a:pPr>
            <a:r>
              <a:rPr lang="en-GB" sz="1300" i="1" dirty="0">
                <a:solidFill>
                  <a:srgbClr val="000000"/>
                </a:solidFill>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177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284F83E-6CE3-4D2D-AC39-49E164A72FEB}"/>
              </a:ext>
            </a:extLst>
          </p:cNvPr>
          <p:cNvSpPr txBox="1">
            <a:spLocks/>
          </p:cNvSpPr>
          <p:nvPr/>
        </p:nvSpPr>
        <p:spPr>
          <a:xfrm>
            <a:off x="457200" y="548680"/>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lumMod val="75000"/>
                  </a:schemeClr>
                </a:solidFill>
              </a:rPr>
              <a:t>NCPES Introduction</a:t>
            </a:r>
          </a:p>
        </p:txBody>
      </p:sp>
      <p:sp>
        <p:nvSpPr>
          <p:cNvPr id="11" name="Content Placeholder 2">
            <a:extLst>
              <a:ext uri="{FF2B5EF4-FFF2-40B4-BE49-F238E27FC236}">
                <a16:creationId xmlns:a16="http://schemas.microsoft.com/office/drawing/2014/main" id="{B615D693-79C0-42AF-BBB2-81C0367E0E8D}"/>
              </a:ext>
            </a:extLst>
          </p:cNvPr>
          <p:cNvSpPr>
            <a:spLocks noGrp="1"/>
          </p:cNvSpPr>
          <p:nvPr>
            <p:ph type="body" sz="quarter" idx="10"/>
          </p:nvPr>
        </p:nvSpPr>
        <p:spPr>
          <a:xfrm>
            <a:off x="457200" y="1196752"/>
            <a:ext cx="7477125" cy="3897907"/>
          </a:xfrm>
        </p:spPr>
        <p:txBody>
          <a:bodyPr>
            <a:noAutofit/>
          </a:bodyPr>
          <a:lstStyle/>
          <a:p>
            <a:r>
              <a:rPr lang="en-GB" sz="1800" dirty="0">
                <a:solidFill>
                  <a:schemeClr val="tx1"/>
                </a:solidFill>
              </a:rPr>
              <a:t>Annual survey, commissioned &amp; managed by NHS England (since 2010)</a:t>
            </a:r>
          </a:p>
          <a:p>
            <a:pPr lvl="1"/>
            <a:r>
              <a:rPr lang="en-GB" sz="1800" dirty="0"/>
              <a:t>last mandatory NCPES 2019 (due to pandemic)</a:t>
            </a:r>
          </a:p>
          <a:p>
            <a:pPr lvl="1"/>
            <a:r>
              <a:rPr lang="en-GB" sz="1800" dirty="0"/>
              <a:t>new design for 2021, therefore break in series data &amp; limited comparison</a:t>
            </a:r>
          </a:p>
          <a:p>
            <a:r>
              <a:rPr lang="en-GB" sz="1800" dirty="0">
                <a:solidFill>
                  <a:schemeClr val="tx1"/>
                </a:solidFill>
              </a:rPr>
              <a:t>Picker - responsible for designing, running &amp; analysing the survey</a:t>
            </a:r>
          </a:p>
          <a:p>
            <a:pPr marL="0" indent="0">
              <a:buNone/>
            </a:pPr>
            <a:endParaRPr lang="en-GB" sz="1800" dirty="0">
              <a:solidFill>
                <a:schemeClr val="tx1"/>
              </a:solidFill>
            </a:endParaRPr>
          </a:p>
          <a:p>
            <a:pPr marL="0" indent="0">
              <a:buNone/>
            </a:pPr>
            <a:r>
              <a:rPr lang="en-GB" sz="1800" dirty="0">
                <a:solidFill>
                  <a:schemeClr val="tx1"/>
                </a:solidFill>
              </a:rPr>
              <a:t>Designed to</a:t>
            </a:r>
          </a:p>
          <a:p>
            <a:r>
              <a:rPr lang="en-GB" sz="1800" dirty="0">
                <a:solidFill>
                  <a:schemeClr val="tx1"/>
                </a:solidFill>
              </a:rPr>
              <a:t>Monitor progress in cancer care</a:t>
            </a:r>
          </a:p>
          <a:p>
            <a:r>
              <a:rPr lang="en-GB" sz="1800" dirty="0">
                <a:solidFill>
                  <a:schemeClr val="tx1"/>
                </a:solidFill>
              </a:rPr>
              <a:t>Provide information to drive local quality improvements</a:t>
            </a:r>
          </a:p>
          <a:p>
            <a:r>
              <a:rPr lang="en-GB" sz="1800" dirty="0">
                <a:solidFill>
                  <a:schemeClr val="tx1"/>
                </a:solidFill>
              </a:rPr>
              <a:t>Assist commissioners and providers of cancer care</a:t>
            </a:r>
          </a:p>
          <a:p>
            <a:r>
              <a:rPr lang="en-GB" sz="1800" dirty="0">
                <a:solidFill>
                  <a:schemeClr val="tx1"/>
                </a:solidFill>
              </a:rPr>
              <a:t>Inform the work various charities and stakeholder groups, supporting cancer patients</a:t>
            </a:r>
          </a:p>
        </p:txBody>
      </p:sp>
    </p:spTree>
    <p:extLst>
      <p:ext uri="{BB962C8B-B14F-4D97-AF65-F5344CB8AC3E}">
        <p14:creationId xmlns:p14="http://schemas.microsoft.com/office/powerpoint/2010/main" val="3577000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Royal United Hospitals Bath NHS FT</a:t>
            </a:r>
          </a:p>
        </p:txBody>
      </p:sp>
      <p:sp>
        <p:nvSpPr>
          <p:cNvPr id="10" name="Content Placeholder 2">
            <a:extLst>
              <a:ext uri="{FF2B5EF4-FFF2-40B4-BE49-F238E27FC236}">
                <a16:creationId xmlns:a16="http://schemas.microsoft.com/office/drawing/2014/main" id="{0B463E42-C416-4823-A4A0-861BF6E622F2}"/>
              </a:ext>
            </a:extLst>
          </p:cNvPr>
          <p:cNvSpPr txBox="1">
            <a:spLocks/>
          </p:cNvSpPr>
          <p:nvPr/>
        </p:nvSpPr>
        <p:spPr>
          <a:xfrm>
            <a:off x="156145" y="679662"/>
            <a:ext cx="8579296" cy="4680520"/>
          </a:xfrm>
          <a:prstGeom prst="rect">
            <a:avLst/>
          </a:prstGeom>
        </p:spPr>
        <p:txBody>
          <a:bodyPr>
            <a:normAutofit fontScale="550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r>
              <a:rPr lang="en-GB" dirty="0"/>
              <a:t>531 responses with a 60% response rate</a:t>
            </a:r>
          </a:p>
          <a:p>
            <a:pPr marL="285750" indent="-285750"/>
            <a:endParaRPr lang="en-GB" dirty="0"/>
          </a:p>
          <a:p>
            <a:pPr marL="285750" indent="-285750"/>
            <a:r>
              <a:rPr lang="en-GB" dirty="0"/>
              <a:t>Free text responses overwhelmingly acknowledging the difficulties of Covid, but thankful that despite the pandemic, cancer services continued and praise for staff.</a:t>
            </a:r>
          </a:p>
          <a:p>
            <a:pPr marL="285750" indent="-285750"/>
            <a:endParaRPr lang="en-GB" dirty="0"/>
          </a:p>
          <a:p>
            <a:pPr marL="285750" indent="-285750"/>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endParaRPr lang="en-GB" b="1" dirty="0"/>
          </a:p>
          <a:p>
            <a:pPr marL="285750" indent="-285750"/>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Font typeface="Arial" panose="020B0604020202020204" pitchFamily="34" charset="0"/>
              <a:buNone/>
            </a:pPr>
            <a:endParaRPr lang="en-GB" dirty="0"/>
          </a:p>
          <a:p>
            <a:pPr marL="0" indent="0">
              <a:buFont typeface="Arial" panose="020B0604020202020204" pitchFamily="34" charse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347756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endParaRPr lang="en-GB" dirty="0">
              <a:solidFill>
                <a:schemeClr val="accent1"/>
              </a:solidFill>
            </a:endParaRPr>
          </a:p>
        </p:txBody>
      </p:sp>
      <p:sp>
        <p:nvSpPr>
          <p:cNvPr id="10" name="Title 1">
            <a:extLst>
              <a:ext uri="{FF2B5EF4-FFF2-40B4-BE49-F238E27FC236}">
                <a16:creationId xmlns:a16="http://schemas.microsoft.com/office/drawing/2014/main" id="{18C3E25C-34C0-49EA-BCFE-A77282EBA41A}"/>
              </a:ext>
            </a:extLst>
          </p:cNvPr>
          <p:cNvSpPr txBox="1">
            <a:spLocks/>
          </p:cNvSpPr>
          <p:nvPr/>
        </p:nvSpPr>
        <p:spPr>
          <a:xfrm>
            <a:off x="107503" y="78446"/>
            <a:ext cx="7371247" cy="890858"/>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en-GB" sz="2800" dirty="0">
                <a:solidFill>
                  <a:schemeClr val="accent1"/>
                </a:solidFill>
              </a:rPr>
              <a:t>University Hospitals </a:t>
            </a:r>
            <a:br>
              <a:rPr lang="en-GB" sz="2800" dirty="0">
                <a:solidFill>
                  <a:schemeClr val="accent1"/>
                </a:solidFill>
              </a:rPr>
            </a:br>
            <a:r>
              <a:rPr lang="en-GB" sz="2800" dirty="0">
                <a:solidFill>
                  <a:schemeClr val="accent1"/>
                </a:solidFill>
              </a:rPr>
              <a:t>Bristol and Weston NHS FT</a:t>
            </a:r>
          </a:p>
        </p:txBody>
      </p:sp>
      <p:sp>
        <p:nvSpPr>
          <p:cNvPr id="11" name="Content Placeholder 2">
            <a:extLst>
              <a:ext uri="{FF2B5EF4-FFF2-40B4-BE49-F238E27FC236}">
                <a16:creationId xmlns:a16="http://schemas.microsoft.com/office/drawing/2014/main" id="{5B0D1CE4-A3D2-4E56-A32A-59D2A388544E}"/>
              </a:ext>
            </a:extLst>
          </p:cNvPr>
          <p:cNvSpPr txBox="1">
            <a:spLocks/>
          </p:cNvSpPr>
          <p:nvPr/>
        </p:nvSpPr>
        <p:spPr>
          <a:xfrm>
            <a:off x="107504" y="1072263"/>
            <a:ext cx="8928992" cy="4968552"/>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a:t>585 responses (55%): 87% white British, 65% IMD quintiles 4&amp;5, 10% (56) &lt;45yrs        9/10 for ‘overall experience of care’</a:t>
            </a:r>
          </a:p>
          <a:p>
            <a:r>
              <a:rPr lang="en-GB" sz="1800" b="1" dirty="0"/>
              <a:t>Key message </a:t>
            </a:r>
            <a:r>
              <a:rPr lang="en-GB" sz="1800" dirty="0"/>
              <a:t>– positive reflection of 2021 experience, especially with context of the pandemic. Commitment to gathering feedback from a wider demographic.</a:t>
            </a:r>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Font typeface="Arial" panose="020B0604020202020204" pitchFamily="34" charset="0"/>
              <a:buNone/>
            </a:pPr>
            <a:r>
              <a:rPr lang="en-GB" sz="1600" i="1" dirty="0">
                <a:solidFill>
                  <a:prstClr val="black"/>
                </a:solidFill>
                <a:latin typeface="Arial" panose="020B0604020202020204" pitchFamily="34" charset="0"/>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1938990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Salisbury NHS FT</a:t>
            </a:r>
          </a:p>
        </p:txBody>
      </p:sp>
      <p:sp>
        <p:nvSpPr>
          <p:cNvPr id="8" name="Content Placeholder 2">
            <a:extLst>
              <a:ext uri="{FF2B5EF4-FFF2-40B4-BE49-F238E27FC236}">
                <a16:creationId xmlns:a16="http://schemas.microsoft.com/office/drawing/2014/main" id="{AD74F302-7478-47BF-BB8C-30194E5CB090}"/>
              </a:ext>
            </a:extLst>
          </p:cNvPr>
          <p:cNvSpPr txBox="1">
            <a:spLocks/>
          </p:cNvSpPr>
          <p:nvPr/>
        </p:nvSpPr>
        <p:spPr>
          <a:xfrm>
            <a:off x="179512" y="865188"/>
            <a:ext cx="8784976" cy="4752528"/>
          </a:xfrm>
          <a:prstGeom prst="rect">
            <a:avLst/>
          </a:prstGeom>
        </p:spPr>
        <p:txBody>
          <a:bodyPr>
            <a:normAutofit fontScale="325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Font typeface="Arial" panose="020B0604020202020204" pitchFamily="34" charset="0"/>
              <a:buNone/>
              <a:defRPr/>
            </a:pPr>
            <a:endParaRPr lang="en-GB" sz="4900" b="1" dirty="0"/>
          </a:p>
          <a:p>
            <a:pPr marL="285750" indent="-285750">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Font typeface="Arial" panose="020B0604020202020204" pitchFamily="34" charset="0"/>
              <a:buNone/>
              <a:defRPr/>
            </a:pPr>
            <a:endParaRPr lang="en-GB" sz="4900" dirty="0"/>
          </a:p>
          <a:p>
            <a:pPr marL="285750" indent="-285750">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Font typeface="Arial" panose="020B0604020202020204" pitchFamily="34" charset="0"/>
              <a:buNone/>
              <a:defRPr/>
            </a:pPr>
            <a:endParaRPr lang="en-GB" b="1" dirty="0"/>
          </a:p>
          <a:p>
            <a:pPr marL="0" indent="0">
              <a:buFont typeface="Arial" panose="020B0604020202020204" pitchFamily="34" charse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4077942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1778E78-414E-4E03-9C16-B017EC6B230B}"/>
              </a:ext>
            </a:extLst>
          </p:cNvPr>
          <p:cNvSpPr txBox="1"/>
          <p:nvPr/>
        </p:nvSpPr>
        <p:spPr>
          <a:xfrm>
            <a:off x="1040779" y="2265699"/>
            <a:ext cx="6846849" cy="923330"/>
          </a:xfrm>
          <a:prstGeom prst="rect">
            <a:avLst/>
          </a:prstGeom>
          <a:noFill/>
        </p:spPr>
        <p:txBody>
          <a:bodyPr wrap="square">
            <a:spAutoFit/>
          </a:bodyPr>
          <a:lstStyle/>
          <a:p>
            <a:pPr marL="0" indent="0">
              <a:buNone/>
            </a:pPr>
            <a:r>
              <a:rPr lang="en-GB" dirty="0"/>
              <a:t>Unable to provide an update at present, due to changes in personnel.</a:t>
            </a:r>
          </a:p>
          <a:p>
            <a:pPr marL="0" indent="0">
              <a:buNone/>
            </a:pPr>
            <a:r>
              <a:rPr lang="en-GB" dirty="0"/>
              <a:t>This will now be picked up by the newly appointed GHFT Lead Cancer Nurse.</a:t>
            </a:r>
          </a:p>
        </p:txBody>
      </p:sp>
      <p:sp>
        <p:nvSpPr>
          <p:cNvPr id="10" name="Title 1">
            <a:extLst>
              <a:ext uri="{FF2B5EF4-FFF2-40B4-BE49-F238E27FC236}">
                <a16:creationId xmlns:a16="http://schemas.microsoft.com/office/drawing/2014/main" id="{7E7BAB65-A74A-4E4C-A1E4-B361D376221A}"/>
              </a:ext>
            </a:extLst>
          </p:cNvPr>
          <p:cNvSpPr txBox="1">
            <a:spLocks/>
          </p:cNvSpPr>
          <p:nvPr/>
        </p:nvSpPr>
        <p:spPr>
          <a:xfrm>
            <a:off x="838200" y="104775"/>
            <a:ext cx="5867400" cy="819151"/>
          </a:xfrm>
          <a:prstGeom prst="rect">
            <a:avLst/>
          </a:prstGeom>
        </p:spPr>
        <p:txBody>
          <a:bodyPr>
            <a:normAutofit fontScale="62500" lnSpcReduction="2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en-GB"/>
              <a:t>Gloucestershire Hospitals NHS FT</a:t>
            </a:r>
            <a:endParaRPr lang="en-GB" dirty="0"/>
          </a:p>
        </p:txBody>
      </p:sp>
    </p:spTree>
    <p:extLst>
      <p:ext uri="{BB962C8B-B14F-4D97-AF65-F5344CB8AC3E}">
        <p14:creationId xmlns:p14="http://schemas.microsoft.com/office/powerpoint/2010/main" val="469996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r>
              <a:rPr lang="en-GB" dirty="0">
                <a:solidFill>
                  <a:schemeClr val="accent1"/>
                </a:solidFill>
              </a:rPr>
              <a:t>Initial SWAG observations </a:t>
            </a:r>
          </a:p>
        </p:txBody>
      </p:sp>
      <p:sp>
        <p:nvSpPr>
          <p:cNvPr id="8" name="Content Placeholder 2">
            <a:extLst>
              <a:ext uri="{FF2B5EF4-FFF2-40B4-BE49-F238E27FC236}">
                <a16:creationId xmlns:a16="http://schemas.microsoft.com/office/drawing/2014/main" id="{0E88C2B9-9112-4DD3-AACE-AB97F6EF8E2E}"/>
              </a:ext>
            </a:extLst>
          </p:cNvPr>
          <p:cNvSpPr txBox="1">
            <a:spLocks/>
          </p:cNvSpPr>
          <p:nvPr/>
        </p:nvSpPr>
        <p:spPr>
          <a:xfrm>
            <a:off x="98425" y="848354"/>
            <a:ext cx="8229600" cy="4824536"/>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‘Personalised Care and Support’ (PCS) is making a tangible difference – need to continue to expand access</a:t>
            </a:r>
          </a:p>
          <a:p>
            <a:r>
              <a:rPr lang="en-GB" sz="2400" dirty="0"/>
              <a:t>Theme of low scores relating to</a:t>
            </a:r>
          </a:p>
          <a:p>
            <a:pPr lvl="1"/>
            <a:r>
              <a:rPr lang="en-GB" sz="2400" dirty="0"/>
              <a:t>communication and shared care, between care providers, Trusts, departments</a:t>
            </a:r>
          </a:p>
          <a:p>
            <a:pPr lvl="1"/>
            <a:r>
              <a:rPr lang="en-GB" sz="2400" dirty="0"/>
              <a:t>Information giving (including side effects, immunotherapy)</a:t>
            </a:r>
          </a:p>
          <a:p>
            <a:pPr lvl="1"/>
            <a:r>
              <a:rPr lang="en-GB" sz="2400" dirty="0"/>
              <a:t>access to support from community &amp; primary care services</a:t>
            </a:r>
          </a:p>
          <a:p>
            <a:r>
              <a:rPr lang="en-GB" sz="2400" dirty="0"/>
              <a:t>Positive reflection of many services, given the context of the pandemic</a:t>
            </a:r>
          </a:p>
        </p:txBody>
      </p:sp>
    </p:spTree>
    <p:extLst>
      <p:ext uri="{BB962C8B-B14F-4D97-AF65-F5344CB8AC3E}">
        <p14:creationId xmlns:p14="http://schemas.microsoft.com/office/powerpoint/2010/main" val="671769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F027FC5-A4A3-4C75-8952-E8615566D8E1}"/>
              </a:ext>
            </a:extLst>
          </p:cNvPr>
          <p:cNvSpPr txBox="1">
            <a:spLocks/>
          </p:cNvSpPr>
          <p:nvPr/>
        </p:nvSpPr>
        <p:spPr>
          <a:xfrm>
            <a:off x="252412" y="190884"/>
            <a:ext cx="6347048" cy="648072"/>
          </a:xfrm>
          <a:prstGeom prst="rect">
            <a:avLst/>
          </a:prstGeom>
        </p:spPr>
        <p:txBody>
          <a:bodyPr>
            <a:normAutofit fontScale="90000" lnSpcReduction="10000"/>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pPr algn="l"/>
            <a:endParaRPr lang="en-GB" dirty="0">
              <a:solidFill>
                <a:schemeClr val="accent1"/>
              </a:solidFill>
            </a:endParaRPr>
          </a:p>
        </p:txBody>
      </p:sp>
      <p:sp>
        <p:nvSpPr>
          <p:cNvPr id="9" name="Content Placeholder 2">
            <a:extLst>
              <a:ext uri="{FF2B5EF4-FFF2-40B4-BE49-F238E27FC236}">
                <a16:creationId xmlns:a16="http://schemas.microsoft.com/office/drawing/2014/main" id="{1F6CB546-1D11-4B59-8FA3-A43E2FCE1C3F}"/>
              </a:ext>
            </a:extLst>
          </p:cNvPr>
          <p:cNvSpPr txBox="1">
            <a:spLocks/>
          </p:cNvSpPr>
          <p:nvPr/>
        </p:nvSpPr>
        <p:spPr>
          <a:xfrm>
            <a:off x="106612" y="653431"/>
            <a:ext cx="8784976" cy="4680519"/>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dirty="0"/>
          </a:p>
          <a:p>
            <a:endParaRPr lang="en-GB" dirty="0"/>
          </a:p>
          <a:p>
            <a:endParaRPr lang="en-GB" dirty="0"/>
          </a:p>
        </p:txBody>
      </p:sp>
      <p:sp>
        <p:nvSpPr>
          <p:cNvPr id="8" name="TextBox 7">
            <a:extLst>
              <a:ext uri="{FF2B5EF4-FFF2-40B4-BE49-F238E27FC236}">
                <a16:creationId xmlns:a16="http://schemas.microsoft.com/office/drawing/2014/main" id="{1A000A17-38B1-4819-9A17-3CD900E2549C}"/>
              </a:ext>
            </a:extLst>
          </p:cNvPr>
          <p:cNvSpPr txBox="1"/>
          <p:nvPr/>
        </p:nvSpPr>
        <p:spPr>
          <a:xfrm>
            <a:off x="464633" y="289003"/>
            <a:ext cx="6999249" cy="584775"/>
          </a:xfrm>
          <a:prstGeom prst="rect">
            <a:avLst/>
          </a:prstGeom>
          <a:noFill/>
        </p:spPr>
        <p:txBody>
          <a:bodyPr wrap="square">
            <a:spAutoFit/>
          </a:bodyPr>
          <a:lstStyle/>
          <a:p>
            <a:r>
              <a:rPr lang="en-GB" sz="3200" dirty="0"/>
              <a:t>Clinical Advisory Group - Next Steps</a:t>
            </a:r>
          </a:p>
        </p:txBody>
      </p:sp>
      <p:sp>
        <p:nvSpPr>
          <p:cNvPr id="10" name="Content Placeholder 2">
            <a:extLst>
              <a:ext uri="{FF2B5EF4-FFF2-40B4-BE49-F238E27FC236}">
                <a16:creationId xmlns:a16="http://schemas.microsoft.com/office/drawing/2014/main" id="{2330D679-B3FD-43DC-8A43-55D22FB7470A}"/>
              </a:ext>
            </a:extLst>
          </p:cNvPr>
          <p:cNvSpPr txBox="1">
            <a:spLocks/>
          </p:cNvSpPr>
          <p:nvPr/>
        </p:nvSpPr>
        <p:spPr>
          <a:xfrm>
            <a:off x="464634" y="1022762"/>
            <a:ext cx="7207405" cy="3914213"/>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t>Discuss and agree SWAG Brain Tumour patient experience improvement priorities  </a:t>
            </a:r>
          </a:p>
          <a:p>
            <a:pPr marL="0" indent="0">
              <a:buFont typeface="Arial" panose="020B0604020202020204" pitchFamily="34" charset="0"/>
              <a:buNone/>
            </a:pPr>
            <a:r>
              <a:rPr lang="en-GB" sz="1800" dirty="0"/>
              <a:t>       (to be collated and fed back to SWAG Cancer Board)</a:t>
            </a:r>
          </a:p>
          <a:p>
            <a:pPr lvl="1"/>
            <a:r>
              <a:rPr lang="en-GB" sz="1800" dirty="0"/>
              <a:t>Next steps / timeline</a:t>
            </a:r>
          </a:p>
          <a:p>
            <a:pPr lvl="1"/>
            <a:r>
              <a:rPr lang="en-GB" sz="1800" dirty="0"/>
              <a:t>Nominated lead</a:t>
            </a:r>
          </a:p>
          <a:p>
            <a:pPr lvl="1"/>
            <a:endParaRPr lang="en-GB" sz="1800" dirty="0"/>
          </a:p>
          <a:p>
            <a:r>
              <a:rPr lang="en-GB" sz="1800" dirty="0"/>
              <a:t>Recognition of areas of good practice</a:t>
            </a:r>
          </a:p>
          <a:p>
            <a:pPr marL="0" indent="0">
              <a:buFont typeface="Arial" panose="020B0604020202020204" pitchFamily="34" charset="0"/>
              <a:buNone/>
            </a:pPr>
            <a:endParaRPr lang="en-GB" sz="1800" dirty="0"/>
          </a:p>
          <a:p>
            <a:r>
              <a:rPr lang="en-GB" sz="1800" dirty="0"/>
              <a:t>Consider / plan additional in-year Brain Tumour patient experience activity to gain further insight</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099453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407B3B6-4C87-44C7-B0C7-38244919D648}"/>
              </a:ext>
            </a:extLst>
          </p:cNvPr>
          <p:cNvSpPr txBox="1"/>
          <p:nvPr/>
        </p:nvSpPr>
        <p:spPr>
          <a:xfrm>
            <a:off x="546409" y="398914"/>
            <a:ext cx="4572000" cy="646331"/>
          </a:xfrm>
          <a:prstGeom prst="rect">
            <a:avLst/>
          </a:prstGeom>
          <a:noFill/>
        </p:spPr>
        <p:txBody>
          <a:bodyPr wrap="square">
            <a:spAutoFit/>
          </a:bodyPr>
          <a:lstStyle/>
          <a:p>
            <a:r>
              <a:rPr lang="en-GB" sz="3600" dirty="0"/>
              <a:t>SWAG next steps</a:t>
            </a:r>
          </a:p>
        </p:txBody>
      </p:sp>
      <p:sp>
        <p:nvSpPr>
          <p:cNvPr id="10" name="Content Placeholder 2">
            <a:extLst>
              <a:ext uri="{FF2B5EF4-FFF2-40B4-BE49-F238E27FC236}">
                <a16:creationId xmlns:a16="http://schemas.microsoft.com/office/drawing/2014/main" id="{C0E2FF48-8168-4F9C-928A-861D9D7EDC20}"/>
              </a:ext>
            </a:extLst>
          </p:cNvPr>
          <p:cNvSpPr txBox="1">
            <a:spLocks/>
          </p:cNvSpPr>
          <p:nvPr/>
        </p:nvSpPr>
        <p:spPr>
          <a:xfrm>
            <a:off x="816827" y="1482171"/>
            <a:ext cx="7510346" cy="3025001"/>
          </a:xfrm>
          <a:prstGeom prst="rect">
            <a:avLst/>
          </a:prstGeom>
        </p:spPr>
        <p:txBody>
          <a:bodyPr>
            <a:normAutofit fontScale="625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000" dirty="0"/>
              <a:t>Further embed and expand access to PCS</a:t>
            </a:r>
          </a:p>
          <a:p>
            <a:pPr marL="0" indent="0">
              <a:buFont typeface="Arial" panose="020B0604020202020204" pitchFamily="34" charset="0"/>
              <a:buNone/>
            </a:pPr>
            <a:endParaRPr lang="en-GB" sz="3000" dirty="0"/>
          </a:p>
          <a:p>
            <a:r>
              <a:rPr lang="en-GB" sz="3000" dirty="0"/>
              <a:t>Triangulation with ongoing QoL survey results</a:t>
            </a:r>
          </a:p>
        </p:txBody>
      </p:sp>
    </p:spTree>
    <p:extLst>
      <p:ext uri="{BB962C8B-B14F-4D97-AF65-F5344CB8AC3E}">
        <p14:creationId xmlns:p14="http://schemas.microsoft.com/office/powerpoint/2010/main" val="48994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600" dirty="0">
                <a:solidFill>
                  <a:schemeClr val="accent1">
                    <a:lumMod val="75000"/>
                  </a:schemeClr>
                </a:solidFill>
              </a:rPr>
              <a:t>NCPES Methodology</a:t>
            </a:r>
            <a:endParaRPr lang="en-US" altLang="en-US" sz="3600" dirty="0">
              <a:solidFill>
                <a:schemeClr val="accent1">
                  <a:lumMod val="75000"/>
                </a:schemeClr>
              </a:solidFill>
            </a:endParaRPr>
          </a:p>
        </p:txBody>
      </p:sp>
      <p:sp>
        <p:nvSpPr>
          <p:cNvPr id="7" name="Content Placeholder 2">
            <a:extLst>
              <a:ext uri="{FF2B5EF4-FFF2-40B4-BE49-F238E27FC236}">
                <a16:creationId xmlns:a16="http://schemas.microsoft.com/office/drawing/2014/main" id="{DB6922B4-1BA1-4CBF-AB04-A819989280AE}"/>
              </a:ext>
            </a:extLst>
          </p:cNvPr>
          <p:cNvSpPr txBox="1">
            <a:spLocks/>
          </p:cNvSpPr>
          <p:nvPr/>
        </p:nvSpPr>
        <p:spPr>
          <a:xfrm>
            <a:off x="137622" y="860343"/>
            <a:ext cx="8496944" cy="4176465"/>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Provider survey samples</a:t>
            </a:r>
          </a:p>
          <a:p>
            <a:pPr lvl="1"/>
            <a:r>
              <a:rPr lang="en-GB" sz="2400" dirty="0"/>
              <a:t>Adults (16 and over), with a confirmed diagnosis of cancer</a:t>
            </a:r>
          </a:p>
          <a:p>
            <a:pPr lvl="1"/>
            <a:r>
              <a:rPr lang="en-GB" sz="2400" dirty="0"/>
              <a:t>Discharged from NHS Trust (after an inpatient or day-case attendance for cancer related treatment) in April, May and June 2021.</a:t>
            </a:r>
          </a:p>
          <a:p>
            <a:r>
              <a:rPr lang="en-GB" sz="2400" dirty="0"/>
              <a:t>Survey fieldwork Oct. 2021 – Feb. 2022</a:t>
            </a:r>
          </a:p>
          <a:p>
            <a:r>
              <a:rPr lang="en-GB" sz="2400" dirty="0"/>
              <a:t>Reports published July 2022</a:t>
            </a:r>
            <a:r>
              <a:rPr lang="en-GB" sz="2400" dirty="0">
                <a:solidFill>
                  <a:prstClr val="black"/>
                </a:solidFill>
                <a:latin typeface="Arial" panose="020B0604020202020204" pitchFamily="34" charset="0"/>
                <a:cs typeface="Arial" panose="020B0604020202020204" pitchFamily="34" charset="0"/>
              </a:rPr>
              <a:t> (National, Alliance, ICS, Trust) </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dirty="0">
                <a:solidFill>
                  <a:schemeClr val="accent1">
                    <a:lumMod val="75000"/>
                  </a:schemeClr>
                </a:solidFill>
              </a:rPr>
              <a:t>Cancer Alliance report</a:t>
            </a:r>
            <a:endParaRPr lang="en-US" altLang="en-US" dirty="0">
              <a:solidFill>
                <a:schemeClr val="accent1">
                  <a:lumMod val="75000"/>
                </a:schemeClr>
              </a:solidFill>
            </a:endParaRPr>
          </a:p>
        </p:txBody>
      </p:sp>
      <p:sp>
        <p:nvSpPr>
          <p:cNvPr id="8" name="Content Placeholder 2">
            <a:extLst>
              <a:ext uri="{FF2B5EF4-FFF2-40B4-BE49-F238E27FC236}">
                <a16:creationId xmlns:a16="http://schemas.microsoft.com/office/drawing/2014/main" id="{475B9BC2-A295-4FF3-805D-76DF7A3D5CB5}"/>
              </a:ext>
            </a:extLst>
          </p:cNvPr>
          <p:cNvSpPr txBox="1">
            <a:spLocks/>
          </p:cNvSpPr>
          <p:nvPr/>
        </p:nvSpPr>
        <p:spPr>
          <a:xfrm>
            <a:off x="252412" y="865187"/>
            <a:ext cx="8219256" cy="4392488"/>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r>
              <a:rPr lang="en-GB" dirty="0"/>
              <a:t>‘</a:t>
            </a:r>
            <a:r>
              <a:rPr lang="en-GB" i="1" dirty="0"/>
              <a:t>referring</a:t>
            </a:r>
            <a:r>
              <a:rPr lang="en-GB" dirty="0"/>
              <a:t>’ CA report  -  based on patient home postcodes </a:t>
            </a:r>
          </a:p>
          <a:p>
            <a:r>
              <a:rPr lang="en-GB" dirty="0"/>
              <a:t>According to ONS postcode mapping </a:t>
            </a:r>
          </a:p>
          <a:p>
            <a:r>
              <a:rPr lang="en-GB" dirty="0"/>
              <a:t>Based on April 2021 STP / ICS position </a:t>
            </a:r>
          </a:p>
          <a:p>
            <a:pPr marL="0" indent="0">
              <a:buFont typeface="Arial" panose="020B0604020202020204" pitchFamily="34" charse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309831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200" dirty="0">
                <a:solidFill>
                  <a:schemeClr val="accent1">
                    <a:lumMod val="75000"/>
                  </a:schemeClr>
                </a:solidFill>
              </a:rPr>
              <a:t>NCPES SWAG responses</a:t>
            </a:r>
            <a:endParaRPr lang="en-US" altLang="en-US" sz="3200" dirty="0">
              <a:solidFill>
                <a:schemeClr val="accent1">
                  <a:lumMod val="75000"/>
                </a:schemeClr>
              </a:solidFill>
            </a:endParaRPr>
          </a:p>
        </p:txBody>
      </p:sp>
      <p:pic>
        <p:nvPicPr>
          <p:cNvPr id="7" name="Picture 6">
            <a:extLst>
              <a:ext uri="{FF2B5EF4-FFF2-40B4-BE49-F238E27FC236}">
                <a16:creationId xmlns:a16="http://schemas.microsoft.com/office/drawing/2014/main" id="{56DD494D-D563-45B6-B55F-496F0FB0EF09}"/>
              </a:ext>
            </a:extLst>
          </p:cNvPr>
          <p:cNvPicPr>
            <a:picLocks noChangeAspect="1"/>
          </p:cNvPicPr>
          <p:nvPr/>
        </p:nvPicPr>
        <p:blipFill>
          <a:blip r:embed="rId2"/>
          <a:stretch>
            <a:fillRect/>
          </a:stretch>
        </p:blipFill>
        <p:spPr>
          <a:xfrm>
            <a:off x="137622" y="783055"/>
            <a:ext cx="5355271" cy="880645"/>
          </a:xfrm>
          <a:prstGeom prst="rect">
            <a:avLst/>
          </a:prstGeom>
        </p:spPr>
      </p:pic>
      <p:pic>
        <p:nvPicPr>
          <p:cNvPr id="9" name="Picture 8">
            <a:extLst>
              <a:ext uri="{FF2B5EF4-FFF2-40B4-BE49-F238E27FC236}">
                <a16:creationId xmlns:a16="http://schemas.microsoft.com/office/drawing/2014/main" id="{75C64DD3-E317-47FE-865D-0B6D4A8C8F79}"/>
              </a:ext>
            </a:extLst>
          </p:cNvPr>
          <p:cNvPicPr>
            <a:picLocks noChangeAspect="1"/>
          </p:cNvPicPr>
          <p:nvPr/>
        </p:nvPicPr>
        <p:blipFill>
          <a:blip r:embed="rId3"/>
          <a:stretch>
            <a:fillRect/>
          </a:stretch>
        </p:blipFill>
        <p:spPr>
          <a:xfrm>
            <a:off x="6098337" y="913284"/>
            <a:ext cx="2634848" cy="3888432"/>
          </a:xfrm>
          <a:prstGeom prst="rect">
            <a:avLst/>
          </a:prstGeom>
        </p:spPr>
      </p:pic>
      <p:pic>
        <p:nvPicPr>
          <p:cNvPr id="10" name="Content Placeholder 7">
            <a:extLst>
              <a:ext uri="{FF2B5EF4-FFF2-40B4-BE49-F238E27FC236}">
                <a16:creationId xmlns:a16="http://schemas.microsoft.com/office/drawing/2014/main" id="{75B294EF-6AB8-405D-BEA9-D8B3A0D74CF9}"/>
              </a:ext>
            </a:extLst>
          </p:cNvPr>
          <p:cNvPicPr>
            <a:picLocks noChangeAspect="1"/>
          </p:cNvPicPr>
          <p:nvPr/>
        </p:nvPicPr>
        <p:blipFill>
          <a:blip r:embed="rId4"/>
          <a:stretch>
            <a:fillRect/>
          </a:stretch>
        </p:blipFill>
        <p:spPr>
          <a:xfrm>
            <a:off x="82051" y="1921396"/>
            <a:ext cx="5960715" cy="1872208"/>
          </a:xfrm>
          <a:prstGeom prst="rect">
            <a:avLst/>
          </a:prstGeom>
        </p:spPr>
      </p:pic>
      <p:pic>
        <p:nvPicPr>
          <p:cNvPr id="11" name="Picture 10">
            <a:extLst>
              <a:ext uri="{FF2B5EF4-FFF2-40B4-BE49-F238E27FC236}">
                <a16:creationId xmlns:a16="http://schemas.microsoft.com/office/drawing/2014/main" id="{5BE32A18-72BB-4161-A396-A1F97785FC05}"/>
              </a:ext>
            </a:extLst>
          </p:cNvPr>
          <p:cNvPicPr>
            <a:picLocks noChangeAspect="1"/>
          </p:cNvPicPr>
          <p:nvPr/>
        </p:nvPicPr>
        <p:blipFill>
          <a:blip r:embed="rId5"/>
          <a:stretch>
            <a:fillRect/>
          </a:stretch>
        </p:blipFill>
        <p:spPr>
          <a:xfrm>
            <a:off x="2153139" y="3897934"/>
            <a:ext cx="2449239" cy="1456596"/>
          </a:xfrm>
          <a:prstGeom prst="rect">
            <a:avLst/>
          </a:prstGeom>
        </p:spPr>
      </p:pic>
    </p:spTree>
    <p:extLst>
      <p:ext uri="{BB962C8B-B14F-4D97-AF65-F5344CB8AC3E}">
        <p14:creationId xmlns:p14="http://schemas.microsoft.com/office/powerpoint/2010/main" val="408257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1022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dirty="0">
                <a:solidFill>
                  <a:schemeClr val="accent1">
                    <a:lumMod val="75000"/>
                  </a:schemeClr>
                </a:solidFill>
              </a:rPr>
              <a:t>Brain Tumour </a:t>
            </a:r>
            <a:endParaRPr lang="en-US" altLang="en-US" dirty="0">
              <a:solidFill>
                <a:schemeClr val="accent1">
                  <a:lumMod val="75000"/>
                </a:schemeClr>
              </a:solidFill>
            </a:endParaRPr>
          </a:p>
        </p:txBody>
      </p:sp>
      <p:sp>
        <p:nvSpPr>
          <p:cNvPr id="7" name="TextBox 6">
            <a:extLst>
              <a:ext uri="{FF2B5EF4-FFF2-40B4-BE49-F238E27FC236}">
                <a16:creationId xmlns:a16="http://schemas.microsoft.com/office/drawing/2014/main" id="{0E2157F8-37F5-4A70-82A6-AA7F6EB4F102}"/>
              </a:ext>
            </a:extLst>
          </p:cNvPr>
          <p:cNvSpPr txBox="1"/>
          <p:nvPr/>
        </p:nvSpPr>
        <p:spPr>
          <a:xfrm>
            <a:off x="495030" y="860434"/>
            <a:ext cx="6214620" cy="523220"/>
          </a:xfrm>
          <a:prstGeom prst="rect">
            <a:avLst/>
          </a:prstGeom>
          <a:noFill/>
        </p:spPr>
        <p:txBody>
          <a:bodyPr wrap="square">
            <a:spAutoFit/>
          </a:bodyPr>
          <a:lstStyle/>
          <a:p>
            <a:r>
              <a:rPr lang="en-GB" sz="2800" dirty="0"/>
              <a:t>Total SWAG Upper Brian responses: 9</a:t>
            </a:r>
          </a:p>
        </p:txBody>
      </p:sp>
      <p:graphicFrame>
        <p:nvGraphicFramePr>
          <p:cNvPr id="9" name="Table 4">
            <a:extLst>
              <a:ext uri="{FF2B5EF4-FFF2-40B4-BE49-F238E27FC236}">
                <a16:creationId xmlns:a16="http://schemas.microsoft.com/office/drawing/2014/main" id="{6FBE7136-53EE-4497-A9D9-49E304BD2E28}"/>
              </a:ext>
            </a:extLst>
          </p:cNvPr>
          <p:cNvGraphicFramePr>
            <a:graphicFrameLocks noGrp="1"/>
          </p:cNvGraphicFramePr>
          <p:nvPr>
            <p:extLst>
              <p:ext uri="{D42A27DB-BD31-4B8C-83A1-F6EECF244321}">
                <p14:modId xmlns:p14="http://schemas.microsoft.com/office/powerpoint/2010/main" val="3098705253"/>
              </p:ext>
            </p:extLst>
          </p:nvPr>
        </p:nvGraphicFramePr>
        <p:xfrm>
          <a:off x="718450" y="1450370"/>
          <a:ext cx="7671405" cy="3751303"/>
        </p:xfrm>
        <a:graphic>
          <a:graphicData uri="http://schemas.openxmlformats.org/drawingml/2006/table">
            <a:tbl>
              <a:tblPr firstRow="1" bandRow="1">
                <a:tableStyleId>{5C22544A-7EE6-4342-B048-85BDC9FD1C3A}</a:tableStyleId>
              </a:tblPr>
              <a:tblGrid>
                <a:gridCol w="6508534">
                  <a:extLst>
                    <a:ext uri="{9D8B030D-6E8A-4147-A177-3AD203B41FA5}">
                      <a16:colId xmlns:a16="http://schemas.microsoft.com/office/drawing/2014/main" val="1938027874"/>
                    </a:ext>
                  </a:extLst>
                </a:gridCol>
                <a:gridCol w="1162871">
                  <a:extLst>
                    <a:ext uri="{9D8B030D-6E8A-4147-A177-3AD203B41FA5}">
                      <a16:colId xmlns:a16="http://schemas.microsoft.com/office/drawing/2014/main" val="1001863551"/>
                    </a:ext>
                  </a:extLst>
                </a:gridCol>
              </a:tblGrid>
              <a:tr h="356516">
                <a:tc>
                  <a:txBody>
                    <a:bodyPr/>
                    <a:lstStyle/>
                    <a:p>
                      <a:r>
                        <a:rPr lang="en-GB" dirty="0"/>
                        <a:t>Individual Trusts</a:t>
                      </a:r>
                    </a:p>
                  </a:txBody>
                  <a:tcPr/>
                </a:tc>
                <a:tc>
                  <a:txBody>
                    <a:bodyPr/>
                    <a:lstStyle/>
                    <a:p>
                      <a:r>
                        <a:rPr lang="en-GB" sz="900" dirty="0"/>
                        <a:t>Responses</a:t>
                      </a:r>
                    </a:p>
                  </a:txBody>
                  <a:tcPr/>
                </a:tc>
                <a:extLst>
                  <a:ext uri="{0D108BD9-81ED-4DB2-BD59-A6C34878D82A}">
                    <a16:rowId xmlns:a16="http://schemas.microsoft.com/office/drawing/2014/main" val="2118301051"/>
                  </a:ext>
                </a:extLst>
              </a:tr>
              <a:tr h="482344">
                <a:tc>
                  <a:txBody>
                    <a:bodyPr/>
                    <a:lstStyle/>
                    <a:p>
                      <a:pPr algn="l"/>
                      <a:r>
                        <a:rPr lang="en-GB" dirty="0"/>
                        <a:t>Gloucestershire Hospitals NHS FT</a:t>
                      </a:r>
                    </a:p>
                  </a:txBody>
                  <a:tcPr/>
                </a:tc>
                <a:tc>
                  <a:txBody>
                    <a:bodyPr/>
                    <a:lstStyle/>
                    <a:p>
                      <a:pPr algn="ctr"/>
                      <a:r>
                        <a:rPr lang="en-GB" dirty="0"/>
                        <a:t>0</a:t>
                      </a:r>
                    </a:p>
                  </a:txBody>
                  <a:tcPr/>
                </a:tc>
                <a:extLst>
                  <a:ext uri="{0D108BD9-81ED-4DB2-BD59-A6C34878D82A}">
                    <a16:rowId xmlns:a16="http://schemas.microsoft.com/office/drawing/2014/main" val="1455261272"/>
                  </a:ext>
                </a:extLst>
              </a:tr>
              <a:tr h="504056">
                <a:tc>
                  <a:txBody>
                    <a:bodyPr/>
                    <a:lstStyle/>
                    <a:p>
                      <a:pPr algn="l"/>
                      <a:r>
                        <a:rPr lang="en-GB" dirty="0"/>
                        <a:t>Royal United Hospital Bath NHS FT</a:t>
                      </a:r>
                    </a:p>
                  </a:txBody>
                  <a:tcPr/>
                </a:tc>
                <a:tc>
                  <a:txBody>
                    <a:bodyPr/>
                    <a:lstStyle/>
                    <a:p>
                      <a:pPr algn="ctr"/>
                      <a:r>
                        <a:rPr lang="en-GB" dirty="0"/>
                        <a:t>0</a:t>
                      </a:r>
                    </a:p>
                  </a:txBody>
                  <a:tcPr/>
                </a:tc>
                <a:extLst>
                  <a:ext uri="{0D108BD9-81ED-4DB2-BD59-A6C34878D82A}">
                    <a16:rowId xmlns:a16="http://schemas.microsoft.com/office/drawing/2014/main" val="3707993360"/>
                  </a:ext>
                </a:extLst>
              </a:tr>
              <a:tr h="441292">
                <a:tc>
                  <a:txBody>
                    <a:bodyPr/>
                    <a:lstStyle/>
                    <a:p>
                      <a:pPr algn="l"/>
                      <a:r>
                        <a:rPr lang="en-GB" dirty="0"/>
                        <a:t>University Hospitals Bristol &amp; Weston NHS FT</a:t>
                      </a:r>
                    </a:p>
                  </a:txBody>
                  <a:tcPr/>
                </a:tc>
                <a:tc>
                  <a:txBody>
                    <a:bodyPr/>
                    <a:lstStyle/>
                    <a:p>
                      <a:pPr algn="ctr"/>
                      <a:r>
                        <a:rPr lang="en-GB" dirty="0"/>
                        <a:t>0</a:t>
                      </a:r>
                    </a:p>
                  </a:txBody>
                  <a:tcPr/>
                </a:tc>
                <a:extLst>
                  <a:ext uri="{0D108BD9-81ED-4DB2-BD59-A6C34878D82A}">
                    <a16:rowId xmlns:a16="http://schemas.microsoft.com/office/drawing/2014/main" val="2000728920"/>
                  </a:ext>
                </a:extLst>
              </a:tr>
              <a:tr h="356516">
                <a:tc>
                  <a:txBody>
                    <a:bodyPr/>
                    <a:lstStyle/>
                    <a:p>
                      <a:pPr algn="l"/>
                      <a:r>
                        <a:rPr lang="en-GB" dirty="0"/>
                        <a:t>Somerset NHS FT</a:t>
                      </a:r>
                    </a:p>
                  </a:txBody>
                  <a:tcPr/>
                </a:tc>
                <a:tc>
                  <a:txBody>
                    <a:bodyPr/>
                    <a:lstStyle/>
                    <a:p>
                      <a:pPr algn="ctr"/>
                      <a:r>
                        <a:rPr lang="en-GB" dirty="0"/>
                        <a:t>1</a:t>
                      </a:r>
                    </a:p>
                  </a:txBody>
                  <a:tcPr/>
                </a:tc>
                <a:extLst>
                  <a:ext uri="{0D108BD9-81ED-4DB2-BD59-A6C34878D82A}">
                    <a16:rowId xmlns:a16="http://schemas.microsoft.com/office/drawing/2014/main" val="3818551320"/>
                  </a:ext>
                </a:extLst>
              </a:tr>
              <a:tr h="407840">
                <a:tc>
                  <a:txBody>
                    <a:bodyPr/>
                    <a:lstStyle/>
                    <a:p>
                      <a:pPr algn="l"/>
                      <a:r>
                        <a:rPr lang="en-GB" dirty="0"/>
                        <a:t>Yeovil District Hospital NHS FT</a:t>
                      </a:r>
                    </a:p>
                  </a:txBody>
                  <a:tcPr/>
                </a:tc>
                <a:tc>
                  <a:txBody>
                    <a:bodyPr/>
                    <a:lstStyle/>
                    <a:p>
                      <a:pPr algn="ctr"/>
                      <a:r>
                        <a:rPr lang="en-GB" dirty="0"/>
                        <a:t>0</a:t>
                      </a:r>
                    </a:p>
                  </a:txBody>
                  <a:tcPr/>
                </a:tc>
                <a:extLst>
                  <a:ext uri="{0D108BD9-81ED-4DB2-BD59-A6C34878D82A}">
                    <a16:rowId xmlns:a16="http://schemas.microsoft.com/office/drawing/2014/main" val="2704178825"/>
                  </a:ext>
                </a:extLst>
              </a:tr>
              <a:tr h="452731">
                <a:tc>
                  <a:txBody>
                    <a:bodyPr/>
                    <a:lstStyle/>
                    <a:p>
                      <a:pPr algn="l"/>
                      <a:r>
                        <a:rPr lang="en-GB" dirty="0"/>
                        <a:t>North Bristol NHS Trust</a:t>
                      </a:r>
                    </a:p>
                  </a:txBody>
                  <a:tcPr/>
                </a:tc>
                <a:tc>
                  <a:txBody>
                    <a:bodyPr/>
                    <a:lstStyle/>
                    <a:p>
                      <a:pPr algn="ctr"/>
                      <a:r>
                        <a:rPr lang="en-GB" dirty="0"/>
                        <a:t>8</a:t>
                      </a:r>
                    </a:p>
                  </a:txBody>
                  <a:tcPr/>
                </a:tc>
                <a:extLst>
                  <a:ext uri="{0D108BD9-81ED-4DB2-BD59-A6C34878D82A}">
                    <a16:rowId xmlns:a16="http://schemas.microsoft.com/office/drawing/2014/main" val="3510017137"/>
                  </a:ext>
                </a:extLst>
              </a:tr>
              <a:tr h="216023">
                <a:tc>
                  <a:txBody>
                    <a:bodyPr/>
                    <a:lstStyle/>
                    <a:p>
                      <a:pPr algn="l"/>
                      <a:r>
                        <a:rPr lang="en-GB" dirty="0"/>
                        <a:t>Salisbury NHS FT</a:t>
                      </a:r>
                    </a:p>
                  </a:txBody>
                  <a:tcPr>
                    <a:lnB w="12700" cap="flat" cmpd="sng" algn="ctr">
                      <a:solidFill>
                        <a:schemeClr val="tx1"/>
                      </a:solidFill>
                      <a:prstDash val="solid"/>
                      <a:round/>
                      <a:headEnd type="none" w="med" len="med"/>
                      <a:tailEnd type="none" w="med" len="med"/>
                    </a:lnB>
                  </a:tcPr>
                </a:tc>
                <a:tc>
                  <a:txBody>
                    <a:bodyPr/>
                    <a:lstStyle/>
                    <a:p>
                      <a:pPr algn="ctr"/>
                      <a:r>
                        <a:rPr lang="en-GB"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564396"/>
                  </a:ext>
                </a:extLst>
              </a:tr>
              <a:tr h="0">
                <a:tc>
                  <a:txBody>
                    <a:bodyPr/>
                    <a:lstStyle/>
                    <a:p>
                      <a:pPr algn="l"/>
                      <a:r>
                        <a:rPr lang="en-GB" dirty="0"/>
                        <a:t>TOTAL:</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dirty="0"/>
                        <a:t>9</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6755259"/>
                  </a:ext>
                </a:extLst>
              </a:tr>
            </a:tbl>
          </a:graphicData>
        </a:graphic>
      </p:graphicFrame>
    </p:spTree>
    <p:extLst>
      <p:ext uri="{BB962C8B-B14F-4D97-AF65-F5344CB8AC3E}">
        <p14:creationId xmlns:p14="http://schemas.microsoft.com/office/powerpoint/2010/main" val="260927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200" dirty="0">
                <a:solidFill>
                  <a:schemeClr val="accent1">
                    <a:lumMod val="75000"/>
                  </a:schemeClr>
                </a:solidFill>
              </a:rPr>
              <a:t>All SWAG respondents by Ethnicity</a:t>
            </a:r>
            <a:endParaRPr lang="en-US" altLang="en-US" sz="3200" dirty="0">
              <a:solidFill>
                <a:schemeClr val="accent1">
                  <a:lumMod val="75000"/>
                </a:schemeClr>
              </a:solidFill>
            </a:endParaRPr>
          </a:p>
        </p:txBody>
      </p:sp>
      <p:pic>
        <p:nvPicPr>
          <p:cNvPr id="7" name="Content Placeholder 6">
            <a:extLst>
              <a:ext uri="{FF2B5EF4-FFF2-40B4-BE49-F238E27FC236}">
                <a16:creationId xmlns:a16="http://schemas.microsoft.com/office/drawing/2014/main" id="{0D026EAB-BD63-40B1-9E7A-968478672565}"/>
              </a:ext>
            </a:extLst>
          </p:cNvPr>
          <p:cNvPicPr>
            <a:picLocks noChangeAspect="1"/>
          </p:cNvPicPr>
          <p:nvPr/>
        </p:nvPicPr>
        <p:blipFill>
          <a:blip r:embed="rId2"/>
          <a:stretch>
            <a:fillRect/>
          </a:stretch>
        </p:blipFill>
        <p:spPr>
          <a:xfrm>
            <a:off x="1753386" y="523875"/>
            <a:ext cx="3837092" cy="5147117"/>
          </a:xfrm>
          <a:prstGeom prst="rect">
            <a:avLst/>
          </a:prstGeom>
        </p:spPr>
      </p:pic>
    </p:spTree>
    <p:extLst>
      <p:ext uri="{BB962C8B-B14F-4D97-AF65-F5344CB8AC3E}">
        <p14:creationId xmlns:p14="http://schemas.microsoft.com/office/powerpoint/2010/main" val="99183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200" dirty="0">
                <a:solidFill>
                  <a:schemeClr val="accent1"/>
                </a:solidFill>
              </a:rPr>
              <a:t>SWAG Summary</a:t>
            </a:r>
            <a:endParaRPr lang="en-US" altLang="en-US" sz="3200" dirty="0">
              <a:solidFill>
                <a:schemeClr val="accent1"/>
              </a:solidFill>
            </a:endParaRPr>
          </a:p>
        </p:txBody>
      </p:sp>
      <p:pic>
        <p:nvPicPr>
          <p:cNvPr id="7" name="Picture 6">
            <a:extLst>
              <a:ext uri="{FF2B5EF4-FFF2-40B4-BE49-F238E27FC236}">
                <a16:creationId xmlns:a16="http://schemas.microsoft.com/office/drawing/2014/main" id="{880139C2-72E9-46A7-9A32-7B342B36A387}"/>
              </a:ext>
            </a:extLst>
          </p:cNvPr>
          <p:cNvPicPr>
            <a:picLocks noChangeAspect="1"/>
          </p:cNvPicPr>
          <p:nvPr/>
        </p:nvPicPr>
        <p:blipFill>
          <a:blip r:embed="rId2"/>
          <a:stretch>
            <a:fillRect/>
          </a:stretch>
        </p:blipFill>
        <p:spPr>
          <a:xfrm>
            <a:off x="2223300" y="1562100"/>
            <a:ext cx="6791325" cy="4086225"/>
          </a:xfrm>
          <a:prstGeom prst="rect">
            <a:avLst/>
          </a:prstGeom>
        </p:spPr>
      </p:pic>
      <p:sp>
        <p:nvSpPr>
          <p:cNvPr id="3" name="TextBox 2">
            <a:extLst>
              <a:ext uri="{FF2B5EF4-FFF2-40B4-BE49-F238E27FC236}">
                <a16:creationId xmlns:a16="http://schemas.microsoft.com/office/drawing/2014/main" id="{3144459E-6267-4AFC-9EA2-9E31611EAB60}"/>
              </a:ext>
            </a:extLst>
          </p:cNvPr>
          <p:cNvSpPr txBox="1"/>
          <p:nvPr/>
        </p:nvSpPr>
        <p:spPr>
          <a:xfrm>
            <a:off x="235670" y="952107"/>
            <a:ext cx="8974573" cy="646331"/>
          </a:xfrm>
          <a:prstGeom prst="rect">
            <a:avLst/>
          </a:prstGeom>
          <a:noFill/>
        </p:spPr>
        <p:txBody>
          <a:bodyPr wrap="none" rtlCol="0">
            <a:spAutoFit/>
          </a:bodyPr>
          <a:lstStyle/>
          <a:p>
            <a:r>
              <a:rPr lang="en-GB" dirty="0"/>
              <a:t>Overall rating of care 9.0 (national average 8.9)</a:t>
            </a:r>
          </a:p>
          <a:p>
            <a:r>
              <a:rPr lang="en-GB" dirty="0"/>
              <a:t>15 questions were above the expected range (all others were in line with the national average)</a:t>
            </a:r>
          </a:p>
        </p:txBody>
      </p:sp>
    </p:spTree>
    <p:extLst>
      <p:ext uri="{BB962C8B-B14F-4D97-AF65-F5344CB8AC3E}">
        <p14:creationId xmlns:p14="http://schemas.microsoft.com/office/powerpoint/2010/main" val="3270837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137622" y="66675"/>
            <a:ext cx="6929437"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sz="3200" dirty="0">
                <a:solidFill>
                  <a:schemeClr val="accent1"/>
                </a:solidFill>
              </a:rPr>
              <a:t>Trusts Summary</a:t>
            </a:r>
            <a:endParaRPr lang="en-US" altLang="en-US" sz="3200" dirty="0">
              <a:solidFill>
                <a:schemeClr val="accent1"/>
              </a:solidFill>
            </a:endParaRPr>
          </a:p>
        </p:txBody>
      </p:sp>
      <p:pic>
        <p:nvPicPr>
          <p:cNvPr id="8" name="Content Placeholder 4">
            <a:extLst>
              <a:ext uri="{FF2B5EF4-FFF2-40B4-BE49-F238E27FC236}">
                <a16:creationId xmlns:a16="http://schemas.microsoft.com/office/drawing/2014/main" id="{7D37B088-FACF-4F66-812B-044E3E212C00}"/>
              </a:ext>
            </a:extLst>
          </p:cNvPr>
          <p:cNvPicPr>
            <a:picLocks noChangeAspect="1"/>
          </p:cNvPicPr>
          <p:nvPr/>
        </p:nvPicPr>
        <p:blipFill>
          <a:blip r:embed="rId2"/>
          <a:stretch>
            <a:fillRect/>
          </a:stretch>
        </p:blipFill>
        <p:spPr>
          <a:xfrm>
            <a:off x="875980" y="823418"/>
            <a:ext cx="6888483" cy="4536504"/>
          </a:xfrm>
          <a:prstGeom prst="rect">
            <a:avLst/>
          </a:prstGeom>
        </p:spPr>
      </p:pic>
    </p:spTree>
    <p:extLst>
      <p:ext uri="{BB962C8B-B14F-4D97-AF65-F5344CB8AC3E}">
        <p14:creationId xmlns:p14="http://schemas.microsoft.com/office/powerpoint/2010/main" val="3058920273"/>
      </p:ext>
    </p:extLst>
  </p:cSld>
  <p:clrMapOvr>
    <a:masterClrMapping/>
  </p:clrMapOvr>
</p:sld>
</file>

<file path=ppt/theme/theme1.xml><?xml version="1.0" encoding="utf-8"?>
<a:theme xmlns:a="http://schemas.openxmlformats.org/drawingml/2006/main" name="Office Theme">
  <a:themeElements>
    <a:clrScheme name="NHS FEB 2019">
      <a:dk1>
        <a:srgbClr val="231F20"/>
      </a:dk1>
      <a:lt1>
        <a:srgbClr val="FFFFFF"/>
      </a:lt1>
      <a:dk2>
        <a:srgbClr val="415563"/>
      </a:dk2>
      <a:lt2>
        <a:srgbClr val="E8EDEE"/>
      </a:lt2>
      <a:accent1>
        <a:srgbClr val="003087"/>
      </a:accent1>
      <a:accent2>
        <a:srgbClr val="005EB8"/>
      </a:accent2>
      <a:accent3>
        <a:srgbClr val="0071CE"/>
      </a:accent3>
      <a:accent4>
        <a:srgbClr val="41B6E6"/>
      </a:accent4>
      <a:accent5>
        <a:srgbClr val="00A9CE"/>
      </a:accent5>
      <a:accent6>
        <a:srgbClr val="768692"/>
      </a:accent6>
      <a:hlink>
        <a:srgbClr val="231F20"/>
      </a:hlink>
      <a:folHlink>
        <a:srgbClr val="231F2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BT_Powerpoint_Presentation_AB" id="{63CDC7FF-BE61-914E-AA4C-E0711A28CCD5}" vid="{F14E3C9F-40AF-E64B-9EC2-8ABD14B3BC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TotalTime>
  <Words>2657</Words>
  <Application>Microsoft Office PowerPoint</Application>
  <PresentationFormat>On-screen Show (16:10)</PresentationFormat>
  <Paragraphs>250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Marles</dc:creator>
  <cp:lastModifiedBy>Lisa Wilks</cp:lastModifiedBy>
  <cp:revision>72</cp:revision>
  <dcterms:created xsi:type="dcterms:W3CDTF">2018-08-29T15:08:11Z</dcterms:created>
  <dcterms:modified xsi:type="dcterms:W3CDTF">2022-10-10T15:56:51Z</dcterms:modified>
</cp:coreProperties>
</file>