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3" r:id="rId6"/>
    <p:sldId id="274" r:id="rId7"/>
    <p:sldId id="275" r:id="rId8"/>
    <p:sldId id="272" r:id="rId9"/>
    <p:sldId id="265" r:id="rId10"/>
    <p:sldId id="264" r:id="rId11"/>
    <p:sldId id="266" r:id="rId12"/>
    <p:sldId id="263" r:id="rId13"/>
    <p:sldId id="258" r:id="rId14"/>
    <p:sldId id="271" r:id="rId15"/>
    <p:sldId id="269" r:id="rId16"/>
    <p:sldId id="270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41B6E6"/>
    <a:srgbClr val="FFB81C"/>
    <a:srgbClr val="AE25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2" d="100"/>
          <a:sy n="62" d="100"/>
        </p:scale>
        <p:origin x="1404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pPr/>
              <a:t>30/09/2022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57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pPr/>
              <a:t>30/09/2022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88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pPr/>
              <a:t>30/09/2022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36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pPr/>
              <a:t>30/09/2022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18703"/>
            <a:ext cx="1368152" cy="7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62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pPr/>
              <a:t>30/09/2022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85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pPr/>
              <a:t>30/09/2022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91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pPr/>
              <a:t>30/09/2022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97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pPr/>
              <a:t>30/09/2022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8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pPr/>
              <a:t>30/09/2022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12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pPr/>
              <a:t>30/09/2022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25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pPr/>
              <a:t>30/09/2022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78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FBDE6-699B-4C12-BE52-E3FD79ADB6CA}" type="datetimeFigureOut">
              <a:rPr lang="en-GB" smtClean="0"/>
              <a:pPr/>
              <a:t>30/09/2022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87EEE-6B59-49AC-9991-048B2C47BF6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26" name="Picture 2" descr="Z:\Images General\7 - Logos\UHBW\RIGHT ALIGNED\UHBW LOGO BLUE AWK_RIGHT ALIGNED noback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466" y="-387424"/>
            <a:ext cx="3189038" cy="225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Content Placeholder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18703"/>
            <a:ext cx="1368152" cy="722665"/>
          </a:xfrm>
          <a:prstGeom prst="rect">
            <a:avLst/>
          </a:prstGeom>
        </p:spPr>
      </p:pic>
      <p:pic>
        <p:nvPicPr>
          <p:cNvPr id="11" name="Picture 2" descr="K:\Communications Department\Design\LOGOS\PRIDE LOGO SEP 2015 white background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908" y="6237312"/>
            <a:ext cx="1656184" cy="42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931554"/>
            <a:ext cx="1152128" cy="79890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1412776"/>
            <a:ext cx="9144000" cy="45719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13650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clnesp.2019.12.093" TargetMode="External"/><Relationship Id="rId2" Type="http://schemas.openxmlformats.org/officeDocument/2006/relationships/hyperlink" Target="https://doi.org/10.1007/s00535-019-01648-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iencedirect.com/science/article/pii/S2405457719305935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93/dote/doz092.193" TargetMode="External"/><Relationship Id="rId2" Type="http://schemas.openxmlformats.org/officeDocument/2006/relationships/hyperlink" Target="https://doi.org/10.1016/j.currproblcancer.2020.10063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scopubs.org/doi/abs/10.1200/JCO.2019.37.4_suppl.17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12776"/>
            <a:ext cx="9144000" cy="4365104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56792"/>
            <a:ext cx="8640960" cy="1470025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Dietetic Assessments for New OG patients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79512" y="3068960"/>
            <a:ext cx="669674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6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Sarah Perkins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848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8229600" cy="1143000"/>
          </a:xfrm>
        </p:spPr>
        <p:txBody>
          <a:bodyPr/>
          <a:lstStyle/>
          <a:p>
            <a:r>
              <a:rPr lang="en-GB" dirty="0"/>
              <a:t>Possible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75252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No evidence</a:t>
            </a:r>
          </a:p>
          <a:p>
            <a:r>
              <a:rPr lang="en-GB" dirty="0"/>
              <a:t>Mixed messages for patients</a:t>
            </a:r>
          </a:p>
          <a:p>
            <a:r>
              <a:rPr lang="en-GB" dirty="0"/>
              <a:t>Time duration likely too short to achieve meaningful weight loss in obese cohort</a:t>
            </a:r>
          </a:p>
          <a:p>
            <a:r>
              <a:rPr lang="en-GB" dirty="0"/>
              <a:t>Likely insufficient protein intake</a:t>
            </a:r>
          </a:p>
          <a:p>
            <a:r>
              <a:rPr lang="en-GB" dirty="0"/>
              <a:t>Likely nutritional deficit post op</a:t>
            </a:r>
          </a:p>
          <a:p>
            <a:r>
              <a:rPr lang="en-GB" dirty="0"/>
              <a:t>May be already nutritionally compromised by diagnosis/ neoadjuvant chemo</a:t>
            </a:r>
          </a:p>
          <a:p>
            <a:r>
              <a:rPr lang="en-GB" dirty="0"/>
              <a:t>May be going into further </a:t>
            </a:r>
            <a:r>
              <a:rPr lang="en-GB" dirty="0" err="1"/>
              <a:t>oncological</a:t>
            </a:r>
            <a:r>
              <a:rPr lang="en-GB" dirty="0"/>
              <a:t> treatment</a:t>
            </a:r>
          </a:p>
          <a:p>
            <a:r>
              <a:rPr lang="en-GB" dirty="0"/>
              <a:t>Strong evidence that malnutrition worsens outcomes in oesophageal cancer</a:t>
            </a:r>
          </a:p>
          <a:p>
            <a:r>
              <a:rPr lang="en-GB" dirty="0"/>
              <a:t>Contradicts messages from ESPEN and ERAS about early nutritional support and avoiding pre-operative fasting</a:t>
            </a:r>
          </a:p>
        </p:txBody>
      </p:sp>
    </p:spTree>
    <p:extLst>
      <p:ext uri="{BB962C8B-B14F-4D97-AF65-F5344CB8AC3E}">
        <p14:creationId xmlns:p14="http://schemas.microsoft.com/office/powerpoint/2010/main" val="1219494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Difficult to define outcome measures in this group</a:t>
            </a:r>
          </a:p>
          <a:p>
            <a:pPr lvl="1"/>
            <a:r>
              <a:rPr lang="en-GB" dirty="0"/>
              <a:t>Level of complications?</a:t>
            </a:r>
          </a:p>
          <a:p>
            <a:pPr lvl="1"/>
            <a:r>
              <a:rPr lang="en-GB" dirty="0"/>
              <a:t>% of nutritional requirements met?</a:t>
            </a:r>
          </a:p>
          <a:p>
            <a:pPr lvl="1"/>
            <a:r>
              <a:rPr lang="en-GB" dirty="0"/>
              <a:t>% weight loss? – but will lose weight anyway</a:t>
            </a:r>
          </a:p>
          <a:p>
            <a:r>
              <a:rPr lang="en-GB" dirty="0"/>
              <a:t>Selection/ inclusion criteria for this diet?</a:t>
            </a:r>
          </a:p>
          <a:p>
            <a:pPr lvl="1"/>
            <a:r>
              <a:rPr lang="en-GB" dirty="0"/>
              <a:t>BMI threshold – but could still be depleted?</a:t>
            </a:r>
          </a:p>
          <a:p>
            <a:pPr lvl="1"/>
            <a:r>
              <a:rPr lang="en-GB" dirty="0"/>
              <a:t>Liver size?</a:t>
            </a:r>
          </a:p>
          <a:p>
            <a:pPr lvl="1"/>
            <a:r>
              <a:rPr lang="en-GB" dirty="0"/>
              <a:t>How would this be communicated?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Short term</a:t>
            </a:r>
          </a:p>
          <a:p>
            <a:pPr lvl="1"/>
            <a:r>
              <a:rPr lang="en-GB" dirty="0"/>
              <a:t>Update current diet sheet to specifically state cholecystectomy</a:t>
            </a:r>
          </a:p>
          <a:p>
            <a:pPr lvl="1"/>
            <a:r>
              <a:rPr lang="en-GB" dirty="0"/>
              <a:t>Utilise healthy eating in cancer diet sheets for obese patients who are not malnourished pre-op</a:t>
            </a:r>
          </a:p>
          <a:p>
            <a:pPr lvl="2"/>
            <a:r>
              <a:rPr lang="en-GB" dirty="0"/>
              <a:t>Still promotes balanced diet and weight loss but less restrictive than liver reducing diet</a:t>
            </a:r>
          </a:p>
          <a:p>
            <a:r>
              <a:rPr lang="en-GB" dirty="0"/>
              <a:t>Long term</a:t>
            </a:r>
          </a:p>
          <a:p>
            <a:pPr lvl="1"/>
            <a:r>
              <a:rPr lang="en-GB" dirty="0"/>
              <a:t>Dietetic </a:t>
            </a:r>
            <a:r>
              <a:rPr lang="en-GB" dirty="0" err="1"/>
              <a:t>prehab</a:t>
            </a:r>
            <a:endParaRPr lang="en-GB" dirty="0"/>
          </a:p>
          <a:p>
            <a:pPr lvl="1"/>
            <a:r>
              <a:rPr lang="en-GB" dirty="0"/>
              <a:t>Nutritional screening in clinics and referral pathways to relevant nutritional support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does liver reducing diet fit within OG pathways?</a:t>
            </a:r>
          </a:p>
          <a:p>
            <a:r>
              <a:rPr lang="en-GB" dirty="0"/>
              <a:t>If this is something we want to take forward – how do we do this robustly and safely, and how do we evaluate it?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680" y="1600200"/>
            <a:ext cx="8686800" cy="4637112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Long E, </a:t>
            </a:r>
            <a:r>
              <a:rPr lang="en-GB" dirty="0" err="1"/>
              <a:t>Beales</a:t>
            </a:r>
            <a:r>
              <a:rPr lang="en-GB" dirty="0"/>
              <a:t> IL. The role of obesity in oesophageal cancer development. </a:t>
            </a:r>
            <a:r>
              <a:rPr lang="en-GB" dirty="0" err="1"/>
              <a:t>Therap</a:t>
            </a:r>
            <a:r>
              <a:rPr lang="en-GB" dirty="0"/>
              <a:t> Adv </a:t>
            </a:r>
            <a:r>
              <a:rPr lang="en-GB" dirty="0" err="1"/>
              <a:t>Gastroenterol</a:t>
            </a:r>
            <a:r>
              <a:rPr lang="en-GB" dirty="0"/>
              <a:t>. 2014 Nov;7(6):247-68. </a:t>
            </a:r>
            <a:r>
              <a:rPr lang="en-GB" dirty="0" err="1"/>
              <a:t>doi</a:t>
            </a:r>
            <a:r>
              <a:rPr lang="en-GB" dirty="0"/>
              <a:t>: 10.1177/1756283X14538689. PMID: 25364384; PMCID: PMC4212467.</a:t>
            </a:r>
          </a:p>
          <a:p>
            <a:r>
              <a:rPr lang="en-GB" dirty="0"/>
              <a:t>Cho, J.H., Shin, C.M., Han, KD. </a:t>
            </a:r>
            <a:r>
              <a:rPr lang="en-GB" i="1" dirty="0"/>
              <a:t>et al.</a:t>
            </a:r>
            <a:r>
              <a:rPr lang="en-GB" dirty="0"/>
              <a:t> Abdominal obesity increases risk for </a:t>
            </a:r>
            <a:r>
              <a:rPr lang="en-GB" dirty="0" err="1"/>
              <a:t>esophageal</a:t>
            </a:r>
            <a:r>
              <a:rPr lang="en-GB" dirty="0"/>
              <a:t> cancer: a nationwide population-based cohort study of South Korea. </a:t>
            </a:r>
            <a:r>
              <a:rPr lang="en-GB" i="1" dirty="0"/>
              <a:t>J </a:t>
            </a:r>
            <a:r>
              <a:rPr lang="en-GB" i="1" dirty="0" err="1"/>
              <a:t>Gastroenterol</a:t>
            </a:r>
            <a:r>
              <a:rPr lang="en-GB" dirty="0"/>
              <a:t> </a:t>
            </a:r>
            <a:r>
              <a:rPr lang="en-GB" b="1" dirty="0"/>
              <a:t>55</a:t>
            </a:r>
            <a:r>
              <a:rPr lang="en-GB" dirty="0"/>
              <a:t>, 307–316 (2020). </a:t>
            </a:r>
            <a:r>
              <a:rPr lang="en-GB" dirty="0">
                <a:hlinkClick r:id="rId2"/>
              </a:rPr>
              <a:t>https://doi.org/10.1007/s00535-019-01648-9</a:t>
            </a:r>
            <a:endParaRPr lang="en-GB" dirty="0"/>
          </a:p>
          <a:p>
            <a:r>
              <a:rPr lang="en-GB" dirty="0"/>
              <a:t>C. Molloy, An investigation into the current nutritional management of patients undergoing upper gastrointestinal surgery, Clinical Nutrition ESPEN, Volume 35, 2020, Pages 249-250, ISSN 2405-4577, </a:t>
            </a:r>
            <a:r>
              <a:rPr lang="en-GB" dirty="0">
                <a:hlinkClick r:id="rId3"/>
              </a:rPr>
              <a:t>https://doi.org/10.1016/j.clnesp.2019.12.093</a:t>
            </a:r>
            <a:r>
              <a:rPr lang="en-GB" dirty="0"/>
              <a:t>. (</a:t>
            </a:r>
            <a:r>
              <a:rPr lang="en-GB" dirty="0">
                <a:hlinkClick r:id="rId4"/>
              </a:rPr>
              <a:t>https://www.sciencedirect.com/science/article/pii/S2405457719305935</a:t>
            </a:r>
            <a:r>
              <a:rPr lang="en-GB" dirty="0"/>
              <a:t>)</a:t>
            </a:r>
          </a:p>
          <a:p>
            <a:r>
              <a:rPr lang="en-GB" dirty="0" err="1"/>
              <a:t>Steenhagen</a:t>
            </a:r>
            <a:r>
              <a:rPr lang="en-GB" dirty="0"/>
              <a:t> E. Preoperative nutritional optimization of </a:t>
            </a:r>
            <a:r>
              <a:rPr lang="en-GB" dirty="0" err="1"/>
              <a:t>esophageal</a:t>
            </a:r>
            <a:r>
              <a:rPr lang="en-GB" dirty="0"/>
              <a:t> cancer patients. J </a:t>
            </a:r>
            <a:r>
              <a:rPr lang="en-GB" dirty="0" err="1"/>
              <a:t>Thorac</a:t>
            </a:r>
            <a:r>
              <a:rPr lang="en-GB" dirty="0"/>
              <a:t> Dis. 2019 Apr;11(</a:t>
            </a:r>
            <a:r>
              <a:rPr lang="en-GB" dirty="0" err="1"/>
              <a:t>Suppl</a:t>
            </a:r>
            <a:r>
              <a:rPr lang="en-GB" dirty="0"/>
              <a:t> 5):S645-S653. </a:t>
            </a:r>
            <a:r>
              <a:rPr lang="en-GB" dirty="0" err="1"/>
              <a:t>doi</a:t>
            </a:r>
            <a:r>
              <a:rPr lang="en-GB" dirty="0"/>
              <a:t>: 10.21037/jtd.2018.11.33. PMID: 31080641; PMCID: PMC6503268.</a:t>
            </a:r>
          </a:p>
          <a:p>
            <a:r>
              <a:rPr lang="en-GB" dirty="0"/>
              <a:t>Yin </a:t>
            </a:r>
            <a:r>
              <a:rPr lang="en-GB" dirty="0" err="1"/>
              <a:t>Liangyu</a:t>
            </a:r>
            <a:r>
              <a:rPr lang="en-GB" dirty="0"/>
              <a:t>, Cheng </a:t>
            </a:r>
            <a:r>
              <a:rPr lang="en-GB" dirty="0" err="1"/>
              <a:t>Nian</a:t>
            </a:r>
            <a:r>
              <a:rPr lang="en-GB" dirty="0"/>
              <a:t>, Chen Ping, Zhang </a:t>
            </a:r>
            <a:r>
              <a:rPr lang="en-GB" dirty="0" err="1"/>
              <a:t>Mengyuan</a:t>
            </a:r>
            <a:r>
              <a:rPr lang="en-GB" dirty="0"/>
              <a:t>, Li Na, Lin </a:t>
            </a:r>
            <a:r>
              <a:rPr lang="en-GB" dirty="0" err="1"/>
              <a:t>Xin</a:t>
            </a:r>
            <a:r>
              <a:rPr lang="en-GB" dirty="0"/>
              <a:t>, He </a:t>
            </a:r>
            <a:r>
              <a:rPr lang="en-GB" dirty="0" err="1"/>
              <a:t>Xiumei</a:t>
            </a:r>
            <a:r>
              <a:rPr lang="en-GB" dirty="0"/>
              <a:t>, Wang </a:t>
            </a:r>
            <a:r>
              <a:rPr lang="en-GB" dirty="0" err="1"/>
              <a:t>Yingjian</a:t>
            </a:r>
            <a:r>
              <a:rPr lang="en-GB" dirty="0"/>
              <a:t>, </a:t>
            </a:r>
            <a:r>
              <a:rPr lang="en-GB" dirty="0" err="1"/>
              <a:t>Xu</a:t>
            </a:r>
            <a:r>
              <a:rPr lang="en-GB" dirty="0"/>
              <a:t> </a:t>
            </a:r>
            <a:r>
              <a:rPr lang="en-GB" dirty="0" err="1"/>
              <a:t>Hongxia</a:t>
            </a:r>
            <a:r>
              <a:rPr lang="en-GB" dirty="0"/>
              <a:t>, </a:t>
            </a:r>
            <a:r>
              <a:rPr lang="en-GB" dirty="0" err="1"/>
              <a:t>Guo</a:t>
            </a:r>
            <a:r>
              <a:rPr lang="en-GB" dirty="0"/>
              <a:t> Wei, Liu </a:t>
            </a:r>
            <a:r>
              <a:rPr lang="en-GB" dirty="0" err="1"/>
              <a:t>Jie</a:t>
            </a:r>
            <a:r>
              <a:rPr lang="en-GB" dirty="0"/>
              <a:t>, (2021) Association of Malnutrition, as Defined by the PG-SGA, ESPEN 2015, and GLIM Criteria, With Complications in </a:t>
            </a:r>
            <a:r>
              <a:rPr lang="en-GB" dirty="0" err="1"/>
              <a:t>Esophageal</a:t>
            </a:r>
            <a:r>
              <a:rPr lang="en-GB" dirty="0"/>
              <a:t> Cancer Patients After </a:t>
            </a:r>
            <a:r>
              <a:rPr lang="en-GB" dirty="0" err="1"/>
              <a:t>Esophagectomy</a:t>
            </a:r>
            <a:r>
              <a:rPr lang="en-GB" dirty="0"/>
              <a:t> , </a:t>
            </a:r>
            <a:r>
              <a:rPr lang="en-GB" dirty="0" err="1"/>
              <a:t>rontiers</a:t>
            </a:r>
            <a:r>
              <a:rPr lang="en-GB" dirty="0"/>
              <a:t> in Nutrition volume 8, URL=https://www.frontiersin.org/articles/10.3389/fnut.2021.632546 DOI=10.3389/fnut.2021.632546   ISSN=2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641379"/>
          </a:xfrm>
        </p:spPr>
        <p:txBody>
          <a:bodyPr>
            <a:normAutofit fontScale="55000" lnSpcReduction="20000"/>
          </a:bodyPr>
          <a:lstStyle/>
          <a:p>
            <a:r>
              <a:rPr lang="en-GB" dirty="0" err="1"/>
              <a:t>Jingjing</a:t>
            </a:r>
            <a:r>
              <a:rPr lang="en-GB" dirty="0"/>
              <a:t> Cao, </a:t>
            </a:r>
            <a:r>
              <a:rPr lang="en-GB" dirty="0" err="1"/>
              <a:t>Hongxia</a:t>
            </a:r>
            <a:r>
              <a:rPr lang="en-GB" dirty="0"/>
              <a:t> </a:t>
            </a:r>
            <a:r>
              <a:rPr lang="en-GB" dirty="0" err="1"/>
              <a:t>Xu</a:t>
            </a:r>
            <a:r>
              <a:rPr lang="en-GB" dirty="0"/>
              <a:t>, Wei Li, </a:t>
            </a:r>
            <a:r>
              <a:rPr lang="en-GB" dirty="0" err="1"/>
              <a:t>Zengqing</a:t>
            </a:r>
            <a:r>
              <a:rPr lang="en-GB" dirty="0"/>
              <a:t> </a:t>
            </a:r>
            <a:r>
              <a:rPr lang="en-GB" dirty="0" err="1"/>
              <a:t>Guo</a:t>
            </a:r>
            <a:r>
              <a:rPr lang="en-GB" dirty="0"/>
              <a:t>, Yuan Lin, </a:t>
            </a:r>
            <a:r>
              <a:rPr lang="en-GB" dirty="0" err="1"/>
              <a:t>Yingying</a:t>
            </a:r>
            <a:r>
              <a:rPr lang="en-GB" dirty="0"/>
              <a:t> Shi, </a:t>
            </a:r>
            <a:r>
              <a:rPr lang="en-GB" dirty="0" err="1"/>
              <a:t>Wen</a:t>
            </a:r>
            <a:r>
              <a:rPr lang="en-GB" dirty="0"/>
              <a:t> </a:t>
            </a:r>
            <a:r>
              <a:rPr lang="en-GB" dirty="0" err="1"/>
              <a:t>Hu</a:t>
            </a:r>
            <a:r>
              <a:rPr lang="en-GB" dirty="0"/>
              <a:t>, Yi </a:t>
            </a:r>
            <a:r>
              <a:rPr lang="en-GB" dirty="0" err="1"/>
              <a:t>Ba</a:t>
            </a:r>
            <a:r>
              <a:rPr lang="en-GB" dirty="0"/>
              <a:t>, </a:t>
            </a:r>
            <a:r>
              <a:rPr lang="en-GB" dirty="0" err="1"/>
              <a:t>Suyi</a:t>
            </a:r>
            <a:r>
              <a:rPr lang="en-GB" dirty="0"/>
              <a:t> Li, </a:t>
            </a:r>
            <a:r>
              <a:rPr lang="en-GB" dirty="0" err="1"/>
              <a:t>Zengning</a:t>
            </a:r>
            <a:r>
              <a:rPr lang="en-GB" dirty="0"/>
              <a:t> Li, </a:t>
            </a:r>
            <a:r>
              <a:rPr lang="en-GB" dirty="0" err="1"/>
              <a:t>Kunhua</a:t>
            </a:r>
            <a:r>
              <a:rPr lang="en-GB" dirty="0"/>
              <a:t> Wang, Jing Wu, Ying He, </a:t>
            </a:r>
            <a:r>
              <a:rPr lang="en-GB" dirty="0" err="1"/>
              <a:t>Jiajun</a:t>
            </a:r>
            <a:r>
              <a:rPr lang="en-GB" dirty="0"/>
              <a:t> Yang, </a:t>
            </a:r>
            <a:r>
              <a:rPr lang="en-GB" dirty="0" err="1"/>
              <a:t>Conghua</a:t>
            </a:r>
            <a:r>
              <a:rPr lang="en-GB" dirty="0"/>
              <a:t> </a:t>
            </a:r>
            <a:r>
              <a:rPr lang="en-GB" dirty="0" err="1"/>
              <a:t>Xie</a:t>
            </a:r>
            <a:r>
              <a:rPr lang="en-GB" dirty="0"/>
              <a:t>, </a:t>
            </a:r>
            <a:r>
              <a:rPr lang="en-GB" dirty="0" err="1"/>
              <a:t>Fuxiang</a:t>
            </a:r>
            <a:r>
              <a:rPr lang="en-GB" dirty="0"/>
              <a:t> Zhou, </a:t>
            </a:r>
            <a:r>
              <a:rPr lang="en-GB" dirty="0" err="1"/>
              <a:t>Xinxia</a:t>
            </a:r>
            <a:r>
              <a:rPr lang="en-GB" dirty="0"/>
              <a:t> Song, </a:t>
            </a:r>
            <a:r>
              <a:rPr lang="en-GB" dirty="0" err="1"/>
              <a:t>Gongyan</a:t>
            </a:r>
            <a:r>
              <a:rPr lang="en-GB" dirty="0"/>
              <a:t> Chen, </a:t>
            </a:r>
            <a:r>
              <a:rPr lang="en-GB" dirty="0" err="1"/>
              <a:t>Wenjun</a:t>
            </a:r>
            <a:r>
              <a:rPr lang="en-GB" dirty="0"/>
              <a:t> Ma, </a:t>
            </a:r>
            <a:r>
              <a:rPr lang="en-GB" dirty="0" err="1"/>
              <a:t>Suxia</a:t>
            </a:r>
            <a:r>
              <a:rPr lang="en-GB" dirty="0"/>
              <a:t> </a:t>
            </a:r>
            <a:r>
              <a:rPr lang="en-GB" dirty="0" err="1"/>
              <a:t>Luo</a:t>
            </a:r>
            <a:r>
              <a:rPr lang="en-GB" dirty="0"/>
              <a:t>, </a:t>
            </a:r>
            <a:r>
              <a:rPr lang="en-GB" dirty="0" err="1"/>
              <a:t>Zihua</a:t>
            </a:r>
            <a:r>
              <a:rPr lang="en-GB" dirty="0"/>
              <a:t> Chen, </a:t>
            </a:r>
            <a:r>
              <a:rPr lang="en-GB" dirty="0" err="1"/>
              <a:t>Minghua</a:t>
            </a:r>
            <a:r>
              <a:rPr lang="en-GB" dirty="0"/>
              <a:t> Cong, </a:t>
            </a:r>
            <a:r>
              <a:rPr lang="en-GB" dirty="0" err="1"/>
              <a:t>Hu</a:t>
            </a:r>
            <a:r>
              <a:rPr lang="en-GB" dirty="0"/>
              <a:t> Ma, </a:t>
            </a:r>
            <a:r>
              <a:rPr lang="en-GB" dirty="0" err="1"/>
              <a:t>Chunling</a:t>
            </a:r>
            <a:r>
              <a:rPr lang="en-GB" dirty="0"/>
              <a:t> Zhou, Wei Wang,  </a:t>
            </a:r>
            <a:r>
              <a:rPr lang="en-GB" dirty="0" err="1"/>
              <a:t>Qi</a:t>
            </a:r>
            <a:r>
              <a:rPr lang="en-GB" dirty="0"/>
              <a:t> </a:t>
            </a:r>
            <a:r>
              <a:rPr lang="en-GB" dirty="0" err="1"/>
              <a:t>Luo</a:t>
            </a:r>
            <a:r>
              <a:rPr lang="en-GB" dirty="0"/>
              <a:t>, </a:t>
            </a:r>
            <a:r>
              <a:rPr lang="en-GB" dirty="0" err="1"/>
              <a:t>Yongmei</a:t>
            </a:r>
            <a:r>
              <a:rPr lang="en-GB" dirty="0"/>
              <a:t> Shi, </a:t>
            </a:r>
            <a:r>
              <a:rPr lang="en-GB" dirty="0" err="1"/>
              <a:t>Yumei</a:t>
            </a:r>
            <a:r>
              <a:rPr lang="en-GB" dirty="0"/>
              <a:t> </a:t>
            </a:r>
            <a:r>
              <a:rPr lang="en-GB" dirty="0" err="1"/>
              <a:t>Qi</a:t>
            </a:r>
            <a:r>
              <a:rPr lang="en-GB" dirty="0"/>
              <a:t>, </a:t>
            </a:r>
            <a:r>
              <a:rPr lang="en-GB" dirty="0" err="1"/>
              <a:t>Haiping</a:t>
            </a:r>
            <a:r>
              <a:rPr lang="en-GB" dirty="0"/>
              <a:t> Jiang, </a:t>
            </a:r>
            <a:r>
              <a:rPr lang="en-GB" dirty="0" err="1"/>
              <a:t>Wenxian</a:t>
            </a:r>
            <a:r>
              <a:rPr lang="en-GB" dirty="0"/>
              <a:t> Guan, </a:t>
            </a:r>
            <a:r>
              <a:rPr lang="en-GB" dirty="0" err="1"/>
              <a:t>Junqiang</a:t>
            </a:r>
            <a:r>
              <a:rPr lang="en-GB" dirty="0"/>
              <a:t> Chen, </a:t>
            </a:r>
            <a:r>
              <a:rPr lang="en-GB" dirty="0" err="1"/>
              <a:t>Jiaxin</a:t>
            </a:r>
            <a:r>
              <a:rPr lang="en-GB" dirty="0"/>
              <a:t> Chen, Yu Fang, </a:t>
            </a:r>
            <a:r>
              <a:rPr lang="en-GB" dirty="0" err="1"/>
              <a:t>Lan</a:t>
            </a:r>
            <a:r>
              <a:rPr lang="en-GB" dirty="0"/>
              <a:t> Zhou, </a:t>
            </a:r>
            <a:r>
              <a:rPr lang="en-GB" dirty="0" err="1"/>
              <a:t>Yongdong</a:t>
            </a:r>
            <a:r>
              <a:rPr lang="en-GB" dirty="0"/>
              <a:t> </a:t>
            </a:r>
            <a:r>
              <a:rPr lang="en-GB" dirty="0" err="1"/>
              <a:t>Feng</a:t>
            </a:r>
            <a:r>
              <a:rPr lang="en-GB" dirty="0"/>
              <a:t>, </a:t>
            </a:r>
            <a:r>
              <a:rPr lang="en-GB" dirty="0" err="1"/>
              <a:t>Rongshao</a:t>
            </a:r>
            <a:r>
              <a:rPr lang="en-GB" dirty="0"/>
              <a:t> Tan, </a:t>
            </a:r>
            <a:r>
              <a:rPr lang="en-GB" dirty="0" err="1"/>
              <a:t>Junwen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, </a:t>
            </a:r>
            <a:r>
              <a:rPr lang="en-GB" dirty="0" err="1"/>
              <a:t>Qingchuan</a:t>
            </a:r>
            <a:r>
              <a:rPr lang="en-GB" dirty="0"/>
              <a:t> Zhao, </a:t>
            </a:r>
            <a:r>
              <a:rPr lang="en-GB" dirty="0" err="1"/>
              <a:t>Jianxiong</a:t>
            </a:r>
            <a:r>
              <a:rPr lang="en-GB" dirty="0"/>
              <a:t> Wu,  </a:t>
            </a:r>
            <a:r>
              <a:rPr lang="en-GB" dirty="0" err="1"/>
              <a:t>Xin</a:t>
            </a:r>
            <a:r>
              <a:rPr lang="en-GB" dirty="0"/>
              <a:t> Lin, </a:t>
            </a:r>
            <a:r>
              <a:rPr lang="en-GB" dirty="0" err="1"/>
              <a:t>Liuqing</a:t>
            </a:r>
            <a:r>
              <a:rPr lang="en-GB" dirty="0"/>
              <a:t> Yang, </a:t>
            </a:r>
            <a:r>
              <a:rPr lang="en-GB" dirty="0" err="1"/>
              <a:t>Zhenming</a:t>
            </a:r>
            <a:r>
              <a:rPr lang="en-GB" dirty="0"/>
              <a:t> Fu, Chang Wang, Li Deng, Tao Li, </a:t>
            </a:r>
            <a:r>
              <a:rPr lang="en-GB" dirty="0" err="1"/>
              <a:t>Chunhua</a:t>
            </a:r>
            <a:r>
              <a:rPr lang="en-GB" dirty="0"/>
              <a:t> Song, </a:t>
            </a:r>
            <a:r>
              <a:rPr lang="en-GB" dirty="0" err="1"/>
              <a:t>Hanping</a:t>
            </a:r>
            <a:r>
              <a:rPr lang="en-GB" dirty="0"/>
              <a:t> Shi, (2021) Nutritional assessment and risk factors associated to malnutrition in patients with </a:t>
            </a:r>
            <a:r>
              <a:rPr lang="en-GB" dirty="0" err="1"/>
              <a:t>esophageal</a:t>
            </a:r>
            <a:r>
              <a:rPr lang="en-GB" dirty="0"/>
              <a:t> cancer, Current Problems in Cancer, Volume 45, Issue 1, 100638, ISSN 0147-0272, </a:t>
            </a:r>
            <a:r>
              <a:rPr lang="en-GB" dirty="0">
                <a:hlinkClick r:id="rId2"/>
              </a:rPr>
              <a:t>https://doi.org/10.1016/j.currproblcancer.2020.100638</a:t>
            </a:r>
            <a:r>
              <a:rPr lang="en-GB" dirty="0"/>
              <a:t>. (https://www.sciencedirect.com/science/article/pii/S0147027220301331)296-861X </a:t>
            </a:r>
          </a:p>
          <a:p>
            <a:r>
              <a:rPr lang="en-GB" dirty="0"/>
              <a:t>R Alfieri, M </a:t>
            </a:r>
            <a:r>
              <a:rPr lang="en-GB" dirty="0" err="1"/>
              <a:t>Nardi</a:t>
            </a:r>
            <a:r>
              <a:rPr lang="en-GB" dirty="0"/>
              <a:t>, V </a:t>
            </a:r>
            <a:r>
              <a:rPr lang="en-GB" dirty="0" err="1"/>
              <a:t>Moretto</a:t>
            </a:r>
            <a:r>
              <a:rPr lang="en-GB" dirty="0"/>
              <a:t>, E Pinto, M </a:t>
            </a:r>
            <a:r>
              <a:rPr lang="en-GB" dirty="0" err="1"/>
              <a:t>Briarava</a:t>
            </a:r>
            <a:r>
              <a:rPr lang="en-GB" dirty="0"/>
              <a:t>, L </a:t>
            </a:r>
            <a:r>
              <a:rPr lang="en-GB" dirty="0" err="1"/>
              <a:t>Pomba</a:t>
            </a:r>
            <a:r>
              <a:rPr lang="en-GB" dirty="0"/>
              <a:t>, M </a:t>
            </a:r>
            <a:r>
              <a:rPr lang="en-GB" dirty="0" err="1"/>
              <a:t>Scarpa</a:t>
            </a:r>
            <a:r>
              <a:rPr lang="en-GB" dirty="0"/>
              <a:t>, P L </a:t>
            </a:r>
            <a:r>
              <a:rPr lang="en-GB" dirty="0" err="1"/>
              <a:t>Pilati</a:t>
            </a:r>
            <a:r>
              <a:rPr lang="en-GB" dirty="0"/>
              <a:t>, C </a:t>
            </a:r>
            <a:r>
              <a:rPr lang="en-GB" dirty="0" err="1"/>
              <a:t>Castoro</a:t>
            </a:r>
            <a:r>
              <a:rPr lang="en-GB" dirty="0"/>
              <a:t>, O193 ROLE OF MALNUTRITION IN 0ESOPHAGEAL SURGERY FOR CANCER, </a:t>
            </a:r>
            <a:r>
              <a:rPr lang="en-GB" i="1" dirty="0"/>
              <a:t>Diseases of the </a:t>
            </a:r>
            <a:r>
              <a:rPr lang="en-GB" i="1" dirty="0" err="1"/>
              <a:t>Esophagus</a:t>
            </a:r>
            <a:r>
              <a:rPr lang="en-GB" dirty="0"/>
              <a:t>, Volume 32, Issue Supplement_2, November 2019, doz092.193, </a:t>
            </a:r>
            <a:r>
              <a:rPr lang="en-GB" dirty="0">
                <a:hlinkClick r:id="rId3"/>
              </a:rPr>
              <a:t>https://doi.org/10.1093/dote/doz092.193</a:t>
            </a:r>
            <a:endParaRPr lang="en-GB" dirty="0"/>
          </a:p>
          <a:p>
            <a:r>
              <a:rPr lang="en-GB" b="1" u="sng" dirty="0">
                <a:hlinkClick r:id="rId4"/>
              </a:rPr>
              <a:t>Prognostic significance of malnutrition in metastatic </a:t>
            </a:r>
            <a:r>
              <a:rPr lang="en-GB" b="1" u="sng" dirty="0" err="1">
                <a:hlinkClick r:id="rId4"/>
              </a:rPr>
              <a:t>esophageal</a:t>
            </a:r>
            <a:r>
              <a:rPr lang="en-GB" b="1" u="sng" dirty="0">
                <a:hlinkClick r:id="rId4"/>
              </a:rPr>
              <a:t> </a:t>
            </a:r>
            <a:r>
              <a:rPr lang="en-GB" b="1" u="sng" dirty="0" err="1">
                <a:hlinkClick r:id="rId4"/>
              </a:rPr>
              <a:t>squamous</a:t>
            </a:r>
            <a:r>
              <a:rPr lang="en-GB" b="1" u="sng" dirty="0">
                <a:hlinkClick r:id="rId4"/>
              </a:rPr>
              <a:t> cell carcinoma.</a:t>
            </a:r>
            <a:r>
              <a:rPr lang="en-GB" dirty="0"/>
              <a:t> </a:t>
            </a:r>
            <a:r>
              <a:rPr lang="en-GB" dirty="0" err="1"/>
              <a:t>Kirsty</a:t>
            </a:r>
            <a:r>
              <a:rPr lang="en-GB" dirty="0"/>
              <a:t> Taylor, </a:t>
            </a:r>
            <a:r>
              <a:rPr lang="en-GB" dirty="0" err="1"/>
              <a:t>Osvaldo</a:t>
            </a:r>
            <a:r>
              <a:rPr lang="en-GB" dirty="0"/>
              <a:t> </a:t>
            </a:r>
            <a:r>
              <a:rPr lang="en-GB" dirty="0" err="1"/>
              <a:t>Espin</a:t>
            </a:r>
            <a:r>
              <a:rPr lang="en-GB" dirty="0"/>
              <a:t>-Garcia, Di Maria Jiang, Daniel </a:t>
            </a:r>
            <a:r>
              <a:rPr lang="en-GB" dirty="0" err="1"/>
              <a:t>Yokom</a:t>
            </a:r>
            <a:r>
              <a:rPr lang="en-GB" dirty="0"/>
              <a:t>, Lucy </a:t>
            </a:r>
            <a:r>
              <a:rPr lang="en-GB" dirty="0" err="1"/>
              <a:t>Xiaolu</a:t>
            </a:r>
            <a:r>
              <a:rPr lang="en-GB" dirty="0"/>
              <a:t> Ma, Charles Henry Lim, Bryan Anthony Chan, </a:t>
            </a:r>
            <a:r>
              <a:rPr lang="en-GB" dirty="0" err="1"/>
              <a:t>Peiran</a:t>
            </a:r>
            <a:r>
              <a:rPr lang="en-GB" dirty="0"/>
              <a:t> Sun, </a:t>
            </a:r>
            <a:r>
              <a:rPr lang="en-GB" dirty="0" err="1"/>
              <a:t>Hao-Wen</a:t>
            </a:r>
            <a:r>
              <a:rPr lang="en-GB" dirty="0"/>
              <a:t> </a:t>
            </a:r>
            <a:r>
              <a:rPr lang="en-GB" dirty="0" err="1"/>
              <a:t>Sim</a:t>
            </a:r>
            <a:r>
              <a:rPr lang="en-GB" dirty="0"/>
              <a:t>, </a:t>
            </a:r>
            <a:r>
              <a:rPr lang="en-GB" dirty="0" err="1"/>
              <a:t>Akina</a:t>
            </a:r>
            <a:r>
              <a:rPr lang="en-GB" dirty="0"/>
              <a:t> </a:t>
            </a:r>
            <a:r>
              <a:rPr lang="en-GB" dirty="0" err="1"/>
              <a:t>Natori</a:t>
            </a:r>
            <a:r>
              <a:rPr lang="en-GB" dirty="0"/>
              <a:t>, Geoffrey Liu, Gail Elizabeth Darling, Rebecca Wong, Eric </a:t>
            </a:r>
            <a:r>
              <a:rPr lang="en-GB" dirty="0" err="1"/>
              <a:t>Xueyu</a:t>
            </a:r>
            <a:r>
              <a:rPr lang="en-GB" dirty="0"/>
              <a:t> Chen, Raymond Woo-Jun Jang, Patrick </a:t>
            </a:r>
            <a:r>
              <a:rPr lang="en-GB" dirty="0" err="1"/>
              <a:t>Veit-Haibach</a:t>
            </a:r>
            <a:r>
              <a:rPr lang="en-GB" dirty="0"/>
              <a:t>, Dmitry </a:t>
            </a:r>
            <a:r>
              <a:rPr lang="en-GB" dirty="0" err="1"/>
              <a:t>Rozenberg</a:t>
            </a:r>
            <a:r>
              <a:rPr lang="en-GB" dirty="0"/>
              <a:t>, and Elena </a:t>
            </a:r>
            <a:r>
              <a:rPr lang="en-GB" dirty="0" err="1"/>
              <a:t>Elimova</a:t>
            </a:r>
            <a:r>
              <a:rPr lang="en-GB" dirty="0"/>
              <a:t>, Journal of Clinical Oncology 2019 37:4_suppl, 171-171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High percentage of malnourished patients at presentation of OG cancer</a:t>
            </a:r>
          </a:p>
          <a:p>
            <a:r>
              <a:rPr lang="en-GB" dirty="0"/>
              <a:t>Evidence that nutritional screening risk can predict likelihood of surgical complications</a:t>
            </a:r>
          </a:p>
          <a:p>
            <a:r>
              <a:rPr lang="en-GB" dirty="0"/>
              <a:t>Role of </a:t>
            </a:r>
            <a:r>
              <a:rPr lang="en-GB" dirty="0" err="1"/>
              <a:t>prehab</a:t>
            </a:r>
            <a:r>
              <a:rPr lang="en-GB" dirty="0"/>
              <a:t> clinics gaining momentum in UK, with Macmillan developing resources for </a:t>
            </a:r>
            <a:r>
              <a:rPr lang="en-GB" dirty="0" err="1"/>
              <a:t>prehab</a:t>
            </a:r>
            <a:r>
              <a:rPr lang="en-GB" dirty="0"/>
              <a:t> services</a:t>
            </a:r>
          </a:p>
          <a:p>
            <a:r>
              <a:rPr lang="en-GB" dirty="0"/>
              <a:t>Would early formalised nutritional screening and Dietetic intervention help implement nutritional support sooner and improve outcomes?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GB" sz="3200" dirty="0"/>
              <a:t>Previous experience: Nutritional               screening in Head and Neck MDT clinic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716823"/>
              </p:ext>
            </p:extLst>
          </p:nvPr>
        </p:nvGraphicFramePr>
        <p:xfrm>
          <a:off x="323528" y="1700808"/>
          <a:ext cx="8676456" cy="398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8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en-GB" sz="2500" dirty="0">
                          <a:latin typeface="Arial" pitchFamily="34" charset="0"/>
                          <a:cs typeface="Arial" pitchFamily="34" charset="0"/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dirty="0">
                          <a:latin typeface="Arial" pitchFamily="34" charset="0"/>
                          <a:cs typeface="Arial" pitchFamily="34" charset="0"/>
                        </a:rPr>
                        <a:t>Challenges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832">
                <a:tc>
                  <a:txBody>
                    <a:bodyPr/>
                    <a:lstStyle/>
                    <a:p>
                      <a:r>
                        <a:rPr lang="en-GB" sz="2500" dirty="0">
                          <a:latin typeface="Arial" pitchFamily="34" charset="0"/>
                          <a:cs typeface="Arial" pitchFamily="34" charset="0"/>
                        </a:rPr>
                        <a:t>Establish early relationship with 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500" dirty="0">
                          <a:latin typeface="Arial" pitchFamily="34" charset="0"/>
                          <a:cs typeface="Arial" pitchFamily="34" charset="0"/>
                        </a:rPr>
                        <a:t>Patients awaiting diagnosis – couldn’t take in</a:t>
                      </a:r>
                      <a:r>
                        <a:rPr lang="en-GB" sz="2500" baseline="0" dirty="0">
                          <a:latin typeface="Arial" pitchFamily="34" charset="0"/>
                          <a:cs typeface="Arial" pitchFamily="34" charset="0"/>
                        </a:rPr>
                        <a:t> information</a:t>
                      </a:r>
                      <a:endParaRPr lang="en-GB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832">
                <a:tc>
                  <a:txBody>
                    <a:bodyPr/>
                    <a:lstStyle/>
                    <a:p>
                      <a:r>
                        <a:rPr lang="en-GB" sz="2500" dirty="0">
                          <a:latin typeface="Arial" pitchFamily="34" charset="0"/>
                          <a:cs typeface="Arial" pitchFamily="34" charset="0"/>
                        </a:rPr>
                        <a:t>Identify</a:t>
                      </a:r>
                      <a:r>
                        <a:rPr lang="en-GB" sz="2500" baseline="0" dirty="0">
                          <a:latin typeface="Arial" pitchFamily="34" charset="0"/>
                          <a:cs typeface="Arial" pitchFamily="34" charset="0"/>
                        </a:rPr>
                        <a:t> malnutrition risk early on</a:t>
                      </a:r>
                      <a:endParaRPr lang="en-GB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500" dirty="0">
                          <a:latin typeface="Arial" pitchFamily="34" charset="0"/>
                          <a:cs typeface="Arial" pitchFamily="34" charset="0"/>
                        </a:rPr>
                        <a:t>Resourcing for time and data entry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832">
                <a:tc>
                  <a:txBody>
                    <a:bodyPr/>
                    <a:lstStyle/>
                    <a:p>
                      <a:r>
                        <a:rPr lang="en-GB" sz="2500" dirty="0">
                          <a:latin typeface="Arial" pitchFamily="34" charset="0"/>
                          <a:cs typeface="Arial" pitchFamily="34" charset="0"/>
                        </a:rPr>
                        <a:t>Possible role for</a:t>
                      </a:r>
                      <a:r>
                        <a:rPr lang="en-GB" sz="2500" baseline="0" dirty="0">
                          <a:latin typeface="Arial" pitchFamily="34" charset="0"/>
                          <a:cs typeface="Arial" pitchFamily="34" charset="0"/>
                        </a:rPr>
                        <a:t> healthy weight loss in obese cohort</a:t>
                      </a:r>
                      <a:endParaRPr lang="en-GB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500" dirty="0">
                          <a:latin typeface="Arial" pitchFamily="34" charset="0"/>
                          <a:cs typeface="Arial" pitchFamily="34" charset="0"/>
                        </a:rPr>
                        <a:t>Unable</a:t>
                      </a:r>
                      <a:r>
                        <a:rPr lang="en-GB" sz="2500" baseline="0" dirty="0">
                          <a:latin typeface="Arial" pitchFamily="34" charset="0"/>
                          <a:cs typeface="Arial" pitchFamily="34" charset="0"/>
                        </a:rPr>
                        <a:t> to see everyone</a:t>
                      </a:r>
                      <a:endParaRPr lang="en-GB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832">
                <a:tc>
                  <a:txBody>
                    <a:bodyPr/>
                    <a:lstStyle/>
                    <a:p>
                      <a:r>
                        <a:rPr lang="en-GB" sz="2500" dirty="0">
                          <a:latin typeface="Arial" pitchFamily="34" charset="0"/>
                          <a:cs typeface="Arial" pitchFamily="34" charset="0"/>
                        </a:rPr>
                        <a:t>Allowed tracking of weight history and monitoring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500" dirty="0">
                          <a:latin typeface="Arial" pitchFamily="34" charset="0"/>
                          <a:cs typeface="Arial" pitchFamily="34" charset="0"/>
                        </a:rPr>
                        <a:t>Patient</a:t>
                      </a:r>
                      <a:r>
                        <a:rPr lang="en-GB" sz="2500" baseline="0" dirty="0">
                          <a:latin typeface="Arial" pitchFamily="34" charset="0"/>
                          <a:cs typeface="Arial" pitchFamily="34" charset="0"/>
                        </a:rPr>
                        <a:t> privacy and space for conversations</a:t>
                      </a:r>
                      <a:endParaRPr lang="en-GB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How do we see early nutritional assessment fitting into pathways at UHBW?</a:t>
            </a:r>
          </a:p>
          <a:p>
            <a:r>
              <a:rPr lang="en-GB" sz="3600" dirty="0"/>
              <a:t>How does it work in other centres?</a:t>
            </a:r>
          </a:p>
          <a:p>
            <a:r>
              <a:rPr lang="en-GB" sz="3600" dirty="0"/>
              <a:t>Is there any disparity within SWAG?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12776"/>
            <a:ext cx="9144000" cy="4365104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56792"/>
            <a:ext cx="8640960" cy="1470025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Liver Reducing Diet in Upper GI Surgery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79512" y="3068960"/>
            <a:ext cx="669674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6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Sarah Perkins</a:t>
            </a:r>
          </a:p>
          <a:p>
            <a:pPr algn="l"/>
            <a:endParaRPr lang="en-GB" dirty="0"/>
          </a:p>
        </p:txBody>
      </p:sp>
      <p:pic>
        <p:nvPicPr>
          <p:cNvPr id="11266" name="Picture 2" descr="The Liver - An Amazing Organ - Gastrointestinal Socie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1739" y="3284984"/>
            <a:ext cx="4450741" cy="2353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484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The liver reducing diet is a restrictive very low calorie diet (~1000kcal/day) designed to deplete liver glycogen stores and fatty infiltration pre- surgery</a:t>
            </a:r>
          </a:p>
          <a:p>
            <a:r>
              <a:rPr lang="en-GB" dirty="0"/>
              <a:t>1000kcal/day likely represents 25-50% nutritional requirements in obese patient group</a:t>
            </a:r>
          </a:p>
          <a:p>
            <a:r>
              <a:rPr lang="en-GB" dirty="0"/>
              <a:t>Usually 1-3 weeks in duration</a:t>
            </a:r>
          </a:p>
          <a:p>
            <a:r>
              <a:rPr lang="en-GB" dirty="0"/>
              <a:t>Aim is to shrink the liver to reduce the risk of bleeding/ operative complications, but weight loss is usually a side effect, although not the primary aim of the diet</a:t>
            </a:r>
          </a:p>
          <a:p>
            <a:r>
              <a:rPr lang="en-GB" dirty="0"/>
              <a:t>Evidence base is in bariatric surgery and obese cholecystectomy patients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>
            <a:normAutofit fontScale="92500"/>
          </a:bodyPr>
          <a:lstStyle/>
          <a:p>
            <a:r>
              <a:rPr lang="en-GB" dirty="0"/>
              <a:t>Library literature search</a:t>
            </a:r>
          </a:p>
          <a:p>
            <a:pPr lvl="1"/>
            <a:r>
              <a:rPr lang="en-GB" dirty="0"/>
              <a:t>Majority of papers bariatric surgery and cholecystectomy</a:t>
            </a:r>
          </a:p>
          <a:p>
            <a:pPr lvl="1"/>
            <a:r>
              <a:rPr lang="en-GB" dirty="0"/>
              <a:t>Some papers on liver cirrhosis/ ALD/ NAFLD</a:t>
            </a:r>
          </a:p>
          <a:p>
            <a:pPr lvl="1"/>
            <a:r>
              <a:rPr lang="en-GB" dirty="0"/>
              <a:t>1 paper on OG surgery in general</a:t>
            </a:r>
          </a:p>
          <a:p>
            <a:pPr lvl="2"/>
            <a:r>
              <a:rPr lang="en-GB" i="1" dirty="0"/>
              <a:t>An investigation into the current nutritional management of patients undergoing upper gastrointestinal surgery (Molloy et al. 2020)</a:t>
            </a:r>
          </a:p>
          <a:p>
            <a:pPr lvl="3"/>
            <a:r>
              <a:rPr lang="en-GB" dirty="0"/>
              <a:t>Questionnaire from UK OG Dietitians showed majority of approach around high energy and protein nutritional support but 86% also using liver shrinkage diets when requested – likely for cholecystectomy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UHBW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Original remit was the liver reducing diet sheet provided in pre-op assessment for patients with BMI &gt;40kg/m2 undergoing cholecystectomy</a:t>
            </a:r>
          </a:p>
          <a:p>
            <a:r>
              <a:rPr lang="en-GB" dirty="0"/>
              <a:t>Diet to be followed for two weeks prior to surgery</a:t>
            </a:r>
          </a:p>
          <a:p>
            <a:r>
              <a:rPr lang="en-GB" dirty="0"/>
              <a:t>UHBW and NBT Dietetic teams have noticed the diet being more widely applied in OG surgery e.g. </a:t>
            </a:r>
            <a:r>
              <a:rPr lang="en-GB" dirty="0" err="1"/>
              <a:t>oesophagectomy</a:t>
            </a:r>
            <a:r>
              <a:rPr lang="en-GB" dirty="0"/>
              <a:t> patients</a:t>
            </a:r>
          </a:p>
          <a:p>
            <a:pPr lvl="1"/>
            <a:r>
              <a:rPr lang="en-GB" dirty="0"/>
              <a:t>Is there a place for this?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Possible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GB" dirty="0"/>
              <a:t>Obesity is a widespread problem and a risk factor for oesophageal </a:t>
            </a:r>
            <a:r>
              <a:rPr lang="en-GB" dirty="0" err="1"/>
              <a:t>adenocarcinoma</a:t>
            </a:r>
            <a:endParaRPr lang="en-GB" dirty="0"/>
          </a:p>
          <a:p>
            <a:r>
              <a:rPr lang="en-GB" dirty="0"/>
              <a:t>Obesity increases risk of surgical complications</a:t>
            </a:r>
          </a:p>
          <a:p>
            <a:r>
              <a:rPr lang="en-GB" dirty="0"/>
              <a:t>Ideally want patients to be as fit as possible for surgery, and be a healthy weight</a:t>
            </a:r>
          </a:p>
          <a:p>
            <a:r>
              <a:rPr lang="en-GB" dirty="0"/>
              <a:t>The liver reducing diet is likely to cause rapid weight loss</a:t>
            </a:r>
          </a:p>
          <a:p>
            <a:endParaRPr lang="en-GB" dirty="0"/>
          </a:p>
        </p:txBody>
      </p:sp>
      <p:sp>
        <p:nvSpPr>
          <p:cNvPr id="10242" name="AutoShape 2" descr="Esophageal (Oesophageal) Cancer: Symptoms, Diagnosis and Treat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4" name="AutoShape 4" descr="Esophageal (Oesophageal) Cancer: Symptoms, Diagnosis and Treat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6" name="AutoShape 6" descr="Esophageal (Oesophageal) Cancer: Symptoms, Diagnosis and Treat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8" name="AutoShape 8" descr="Esophageal (Oesophageal) Cancer: Symptoms, Diagnosis and Treat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676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CEE45AABFB3B4C9CAD30679E7A05FD" ma:contentTypeVersion="2" ma:contentTypeDescription="Create a new document." ma:contentTypeScope="" ma:versionID="12e562ce645633943dcac418a3796aeb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c0a6d81ce70c9fb096a77ae92a297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6BD205-8372-48EF-BD4D-D92A6742DEC1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4FFDE9A-E6FE-488A-BCE4-B175686CEE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D429F05-48EC-4567-9179-CBBE98E6EC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1307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Dietetic Assessments for New OG patients</vt:lpstr>
      <vt:lpstr>Background</vt:lpstr>
      <vt:lpstr>Previous experience: Nutritional               screening in Head and Neck MDT clinic</vt:lpstr>
      <vt:lpstr>Discussion</vt:lpstr>
      <vt:lpstr>The Liver Reducing Diet in Upper GI Surgery</vt:lpstr>
      <vt:lpstr>Background</vt:lpstr>
      <vt:lpstr>Evidence</vt:lpstr>
      <vt:lpstr>UHBW practice</vt:lpstr>
      <vt:lpstr>Possible benefits</vt:lpstr>
      <vt:lpstr>Possible risks</vt:lpstr>
      <vt:lpstr>Limitations</vt:lpstr>
      <vt:lpstr>Proposed solution</vt:lpstr>
      <vt:lpstr>Discussion</vt:lpstr>
      <vt:lpstr>References</vt:lpstr>
      <vt:lpstr>References</vt:lpstr>
    </vt:vector>
  </TitlesOfParts>
  <Company>University Hospitals Bristol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Warr, Tasmeen</dc:creator>
  <cp:lastModifiedBy>Helen Dunderdale</cp:lastModifiedBy>
  <cp:revision>83</cp:revision>
  <dcterms:created xsi:type="dcterms:W3CDTF">2019-08-02T11:03:15Z</dcterms:created>
  <dcterms:modified xsi:type="dcterms:W3CDTF">2022-09-30T08:41:53Z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0x010100CECEE45AABFB3B4C9CAD30679E7A05FD</vt:lpwstr>
  </property>
</Properties>
</file>