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Lato" panose="020F0502020204030203" pitchFamily="34" charset="0"/>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0AF6DD-57CC-472D-AE11-62AC56C22E09}">
  <a:tblStyle styleId="{050AF6DD-57CC-472D-AE11-62AC56C22E0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0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ra.nhs.uk/covid-19-research/covid-19-guidance-sponsors-sites-and-researcher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nihr.ac.uk/news/nihr-issues-guidance-to-ensure-research-protected-in-a-second-wave/25858" TargetMode="External"/><Relationship Id="rId4" Type="http://schemas.openxmlformats.org/officeDocument/2006/relationships/hyperlink" Target="https://www.gov.uk/guidance/managing-clinical-trials-during-coronavirus-covid-1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5e9147415d_0_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15e9147415d_0_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f5adc10df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gf5adc10d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6438da5554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6438da5554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Section separator template using the motifs.</a:t>
            </a:r>
            <a:endParaRPr/>
          </a:p>
        </p:txBody>
      </p:sp>
      <p:sp>
        <p:nvSpPr>
          <p:cNvPr id="196" name="Google Shape;196;g16438da5554_0_1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5e914741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5e9147415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15e9147415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5e9147415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5e9147415d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g15e9147415d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5e9147415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5e9147415d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In March, on behalf of the Department of Health and Social Care, the NIHR set up a mechanism (UK-wide portal) for applying for funding and/or prioritised support for urgent public health research into COVID-19.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goal was to gather the necessary clinical and epidemiological evidence to inform national policy and enable new diagnostics, treatments and vaccines to be developed and tested.</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a:latin typeface="Arial"/>
                <a:ea typeface="Arial"/>
                <a:cs typeface="Arial"/>
                <a:sym typeface="Arial"/>
              </a:rPr>
              <a:t>The set-up and delivery of UPH studies is expedited by all necessary organisations across the research, health and social care systems including the HRA.</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a:latin typeface="Arial"/>
                <a:ea typeface="Arial"/>
                <a:cs typeface="Arial"/>
                <a:sym typeface="Arial"/>
              </a:rPr>
              <a:t>There is a commitment to ensure that research findings and data relevant to COVID-19 from UPH research are shared rapidly and openly.</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b="1">
                <a:latin typeface="Arial"/>
                <a:ea typeface="Arial"/>
                <a:cs typeface="Arial"/>
                <a:sym typeface="Arial"/>
              </a:rPr>
              <a:t>Currently there are 67 UPH studies, 47 of which are running in CRN WE.</a:t>
            </a:r>
            <a:endParaRPr sz="1100" b="1">
              <a:latin typeface="Arial"/>
              <a:ea typeface="Arial"/>
              <a:cs typeface="Arial"/>
              <a:sym typeface="Arial"/>
            </a:endParaRPr>
          </a:p>
          <a:p>
            <a:pPr marL="0" marR="304800" lvl="0" indent="0" algn="l" rtl="0">
              <a:lnSpc>
                <a:spcPct val="130000"/>
              </a:lnSpc>
              <a:spcBef>
                <a:spcPts val="0"/>
              </a:spcBef>
              <a:spcAft>
                <a:spcPts val="0"/>
              </a:spcAft>
              <a:buNone/>
            </a:pPr>
            <a:endParaRPr sz="1100" b="1">
              <a:latin typeface="Arial"/>
              <a:ea typeface="Arial"/>
              <a:cs typeface="Arial"/>
              <a:sym typeface="Arial"/>
            </a:endParaRPr>
          </a:p>
          <a:p>
            <a:pPr marL="0" marR="304800" lvl="0" indent="0" algn="l" rtl="0">
              <a:lnSpc>
                <a:spcPct val="130000"/>
              </a:lnSpc>
              <a:spcBef>
                <a:spcPts val="0"/>
              </a:spcBef>
              <a:spcAft>
                <a:spcPts val="0"/>
              </a:spcAft>
              <a:buNone/>
            </a:pPr>
            <a:r>
              <a:rPr lang="en-GB" sz="1100">
                <a:latin typeface="Arial"/>
                <a:ea typeface="Arial"/>
                <a:cs typeface="Arial"/>
                <a:sym typeface="Arial"/>
              </a:rPr>
              <a:t>Restart framework was introduced in May with the aim of </a:t>
            </a:r>
            <a:endParaRPr sz="1100">
              <a:latin typeface="Arial"/>
              <a:ea typeface="Arial"/>
              <a:cs typeface="Arial"/>
              <a:sym typeface="Arial"/>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Restoring a fully active portfolio of NIHR research</a:t>
            </a:r>
            <a:endParaRPr sz="1100">
              <a:latin typeface="Lato"/>
              <a:ea typeface="Lato"/>
              <a:cs typeface="Lato"/>
              <a:sym typeface="Lato"/>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Continuing to support COVID-19 NIHR research</a:t>
            </a:r>
            <a:endParaRPr sz="1100">
              <a:latin typeface="Lato"/>
              <a:ea typeface="Lato"/>
              <a:cs typeface="Lato"/>
              <a:sym typeface="Lato"/>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Providing a structure to guide the restarting of a full range of NIHR research</a:t>
            </a:r>
            <a:endParaRPr sz="1100">
              <a:latin typeface="Lato"/>
              <a:ea typeface="Lato"/>
              <a:cs typeface="Lato"/>
              <a:sym typeface="Lato"/>
            </a:endParaRPr>
          </a:p>
          <a:p>
            <a:pPr marL="457200" marR="304800" lvl="0" indent="-298450" algn="l" rtl="0">
              <a:lnSpc>
                <a:spcPct val="130000"/>
              </a:lnSpc>
              <a:spcBef>
                <a:spcPts val="0"/>
              </a:spcBef>
              <a:spcAft>
                <a:spcPts val="0"/>
              </a:spcAft>
              <a:buSzPts val="1100"/>
              <a:buFont typeface="Lato"/>
              <a:buChar char="●"/>
            </a:pPr>
            <a:r>
              <a:rPr lang="en-GB" sz="1100">
                <a:latin typeface="Lato"/>
                <a:ea typeface="Lato"/>
                <a:cs typeface="Lato"/>
                <a:sym typeface="Lato"/>
              </a:rPr>
              <a:t>Work in close collaboration with key stakeholders, regulators, </a:t>
            </a:r>
            <a:r>
              <a:rPr lang="en-GB" sz="1100">
                <a:solidFill>
                  <a:schemeClr val="hlink"/>
                </a:solidFill>
                <a:uFill>
                  <a:noFill/>
                </a:uFill>
                <a:latin typeface="Lato"/>
                <a:ea typeface="Lato"/>
                <a:cs typeface="Lato"/>
                <a:sym typeface="Lato"/>
                <a:hlinkClick r:id="rId3"/>
              </a:rPr>
              <a:t>HRA</a:t>
            </a:r>
            <a:r>
              <a:rPr lang="en-GB" sz="1100">
                <a:latin typeface="Lato"/>
                <a:ea typeface="Lato"/>
                <a:cs typeface="Lato"/>
                <a:sym typeface="Lato"/>
              </a:rPr>
              <a:t>, </a:t>
            </a:r>
            <a:r>
              <a:rPr lang="en-GB" sz="1100">
                <a:solidFill>
                  <a:schemeClr val="hlink"/>
                </a:solidFill>
                <a:uFill>
                  <a:noFill/>
                </a:uFill>
                <a:latin typeface="Lato"/>
                <a:ea typeface="Lato"/>
                <a:cs typeface="Lato"/>
                <a:sym typeface="Lato"/>
                <a:hlinkClick r:id="rId4"/>
              </a:rPr>
              <a:t>MHRA</a:t>
            </a:r>
            <a:r>
              <a:rPr lang="en-GB" sz="1100">
                <a:latin typeface="Lato"/>
                <a:ea typeface="Lato"/>
                <a:cs typeface="Lato"/>
                <a:sym typeface="Lato"/>
              </a:rPr>
              <a:t>, patients and the public, and health and care research organisations to support the pace and coordination of this Restart and to ensure coordinated UK-wide working</a:t>
            </a:r>
            <a:endParaRPr sz="1100">
              <a:latin typeface="Lato"/>
              <a:ea typeface="Lato"/>
              <a:cs typeface="Lato"/>
              <a:sym typeface="Lato"/>
            </a:endParaRPr>
          </a:p>
          <a:p>
            <a:pPr marL="457200" marR="304800" lvl="0" indent="0" algn="l" rtl="0">
              <a:lnSpc>
                <a:spcPct val="130000"/>
              </a:lnSpc>
              <a:spcBef>
                <a:spcPts val="0"/>
              </a:spcBef>
              <a:spcAft>
                <a:spcPts val="0"/>
              </a:spcAft>
              <a:buNone/>
            </a:pPr>
            <a:endParaRPr sz="1100">
              <a:latin typeface="Lato"/>
              <a:ea typeface="Lato"/>
              <a:cs typeface="Lato"/>
              <a:sym typeface="Lato"/>
            </a:endParaRPr>
          </a:p>
          <a:p>
            <a:pPr marL="0" marR="304800" lvl="0" indent="0" algn="l" rtl="0">
              <a:lnSpc>
                <a:spcPct val="100000"/>
              </a:lnSpc>
              <a:spcBef>
                <a:spcPts val="0"/>
              </a:spcBef>
              <a:spcAft>
                <a:spcPts val="0"/>
              </a:spcAft>
              <a:buNone/>
            </a:pPr>
            <a:r>
              <a:rPr lang="en-GB" sz="1100">
                <a:latin typeface="Arial"/>
                <a:ea typeface="Arial"/>
                <a:cs typeface="Arial"/>
                <a:sym typeface="Arial"/>
              </a:rPr>
              <a:t>2nd wave guidance: </a:t>
            </a:r>
            <a:endParaRPr sz="1100">
              <a:latin typeface="Arial"/>
              <a:ea typeface="Arial"/>
              <a:cs typeface="Arial"/>
              <a:sym typeface="Arial"/>
            </a:endParaRPr>
          </a:p>
          <a:p>
            <a:pPr marL="0" marR="304800" lvl="0" indent="0" algn="l" rtl="0">
              <a:lnSpc>
                <a:spcPct val="100000"/>
              </a:lnSpc>
              <a:spcBef>
                <a:spcPts val="0"/>
              </a:spcBef>
              <a:spcAft>
                <a:spcPts val="0"/>
              </a:spcAft>
              <a:buNone/>
            </a:pPr>
            <a:r>
              <a:rPr lang="en-GB" sz="1100">
                <a:latin typeface="Arial"/>
                <a:ea typeface="Arial"/>
                <a:cs typeface="Arial"/>
                <a:sym typeface="Arial"/>
              </a:rPr>
              <a:t>The NIHR issued </a:t>
            </a:r>
            <a:r>
              <a:rPr lang="en-GB" sz="1100">
                <a:solidFill>
                  <a:srgbClr val="1155CC"/>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guidance</a:t>
            </a:r>
            <a:r>
              <a:rPr lang="en-GB" sz="1100">
                <a:latin typeface="Arial"/>
                <a:ea typeface="Arial"/>
                <a:cs typeface="Arial"/>
                <a:sym typeface="Arial"/>
              </a:rPr>
              <a:t> to protect both COVID-19 and non-COVID-19 research during a ‘second wave’ of high COVID-19 activity. </a:t>
            </a:r>
            <a:endParaRPr sz="1100">
              <a:latin typeface="Arial"/>
              <a:ea typeface="Arial"/>
              <a:cs typeface="Arial"/>
              <a:sym typeface="Arial"/>
            </a:endParaRPr>
          </a:p>
          <a:p>
            <a:pPr marL="0" lvl="0" indent="0" algn="l" rtl="0">
              <a:lnSpc>
                <a:spcPct val="100000"/>
              </a:lnSpc>
              <a:spcBef>
                <a:spcPts val="1200"/>
              </a:spcBef>
              <a:spcAft>
                <a:spcPts val="0"/>
              </a:spcAft>
              <a:buNone/>
            </a:pPr>
            <a:r>
              <a:rPr lang="en-GB" sz="1100">
                <a:latin typeface="Arial"/>
                <a:ea typeface="Arial"/>
                <a:cs typeface="Arial"/>
                <a:sym typeface="Arial"/>
              </a:rPr>
              <a:t>The guidance makes very clear that research staff funded by NIHR should not be deployed to front line duties except in exceptional circumstances. This is in contrast to the ‘first wave’ when numerous staff were deployed to the clinical front line. </a:t>
            </a:r>
            <a:endParaRPr sz="1100">
              <a:latin typeface="Arial"/>
              <a:ea typeface="Arial"/>
              <a:cs typeface="Arial"/>
              <a:sym typeface="Arial"/>
            </a:endParaRPr>
          </a:p>
          <a:p>
            <a:pPr marL="0" lvl="0" indent="0" algn="l" rtl="0">
              <a:lnSpc>
                <a:spcPct val="100000"/>
              </a:lnSpc>
              <a:spcBef>
                <a:spcPts val="1200"/>
              </a:spcBef>
              <a:spcAft>
                <a:spcPts val="0"/>
              </a:spcAft>
              <a:buNone/>
            </a:pPr>
            <a:r>
              <a:rPr lang="en-GB" sz="1100">
                <a:latin typeface="Arial"/>
                <a:ea typeface="Arial"/>
                <a:cs typeface="Arial"/>
                <a:sym typeface="Arial"/>
              </a:rPr>
              <a:t>Dr William van't Hoff, CEO of the NIHR Clinical Research Network (CRN) and Senior Responsible Officer for the Restart Programme, said: “</a:t>
            </a:r>
            <a:r>
              <a:rPr lang="en-GB" sz="1100" i="1">
                <a:latin typeface="Arial"/>
                <a:ea typeface="Arial"/>
                <a:cs typeface="Arial"/>
                <a:sym typeface="Arial"/>
              </a:rPr>
              <a:t>As the number of people with COVID-19 starts to rise again, it is imperative that our research staff focus on priority COVID-19 studies including vaccine studies. But we also need our teams to continue to support the restart of non-COVID-19 research, both commercial and non-commercial, in tandem with the restoration of NHS routine clinical services. The impact of research being paused in the Spring has been severe and we will make every effort to maintain recruitment rates across the portfolio.”</a:t>
            </a:r>
            <a:endParaRPr sz="1100" i="1">
              <a:latin typeface="Arial"/>
              <a:ea typeface="Arial"/>
              <a:cs typeface="Arial"/>
              <a:sym typeface="Arial"/>
            </a:endParaRPr>
          </a:p>
          <a:p>
            <a:pPr marL="0" marR="304800" lvl="0" indent="0" algn="l" rtl="0">
              <a:lnSpc>
                <a:spcPct val="100000"/>
              </a:lnSpc>
              <a:spcBef>
                <a:spcPts val="1200"/>
              </a:spcBef>
              <a:spcAft>
                <a:spcPts val="3600"/>
              </a:spcAft>
              <a:buNone/>
            </a:pPr>
            <a:endParaRPr sz="1100" b="1">
              <a:latin typeface="Arial"/>
              <a:ea typeface="Arial"/>
              <a:cs typeface="Arial"/>
              <a:sym typeface="Arial"/>
            </a:endParaRPr>
          </a:p>
        </p:txBody>
      </p:sp>
      <p:sp>
        <p:nvSpPr>
          <p:cNvPr id="121" name="Google Shape;121;g15e9147415d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5e9147415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5e9147415d_0_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15e9147415d_0_4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5e9147415d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5e9147415d_0_2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5e9147415d_0_23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5e9147415d_0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15e9147415d_0_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5e9147415d_0_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We saw responses from across all seven Trusts in the region and four Primary Care sites.</a:t>
            </a:r>
            <a:endParaRPr/>
          </a:p>
        </p:txBody>
      </p:sp>
      <p:sp>
        <p:nvSpPr>
          <p:cNvPr id="152" name="Google Shape;152;g15e9147415d_0_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5e9147415d_0_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15e9147415d_0_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odp.nihr.ac.uk/" TargetMode="External"/><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www.ukctg.nihr.ac.u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Rebecca.Gleeson@nihr.ac.uk"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subTitle" idx="1"/>
          </p:nvPr>
        </p:nvSpPr>
        <p:spPr>
          <a:xfrm>
            <a:off x="1017650" y="3986200"/>
            <a:ext cx="9650400" cy="4659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2220"/>
              <a:buNone/>
            </a:pPr>
            <a:r>
              <a:rPr lang="en-GB" sz="2920">
                <a:latin typeface="Lato"/>
                <a:ea typeface="Lato"/>
                <a:cs typeface="Lato"/>
                <a:sym typeface="Lato"/>
              </a:rPr>
              <a:t>Research Update - Claire Matthews </a:t>
            </a:r>
            <a:endParaRPr sz="3100">
              <a:latin typeface="Lato"/>
              <a:ea typeface="Lato"/>
              <a:cs typeface="Lato"/>
              <a:sym typeface="Lato"/>
            </a:endParaRPr>
          </a:p>
          <a:p>
            <a:pPr marL="0" lvl="0" indent="0" algn="l" rtl="0">
              <a:lnSpc>
                <a:spcPct val="80000"/>
              </a:lnSpc>
              <a:spcBef>
                <a:spcPts val="444"/>
              </a:spcBef>
              <a:spcAft>
                <a:spcPts val="0"/>
              </a:spcAft>
              <a:buClr>
                <a:schemeClr val="lt1"/>
              </a:buClr>
              <a:buSzPts val="2220"/>
              <a:buNone/>
            </a:pPr>
            <a:r>
              <a:rPr lang="en-GB" sz="2220"/>
              <a:t> </a:t>
            </a:r>
            <a:endParaRPr/>
          </a:p>
        </p:txBody>
      </p:sp>
      <p:sp>
        <p:nvSpPr>
          <p:cNvPr id="93" name="Google Shape;93;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br>
            <a:r>
              <a:rPr lang="en-GB" sz="4500">
                <a:latin typeface="Lato"/>
                <a:ea typeface="Lato"/>
                <a:cs typeface="Lato"/>
                <a:sym typeface="Lato"/>
              </a:rPr>
              <a:t>SWAG Network Brain &amp; CNS Cancer</a:t>
            </a:r>
            <a:endParaRPr sz="4500">
              <a:latin typeface="Lato"/>
              <a:ea typeface="Lato"/>
              <a:cs typeface="Lato"/>
              <a:sym typeface="Lato"/>
            </a:endParaRPr>
          </a:p>
          <a:p>
            <a:pPr marL="0" lvl="0" indent="0" algn="ctr" rtl="0">
              <a:lnSpc>
                <a:spcPct val="90000"/>
              </a:lnSpc>
              <a:spcBef>
                <a:spcPts val="1200"/>
              </a:spcBef>
              <a:spcAft>
                <a:spcPts val="0"/>
              </a:spcAft>
              <a:buClr>
                <a:schemeClr val="lt1"/>
              </a:buClr>
              <a:buSzPts val="6000"/>
              <a:buFont typeface="Arial"/>
              <a:buNone/>
            </a:pPr>
            <a:r>
              <a:rPr lang="en-GB" sz="4500">
                <a:latin typeface="Lato"/>
                <a:ea typeface="Lato"/>
                <a:cs typeface="Lato"/>
                <a:sym typeface="Lato"/>
              </a:rPr>
              <a:t>Clinical Advisory Group</a:t>
            </a:r>
            <a:br>
              <a:rPr lang="en-GB" sz="4500">
                <a:latin typeface="Lato"/>
                <a:ea typeface="Lato"/>
                <a:cs typeface="Lato"/>
                <a:sym typeface="Lato"/>
              </a:rPr>
            </a:br>
            <a:endParaRPr sz="4500">
              <a:latin typeface="Lato"/>
              <a:ea typeface="Lato"/>
              <a:cs typeface="Lato"/>
              <a:sym typeface="Lato"/>
            </a:endParaRPr>
          </a:p>
        </p:txBody>
      </p:sp>
      <p:sp>
        <p:nvSpPr>
          <p:cNvPr id="94" name="Google Shape;94;p11"/>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chemeClr val="lt1"/>
                </a:solidFill>
                <a:latin typeface="Lato"/>
                <a:ea typeface="Lato"/>
                <a:cs typeface="Lato"/>
                <a:sym typeface="Lato"/>
              </a:rPr>
              <a:t>12/10/2022</a:t>
            </a:r>
            <a:endParaRPr sz="2100" b="0" i="0" u="none" strike="noStrike" cap="none">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2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200"/>
              <a:buFont typeface="Arial"/>
              <a:buNone/>
            </a:pPr>
            <a:r>
              <a:rPr lang="en-GB"/>
              <a:t>Recommendations and next steps</a:t>
            </a:r>
            <a:endParaRPr/>
          </a:p>
        </p:txBody>
      </p:sp>
      <p:sp>
        <p:nvSpPr>
          <p:cNvPr id="170" name="Google Shape;170;p20"/>
          <p:cNvSpPr txBox="1"/>
          <p:nvPr/>
        </p:nvSpPr>
        <p:spPr>
          <a:xfrm>
            <a:off x="838200" y="1230625"/>
            <a:ext cx="9729900" cy="4485000"/>
          </a:xfrm>
          <a:prstGeom prst="rect">
            <a:avLst/>
          </a:prstGeom>
          <a:noFill/>
          <a:ln>
            <a:noFill/>
          </a:ln>
        </p:spPr>
        <p:txBody>
          <a:bodyPr spcFirstLastPara="1" wrap="square" lIns="91425" tIns="45700" rIns="91425" bIns="45700" anchor="t" anchorCtr="0">
            <a:normAutofit/>
          </a:bodyPr>
          <a:lstStyle/>
          <a:p>
            <a:pPr marL="228600" lvl="0" indent="-76200" algn="l" rtl="0">
              <a:lnSpc>
                <a:spcPct val="100000"/>
              </a:lnSpc>
              <a:spcBef>
                <a:spcPts val="0"/>
              </a:spcBef>
              <a:spcAft>
                <a:spcPts val="0"/>
              </a:spcAft>
              <a:buNone/>
            </a:pPr>
            <a:r>
              <a:rPr lang="en-GB" sz="2400">
                <a:solidFill>
                  <a:srgbClr val="193E72"/>
                </a:solidFill>
              </a:rPr>
              <a:t>Key themes from this year's feedback include:</a:t>
            </a:r>
            <a:endParaRPr sz="2400">
              <a:solidFill>
                <a:srgbClr val="193E72"/>
              </a:solidFill>
            </a:endParaRPr>
          </a:p>
          <a:p>
            <a:pPr marL="914400" lvl="0" indent="-342900" algn="l" rtl="0">
              <a:lnSpc>
                <a:spcPct val="100000"/>
              </a:lnSpc>
              <a:spcBef>
                <a:spcPts val="1000"/>
              </a:spcBef>
              <a:spcAft>
                <a:spcPts val="0"/>
              </a:spcAft>
              <a:buClr>
                <a:srgbClr val="193E72"/>
              </a:buClr>
              <a:buSzPts val="1800"/>
              <a:buChar char="●"/>
            </a:pPr>
            <a:r>
              <a:rPr lang="en-GB" sz="1800">
                <a:solidFill>
                  <a:srgbClr val="193E72"/>
                </a:solidFill>
              </a:rPr>
              <a:t>Communication with participants</a:t>
            </a:r>
            <a:endParaRPr sz="1800">
              <a:solidFill>
                <a:srgbClr val="193E72"/>
              </a:solidFill>
            </a:endParaRPr>
          </a:p>
          <a:p>
            <a:pPr marL="914400" lvl="0" indent="-342900" algn="l" rtl="0">
              <a:lnSpc>
                <a:spcPct val="100000"/>
              </a:lnSpc>
              <a:spcBef>
                <a:spcPts val="1000"/>
              </a:spcBef>
              <a:spcAft>
                <a:spcPts val="0"/>
              </a:spcAft>
              <a:buClr>
                <a:srgbClr val="193E72"/>
              </a:buClr>
              <a:buSzPts val="1800"/>
              <a:buChar char="●"/>
            </a:pPr>
            <a:r>
              <a:rPr lang="en-GB" sz="1800">
                <a:solidFill>
                  <a:srgbClr val="193E72"/>
                </a:solidFill>
              </a:rPr>
              <a:t>Results to individual tests.</a:t>
            </a:r>
            <a:endParaRPr sz="1800">
              <a:solidFill>
                <a:srgbClr val="193E72"/>
              </a:solidFill>
            </a:endParaRPr>
          </a:p>
          <a:p>
            <a:pPr marL="914400" lvl="0" indent="-342900" algn="l" rtl="0">
              <a:lnSpc>
                <a:spcPct val="100000"/>
              </a:lnSpc>
              <a:spcBef>
                <a:spcPts val="1000"/>
              </a:spcBef>
              <a:spcAft>
                <a:spcPts val="0"/>
              </a:spcAft>
              <a:buClr>
                <a:srgbClr val="193E72"/>
              </a:buClr>
              <a:buSzPts val="1800"/>
              <a:buChar char="●"/>
            </a:pPr>
            <a:r>
              <a:rPr lang="en-GB" sz="1800">
                <a:solidFill>
                  <a:srgbClr val="193E72"/>
                </a:solidFill>
              </a:rPr>
              <a:t>Clear information about how to get in contact with the study team.</a:t>
            </a:r>
            <a:endParaRPr sz="1800">
              <a:solidFill>
                <a:srgbClr val="193E72"/>
              </a:solidFill>
            </a:endParaRPr>
          </a:p>
          <a:p>
            <a:pPr marL="914400" lvl="0" indent="-342900" algn="l" rtl="0">
              <a:lnSpc>
                <a:spcPct val="100000"/>
              </a:lnSpc>
              <a:spcBef>
                <a:spcPts val="1000"/>
              </a:spcBef>
              <a:spcAft>
                <a:spcPts val="0"/>
              </a:spcAft>
              <a:buClr>
                <a:srgbClr val="193E72"/>
              </a:buClr>
              <a:buSzPts val="1800"/>
              <a:buChar char="●"/>
            </a:pPr>
            <a:r>
              <a:rPr lang="en-GB" sz="1800">
                <a:solidFill>
                  <a:srgbClr val="193E72"/>
                </a:solidFill>
              </a:rPr>
              <a:t>Explore how participants can be offered more diverse clinic times, including out-of-hours and weekends.</a:t>
            </a:r>
            <a:endParaRPr sz="1800">
              <a:solidFill>
                <a:srgbClr val="193E72"/>
              </a:solidFill>
            </a:endParaRPr>
          </a:p>
          <a:p>
            <a:pPr marL="0" lvl="0" indent="0" algn="l" rtl="0">
              <a:lnSpc>
                <a:spcPct val="100000"/>
              </a:lnSpc>
              <a:spcBef>
                <a:spcPts val="1000"/>
              </a:spcBef>
              <a:spcAft>
                <a:spcPts val="0"/>
              </a:spcAft>
              <a:buNone/>
            </a:pPr>
            <a:endParaRPr sz="2400">
              <a:solidFill>
                <a:srgbClr val="193E72"/>
              </a:solidFill>
            </a:endParaRPr>
          </a:p>
          <a:p>
            <a:pPr marL="171450" lvl="0" indent="0" algn="l" rtl="0">
              <a:spcBef>
                <a:spcPts val="0"/>
              </a:spcBef>
              <a:spcAft>
                <a:spcPts val="0"/>
              </a:spcAft>
              <a:buNone/>
            </a:pPr>
            <a:r>
              <a:rPr lang="en-GB" sz="2400">
                <a:solidFill>
                  <a:srgbClr val="193E72"/>
                </a:solidFill>
              </a:rPr>
              <a:t>Discussions with participants and research staff about the areas that are most important.</a:t>
            </a:r>
            <a:endParaRPr sz="2400">
              <a:solidFill>
                <a:srgbClr val="193E72"/>
              </a:solidFill>
            </a:endParaRPr>
          </a:p>
          <a:p>
            <a:pPr marL="171450" lvl="0" indent="0" algn="l" rtl="0">
              <a:spcBef>
                <a:spcPts val="0"/>
              </a:spcBef>
              <a:spcAft>
                <a:spcPts val="0"/>
              </a:spcAft>
              <a:buNone/>
            </a:pPr>
            <a:endParaRPr sz="2400">
              <a:solidFill>
                <a:srgbClr val="193E72"/>
              </a:solidFill>
            </a:endParaRPr>
          </a:p>
          <a:p>
            <a:pPr marL="171450" lvl="0" indent="0" algn="l" rtl="0">
              <a:spcBef>
                <a:spcPts val="0"/>
              </a:spcBef>
              <a:spcAft>
                <a:spcPts val="0"/>
              </a:spcAft>
              <a:buNone/>
            </a:pPr>
            <a:r>
              <a:rPr lang="en-GB" sz="2400">
                <a:solidFill>
                  <a:srgbClr val="193E72"/>
                </a:solidFill>
              </a:rPr>
              <a:t>Projects which aim to improve the participant experience.</a:t>
            </a:r>
            <a:endParaRPr sz="2400">
              <a:solidFill>
                <a:srgbClr val="193E72"/>
              </a:solidFill>
            </a:endParaRPr>
          </a:p>
        </p:txBody>
      </p:sp>
      <p:grpSp>
        <p:nvGrpSpPr>
          <p:cNvPr id="171" name="Google Shape;171;p20"/>
          <p:cNvGrpSpPr/>
          <p:nvPr/>
        </p:nvGrpSpPr>
        <p:grpSpPr>
          <a:xfrm>
            <a:off x="10014148" y="-6"/>
            <a:ext cx="2177848" cy="2185277"/>
            <a:chOff x="6437745" y="332507"/>
            <a:chExt cx="2115442" cy="2122659"/>
          </a:xfrm>
        </p:grpSpPr>
        <p:sp>
          <p:nvSpPr>
            <p:cNvPr id="172" name="Google Shape;172;p20"/>
            <p:cNvSpPr/>
            <p:nvPr/>
          </p:nvSpPr>
          <p:spPr>
            <a:xfrm rot="5400000">
              <a:off x="6247245" y="523007"/>
              <a:ext cx="555300" cy="174300"/>
            </a:xfrm>
            <a:prstGeom prst="rect">
              <a:avLst/>
            </a:prstGeom>
            <a:solidFill>
              <a:srgbClr val="173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73" name="Google Shape;173;p20"/>
            <p:cNvSpPr/>
            <p:nvPr/>
          </p:nvSpPr>
          <p:spPr>
            <a:xfrm rot="5400000">
              <a:off x="6655097" y="523008"/>
              <a:ext cx="555300" cy="174300"/>
            </a:xfrm>
            <a:prstGeom prst="rect">
              <a:avLst/>
            </a:prstGeom>
            <a:solidFill>
              <a:srgbClr val="173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74" name="Google Shape;174;p20"/>
            <p:cNvSpPr/>
            <p:nvPr/>
          </p:nvSpPr>
          <p:spPr>
            <a:xfrm rot="5400000">
              <a:off x="7412313" y="523009"/>
              <a:ext cx="555300" cy="174300"/>
            </a:xfrm>
            <a:prstGeom prst="rect">
              <a:avLst/>
            </a:prstGeom>
            <a:solidFill>
              <a:srgbClr val="173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75" name="Google Shape;175;p20"/>
            <p:cNvSpPr/>
            <p:nvPr/>
          </p:nvSpPr>
          <p:spPr>
            <a:xfrm rot="5400000">
              <a:off x="7029668" y="523011"/>
              <a:ext cx="555300" cy="174300"/>
            </a:xfrm>
            <a:prstGeom prst="rect">
              <a:avLst/>
            </a:prstGeom>
            <a:solidFill>
              <a:srgbClr val="C0D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76" name="Google Shape;176;p20"/>
            <p:cNvSpPr/>
            <p:nvPr/>
          </p:nvSpPr>
          <p:spPr>
            <a:xfrm>
              <a:off x="8085077" y="433427"/>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77" name="Google Shape;177;p20"/>
            <p:cNvSpPr/>
            <p:nvPr/>
          </p:nvSpPr>
          <p:spPr>
            <a:xfrm>
              <a:off x="6926364" y="1202522"/>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78" name="Google Shape;178;p20"/>
            <p:cNvSpPr/>
            <p:nvPr/>
          </p:nvSpPr>
          <p:spPr>
            <a:xfrm rot="5400000">
              <a:off x="6247245" y="1289620"/>
              <a:ext cx="555300" cy="174300"/>
            </a:xfrm>
            <a:prstGeom prst="rect">
              <a:avLst/>
            </a:prstGeom>
            <a:solidFill>
              <a:srgbClr val="C0D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79" name="Google Shape;179;p20"/>
            <p:cNvSpPr/>
            <p:nvPr/>
          </p:nvSpPr>
          <p:spPr>
            <a:xfrm rot="5400000">
              <a:off x="7412316" y="1292113"/>
              <a:ext cx="555300" cy="174300"/>
            </a:xfrm>
            <a:prstGeom prst="rect">
              <a:avLst/>
            </a:prstGeom>
            <a:solidFill>
              <a:srgbClr val="173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80" name="Google Shape;180;p20"/>
            <p:cNvSpPr/>
            <p:nvPr/>
          </p:nvSpPr>
          <p:spPr>
            <a:xfrm rot="5400000">
              <a:off x="7787462" y="1296020"/>
              <a:ext cx="555300" cy="174300"/>
            </a:xfrm>
            <a:prstGeom prst="rect">
              <a:avLst/>
            </a:prstGeom>
            <a:solidFill>
              <a:srgbClr val="173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81" name="Google Shape;181;p20"/>
            <p:cNvSpPr/>
            <p:nvPr/>
          </p:nvSpPr>
          <p:spPr>
            <a:xfrm rot="5400000">
              <a:off x="8188387" y="1292118"/>
              <a:ext cx="555300" cy="174300"/>
            </a:xfrm>
            <a:prstGeom prst="rect">
              <a:avLst/>
            </a:prstGeom>
            <a:solidFill>
              <a:srgbClr val="173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82" name="Google Shape;182;p20"/>
            <p:cNvSpPr/>
            <p:nvPr/>
          </p:nvSpPr>
          <p:spPr>
            <a:xfrm rot="5400000">
              <a:off x="7431167" y="2090363"/>
              <a:ext cx="555300" cy="174300"/>
            </a:xfrm>
            <a:prstGeom prst="rect">
              <a:avLst/>
            </a:prstGeom>
            <a:solidFill>
              <a:srgbClr val="C0D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83" name="Google Shape;183;p20"/>
            <p:cNvSpPr/>
            <p:nvPr/>
          </p:nvSpPr>
          <p:spPr>
            <a:xfrm>
              <a:off x="8085079" y="2003800"/>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84" name="Google Shape;184;p20"/>
            <p:cNvSpPr/>
            <p:nvPr/>
          </p:nvSpPr>
          <p:spPr>
            <a:xfrm rot="5400000">
              <a:off x="6655097" y="2085932"/>
              <a:ext cx="555300" cy="174300"/>
            </a:xfrm>
            <a:prstGeom prst="rect">
              <a:avLst/>
            </a:prstGeom>
            <a:solidFill>
              <a:srgbClr val="173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85" name="Google Shape;185;p20"/>
            <p:cNvSpPr/>
            <p:nvPr/>
          </p:nvSpPr>
          <p:spPr>
            <a:xfrm rot="5400000">
              <a:off x="7057949" y="2085935"/>
              <a:ext cx="555300" cy="174300"/>
            </a:xfrm>
            <a:prstGeom prst="rect">
              <a:avLst/>
            </a:prstGeom>
            <a:solidFill>
              <a:srgbClr val="173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86" name="Google Shape;186;p20"/>
            <p:cNvSpPr/>
            <p:nvPr/>
          </p:nvSpPr>
          <p:spPr>
            <a:xfrm rot="5400000">
              <a:off x="6256670" y="2090366"/>
              <a:ext cx="555300" cy="174300"/>
            </a:xfrm>
            <a:prstGeom prst="rect">
              <a:avLst/>
            </a:prstGeom>
            <a:solidFill>
              <a:srgbClr val="C0D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1"/>
          <p:cNvSpPr txBox="1">
            <a:spLocks noGrp="1"/>
          </p:cNvSpPr>
          <p:nvPr>
            <p:ph type="body" idx="1"/>
          </p:nvPr>
        </p:nvSpPr>
        <p:spPr>
          <a:xfrm>
            <a:off x="838200" y="538415"/>
            <a:ext cx="10515600" cy="42564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rgbClr val="0000FF"/>
                </a:solidFill>
                <a:hlinkClick r:id="rId3">
                  <a:extLst>
                    <a:ext uri="{A12FA001-AC4F-418D-AE19-62706E023703}">
                      <ahyp:hlinkClr xmlns:ahyp="http://schemas.microsoft.com/office/drawing/2018/hyperlinkcolor" val="tx"/>
                    </a:ext>
                  </a:extLst>
                </a:hlinkClick>
              </a:rPr>
              <a:t>NIHR ODP</a:t>
            </a:r>
            <a:endParaRPr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Open data platform. Data on performance across whole CRN, </a:t>
            </a:r>
            <a:endParaRPr sz="2220">
              <a:solidFill>
                <a:srgbClr val="193E72"/>
              </a:solidFill>
            </a:endParaRPr>
          </a:p>
          <a:p>
            <a:pPr marL="0" lvl="0" indent="0" algn="l" rtl="0">
              <a:lnSpc>
                <a:spcPct val="100000"/>
              </a:lnSpc>
              <a:spcBef>
                <a:spcPts val="500"/>
              </a:spcBef>
              <a:spcAft>
                <a:spcPts val="0"/>
              </a:spcAft>
              <a:buSzPts val="2400"/>
              <a:buNone/>
            </a:pPr>
            <a:r>
              <a:rPr lang="en-GB" sz="2220">
                <a:solidFill>
                  <a:srgbClr val="193E72"/>
                </a:solidFill>
              </a:rPr>
              <a:t>including all specialty areas</a:t>
            </a:r>
            <a:endParaRPr sz="2220">
              <a:solidFill>
                <a:srgbClr val="193E72"/>
              </a:solidFill>
            </a:endParaRPr>
          </a:p>
          <a:p>
            <a:pPr marL="0" lvl="0" indent="0" algn="l" rtl="0">
              <a:lnSpc>
                <a:spcPct val="100000"/>
              </a:lnSpc>
              <a:spcBef>
                <a:spcPts val="500"/>
              </a:spcBef>
              <a:spcAft>
                <a:spcPts val="0"/>
              </a:spcAft>
              <a:buSzPts val="2400"/>
              <a:buNone/>
            </a:pPr>
            <a:endParaRPr>
              <a:solidFill>
                <a:srgbClr val="193E72"/>
              </a:solidFill>
            </a:endParaRPr>
          </a:p>
          <a:p>
            <a:pPr marL="0" lvl="0" indent="0" algn="l" rtl="0">
              <a:lnSpc>
                <a:spcPct val="100000"/>
              </a:lnSpc>
              <a:spcBef>
                <a:spcPts val="1000"/>
              </a:spcBef>
              <a:spcAft>
                <a:spcPts val="0"/>
              </a:spcAft>
              <a:buSzPts val="2400"/>
              <a:buNone/>
            </a:pPr>
            <a:r>
              <a:rPr lang="en-GB" sz="2220" b="1" u="sng">
                <a:solidFill>
                  <a:srgbClr val="0000FF"/>
                </a:solidFill>
                <a:hlinkClick r:id="rId4">
                  <a:extLst>
                    <a:ext uri="{A12FA001-AC4F-418D-AE19-62706E023703}">
                      <ahyp:hlinkClr xmlns:ahyp="http://schemas.microsoft.com/office/drawing/2018/hyperlinkcolor" val="tx"/>
                    </a:ext>
                  </a:extLst>
                </a:hlinkClick>
              </a:rPr>
              <a:t>NIHR Be Part of Research</a:t>
            </a:r>
            <a:endParaRPr sz="2220" b="1" u="sng">
              <a:solidFill>
                <a:srgbClr val="0000FF"/>
              </a:solidFill>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1000"/>
              </a:spcBef>
              <a:spcAft>
                <a:spcPts val="0"/>
              </a:spcAft>
              <a:buSzPts val="2400"/>
              <a:buNone/>
            </a:pPr>
            <a:r>
              <a:rPr lang="en-GB" sz="2220">
                <a:solidFill>
                  <a:schemeClr val="hlink"/>
                </a:solidFill>
                <a:uFill>
                  <a:noFill/>
                </a:uFill>
                <a:hlinkClick r:id="rId5"/>
              </a:rPr>
              <a:t>See which studies are open across the country </a:t>
            </a:r>
            <a:endParaRPr sz="2200"/>
          </a:p>
          <a:p>
            <a:pPr marL="0" lvl="0" indent="0" algn="l" rtl="0">
              <a:lnSpc>
                <a:spcPct val="100000"/>
              </a:lnSpc>
              <a:spcBef>
                <a:spcPts val="1000"/>
              </a:spcBef>
              <a:spcAft>
                <a:spcPts val="0"/>
              </a:spcAft>
              <a:buSzPts val="2400"/>
              <a:buNone/>
            </a:pPr>
            <a:endParaRPr sz="2200"/>
          </a:p>
          <a:p>
            <a:pPr marL="0" lvl="0" indent="0" algn="l" rtl="0">
              <a:lnSpc>
                <a:spcPct val="100000"/>
              </a:lnSpc>
              <a:spcBef>
                <a:spcPts val="1000"/>
              </a:spcBef>
              <a:spcAft>
                <a:spcPts val="0"/>
              </a:spcAft>
              <a:buSzPts val="2400"/>
              <a:buNone/>
            </a:pPr>
            <a:r>
              <a:rPr lang="en-GB" sz="2220" b="1" u="sng">
                <a:solidFill>
                  <a:srgbClr val="0000FF"/>
                </a:solidFill>
                <a:hlinkClick r:id="rId5">
                  <a:extLst>
                    <a:ext uri="{A12FA001-AC4F-418D-AE19-62706E023703}">
                      <ahyp:hlinkClr xmlns:ahyp="http://schemas.microsoft.com/office/drawing/2018/hyperlinkcolor" val="tx"/>
                    </a:ext>
                  </a:extLst>
                </a:hlinkClick>
              </a:rPr>
              <a:t>National Cancer Research Institute Portfolio Maps</a:t>
            </a:r>
            <a:endParaRPr sz="2220"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View current national portfolio of open, closed and ‘in set up’ cancer studies</a:t>
            </a:r>
            <a:endParaRPr sz="2220">
              <a:solidFill>
                <a:srgbClr val="193E72"/>
              </a:solidFill>
            </a:endParaRPr>
          </a:p>
          <a:p>
            <a:pPr marL="0" lvl="0" indent="0" algn="l" rtl="0">
              <a:lnSpc>
                <a:spcPct val="100000"/>
              </a:lnSpc>
              <a:spcBef>
                <a:spcPts val="500"/>
              </a:spcBef>
              <a:spcAft>
                <a:spcPts val="0"/>
              </a:spcAft>
              <a:buSzPts val="2400"/>
              <a:buNone/>
            </a:pPr>
            <a:endParaRPr sz="2220" b="1">
              <a:solidFill>
                <a:srgbClr val="193E72"/>
              </a:solidFill>
            </a:endParaRPr>
          </a:p>
          <a:p>
            <a:pPr marL="0" lvl="0" indent="0" algn="l" rtl="0">
              <a:lnSpc>
                <a:spcPct val="100000"/>
              </a:lnSpc>
              <a:spcBef>
                <a:spcPts val="500"/>
              </a:spcBef>
              <a:spcAft>
                <a:spcPts val="0"/>
              </a:spcAft>
              <a:buSzPts val="2400"/>
              <a:buNone/>
            </a:pPr>
            <a:r>
              <a:rPr lang="en-GB" sz="2220" b="1" u="sng">
                <a:solidFill>
                  <a:srgbClr val="0000FF"/>
                </a:solidFill>
                <a:hlinkClick r:id="rId6">
                  <a:extLst>
                    <a:ext uri="{A12FA001-AC4F-418D-AE19-62706E023703}">
                      <ahyp:hlinkClr xmlns:ahyp="http://schemas.microsoft.com/office/drawing/2018/hyperlinkcolor" val="tx"/>
                    </a:ext>
                  </a:extLst>
                </a:hlinkClick>
              </a:rPr>
              <a:t>Find a Clinical Research Study (ODP) </a:t>
            </a:r>
            <a:endParaRPr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Search for a study to fit criteria.  Good for horizon scanning, eligibility criteria</a:t>
            </a:r>
            <a:endParaRPr>
              <a:solidFill>
                <a:srgbClr val="193E72"/>
              </a:solidFill>
            </a:endParaRPr>
          </a:p>
          <a:p>
            <a:pPr marL="1143000" lvl="2" indent="25400" algn="l" rtl="0">
              <a:lnSpc>
                <a:spcPct val="80000"/>
              </a:lnSpc>
              <a:spcBef>
                <a:spcPts val="400"/>
              </a:spcBef>
              <a:spcAft>
                <a:spcPts val="0"/>
              </a:spcAft>
              <a:buClr>
                <a:schemeClr val="dk1"/>
              </a:buClr>
              <a:buSzPts val="2000"/>
              <a:buNone/>
            </a:pPr>
            <a:endParaRPr sz="1850">
              <a:solidFill>
                <a:schemeClr val="dk1"/>
              </a:solidFill>
            </a:endParaRPr>
          </a:p>
          <a:p>
            <a:pPr marL="228593" lvl="0" indent="-87622" algn="l" rtl="0">
              <a:lnSpc>
                <a:spcPct val="70000"/>
              </a:lnSpc>
              <a:spcBef>
                <a:spcPts val="1000"/>
              </a:spcBef>
              <a:spcAft>
                <a:spcPts val="0"/>
              </a:spcAft>
              <a:buClr>
                <a:srgbClr val="193E72"/>
              </a:buClr>
              <a:buSzPts val="2220"/>
              <a:buNone/>
            </a:pPr>
            <a:endParaRPr sz="2220"/>
          </a:p>
        </p:txBody>
      </p:sp>
      <p:pic>
        <p:nvPicPr>
          <p:cNvPr id="192" name="Google Shape;192;p21"/>
          <p:cNvPicPr preferRelativeResize="0"/>
          <p:nvPr/>
        </p:nvPicPr>
        <p:blipFill rotWithShape="1">
          <a:blip r:embed="rId7">
            <a:alphaModFix/>
          </a:blip>
          <a:srcRect/>
          <a:stretch/>
        </p:blipFill>
        <p:spPr>
          <a:xfrm rot="-5400000" flipH="1">
            <a:off x="9726048" y="-63898"/>
            <a:ext cx="2402052" cy="252983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2"/>
          <p:cNvSpPr txBox="1">
            <a:spLocks noGrp="1"/>
          </p:cNvSpPr>
          <p:nvPr>
            <p:ph type="body" idx="4294967295"/>
          </p:nvPr>
        </p:nvSpPr>
        <p:spPr>
          <a:xfrm>
            <a:off x="838200" y="1604290"/>
            <a:ext cx="10515600" cy="4256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GB" sz="3000">
                <a:solidFill>
                  <a:schemeClr val="lt1"/>
                </a:solidFill>
              </a:rPr>
              <a:t>Research Delivery Manager</a:t>
            </a:r>
            <a:endParaRPr>
              <a:solidFill>
                <a:schemeClr val="lt1"/>
              </a:solidFill>
            </a:endParaRPr>
          </a:p>
          <a:p>
            <a:pPr marL="0" lvl="0" indent="0" algn="ctr" rtl="0">
              <a:lnSpc>
                <a:spcPct val="90000"/>
              </a:lnSpc>
              <a:spcBef>
                <a:spcPts val="0"/>
              </a:spcBef>
              <a:spcAft>
                <a:spcPts val="0"/>
              </a:spcAft>
              <a:buNone/>
            </a:pPr>
            <a:r>
              <a:rPr lang="en-GB">
                <a:solidFill>
                  <a:schemeClr val="lt1"/>
                </a:solidFill>
              </a:rPr>
              <a:t>claire.matthews@nihr.ac.uk </a:t>
            </a:r>
            <a:endParaRPr>
              <a:solidFill>
                <a:schemeClr val="lt1"/>
              </a:solidFill>
            </a:endParaRPr>
          </a:p>
          <a:p>
            <a:pPr marL="0" lvl="0" indent="0" algn="ctr" rtl="0">
              <a:lnSpc>
                <a:spcPct val="90000"/>
              </a:lnSpc>
              <a:spcBef>
                <a:spcPts val="0"/>
              </a:spcBef>
              <a:spcAft>
                <a:spcPts val="0"/>
              </a:spcAft>
              <a:buNone/>
            </a:pPr>
            <a:endParaRPr>
              <a:solidFill>
                <a:schemeClr val="lt1"/>
              </a:solidFill>
            </a:endParaRPr>
          </a:p>
          <a:p>
            <a:pPr marL="0" lvl="0" indent="0" algn="ctr" rtl="0">
              <a:lnSpc>
                <a:spcPct val="90000"/>
              </a:lnSpc>
              <a:spcBef>
                <a:spcPts val="1000"/>
              </a:spcBef>
              <a:spcAft>
                <a:spcPts val="0"/>
              </a:spcAft>
              <a:buNone/>
            </a:pPr>
            <a:r>
              <a:rPr lang="en-GB" sz="3000">
                <a:solidFill>
                  <a:schemeClr val="lt1"/>
                </a:solidFill>
              </a:rPr>
              <a:t>Research Portfolio Facilitator</a:t>
            </a:r>
            <a:endParaRPr>
              <a:solidFill>
                <a:schemeClr val="lt1"/>
              </a:solidFill>
            </a:endParaRPr>
          </a:p>
          <a:p>
            <a:pPr marL="0" lvl="0" indent="0" algn="ctr" rtl="0">
              <a:lnSpc>
                <a:spcPct val="90000"/>
              </a:lnSpc>
              <a:spcBef>
                <a:spcPts val="1000"/>
              </a:spcBef>
              <a:spcAft>
                <a:spcPts val="0"/>
              </a:spcAft>
              <a:buNone/>
            </a:pPr>
            <a:r>
              <a:rPr lang="en-GB">
                <a:solidFill>
                  <a:schemeClr val="lt1"/>
                </a:solidFill>
              </a:rPr>
              <a:t>r</a:t>
            </a:r>
            <a:r>
              <a:rPr lang="en-GB">
                <a:solidFill>
                  <a:schemeClr val="lt1"/>
                </a:solidFill>
                <a:uFill>
                  <a:noFill/>
                </a:uFill>
                <a:hlinkClick r:id="rId3">
                  <a:extLst>
                    <a:ext uri="{A12FA001-AC4F-418D-AE19-62706E023703}">
                      <ahyp:hlinkClr xmlns:ahyp="http://schemas.microsoft.com/office/drawing/2018/hyperlinkcolor" val="tx"/>
                    </a:ext>
                  </a:extLst>
                </a:hlinkClick>
              </a:rPr>
              <a:t>ebecca.gleeson@nihr.ac.uk</a:t>
            </a:r>
            <a:endParaRPr>
              <a:solidFill>
                <a:schemeClr val="lt1"/>
              </a:solidFill>
            </a:endParaRPr>
          </a:p>
          <a:p>
            <a:pPr marL="0" lvl="0" indent="0" algn="ctr" rtl="0">
              <a:lnSpc>
                <a:spcPct val="90000"/>
              </a:lnSpc>
              <a:spcBef>
                <a:spcPts val="1000"/>
              </a:spcBef>
              <a:spcAft>
                <a:spcPts val="0"/>
              </a:spcAft>
              <a:buNone/>
            </a:pPr>
            <a:endParaRPr sz="3000">
              <a:solidFill>
                <a:schemeClr val="lt1"/>
              </a:solidFill>
            </a:endParaRPr>
          </a:p>
          <a:p>
            <a:pPr marL="0" lvl="0" indent="0" algn="ctr" rtl="0">
              <a:lnSpc>
                <a:spcPct val="90000"/>
              </a:lnSpc>
              <a:spcBef>
                <a:spcPts val="1000"/>
              </a:spcBef>
              <a:spcAft>
                <a:spcPts val="0"/>
              </a:spcAft>
              <a:buNone/>
            </a:pPr>
            <a:r>
              <a:rPr lang="en-GB" sz="3000">
                <a:solidFill>
                  <a:schemeClr val="lt1"/>
                </a:solidFill>
              </a:rPr>
              <a:t>Brain Cancer Sub-specialty Lead</a:t>
            </a:r>
            <a:endParaRPr sz="3000">
              <a:solidFill>
                <a:schemeClr val="lt1"/>
              </a:solidFill>
            </a:endParaRPr>
          </a:p>
          <a:p>
            <a:pPr marL="0" lvl="0" indent="0" algn="ctr" rtl="0">
              <a:lnSpc>
                <a:spcPct val="90000"/>
              </a:lnSpc>
              <a:spcBef>
                <a:spcPts val="1000"/>
              </a:spcBef>
              <a:spcAft>
                <a:spcPts val="0"/>
              </a:spcAft>
              <a:buNone/>
            </a:pPr>
            <a:r>
              <a:rPr lang="en-GB" sz="2200">
                <a:solidFill>
                  <a:schemeClr val="lt1"/>
                </a:solidFill>
              </a:rPr>
              <a:t>christopher.herbert@uhbw.nhs.uk</a:t>
            </a:r>
            <a:endParaRPr sz="2200">
              <a:solidFill>
                <a:schemeClr val="lt1"/>
              </a:solidFill>
            </a:endParaRPr>
          </a:p>
          <a:p>
            <a:pPr marL="0" lvl="0" indent="0" algn="l" rtl="0">
              <a:lnSpc>
                <a:spcPct val="90000"/>
              </a:lnSpc>
              <a:spcBef>
                <a:spcPts val="1000"/>
              </a:spcBef>
              <a:spcAft>
                <a:spcPts val="0"/>
              </a:spcAft>
              <a:buNone/>
            </a:pP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12"/>
          <p:cNvSpPr txBox="1">
            <a:spLocks noGrp="1"/>
          </p:cNvSpPr>
          <p:nvPr>
            <p:ph type="title"/>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National Colorectal Cancer Research Recruitment</a:t>
            </a:r>
            <a:endParaRPr/>
          </a:p>
        </p:txBody>
      </p:sp>
      <p:sp>
        <p:nvSpPr>
          <p:cNvPr id="101" name="Google Shape;101;p12"/>
          <p:cNvSpPr txBox="1"/>
          <p:nvPr/>
        </p:nvSpPr>
        <p:spPr>
          <a:xfrm>
            <a:off x="513250" y="1805200"/>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t>Apr 21 - Mar 22</a:t>
            </a:r>
            <a:endParaRPr sz="1600"/>
          </a:p>
        </p:txBody>
      </p:sp>
      <p:sp>
        <p:nvSpPr>
          <p:cNvPr id="102" name="Google Shape;102;p12"/>
          <p:cNvSpPr txBox="1"/>
          <p:nvPr/>
        </p:nvSpPr>
        <p:spPr>
          <a:xfrm>
            <a:off x="400175" y="4532675"/>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t>Apr 22 - Sep 22</a:t>
            </a:r>
            <a:endParaRPr sz="1600"/>
          </a:p>
        </p:txBody>
      </p:sp>
      <p:cxnSp>
        <p:nvCxnSpPr>
          <p:cNvPr id="103" name="Google Shape;103;p12"/>
          <p:cNvCxnSpPr/>
          <p:nvPr/>
        </p:nvCxnSpPr>
        <p:spPr>
          <a:xfrm>
            <a:off x="326400" y="3420150"/>
            <a:ext cx="11539200" cy="17700"/>
          </a:xfrm>
          <a:prstGeom prst="straightConnector1">
            <a:avLst/>
          </a:prstGeom>
          <a:noFill/>
          <a:ln w="9525" cap="flat" cmpd="sng">
            <a:solidFill>
              <a:schemeClr val="dk2"/>
            </a:solidFill>
            <a:prstDash val="solid"/>
            <a:round/>
            <a:headEnd type="none" w="med" len="med"/>
            <a:tailEnd type="none" w="med" len="med"/>
          </a:ln>
        </p:spPr>
      </p:cxnSp>
      <p:sp>
        <p:nvSpPr>
          <p:cNvPr id="104" name="Google Shape;104;p12"/>
          <p:cNvSpPr txBox="1"/>
          <p:nvPr/>
        </p:nvSpPr>
        <p:spPr>
          <a:xfrm>
            <a:off x="9379975" y="6185500"/>
            <a:ext cx="206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Source: ODP All Portfolio</a:t>
            </a:r>
            <a:endParaRPr sz="1200"/>
          </a:p>
          <a:p>
            <a:pPr marL="0" lvl="0" indent="0" algn="l" rtl="0">
              <a:spcBef>
                <a:spcPts val="0"/>
              </a:spcBef>
              <a:spcAft>
                <a:spcPts val="0"/>
              </a:spcAft>
              <a:buNone/>
            </a:pPr>
            <a:r>
              <a:rPr lang="en-GB" sz="1200"/>
              <a:t>Data cut: 04/10/2022</a:t>
            </a:r>
            <a:endParaRPr sz="1200"/>
          </a:p>
        </p:txBody>
      </p:sp>
      <p:pic>
        <p:nvPicPr>
          <p:cNvPr id="105" name="Google Shape;105;p12"/>
          <p:cNvPicPr preferRelativeResize="0"/>
          <p:nvPr/>
        </p:nvPicPr>
        <p:blipFill>
          <a:blip r:embed="rId3">
            <a:alphaModFix/>
          </a:blip>
          <a:stretch>
            <a:fillRect/>
          </a:stretch>
        </p:blipFill>
        <p:spPr>
          <a:xfrm>
            <a:off x="1683250" y="945576"/>
            <a:ext cx="8759975" cy="2346274"/>
          </a:xfrm>
          <a:prstGeom prst="rect">
            <a:avLst/>
          </a:prstGeom>
          <a:noFill/>
          <a:ln>
            <a:noFill/>
          </a:ln>
        </p:spPr>
      </p:pic>
      <p:pic>
        <p:nvPicPr>
          <p:cNvPr id="106" name="Google Shape;106;p12"/>
          <p:cNvPicPr preferRelativeResize="0"/>
          <p:nvPr/>
        </p:nvPicPr>
        <p:blipFill>
          <a:blip r:embed="rId4">
            <a:alphaModFix/>
          </a:blip>
          <a:stretch>
            <a:fillRect/>
          </a:stretch>
        </p:blipFill>
        <p:spPr>
          <a:xfrm>
            <a:off x="1683250" y="3590250"/>
            <a:ext cx="8759973" cy="2442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13"/>
          <p:cNvSpPr txBox="1"/>
          <p:nvPr/>
        </p:nvSpPr>
        <p:spPr>
          <a:xfrm>
            <a:off x="400175" y="4532675"/>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t>Regional (WE)</a:t>
            </a:r>
            <a:endParaRPr sz="1600"/>
          </a:p>
        </p:txBody>
      </p:sp>
      <p:sp>
        <p:nvSpPr>
          <p:cNvPr id="113" name="Google Shape;113;p13"/>
          <p:cNvSpPr txBox="1"/>
          <p:nvPr/>
        </p:nvSpPr>
        <p:spPr>
          <a:xfrm>
            <a:off x="513250" y="1805200"/>
            <a:ext cx="1017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t>National</a:t>
            </a:r>
            <a:endParaRPr sz="1600"/>
          </a:p>
        </p:txBody>
      </p:sp>
      <p:sp>
        <p:nvSpPr>
          <p:cNvPr id="114" name="Google Shape;114;p13"/>
          <p:cNvSpPr txBox="1">
            <a:spLocks noGrp="1"/>
          </p:cNvSpPr>
          <p:nvPr>
            <p:ph type="title"/>
          </p:nvPr>
        </p:nvSpPr>
        <p:spPr>
          <a:xfrm>
            <a:off x="838200" y="1527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National vs Regional Recruitment</a:t>
            </a:r>
            <a:endParaRPr/>
          </a:p>
        </p:txBody>
      </p:sp>
      <p:sp>
        <p:nvSpPr>
          <p:cNvPr id="115" name="Google Shape;115;p13"/>
          <p:cNvSpPr txBox="1"/>
          <p:nvPr/>
        </p:nvSpPr>
        <p:spPr>
          <a:xfrm>
            <a:off x="9379975" y="6185500"/>
            <a:ext cx="206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Source: ODP All Portfolio</a:t>
            </a:r>
            <a:endParaRPr sz="1200"/>
          </a:p>
          <a:p>
            <a:pPr marL="0" lvl="0" indent="0" algn="l" rtl="0">
              <a:spcBef>
                <a:spcPts val="0"/>
              </a:spcBef>
              <a:spcAft>
                <a:spcPts val="0"/>
              </a:spcAft>
              <a:buNone/>
            </a:pPr>
            <a:r>
              <a:rPr lang="en-GB" sz="1200"/>
              <a:t>Data cut: 04/10/2022</a:t>
            </a:r>
            <a:endParaRPr sz="1200"/>
          </a:p>
        </p:txBody>
      </p:sp>
      <p:pic>
        <p:nvPicPr>
          <p:cNvPr id="116" name="Google Shape;116;p13"/>
          <p:cNvPicPr preferRelativeResize="0"/>
          <p:nvPr/>
        </p:nvPicPr>
        <p:blipFill>
          <a:blip r:embed="rId3">
            <a:alphaModFix/>
          </a:blip>
          <a:stretch>
            <a:fillRect/>
          </a:stretch>
        </p:blipFill>
        <p:spPr>
          <a:xfrm>
            <a:off x="1683250" y="1170652"/>
            <a:ext cx="8785072" cy="2268573"/>
          </a:xfrm>
          <a:prstGeom prst="rect">
            <a:avLst/>
          </a:prstGeom>
          <a:noFill/>
          <a:ln>
            <a:noFill/>
          </a:ln>
        </p:spPr>
      </p:pic>
      <p:pic>
        <p:nvPicPr>
          <p:cNvPr id="117" name="Google Shape;117;p13"/>
          <p:cNvPicPr preferRelativeResize="0"/>
          <p:nvPr/>
        </p:nvPicPr>
        <p:blipFill>
          <a:blip r:embed="rId4">
            <a:alphaModFix/>
          </a:blip>
          <a:stretch>
            <a:fillRect/>
          </a:stretch>
        </p:blipFill>
        <p:spPr>
          <a:xfrm>
            <a:off x="1604975" y="3597925"/>
            <a:ext cx="8863349" cy="23967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14"/>
          <p:cNvSpPr txBox="1">
            <a:spLocks noGrp="1"/>
          </p:cNvSpPr>
          <p:nvPr>
            <p:ph type="title"/>
          </p:nvPr>
        </p:nvSpPr>
        <p:spPr>
          <a:xfrm>
            <a:off x="720950" y="1"/>
            <a:ext cx="10515600" cy="574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2400" b="1"/>
              <a:t>Brain Cancer Studies - open in SWAG region </a:t>
            </a:r>
            <a:endParaRPr sz="2400" b="1"/>
          </a:p>
        </p:txBody>
      </p:sp>
      <p:graphicFrame>
        <p:nvGraphicFramePr>
          <p:cNvPr id="124" name="Google Shape;124;p14"/>
          <p:cNvGraphicFramePr/>
          <p:nvPr/>
        </p:nvGraphicFramePr>
        <p:xfrm>
          <a:off x="214663" y="574800"/>
          <a:ext cx="3000000" cy="3000000"/>
        </p:xfrm>
        <a:graphic>
          <a:graphicData uri="http://schemas.openxmlformats.org/drawingml/2006/table">
            <a:tbl>
              <a:tblPr>
                <a:noFill/>
                <a:tableStyleId>{050AF6DD-57CC-472D-AE11-62AC56C22E09}</a:tableStyleId>
              </a:tblPr>
              <a:tblGrid>
                <a:gridCol w="756925">
                  <a:extLst>
                    <a:ext uri="{9D8B030D-6E8A-4147-A177-3AD203B41FA5}">
                      <a16:colId xmlns:a16="http://schemas.microsoft.com/office/drawing/2014/main" val="20000"/>
                    </a:ext>
                  </a:extLst>
                </a:gridCol>
                <a:gridCol w="7146975">
                  <a:extLst>
                    <a:ext uri="{9D8B030D-6E8A-4147-A177-3AD203B41FA5}">
                      <a16:colId xmlns:a16="http://schemas.microsoft.com/office/drawing/2014/main" val="20001"/>
                    </a:ext>
                  </a:extLst>
                </a:gridCol>
                <a:gridCol w="1111175">
                  <a:extLst>
                    <a:ext uri="{9D8B030D-6E8A-4147-A177-3AD203B41FA5}">
                      <a16:colId xmlns:a16="http://schemas.microsoft.com/office/drawing/2014/main" val="20002"/>
                    </a:ext>
                  </a:extLst>
                </a:gridCol>
                <a:gridCol w="1075675">
                  <a:extLst>
                    <a:ext uri="{9D8B030D-6E8A-4147-A177-3AD203B41FA5}">
                      <a16:colId xmlns:a16="http://schemas.microsoft.com/office/drawing/2014/main" val="20003"/>
                    </a:ext>
                  </a:extLst>
                </a:gridCol>
                <a:gridCol w="889350">
                  <a:extLst>
                    <a:ext uri="{9D8B030D-6E8A-4147-A177-3AD203B41FA5}">
                      <a16:colId xmlns:a16="http://schemas.microsoft.com/office/drawing/2014/main" val="20004"/>
                    </a:ext>
                  </a:extLst>
                </a:gridCol>
                <a:gridCol w="782575">
                  <a:extLst>
                    <a:ext uri="{9D8B030D-6E8A-4147-A177-3AD203B41FA5}">
                      <a16:colId xmlns:a16="http://schemas.microsoft.com/office/drawing/2014/main" val="20005"/>
                    </a:ext>
                  </a:extLst>
                </a:gridCol>
              </a:tblGrid>
              <a:tr h="649400">
                <a:tc>
                  <a:txBody>
                    <a:bodyPr/>
                    <a:lstStyle/>
                    <a:p>
                      <a:pPr marL="0" lvl="0" indent="0" algn="l" rtl="0">
                        <a:spcBef>
                          <a:spcPts val="0"/>
                        </a:spcBef>
                        <a:spcAft>
                          <a:spcPts val="0"/>
                        </a:spcAft>
                        <a:buNone/>
                      </a:pPr>
                      <a:r>
                        <a:rPr lang="en-GB" b="1">
                          <a:solidFill>
                            <a:schemeClr val="lt1"/>
                          </a:solidFill>
                        </a:rPr>
                        <a:t>CPMS ID</a:t>
                      </a:r>
                      <a:endParaRPr b="1">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rPr>
                        <a:t>Short Name</a:t>
                      </a:r>
                      <a:endParaRPr b="1">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rPr>
                        <a:t>Opening</a:t>
                      </a:r>
                      <a:endParaRPr b="1">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rPr>
                        <a:t>Closure</a:t>
                      </a:r>
                      <a:endParaRPr b="1">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100" b="1">
                          <a:solidFill>
                            <a:schemeClr val="lt1"/>
                          </a:solidFill>
                        </a:rPr>
                        <a:t>Sample Size Eng</a:t>
                      </a:r>
                      <a:endParaRPr sz="1100" b="1">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100" b="1">
                          <a:solidFill>
                            <a:schemeClr val="lt1"/>
                          </a:solidFill>
                        </a:rPr>
                        <a:t>England Recruits</a:t>
                      </a:r>
                      <a:endParaRPr sz="1100" b="1">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a:t>45956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FUTURE GB</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18/12/2020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31/10/2023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332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109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03725">
                <a:tc>
                  <a:txBody>
                    <a:bodyPr/>
                    <a:lstStyle/>
                    <a:p>
                      <a:pPr marL="0" lvl="0" indent="0" algn="l" rtl="0">
                        <a:spcBef>
                          <a:spcPts val="0"/>
                        </a:spcBef>
                        <a:spcAft>
                          <a:spcPts val="0"/>
                        </a:spcAft>
                        <a:buNone/>
                      </a:pPr>
                      <a:r>
                        <a:rPr lang="en-GB"/>
                        <a:t>45917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Identifying and validating molecular targets in nervous system tissue</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20/07/2020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20/07/2024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938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3775">
                <a:tc>
                  <a:txBody>
                    <a:bodyPr/>
                    <a:lstStyle/>
                    <a:p>
                      <a:pPr marL="0" lvl="0" indent="0" algn="l" rtl="0">
                        <a:spcBef>
                          <a:spcPts val="0"/>
                        </a:spcBef>
                        <a:spcAft>
                          <a:spcPts val="0"/>
                        </a:spcAft>
                        <a:buNone/>
                      </a:pPr>
                      <a:r>
                        <a:rPr lang="en-GB"/>
                        <a:t>45650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Long-term implications of rare brain tumours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29/07/2020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01/03/2023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54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35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26325">
                <a:tc>
                  <a:txBody>
                    <a:bodyPr/>
                    <a:lstStyle/>
                    <a:p>
                      <a:pPr marL="0" lvl="0" indent="0" algn="l" rtl="0">
                        <a:spcBef>
                          <a:spcPts val="0"/>
                        </a:spcBef>
                        <a:spcAft>
                          <a:spcPts val="0"/>
                        </a:spcAft>
                        <a:buNone/>
                      </a:pPr>
                      <a:r>
                        <a:rPr lang="en-GB"/>
                        <a:t>44006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Tessa Jowell BRAIN MATRIX - Platform Study</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24/11/2020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01/01/2025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800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139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a:t>42202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SIOP-HRMB</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19/01/2021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15/10/2027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202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GB"/>
                        <a:t>41890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BTB</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31/01/2020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31/01/2025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500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218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84925">
                <a:tc>
                  <a:txBody>
                    <a:bodyPr/>
                    <a:lstStyle/>
                    <a:p>
                      <a:pPr marL="0" lvl="0" indent="0" algn="l" rtl="0">
                        <a:spcBef>
                          <a:spcPts val="0"/>
                        </a:spcBef>
                        <a:spcAft>
                          <a:spcPts val="0"/>
                        </a:spcAft>
                        <a:buNone/>
                      </a:pPr>
                      <a:r>
                        <a:rPr lang="en-GB"/>
                        <a:t>40175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Improving treatment of glioblastoma, 1.0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04/10/2019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26/05/2024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500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334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63900">
                <a:tc>
                  <a:txBody>
                    <a:bodyPr/>
                    <a:lstStyle/>
                    <a:p>
                      <a:pPr marL="0" lvl="0" indent="0" algn="l" rtl="0">
                        <a:spcBef>
                          <a:spcPts val="0"/>
                        </a:spcBef>
                        <a:spcAft>
                          <a:spcPts val="0"/>
                        </a:spcAft>
                        <a:buNone/>
                      </a:pPr>
                      <a:r>
                        <a:rPr lang="en-GB"/>
                        <a:t>33914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SPECTA (EORTC 1553)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07/06/2018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30/09/2027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288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122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42900">
                <a:tc>
                  <a:txBody>
                    <a:bodyPr/>
                    <a:lstStyle/>
                    <a:p>
                      <a:pPr marL="0" lvl="0" indent="0" algn="l" rtl="0">
                        <a:spcBef>
                          <a:spcPts val="0"/>
                        </a:spcBef>
                        <a:spcAft>
                          <a:spcPts val="0"/>
                        </a:spcAft>
                        <a:buNone/>
                      </a:pPr>
                      <a:r>
                        <a:rPr lang="en-GB"/>
                        <a:t>33552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PARADIGM 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08/11/2016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30/09/2023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52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39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99300">
                <a:tc>
                  <a:txBody>
                    <a:bodyPr/>
                    <a:lstStyle/>
                    <a:p>
                      <a:pPr marL="0" lvl="0" indent="0" algn="l" rtl="0">
                        <a:spcBef>
                          <a:spcPts val="0"/>
                        </a:spcBef>
                        <a:spcAft>
                          <a:spcPts val="0"/>
                        </a:spcAft>
                        <a:buNone/>
                      </a:pPr>
                      <a:r>
                        <a:rPr lang="en-GB"/>
                        <a:t>18503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SIOP Ependymoma II</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12/02/2016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12/02/2026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230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176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342900">
                <a:tc>
                  <a:txBody>
                    <a:bodyPr/>
                    <a:lstStyle/>
                    <a:p>
                      <a:pPr marL="0" lvl="0" indent="0" algn="l" rtl="0">
                        <a:spcBef>
                          <a:spcPts val="0"/>
                        </a:spcBef>
                        <a:spcAft>
                          <a:spcPts val="0"/>
                        </a:spcAft>
                        <a:buNone/>
                      </a:pPr>
                      <a:r>
                        <a:rPr lang="en-GB"/>
                        <a:t>18137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PARADIGM (Cancer)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03/03/2015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30/04/2023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143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106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58375">
                <a:tc>
                  <a:txBody>
                    <a:bodyPr/>
                    <a:lstStyle/>
                    <a:p>
                      <a:pPr marL="0" lvl="0" indent="0" algn="l" rtl="0">
                        <a:spcBef>
                          <a:spcPts val="0"/>
                        </a:spcBef>
                        <a:spcAft>
                          <a:spcPts val="0"/>
                        </a:spcAft>
                        <a:buNone/>
                      </a:pPr>
                      <a:r>
                        <a:rPr lang="en-GB"/>
                        <a:t>15941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NIHR BioResource - Rare Diseases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13/09/2012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30/11/2022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22000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15,386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365000">
                <a:tc>
                  <a:txBody>
                    <a:bodyPr/>
                    <a:lstStyle/>
                    <a:p>
                      <a:pPr marL="0" lvl="0" indent="0" algn="l" rtl="0">
                        <a:spcBef>
                          <a:spcPts val="0"/>
                        </a:spcBef>
                        <a:spcAft>
                          <a:spcPts val="0"/>
                        </a:spcAft>
                        <a:buNone/>
                      </a:pPr>
                      <a:r>
                        <a:rPr lang="en-GB"/>
                        <a:t>8630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Molecular Genetics of Adverse Drug Reactions (MOLGEN)</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01/06/2009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30/04/2023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3000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2,916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0">
                <a:tc>
                  <a:txBody>
                    <a:bodyPr/>
                    <a:lstStyle/>
                    <a:p>
                      <a:pPr marL="0" lvl="0" indent="0" algn="l" rtl="0">
                        <a:spcBef>
                          <a:spcPts val="0"/>
                        </a:spcBef>
                        <a:spcAft>
                          <a:spcPts val="0"/>
                        </a:spcAft>
                        <a:buNone/>
                      </a:pPr>
                      <a:r>
                        <a:rPr lang="en-GB"/>
                        <a:t>4663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AIP</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01/03/2007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31/12/2037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8500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4,476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15"/>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Associate PI Scheme</a:t>
            </a:r>
            <a:endParaRPr/>
          </a:p>
        </p:txBody>
      </p:sp>
      <p:sp>
        <p:nvSpPr>
          <p:cNvPr id="131" name="Google Shape;131;p15"/>
          <p:cNvSpPr txBox="1">
            <a:spLocks noGrp="1"/>
          </p:cNvSpPr>
          <p:nvPr>
            <p:ph type="body" idx="1"/>
          </p:nvPr>
        </p:nvSpPr>
        <p:spPr>
          <a:xfrm>
            <a:off x="442450" y="991100"/>
            <a:ext cx="11406300" cy="5123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2000" u="sng">
                <a:solidFill>
                  <a:schemeClr val="hlink"/>
                </a:solidFill>
                <a:hlinkClick r:id="rId3"/>
              </a:rPr>
              <a:t>https://www.nihr.ac.uk/health-and-care-professionals/career-development/associate-principal-investigator-scheme.htm</a:t>
            </a:r>
            <a:endParaRPr sz="2000"/>
          </a:p>
          <a:p>
            <a:pPr marL="0" lvl="0" indent="0" algn="l" rtl="0">
              <a:spcBef>
                <a:spcPts val="1000"/>
              </a:spcBef>
              <a:spcAft>
                <a:spcPts val="0"/>
              </a:spcAft>
              <a:buNone/>
            </a:pPr>
            <a:r>
              <a:rPr lang="en-GB" sz="2000"/>
              <a:t>A six month in-work training opportunity, providing practical experience for healthcare professionals starting their research career.</a:t>
            </a:r>
            <a:endParaRPr sz="2000"/>
          </a:p>
          <a:p>
            <a:pPr marL="0" lvl="0" indent="0" algn="l" rtl="0">
              <a:spcBef>
                <a:spcPts val="1000"/>
              </a:spcBef>
              <a:spcAft>
                <a:spcPts val="0"/>
              </a:spcAft>
              <a:buNone/>
            </a:pPr>
            <a:r>
              <a:rPr lang="en-GB" sz="2000"/>
              <a:t>People who would not normally have the opportunity to take part in clinical research in their day to day role have the chance to experience what it means to work on and deliver a NIHR portfolio trial under the mentorship of an enthusiastic Local PI.</a:t>
            </a:r>
            <a:endParaRPr sz="2000"/>
          </a:p>
          <a:p>
            <a:pPr marL="0" lvl="0" indent="0" algn="l" rtl="0">
              <a:spcBef>
                <a:spcPts val="1000"/>
              </a:spcBef>
              <a:spcAft>
                <a:spcPts val="0"/>
              </a:spcAft>
              <a:buNone/>
            </a:pPr>
            <a:endParaRPr sz="2000"/>
          </a:p>
          <a:p>
            <a:pPr marL="0" lvl="0" indent="0" algn="l" rtl="0">
              <a:lnSpc>
                <a:spcPct val="100000"/>
              </a:lnSpc>
              <a:spcBef>
                <a:spcPts val="0"/>
              </a:spcBef>
              <a:spcAft>
                <a:spcPts val="0"/>
              </a:spcAft>
              <a:buNone/>
            </a:pPr>
            <a:r>
              <a:rPr lang="en-GB" b="1"/>
              <a:t>Tessa Jowell BRAIN MATRIX - Platform Study</a:t>
            </a:r>
            <a:endParaRPr b="1"/>
          </a:p>
          <a:p>
            <a:pPr marL="0" lvl="0" indent="0" algn="l" rtl="0">
              <a:lnSpc>
                <a:spcPct val="100000"/>
              </a:lnSpc>
              <a:spcBef>
                <a:spcPts val="0"/>
              </a:spcBef>
              <a:spcAft>
                <a:spcPts val="0"/>
              </a:spcAft>
              <a:buNone/>
            </a:pPr>
            <a:r>
              <a:rPr lang="en-GB"/>
              <a:t>A British feasibility study of molecular stratification and targeted therapy to optimize the clinical management of patients with glioma by enhancing clinical outcomes, Reducing avoidable toxicity, improving management of post-operative residual &amp; recurrent disease and improving survivorship - Platform Study</a:t>
            </a:r>
            <a:endParaRPr/>
          </a:p>
          <a:p>
            <a:pPr marL="0" lvl="0" indent="0" algn="l" rtl="0">
              <a:lnSpc>
                <a:spcPct val="100000"/>
              </a:lnSpc>
              <a:spcBef>
                <a:spcPts val="0"/>
              </a:spcBef>
              <a:spcAft>
                <a:spcPts val="0"/>
              </a:spcAft>
              <a:buNone/>
            </a:pPr>
            <a:r>
              <a:rPr lang="en-GB"/>
              <a:t>Open 24/11/2020-01/01/2025  BHOC, Chris Herbert</a:t>
            </a:r>
            <a:endParaRPr/>
          </a:p>
          <a:p>
            <a:pPr marL="0" lvl="0" indent="0" algn="l" rtl="0">
              <a:spcBef>
                <a:spcPts val="1000"/>
              </a:spcBef>
              <a:spcAft>
                <a:spcPts val="0"/>
              </a:spcAft>
              <a:buNone/>
            </a:pPr>
            <a:endParaRPr/>
          </a:p>
        </p:txBody>
      </p:sp>
      <p:grpSp>
        <p:nvGrpSpPr>
          <p:cNvPr id="132" name="Google Shape;132;p15"/>
          <p:cNvGrpSpPr/>
          <p:nvPr/>
        </p:nvGrpSpPr>
        <p:grpSpPr>
          <a:xfrm>
            <a:off x="10441748" y="-838776"/>
            <a:ext cx="1995749" cy="2033473"/>
            <a:chOff x="2449130" y="3506855"/>
            <a:chExt cx="3042300" cy="3042300"/>
          </a:xfrm>
        </p:grpSpPr>
        <p:sp>
          <p:nvSpPr>
            <p:cNvPr id="133" name="Google Shape;133;p15"/>
            <p:cNvSpPr/>
            <p:nvPr/>
          </p:nvSpPr>
          <p:spPr>
            <a:xfrm>
              <a:off x="3620954" y="4661600"/>
              <a:ext cx="720600" cy="720600"/>
            </a:xfrm>
            <a:prstGeom prst="ellipse">
              <a:avLst/>
            </a:prstGeom>
            <a:noFill/>
            <a:ln w="25400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34" name="Google Shape;134;p15"/>
            <p:cNvSpPr/>
            <p:nvPr/>
          </p:nvSpPr>
          <p:spPr>
            <a:xfrm>
              <a:off x="2449130" y="3506855"/>
              <a:ext cx="3042300" cy="3042300"/>
            </a:xfrm>
            <a:prstGeom prst="ellipse">
              <a:avLst/>
            </a:prstGeom>
            <a:noFill/>
            <a:ln w="254000" cap="flat" cmpd="sng">
              <a:solidFill>
                <a:srgbClr val="FBDFD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35" name="Google Shape;135;p15"/>
            <p:cNvSpPr/>
            <p:nvPr/>
          </p:nvSpPr>
          <p:spPr>
            <a:xfrm>
              <a:off x="3019333" y="4064748"/>
              <a:ext cx="1923900" cy="1923900"/>
            </a:xfrm>
            <a:prstGeom prst="ellipse">
              <a:avLst/>
            </a:prstGeom>
            <a:noFill/>
            <a:ln w="254000" cap="flat" cmpd="sng">
              <a:solidFill>
                <a:srgbClr val="E65E3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6"/>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GB">
                <a:solidFill>
                  <a:schemeClr val="dk1"/>
                </a:solidFill>
              </a:rPr>
              <a:t>Identifying and validating molecular targets in nervous system tissue</a:t>
            </a:r>
            <a:endParaRPr/>
          </a:p>
        </p:txBody>
      </p:sp>
      <p:sp>
        <p:nvSpPr>
          <p:cNvPr id="142" name="Google Shape;142;p16"/>
          <p:cNvSpPr txBox="1">
            <a:spLocks noGrp="1"/>
          </p:cNvSpPr>
          <p:nvPr>
            <p:ph type="body" idx="1"/>
          </p:nvPr>
        </p:nvSpPr>
        <p:spPr>
          <a:xfrm>
            <a:off x="3141425" y="2760900"/>
            <a:ext cx="8327400" cy="3168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1800">
                <a:solidFill>
                  <a:schemeClr val="dk1"/>
                </a:solidFill>
              </a:rPr>
              <a:t>Currently low-grade (benign) and high-grade (malignant) brain tumours are treated by surgery or radiation therapy plus or minus chemotherapy.  The aim of the study is to discover and validate new molecular biomarkers and drug targets for brain tumours (low- and high- grade) using laboratory research and comparing the findings with control tissue.  We hope that </a:t>
            </a:r>
            <a:r>
              <a:rPr lang="en-GB" sz="1800" i="1">
                <a:solidFill>
                  <a:schemeClr val="dk1"/>
                </a:solidFill>
              </a:rPr>
              <a:t>in vitro </a:t>
            </a:r>
            <a:r>
              <a:rPr lang="en-GB" sz="1800">
                <a:solidFill>
                  <a:schemeClr val="dk1"/>
                </a:solidFill>
              </a:rPr>
              <a:t>research will reveal biomarkers for these tumours which, in the future, could indicate successful drug action or are specific for a genetic subtype of tumour.  In addition we hope that these biomarkers could aid early diagnosis of CNS tumours.</a:t>
            </a:r>
            <a:endParaRPr sz="1800">
              <a:solidFill>
                <a:schemeClr val="dk1"/>
              </a:solidFill>
            </a:endParaRPr>
          </a:p>
          <a:p>
            <a:pPr marL="0" lvl="0" indent="0" algn="l" rtl="0">
              <a:spcBef>
                <a:spcPts val="1000"/>
              </a:spcBef>
              <a:spcAft>
                <a:spcPts val="0"/>
              </a:spcAft>
              <a:buNone/>
            </a:pPr>
            <a:r>
              <a:rPr lang="en-GB" sz="1800">
                <a:solidFill>
                  <a:schemeClr val="dk1"/>
                </a:solidFill>
              </a:rPr>
              <a:t>https://local.nihr.ac.uk/news/study-open-in-bristol-aims-to-address-the-urgent-need-to-identify-brain-tumours-earlier/30059</a:t>
            </a:r>
            <a:endParaRPr sz="1800">
              <a:solidFill>
                <a:schemeClr val="dk1"/>
              </a:solidFill>
            </a:endParaRPr>
          </a:p>
          <a:p>
            <a:pPr marL="0" lvl="0" indent="0" algn="l" rtl="0">
              <a:spcBef>
                <a:spcPts val="1000"/>
              </a:spcBef>
              <a:spcAft>
                <a:spcPts val="0"/>
              </a:spcAft>
              <a:buNone/>
            </a:pPr>
            <a:endParaRPr sz="1800"/>
          </a:p>
          <a:p>
            <a:pPr marL="0" lvl="0" indent="0" algn="l" rtl="0">
              <a:spcBef>
                <a:spcPts val="1000"/>
              </a:spcBef>
              <a:spcAft>
                <a:spcPts val="0"/>
              </a:spcAft>
              <a:buNone/>
            </a:pPr>
            <a:endParaRPr sz="1800"/>
          </a:p>
        </p:txBody>
      </p:sp>
      <p:pic>
        <p:nvPicPr>
          <p:cNvPr id="143" name="Google Shape;143;p16"/>
          <p:cNvPicPr preferRelativeResize="0"/>
          <p:nvPr/>
        </p:nvPicPr>
        <p:blipFill rotWithShape="1">
          <a:blip r:embed="rId3">
            <a:alphaModFix/>
          </a:blip>
          <a:srcRect/>
          <a:stretch/>
        </p:blipFill>
        <p:spPr>
          <a:xfrm>
            <a:off x="-2" y="3519952"/>
            <a:ext cx="2402052" cy="2529836"/>
          </a:xfrm>
          <a:prstGeom prst="rect">
            <a:avLst/>
          </a:prstGeom>
          <a:noFill/>
          <a:ln>
            <a:noFill/>
          </a:ln>
        </p:spPr>
      </p:pic>
      <p:sp>
        <p:nvSpPr>
          <p:cNvPr id="144" name="Google Shape;144;p16"/>
          <p:cNvSpPr txBox="1"/>
          <p:nvPr/>
        </p:nvSpPr>
        <p:spPr>
          <a:xfrm>
            <a:off x="645975" y="1539750"/>
            <a:ext cx="10282500" cy="1189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en-GB" sz="1800" b="1">
                <a:solidFill>
                  <a:srgbClr val="193E72"/>
                </a:solidFill>
              </a:rPr>
              <a:t>CI: </a:t>
            </a:r>
            <a:r>
              <a:rPr lang="en-GB" sz="1800">
                <a:solidFill>
                  <a:srgbClr val="193E72"/>
                </a:solidFill>
              </a:rPr>
              <a:t>Prof Kathreena Kurian, Consultant Neuropathologist.  </a:t>
            </a:r>
            <a:r>
              <a:rPr lang="en-GB" sz="1800">
                <a:solidFill>
                  <a:srgbClr val="5E5E5E"/>
                </a:solidFill>
                <a:highlight>
                  <a:schemeClr val="lt1"/>
                </a:highlight>
                <a:latin typeface="Roboto"/>
                <a:ea typeface="Roboto"/>
                <a:cs typeface="Roboto"/>
                <a:sym typeface="Roboto"/>
              </a:rPr>
              <a:t>kathreena.kurian@bristol.ac.uk</a:t>
            </a:r>
            <a:endParaRPr sz="1800">
              <a:solidFill>
                <a:srgbClr val="193E72"/>
              </a:solidFill>
            </a:endParaRPr>
          </a:p>
          <a:p>
            <a:pPr marL="0" lvl="0" indent="0" algn="l" rtl="0">
              <a:lnSpc>
                <a:spcPct val="90000"/>
              </a:lnSpc>
              <a:spcBef>
                <a:spcPts val="1000"/>
              </a:spcBef>
              <a:spcAft>
                <a:spcPts val="0"/>
              </a:spcAft>
              <a:buClr>
                <a:schemeClr val="dk1"/>
              </a:buClr>
              <a:buSzPts val="1100"/>
              <a:buFont typeface="Arial"/>
              <a:buNone/>
            </a:pPr>
            <a:r>
              <a:rPr lang="en-GB" sz="1800">
                <a:solidFill>
                  <a:srgbClr val="193E72"/>
                </a:solidFill>
              </a:rPr>
              <a:t>Single site study running at Southmead Hospital. </a:t>
            </a:r>
            <a:endParaRPr sz="1800">
              <a:solidFill>
                <a:srgbClr val="193E72"/>
              </a:solidFill>
            </a:endParaRPr>
          </a:p>
          <a:p>
            <a:pPr marL="0" lvl="0" indent="0" algn="l" rtl="0">
              <a:lnSpc>
                <a:spcPct val="90000"/>
              </a:lnSpc>
              <a:spcBef>
                <a:spcPts val="1000"/>
              </a:spcBef>
              <a:spcAft>
                <a:spcPts val="0"/>
              </a:spcAft>
              <a:buClr>
                <a:schemeClr val="dk1"/>
              </a:buClr>
              <a:buSzPts val="1100"/>
              <a:buFont typeface="Arial"/>
              <a:buNone/>
            </a:pPr>
            <a:r>
              <a:rPr lang="en-GB" sz="1800">
                <a:solidFill>
                  <a:srgbClr val="193E72"/>
                </a:solidFill>
              </a:rPr>
              <a:t>Current recruitment 8/938. Closing date 20/07/2024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8"/>
        <p:cNvGrpSpPr/>
        <p:nvPr/>
      </p:nvGrpSpPr>
      <p:grpSpPr>
        <a:xfrm>
          <a:off x="0" y="0"/>
          <a:ext cx="0" cy="0"/>
          <a:chOff x="0" y="0"/>
          <a:chExt cx="0" cy="0"/>
        </a:xfrm>
      </p:grpSpPr>
      <p:sp>
        <p:nvSpPr>
          <p:cNvPr id="149" name="Google Shape;149;p17"/>
          <p:cNvSpPr txBox="1">
            <a:spLocks noGrp="1"/>
          </p:cNvSpPr>
          <p:nvPr>
            <p:ph type="title"/>
          </p:nvPr>
        </p:nvSpPr>
        <p:spPr>
          <a:xfrm>
            <a:off x="1394400" y="2862288"/>
            <a:ext cx="9403200" cy="1133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800"/>
              <a:buFont typeface="Arial"/>
              <a:buNone/>
            </a:pPr>
            <a:r>
              <a:rPr lang="en-GB"/>
              <a:t>PRES 2021/22 </a:t>
            </a:r>
            <a:endParaRPr/>
          </a:p>
          <a:p>
            <a:pPr marL="0" lvl="0" indent="0" algn="ctr" rtl="0">
              <a:lnSpc>
                <a:spcPct val="90000"/>
              </a:lnSpc>
              <a:spcBef>
                <a:spcPts val="0"/>
              </a:spcBef>
              <a:spcAft>
                <a:spcPts val="0"/>
              </a:spcAft>
              <a:buClr>
                <a:schemeClr val="lt1"/>
              </a:buClr>
              <a:buSzPts val="4800"/>
              <a:buFont typeface="Arial"/>
              <a:buNone/>
            </a:pPr>
            <a:r>
              <a:rPr lang="en-GB"/>
              <a:t>Report Summary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pic>
        <p:nvPicPr>
          <p:cNvPr id="154" name="Google Shape;154;p18"/>
          <p:cNvPicPr preferRelativeResize="0"/>
          <p:nvPr/>
        </p:nvPicPr>
        <p:blipFill>
          <a:blip r:embed="rId3">
            <a:alphaModFix/>
          </a:blip>
          <a:stretch>
            <a:fillRect/>
          </a:stretch>
        </p:blipFill>
        <p:spPr>
          <a:xfrm>
            <a:off x="2221850" y="16275"/>
            <a:ext cx="7748275" cy="58112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19"/>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200"/>
              <a:buFont typeface="Arial"/>
              <a:buNone/>
            </a:pPr>
            <a:r>
              <a:rPr lang="en-GB"/>
              <a:t>What was positive about your research experience?</a:t>
            </a:r>
            <a:endParaRPr/>
          </a:p>
        </p:txBody>
      </p:sp>
      <p:pic>
        <p:nvPicPr>
          <p:cNvPr id="160" name="Google Shape;160;p19"/>
          <p:cNvPicPr preferRelativeResize="0"/>
          <p:nvPr/>
        </p:nvPicPr>
        <p:blipFill>
          <a:blip r:embed="rId3">
            <a:alphaModFix/>
          </a:blip>
          <a:stretch>
            <a:fillRect/>
          </a:stretch>
        </p:blipFill>
        <p:spPr>
          <a:xfrm>
            <a:off x="130313" y="2383450"/>
            <a:ext cx="4577251" cy="4577251"/>
          </a:xfrm>
          <a:prstGeom prst="rect">
            <a:avLst/>
          </a:prstGeom>
          <a:noFill/>
          <a:ln>
            <a:noFill/>
          </a:ln>
        </p:spPr>
      </p:pic>
      <p:pic>
        <p:nvPicPr>
          <p:cNvPr id="161" name="Google Shape;161;p19"/>
          <p:cNvPicPr preferRelativeResize="0"/>
          <p:nvPr/>
        </p:nvPicPr>
        <p:blipFill>
          <a:blip r:embed="rId4">
            <a:alphaModFix/>
          </a:blip>
          <a:stretch>
            <a:fillRect/>
          </a:stretch>
        </p:blipFill>
        <p:spPr>
          <a:xfrm>
            <a:off x="7484438" y="2661050"/>
            <a:ext cx="4577251" cy="4577251"/>
          </a:xfrm>
          <a:prstGeom prst="rect">
            <a:avLst/>
          </a:prstGeom>
          <a:noFill/>
          <a:ln>
            <a:noFill/>
          </a:ln>
        </p:spPr>
      </p:pic>
      <p:pic>
        <p:nvPicPr>
          <p:cNvPr id="162" name="Google Shape;162;p19"/>
          <p:cNvPicPr preferRelativeResize="0"/>
          <p:nvPr/>
        </p:nvPicPr>
        <p:blipFill>
          <a:blip r:embed="rId5">
            <a:alphaModFix/>
          </a:blip>
          <a:stretch>
            <a:fillRect/>
          </a:stretch>
        </p:blipFill>
        <p:spPr>
          <a:xfrm>
            <a:off x="391163" y="171025"/>
            <a:ext cx="4713701" cy="4713701"/>
          </a:xfrm>
          <a:prstGeom prst="rect">
            <a:avLst/>
          </a:prstGeom>
          <a:noFill/>
          <a:ln>
            <a:noFill/>
          </a:ln>
        </p:spPr>
      </p:pic>
      <p:pic>
        <p:nvPicPr>
          <p:cNvPr id="163" name="Google Shape;163;p19"/>
          <p:cNvPicPr preferRelativeResize="0"/>
          <p:nvPr/>
        </p:nvPicPr>
        <p:blipFill>
          <a:blip r:embed="rId6">
            <a:alphaModFix/>
          </a:blip>
          <a:stretch>
            <a:fillRect/>
          </a:stretch>
        </p:blipFill>
        <p:spPr>
          <a:xfrm>
            <a:off x="4306963" y="1622700"/>
            <a:ext cx="4413801" cy="4413801"/>
          </a:xfrm>
          <a:prstGeom prst="rect">
            <a:avLst/>
          </a:prstGeom>
          <a:noFill/>
          <a:ln>
            <a:noFill/>
          </a:ln>
        </p:spPr>
      </p:pic>
      <p:pic>
        <p:nvPicPr>
          <p:cNvPr id="164" name="Google Shape;164;p19"/>
          <p:cNvPicPr preferRelativeResize="0"/>
          <p:nvPr/>
        </p:nvPicPr>
        <p:blipFill>
          <a:blip r:embed="rId7">
            <a:alphaModFix/>
          </a:blip>
          <a:stretch>
            <a:fillRect/>
          </a:stretch>
        </p:blipFill>
        <p:spPr>
          <a:xfrm>
            <a:off x="7090963" y="121450"/>
            <a:ext cx="4713701" cy="4713701"/>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1138</Words>
  <Application>Microsoft Office PowerPoint</Application>
  <PresentationFormat>Widescreen</PresentationFormat>
  <Paragraphs>178</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Roboto</vt:lpstr>
      <vt:lpstr>Lato</vt:lpstr>
      <vt:lpstr>Calibri</vt:lpstr>
      <vt:lpstr>Custom Design</vt:lpstr>
      <vt:lpstr> SWAG Network Brain &amp; CNS Cancer Clinical Advisory Group </vt:lpstr>
      <vt:lpstr>National Colorectal Cancer Research Recruitment</vt:lpstr>
      <vt:lpstr>National vs Regional Recruitment</vt:lpstr>
      <vt:lpstr>Brain Cancer Studies - open in SWAG region </vt:lpstr>
      <vt:lpstr>Associate PI Scheme</vt:lpstr>
      <vt:lpstr>Identifying and validating molecular targets in nervous system tissue</vt:lpstr>
      <vt:lpstr>PRES 2021/22  Report Summary</vt:lpstr>
      <vt:lpstr>PowerPoint Presentation</vt:lpstr>
      <vt:lpstr>What was positive about your research experience?</vt:lpstr>
      <vt:lpstr>Recommendations and next steps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SWAG Network Brain &amp; CNS Cancer Clinical Advisory Group </dc:title>
  <dc:creator>Dunderdale, Helen</dc:creator>
  <cp:lastModifiedBy>Helen Dunderdale</cp:lastModifiedBy>
  <cp:revision>1</cp:revision>
  <dcterms:modified xsi:type="dcterms:W3CDTF">2022-10-12T08:51:34Z</dcterms:modified>
</cp:coreProperties>
</file>