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5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86CF-2CED-4CC0-982D-1EDD01337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4A5FD-0022-4408-98B1-65D6E182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0797-307F-4C47-9DF2-9FDB22E3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6C669-1C00-4741-854F-C69F956A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D006D-1309-43A3-ADE3-769A2F2D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5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60D4E-A63F-46A5-A126-19E6DD31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E45C1-5513-4797-B918-D695BFE34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8D473-AF40-4E1D-98EE-70D5073A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5362F-6ADC-48AA-A862-E210C2AF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42753-768E-427C-BBD9-4E03055B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CBCEC4-D18F-4403-890E-D4649E748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50811-6F8A-49F7-ACDB-663BA96B2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B4FC4-F56E-42BC-919C-61AE0A12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2E75E-FAE6-4062-B05A-F73C9B52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EF80F-DE20-4E6E-B101-FBED3EB3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7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8DE9-0773-4988-B00B-33C23A879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B0A47-F430-4DD9-97B4-A9C65E2BF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56852-BC64-40BF-AC19-F307B62CF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D97BA-CA49-4AB0-AA57-2D5D9B81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5BF06-145E-4A03-BC20-96CA04E9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7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4B2B-C3AF-464C-B2FF-7672E3F8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2A27E-EAE3-40AD-986B-3ABFF315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32B88-F725-4BD9-86DE-FED17917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80BB-9FC8-4DE9-A377-7C1649DA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830F1-3842-44D8-AD10-C51EEEF7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6D3E-7606-42A4-B736-C4C52680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494E7-E794-49F9-A294-41B68D4E1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BEB71-CF32-47C5-99D9-231C68B80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EE3E4-BCB7-4F62-BDE2-5500B5EC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B2A39-D8C4-4133-A56A-19EF989B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4E1CB-35BC-4DA7-ACFF-91EC3A3F4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8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F8C7-78A0-4D03-8082-43EF6256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CE3A-F84A-4B15-9699-BB3B3B8D2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5682C-2FF9-435E-9090-550290FC3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6F83B-90E3-41F2-A01F-92D653AE4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115A8-62FC-495B-8CAD-E28193444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001BE-FF68-41AC-AC44-4105C237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C7704-2126-4EE2-9D53-98BA992A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B091A-1CB0-4A6F-9E5D-510C7C99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C39E-F30D-4CA6-898A-58741C49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8CE72B-42C2-48E7-9012-CB2B0D27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01A5E-7F34-472C-8019-FF01C859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B0D33-5088-43A7-9E0A-926AD4EB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4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F0718-8887-4DD0-821C-8368C783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DE5DA-074F-4FF6-B6B3-F2A677CC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0DA79-4B60-4C95-9ACA-2590F9CE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DD547-4559-4863-A4AC-4DC1BF96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F141-3F96-4A6B-B336-7451F38D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F4657-4D31-4B6A-A134-A3839ABBB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6B11D-3833-4455-8FCE-B6CBD11A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223FA-C6D4-4B46-AE32-6B211FD3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67D6A-5426-4800-B800-6F47F838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3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139D-D675-4CF7-B60B-D6AC327BB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82F46-0D22-4CC6-87A0-63AF652C0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F3428-ED02-479A-8743-F711DCEA2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C4061-B660-4714-8595-5CB124AC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FA356-8600-46BC-AF73-FA165D0F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BF2E4-F70E-450D-91CD-2829D623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1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C29C7-9252-4D92-BB88-E588A263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366E6-9FEE-4B46-8EE9-F847F3279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D46C1-DBAD-4A05-83A6-04E3E9813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1DE0-16A7-4F0C-BF42-5235C8D020C0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DF74B-9AC9-4C68-B98E-54CFCF3E9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B23C2-C393-4148-A4C3-D2DD4F03A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2F8D-1AA3-4EDC-A097-2EE500283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36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2D6512-A344-4459-A6EE-1EBD98BEB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28d Pathway Mapping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AB170-15C5-48EF-8B2C-188CB0D21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SWAG Cancer Alliance</a:t>
            </a:r>
          </a:p>
        </p:txBody>
      </p:sp>
    </p:spTree>
    <p:extLst>
      <p:ext uri="{BB962C8B-B14F-4D97-AF65-F5344CB8AC3E}">
        <p14:creationId xmlns:p14="http://schemas.microsoft.com/office/powerpoint/2010/main" val="53019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3872A-81B0-41C5-80EF-8BA49D3F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E705C-86B4-4FAB-98BE-0D0CC994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Clarify and simplify existing guidance</a:t>
            </a:r>
          </a:p>
          <a:p>
            <a:pPr marL="0" indent="0">
              <a:buNone/>
            </a:pPr>
            <a:r>
              <a:rPr lang="en-GB" sz="2000" dirty="0"/>
              <a:t>Understand synergies between clinicians and different perspectives </a:t>
            </a:r>
          </a:p>
          <a:p>
            <a:r>
              <a:rPr lang="en-GB" sz="2000" dirty="0"/>
              <a:t>Between clinical pathways</a:t>
            </a:r>
          </a:p>
          <a:p>
            <a:r>
              <a:rPr lang="en-GB" sz="2000" dirty="0"/>
              <a:t>Primary / secondary care</a:t>
            </a:r>
          </a:p>
          <a:p>
            <a:r>
              <a:rPr lang="en-GB" sz="2000" dirty="0"/>
              <a:t>Clinical roles</a:t>
            </a:r>
          </a:p>
          <a:p>
            <a:pPr marL="0" indent="0">
              <a:buNone/>
            </a:pPr>
            <a:r>
              <a:rPr lang="en-GB" sz="2000" dirty="0"/>
              <a:t>Improve access to 28d pathway for high risk patients</a:t>
            </a:r>
          </a:p>
          <a:p>
            <a:pPr marL="0" indent="0">
              <a:buNone/>
            </a:pPr>
            <a:r>
              <a:rPr lang="en-GB" sz="2000" dirty="0"/>
              <a:t>Support non-referral of low-risk patients where further investigation is of limited clinical usefulness</a:t>
            </a:r>
          </a:p>
          <a:p>
            <a:pPr marL="0" indent="0">
              <a:buNone/>
            </a:pPr>
            <a:r>
              <a:rPr lang="en-GB" sz="2000" dirty="0"/>
              <a:t>Identify opportunities for alternative pathways</a:t>
            </a:r>
          </a:p>
        </p:txBody>
      </p:sp>
    </p:spTree>
    <p:extLst>
      <p:ext uri="{BB962C8B-B14F-4D97-AF65-F5344CB8AC3E}">
        <p14:creationId xmlns:p14="http://schemas.microsoft.com/office/powerpoint/2010/main" val="52172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3CE73-4EF4-4A15-9A08-227990DFC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A219-970D-4192-8DE9-1C906B134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/>
              <a:t>One clinical pathway at a time.</a:t>
            </a:r>
          </a:p>
          <a:p>
            <a:r>
              <a:rPr lang="en-GB" sz="2000"/>
              <a:t>NG12 criteria and other relevant guidance for that tumour site – BSG, timed pathways and collate actions for each NG12 presentation</a:t>
            </a:r>
          </a:p>
          <a:p>
            <a:r>
              <a:rPr lang="en-GB" sz="2000"/>
              <a:t>Speciality input</a:t>
            </a:r>
          </a:p>
          <a:p>
            <a:r>
              <a:rPr lang="en-GB" sz="2000"/>
              <a:t>Wider stakeholder engagement</a:t>
            </a:r>
          </a:p>
        </p:txBody>
      </p:sp>
    </p:spTree>
    <p:extLst>
      <p:ext uri="{BB962C8B-B14F-4D97-AF65-F5344CB8AC3E}">
        <p14:creationId xmlns:p14="http://schemas.microsoft.com/office/powerpoint/2010/main" val="73360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618E8-F65F-4436-B491-064B1D4B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3400">
                <a:solidFill>
                  <a:srgbClr val="FFFFFF"/>
                </a:solidFill>
              </a:rPr>
              <a:t> Thinking of a patient who does NOT have cancer and presents with the NG12 criteria specified.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AE72-8898-40C7-91D4-2B392C854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000" dirty="0"/>
              <a:t>Assume that patients have had a general history and they only present with the specified symptoms: Are there any specific questions that need to be covered in direct questioning and may not come up in general history or be offered spontaneously by the patient.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Assuming the results of all steps of clinical assessment are normal;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* What are the essential steps of clinical assessment that need to occur before the patient </a:t>
            </a:r>
          </a:p>
          <a:p>
            <a:pPr marL="0" indent="0">
              <a:buNone/>
            </a:pPr>
            <a:r>
              <a:rPr lang="en-GB" sz="2000" dirty="0"/>
              <a:t>  can be safely reassured they do not have a colorectal cancer?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* What clinical skills are needed to perform these steps?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* Can these steps be performed in secondary care, community, or both?</a:t>
            </a:r>
          </a:p>
        </p:txBody>
      </p:sp>
    </p:spTree>
    <p:extLst>
      <p:ext uri="{BB962C8B-B14F-4D97-AF65-F5344CB8AC3E}">
        <p14:creationId xmlns:p14="http://schemas.microsoft.com/office/powerpoint/2010/main" val="61846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ECC6-CB3C-464A-8EFC-99886925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687D7-9891-4021-9433-6DBA70A2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6D92F-3A24-47B9-9259-B942F5FA9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676275"/>
            <a:ext cx="1185862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0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6179E2-AFBF-448F-8ACD-F33E1F12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3122F-84B7-43BE-A561-C868C84F5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/>
              <a:t>Pathway synergies</a:t>
            </a:r>
          </a:p>
          <a:p>
            <a:r>
              <a:rPr lang="en-GB" sz="2000"/>
              <a:t>Areas of variation for further discussion</a:t>
            </a:r>
          </a:p>
          <a:p>
            <a:r>
              <a:rPr lang="en-GB" sz="2000"/>
              <a:t>Clinical scenarios outside NG12 for 28d pathway</a:t>
            </a:r>
          </a:p>
          <a:p>
            <a:r>
              <a:rPr lang="en-GB" sz="2000"/>
              <a:t>Benign Pathways – outside scope</a:t>
            </a:r>
          </a:p>
        </p:txBody>
      </p:sp>
    </p:spTree>
    <p:extLst>
      <p:ext uri="{BB962C8B-B14F-4D97-AF65-F5344CB8AC3E}">
        <p14:creationId xmlns:p14="http://schemas.microsoft.com/office/powerpoint/2010/main" val="92740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DCD851-C49E-428B-ABA7-CB3EEB72DA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932834"/>
              </p:ext>
            </p:extLst>
          </p:nvPr>
        </p:nvGraphicFramePr>
        <p:xfrm>
          <a:off x="990600" y="1747557"/>
          <a:ext cx="10134606" cy="3302509"/>
        </p:xfrm>
        <a:graphic>
          <a:graphicData uri="http://schemas.openxmlformats.org/drawingml/2006/table">
            <a:tbl>
              <a:tblPr firstRow="1" firstCol="1" bandRow="1"/>
              <a:tblGrid>
                <a:gridCol w="1194610">
                  <a:extLst>
                    <a:ext uri="{9D8B030D-6E8A-4147-A177-3AD203B41FA5}">
                      <a16:colId xmlns:a16="http://schemas.microsoft.com/office/drawing/2014/main" val="3390222948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851901540"/>
                    </a:ext>
                  </a:extLst>
                </a:gridCol>
                <a:gridCol w="766485">
                  <a:extLst>
                    <a:ext uri="{9D8B030D-6E8A-4147-A177-3AD203B41FA5}">
                      <a16:colId xmlns:a16="http://schemas.microsoft.com/office/drawing/2014/main" val="3088706698"/>
                    </a:ext>
                  </a:extLst>
                </a:gridCol>
                <a:gridCol w="774444">
                  <a:extLst>
                    <a:ext uri="{9D8B030D-6E8A-4147-A177-3AD203B41FA5}">
                      <a16:colId xmlns:a16="http://schemas.microsoft.com/office/drawing/2014/main" val="3990276716"/>
                    </a:ext>
                  </a:extLst>
                </a:gridCol>
                <a:gridCol w="795133">
                  <a:extLst>
                    <a:ext uri="{9D8B030D-6E8A-4147-A177-3AD203B41FA5}">
                      <a16:colId xmlns:a16="http://schemas.microsoft.com/office/drawing/2014/main" val="1737307024"/>
                    </a:ext>
                  </a:extLst>
                </a:gridCol>
                <a:gridCol w="766485">
                  <a:extLst>
                    <a:ext uri="{9D8B030D-6E8A-4147-A177-3AD203B41FA5}">
                      <a16:colId xmlns:a16="http://schemas.microsoft.com/office/drawing/2014/main" val="2122836240"/>
                    </a:ext>
                  </a:extLst>
                </a:gridCol>
                <a:gridCol w="766485">
                  <a:extLst>
                    <a:ext uri="{9D8B030D-6E8A-4147-A177-3AD203B41FA5}">
                      <a16:colId xmlns:a16="http://schemas.microsoft.com/office/drawing/2014/main" val="3478073417"/>
                    </a:ext>
                  </a:extLst>
                </a:gridCol>
                <a:gridCol w="556402">
                  <a:extLst>
                    <a:ext uri="{9D8B030D-6E8A-4147-A177-3AD203B41FA5}">
                      <a16:colId xmlns:a16="http://schemas.microsoft.com/office/drawing/2014/main" val="227683930"/>
                    </a:ext>
                  </a:extLst>
                </a:gridCol>
                <a:gridCol w="648711">
                  <a:extLst>
                    <a:ext uri="{9D8B030D-6E8A-4147-A177-3AD203B41FA5}">
                      <a16:colId xmlns:a16="http://schemas.microsoft.com/office/drawing/2014/main" val="3915014194"/>
                    </a:ext>
                  </a:extLst>
                </a:gridCol>
                <a:gridCol w="580276">
                  <a:extLst>
                    <a:ext uri="{9D8B030D-6E8A-4147-A177-3AD203B41FA5}">
                      <a16:colId xmlns:a16="http://schemas.microsoft.com/office/drawing/2014/main" val="3487549317"/>
                    </a:ext>
                  </a:extLst>
                </a:gridCol>
                <a:gridCol w="1070470">
                  <a:extLst>
                    <a:ext uri="{9D8B030D-6E8A-4147-A177-3AD203B41FA5}">
                      <a16:colId xmlns:a16="http://schemas.microsoft.com/office/drawing/2014/main" val="2651360623"/>
                    </a:ext>
                  </a:extLst>
                </a:gridCol>
                <a:gridCol w="804682">
                  <a:extLst>
                    <a:ext uri="{9D8B030D-6E8A-4147-A177-3AD203B41FA5}">
                      <a16:colId xmlns:a16="http://schemas.microsoft.com/office/drawing/2014/main" val="4211219117"/>
                    </a:ext>
                  </a:extLst>
                </a:gridCol>
                <a:gridCol w="534121">
                  <a:extLst>
                    <a:ext uri="{9D8B030D-6E8A-4147-A177-3AD203B41FA5}">
                      <a16:colId xmlns:a16="http://schemas.microsoft.com/office/drawing/2014/main" val="1070853285"/>
                    </a:ext>
                  </a:extLst>
                </a:gridCol>
              </a:tblGrid>
              <a:tr h="55041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Colorectal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Gynae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CNS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Skin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Urology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Upper GI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Lung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Breast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Head and Neck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Haematology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Sarcoma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NSS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301141"/>
                  </a:ext>
                </a:extLst>
              </a:tr>
              <a:tr h="88655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Request to prioritise from PPV Partner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Request to prioritise from ICS Lead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Clinical links to Gynae pathway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Clinical links to lower GI pathway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439028"/>
                  </a:ext>
                </a:extLst>
              </a:tr>
              <a:tr h="55041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Initial guideline Mapping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NG12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BSG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NG12 timed pathway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64419"/>
                  </a:ext>
                </a:extLst>
              </a:tr>
              <a:tr h="38235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Specialist engagement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083771"/>
                  </a:ext>
                </a:extLst>
              </a:tr>
              <a:tr h="55041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Wider stakeholder Consultation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906110"/>
                  </a:ext>
                </a:extLst>
              </a:tr>
              <a:tr h="38235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Pathway implementation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 dirty="0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754" marR="68754" marT="95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76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32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A23EBF-F844-4A23-AAC3-DEDB0663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Help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BA23-75B8-4F17-B04D-F169F906E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/>
              <a:t>Input into initial pathway map – which guidance to include. Initial questions re mapping, areas of nuance.</a:t>
            </a:r>
          </a:p>
          <a:p>
            <a:r>
              <a:rPr lang="en-GB" sz="2000"/>
              <a:t>Review with CAG</a:t>
            </a:r>
          </a:p>
          <a:p>
            <a:r>
              <a:rPr lang="en-GB" sz="2000"/>
              <a:t>Stakeholder identification – anyone involved in pathway from referral, initial triage to diagnosis.</a:t>
            </a:r>
          </a:p>
          <a:p>
            <a:r>
              <a:rPr lang="en-GB" sz="2000"/>
              <a:t>Support with engagement.</a:t>
            </a:r>
          </a:p>
          <a:p>
            <a:r>
              <a:rPr lang="en-GB" sz="2000"/>
              <a:t>Anything else you think will be useful. </a:t>
            </a:r>
          </a:p>
        </p:txBody>
      </p:sp>
    </p:spTree>
    <p:extLst>
      <p:ext uri="{BB962C8B-B14F-4D97-AF65-F5344CB8AC3E}">
        <p14:creationId xmlns:p14="http://schemas.microsoft.com/office/powerpoint/2010/main" val="111357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403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28d Pathway Mapping </vt:lpstr>
      <vt:lpstr>Objectives</vt:lpstr>
      <vt:lpstr>Process</vt:lpstr>
      <vt:lpstr> Thinking of a patient who does NOT have cancer and presents with the NG12 criteria specified.</vt:lpstr>
      <vt:lpstr>PowerPoint Presentation</vt:lpstr>
      <vt:lpstr>Outputs</vt:lpstr>
      <vt:lpstr>PowerPoint Presentation</vt:lpstr>
      <vt:lpstr>Help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Randle</dc:creator>
  <cp:lastModifiedBy>Amelia Randle</cp:lastModifiedBy>
  <cp:revision>6</cp:revision>
  <dcterms:created xsi:type="dcterms:W3CDTF">2022-09-01T12:21:46Z</dcterms:created>
  <dcterms:modified xsi:type="dcterms:W3CDTF">2022-09-02T08:02:38Z</dcterms:modified>
</cp:coreProperties>
</file>