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6B5086-1A96-45B4-BB0D-A5360B0C54A1}"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6FA88-0998-4DD0-B18B-030C51B51859}" type="slidenum">
              <a:rPr lang="en-GB" smtClean="0"/>
              <a:t>‹#›</a:t>
            </a:fld>
            <a:endParaRPr lang="en-GB"/>
          </a:p>
        </p:txBody>
      </p:sp>
    </p:spTree>
    <p:extLst>
      <p:ext uri="{BB962C8B-B14F-4D97-AF65-F5344CB8AC3E}">
        <p14:creationId xmlns:p14="http://schemas.microsoft.com/office/powerpoint/2010/main" val="3281668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6B5086-1A96-45B4-BB0D-A5360B0C54A1}"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6FA88-0998-4DD0-B18B-030C51B51859}" type="slidenum">
              <a:rPr lang="en-GB" smtClean="0"/>
              <a:t>‹#›</a:t>
            </a:fld>
            <a:endParaRPr lang="en-GB"/>
          </a:p>
        </p:txBody>
      </p:sp>
    </p:spTree>
    <p:extLst>
      <p:ext uri="{BB962C8B-B14F-4D97-AF65-F5344CB8AC3E}">
        <p14:creationId xmlns:p14="http://schemas.microsoft.com/office/powerpoint/2010/main" val="140917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6B5086-1A96-45B4-BB0D-A5360B0C54A1}"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6FA88-0998-4DD0-B18B-030C51B5185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79327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6B5086-1A96-45B4-BB0D-A5360B0C54A1}"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6FA88-0998-4DD0-B18B-030C51B51859}" type="slidenum">
              <a:rPr lang="en-GB" smtClean="0"/>
              <a:t>‹#›</a:t>
            </a:fld>
            <a:endParaRPr lang="en-GB"/>
          </a:p>
        </p:txBody>
      </p:sp>
    </p:spTree>
    <p:extLst>
      <p:ext uri="{BB962C8B-B14F-4D97-AF65-F5344CB8AC3E}">
        <p14:creationId xmlns:p14="http://schemas.microsoft.com/office/powerpoint/2010/main" val="3408540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6B5086-1A96-45B4-BB0D-A5360B0C54A1}"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6FA88-0998-4DD0-B18B-030C51B5185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5885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6B5086-1A96-45B4-BB0D-A5360B0C54A1}"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6FA88-0998-4DD0-B18B-030C51B51859}" type="slidenum">
              <a:rPr lang="en-GB" smtClean="0"/>
              <a:t>‹#›</a:t>
            </a:fld>
            <a:endParaRPr lang="en-GB"/>
          </a:p>
        </p:txBody>
      </p:sp>
    </p:spTree>
    <p:extLst>
      <p:ext uri="{BB962C8B-B14F-4D97-AF65-F5344CB8AC3E}">
        <p14:creationId xmlns:p14="http://schemas.microsoft.com/office/powerpoint/2010/main" val="342285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6B5086-1A96-45B4-BB0D-A5360B0C54A1}"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6FA88-0998-4DD0-B18B-030C51B51859}" type="slidenum">
              <a:rPr lang="en-GB" smtClean="0"/>
              <a:t>‹#›</a:t>
            </a:fld>
            <a:endParaRPr lang="en-GB"/>
          </a:p>
        </p:txBody>
      </p:sp>
    </p:spTree>
    <p:extLst>
      <p:ext uri="{BB962C8B-B14F-4D97-AF65-F5344CB8AC3E}">
        <p14:creationId xmlns:p14="http://schemas.microsoft.com/office/powerpoint/2010/main" val="3469285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6B5086-1A96-45B4-BB0D-A5360B0C54A1}"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6FA88-0998-4DD0-B18B-030C51B51859}" type="slidenum">
              <a:rPr lang="en-GB" smtClean="0"/>
              <a:t>‹#›</a:t>
            </a:fld>
            <a:endParaRPr lang="en-GB"/>
          </a:p>
        </p:txBody>
      </p:sp>
    </p:spTree>
    <p:extLst>
      <p:ext uri="{BB962C8B-B14F-4D97-AF65-F5344CB8AC3E}">
        <p14:creationId xmlns:p14="http://schemas.microsoft.com/office/powerpoint/2010/main" val="3680622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6B5086-1A96-45B4-BB0D-A5360B0C54A1}"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6FA88-0998-4DD0-B18B-030C51B51859}" type="slidenum">
              <a:rPr lang="en-GB" smtClean="0"/>
              <a:t>‹#›</a:t>
            </a:fld>
            <a:endParaRPr lang="en-GB"/>
          </a:p>
        </p:txBody>
      </p:sp>
    </p:spTree>
    <p:extLst>
      <p:ext uri="{BB962C8B-B14F-4D97-AF65-F5344CB8AC3E}">
        <p14:creationId xmlns:p14="http://schemas.microsoft.com/office/powerpoint/2010/main" val="298036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6B5086-1A96-45B4-BB0D-A5360B0C54A1}" type="datetimeFigureOut">
              <a:rPr lang="en-GB" smtClean="0"/>
              <a:t>20/09/2022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6FA88-0998-4DD0-B18B-030C51B51859}" type="slidenum">
              <a:rPr lang="en-GB" smtClean="0"/>
              <a:t>‹#›</a:t>
            </a:fld>
            <a:endParaRPr lang="en-GB"/>
          </a:p>
        </p:txBody>
      </p:sp>
    </p:spTree>
    <p:extLst>
      <p:ext uri="{BB962C8B-B14F-4D97-AF65-F5344CB8AC3E}">
        <p14:creationId xmlns:p14="http://schemas.microsoft.com/office/powerpoint/2010/main" val="2793321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6B5086-1A96-45B4-BB0D-A5360B0C54A1}" type="datetimeFigureOut">
              <a:rPr lang="en-GB" smtClean="0"/>
              <a:t>20/09/2022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6FA88-0998-4DD0-B18B-030C51B51859}" type="slidenum">
              <a:rPr lang="en-GB" smtClean="0"/>
              <a:t>‹#›</a:t>
            </a:fld>
            <a:endParaRPr lang="en-GB"/>
          </a:p>
        </p:txBody>
      </p:sp>
    </p:spTree>
    <p:extLst>
      <p:ext uri="{BB962C8B-B14F-4D97-AF65-F5344CB8AC3E}">
        <p14:creationId xmlns:p14="http://schemas.microsoft.com/office/powerpoint/2010/main" val="983357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6B5086-1A96-45B4-BB0D-A5360B0C54A1}" type="datetimeFigureOut">
              <a:rPr lang="en-GB" smtClean="0"/>
              <a:t>20/09/2022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76FA88-0998-4DD0-B18B-030C51B51859}" type="slidenum">
              <a:rPr lang="en-GB" smtClean="0"/>
              <a:t>‹#›</a:t>
            </a:fld>
            <a:endParaRPr lang="en-GB"/>
          </a:p>
        </p:txBody>
      </p:sp>
    </p:spTree>
    <p:extLst>
      <p:ext uri="{BB962C8B-B14F-4D97-AF65-F5344CB8AC3E}">
        <p14:creationId xmlns:p14="http://schemas.microsoft.com/office/powerpoint/2010/main" val="1055549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6B5086-1A96-45B4-BB0D-A5360B0C54A1}" type="datetimeFigureOut">
              <a:rPr lang="en-GB" smtClean="0"/>
              <a:t>20/09/2022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76FA88-0998-4DD0-B18B-030C51B51859}" type="slidenum">
              <a:rPr lang="en-GB" smtClean="0"/>
              <a:t>‹#›</a:t>
            </a:fld>
            <a:endParaRPr lang="en-GB"/>
          </a:p>
        </p:txBody>
      </p:sp>
    </p:spTree>
    <p:extLst>
      <p:ext uri="{BB962C8B-B14F-4D97-AF65-F5344CB8AC3E}">
        <p14:creationId xmlns:p14="http://schemas.microsoft.com/office/powerpoint/2010/main" val="1896842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B5086-1A96-45B4-BB0D-A5360B0C54A1}" type="datetimeFigureOut">
              <a:rPr lang="en-GB" smtClean="0"/>
              <a:t>20/09/2022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76FA88-0998-4DD0-B18B-030C51B51859}" type="slidenum">
              <a:rPr lang="en-GB" smtClean="0"/>
              <a:t>‹#›</a:t>
            </a:fld>
            <a:endParaRPr lang="en-GB"/>
          </a:p>
        </p:txBody>
      </p:sp>
    </p:spTree>
    <p:extLst>
      <p:ext uri="{BB962C8B-B14F-4D97-AF65-F5344CB8AC3E}">
        <p14:creationId xmlns:p14="http://schemas.microsoft.com/office/powerpoint/2010/main" val="2570660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6B5086-1A96-45B4-BB0D-A5360B0C54A1}" type="datetimeFigureOut">
              <a:rPr lang="en-GB" smtClean="0"/>
              <a:t>20/09/2022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6FA88-0998-4DD0-B18B-030C51B51859}" type="slidenum">
              <a:rPr lang="en-GB" smtClean="0"/>
              <a:t>‹#›</a:t>
            </a:fld>
            <a:endParaRPr lang="en-GB"/>
          </a:p>
        </p:txBody>
      </p:sp>
    </p:spTree>
    <p:extLst>
      <p:ext uri="{BB962C8B-B14F-4D97-AF65-F5344CB8AC3E}">
        <p14:creationId xmlns:p14="http://schemas.microsoft.com/office/powerpoint/2010/main" val="408396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16B5086-1A96-45B4-BB0D-A5360B0C54A1}" type="datetimeFigureOut">
              <a:rPr lang="en-GB" smtClean="0"/>
              <a:t>20/09/2022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6FA88-0998-4DD0-B18B-030C51B51859}" type="slidenum">
              <a:rPr lang="en-GB" smtClean="0"/>
              <a:t>‹#›</a:t>
            </a:fld>
            <a:endParaRPr lang="en-GB"/>
          </a:p>
        </p:txBody>
      </p:sp>
    </p:spTree>
    <p:extLst>
      <p:ext uri="{BB962C8B-B14F-4D97-AF65-F5344CB8AC3E}">
        <p14:creationId xmlns:p14="http://schemas.microsoft.com/office/powerpoint/2010/main" val="2454259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16B5086-1A96-45B4-BB0D-A5360B0C54A1}" type="datetimeFigureOut">
              <a:rPr lang="en-GB" smtClean="0"/>
              <a:t>20/09/2022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0176FA88-0998-4DD0-B18B-030C51B51859}" type="slidenum">
              <a:rPr lang="en-GB" smtClean="0"/>
              <a:t>‹#›</a:t>
            </a:fld>
            <a:endParaRPr lang="en-GB"/>
          </a:p>
        </p:txBody>
      </p:sp>
    </p:spTree>
    <p:extLst>
      <p:ext uri="{BB962C8B-B14F-4D97-AF65-F5344CB8AC3E}">
        <p14:creationId xmlns:p14="http://schemas.microsoft.com/office/powerpoint/2010/main" val="2213480113"/>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SWAG guidelines</a:t>
            </a:r>
          </a:p>
        </p:txBody>
      </p:sp>
      <p:sp>
        <p:nvSpPr>
          <p:cNvPr id="3" name="Subtitle 2"/>
          <p:cNvSpPr>
            <a:spLocks noGrp="1"/>
          </p:cNvSpPr>
          <p:nvPr>
            <p:ph type="subTitle" idx="1"/>
          </p:nvPr>
        </p:nvSpPr>
        <p:spPr>
          <a:xfrm>
            <a:off x="1507067" y="4423954"/>
            <a:ext cx="7766936" cy="723778"/>
          </a:xfrm>
        </p:spPr>
        <p:txBody>
          <a:bodyPr/>
          <a:lstStyle/>
          <a:p>
            <a:r>
              <a:rPr lang="en-GB" dirty="0"/>
              <a:t>Mark Beresford</a:t>
            </a:r>
          </a:p>
        </p:txBody>
      </p:sp>
    </p:spTree>
    <p:extLst>
      <p:ext uri="{BB962C8B-B14F-4D97-AF65-F5344CB8AC3E}">
        <p14:creationId xmlns:p14="http://schemas.microsoft.com/office/powerpoint/2010/main" val="4146779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Oncotype</a:t>
            </a:r>
            <a:r>
              <a:rPr lang="en-GB" dirty="0"/>
              <a:t> DX testing in network</a:t>
            </a:r>
          </a:p>
        </p:txBody>
      </p:sp>
      <p:sp>
        <p:nvSpPr>
          <p:cNvPr id="3" name="Content Placeholder 2"/>
          <p:cNvSpPr>
            <a:spLocks noGrp="1"/>
          </p:cNvSpPr>
          <p:nvPr>
            <p:ph idx="1"/>
          </p:nvPr>
        </p:nvSpPr>
        <p:spPr/>
        <p:txBody>
          <a:bodyPr/>
          <a:lstStyle/>
          <a:p>
            <a:r>
              <a:rPr lang="en-GB" dirty="0"/>
              <a:t>Node negative – NICE approved</a:t>
            </a:r>
          </a:p>
          <a:p>
            <a:endParaRPr lang="en-GB" dirty="0"/>
          </a:p>
          <a:p>
            <a:r>
              <a:rPr lang="en-GB" dirty="0"/>
              <a:t>Node positive – variable usage geographically since COVID access</a:t>
            </a:r>
          </a:p>
        </p:txBody>
      </p:sp>
    </p:spTree>
    <p:extLst>
      <p:ext uri="{BB962C8B-B14F-4D97-AF65-F5344CB8AC3E}">
        <p14:creationId xmlns:p14="http://schemas.microsoft.com/office/powerpoint/2010/main" val="3268443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Extended endocrine letter</a:t>
            </a:r>
          </a:p>
        </p:txBody>
      </p:sp>
      <p:pic>
        <p:nvPicPr>
          <p:cNvPr id="4" name="Content Placeholder 3"/>
          <p:cNvPicPr>
            <a:picLocks noGrp="1" noChangeAspect="1"/>
          </p:cNvPicPr>
          <p:nvPr>
            <p:ph idx="1"/>
          </p:nvPr>
        </p:nvPicPr>
        <p:blipFill>
          <a:blip r:embed="rId2"/>
          <a:stretch>
            <a:fillRect/>
          </a:stretch>
        </p:blipFill>
        <p:spPr>
          <a:xfrm>
            <a:off x="3413761" y="1693202"/>
            <a:ext cx="2821300" cy="4348823"/>
          </a:xfrm>
          <a:prstGeom prst="rect">
            <a:avLst/>
          </a:prstGeom>
        </p:spPr>
      </p:pic>
    </p:spTree>
    <p:extLst>
      <p:ext uri="{BB962C8B-B14F-4D97-AF65-F5344CB8AC3E}">
        <p14:creationId xmlns:p14="http://schemas.microsoft.com/office/powerpoint/2010/main" val="35875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23109"/>
            <a:ext cx="9133114" cy="5253854"/>
          </a:xfrm>
        </p:spPr>
        <p:txBody>
          <a:bodyPr>
            <a:normAutofit/>
          </a:bodyPr>
          <a:lstStyle/>
          <a:p>
            <a:endParaRPr lang="en-GB" dirty="0"/>
          </a:p>
          <a:p>
            <a:r>
              <a:rPr lang="en-GB" dirty="0"/>
              <a:t>Extended adjuvant endocrine therapy may be considered for patients who have already completed 5 years of endocrine treatment for early breast cancer. This does not usually require a further secondary care review – please follow the guidelines below.</a:t>
            </a:r>
          </a:p>
          <a:p>
            <a:endParaRPr lang="en-GB" dirty="0"/>
          </a:p>
          <a:p>
            <a:r>
              <a:rPr lang="en-GB" dirty="0"/>
              <a:t>Extended treatment is likely to be of overall statistical benefit for patients who presented with poor or intermediate prognosis carcinomas, but of little or debatable value for patients who presented with good prognosis carcinomas (tumours less than 2cm, Grade 1 or 2 with clear lymph nodes). The risks of extended treatment include osteoporosis (aromatase inhibitors, AI) or venous thromboembolism and endometrial carcinoma (tamoxifen). Stopping at 5 years is a good option for all patients who are experiencing side effects that impact on quality of life.</a:t>
            </a:r>
          </a:p>
          <a:p>
            <a:endParaRPr lang="en-GB" dirty="0"/>
          </a:p>
          <a:p>
            <a:endParaRPr lang="en-GB" dirty="0"/>
          </a:p>
          <a:p>
            <a:endParaRPr lang="en-GB" dirty="0"/>
          </a:p>
        </p:txBody>
      </p:sp>
    </p:spTree>
    <p:extLst>
      <p:ext uri="{BB962C8B-B14F-4D97-AF65-F5344CB8AC3E}">
        <p14:creationId xmlns:p14="http://schemas.microsoft.com/office/powerpoint/2010/main" val="67311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8937"/>
            <a:ext cx="9019903" cy="5428026"/>
          </a:xfrm>
        </p:spPr>
        <p:txBody>
          <a:bodyPr>
            <a:normAutofit/>
          </a:bodyPr>
          <a:lstStyle/>
          <a:p>
            <a:r>
              <a:rPr lang="en-GB" dirty="0"/>
              <a:t>Extended treatment options after 5 years of treatment</a:t>
            </a:r>
          </a:p>
          <a:p>
            <a:endParaRPr lang="en-GB" dirty="0"/>
          </a:p>
          <a:p>
            <a:r>
              <a:rPr lang="en-GB" dirty="0"/>
              <a:t>Postmenopausal women:  </a:t>
            </a:r>
          </a:p>
          <a:p>
            <a:r>
              <a:rPr lang="en-GB" dirty="0"/>
              <a:t>The majority of postmenopausal women will have been treated with an AI (</a:t>
            </a:r>
            <a:r>
              <a:rPr lang="en-GB" dirty="0" err="1"/>
              <a:t>anastrozole</a:t>
            </a:r>
            <a:r>
              <a:rPr lang="en-GB" dirty="0"/>
              <a:t> or </a:t>
            </a:r>
            <a:r>
              <a:rPr lang="en-GB" dirty="0" err="1"/>
              <a:t>letrozole</a:t>
            </a:r>
            <a:r>
              <a:rPr lang="en-GB" dirty="0"/>
              <a:t>) which may be continued to a total of 7 years if well tolerated. Trials have shown no additional reduction in breast cancer recurrence by continuing to 10 years, but an increase in bone fractures*. For women continuing beyond 5 years a repeat bone density assessment (DEXA scan) is advisable. </a:t>
            </a:r>
          </a:p>
          <a:p>
            <a:r>
              <a:rPr lang="en-GB" dirty="0"/>
              <a:t>Patients that have taken tamoxifen for 5 years may continue on tamoxifen or switch to an AI. Women who have previously switched at 2-3 years should continue on the drug they are receiving to a combined total of 7 years.</a:t>
            </a:r>
          </a:p>
          <a:p>
            <a:endParaRPr lang="en-GB" dirty="0"/>
          </a:p>
        </p:txBody>
      </p:sp>
    </p:spTree>
    <p:extLst>
      <p:ext uri="{BB962C8B-B14F-4D97-AF65-F5344CB8AC3E}">
        <p14:creationId xmlns:p14="http://schemas.microsoft.com/office/powerpoint/2010/main" val="388175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9269"/>
            <a:ext cx="9063446" cy="5497694"/>
          </a:xfrm>
        </p:spPr>
        <p:txBody>
          <a:bodyPr>
            <a:normAutofit/>
          </a:bodyPr>
          <a:lstStyle/>
          <a:p>
            <a:r>
              <a:rPr lang="en-GB" dirty="0"/>
              <a:t>Pre or </a:t>
            </a:r>
            <a:r>
              <a:rPr lang="en-GB" dirty="0" err="1"/>
              <a:t>Perimenopausal</a:t>
            </a:r>
            <a:r>
              <a:rPr lang="en-GB" dirty="0"/>
              <a:t> women: </a:t>
            </a:r>
          </a:p>
          <a:p>
            <a:r>
              <a:rPr lang="en-GB" dirty="0"/>
              <a:t>Pre- and </a:t>
            </a:r>
            <a:r>
              <a:rPr lang="en-GB" dirty="0" err="1"/>
              <a:t>peri</a:t>
            </a:r>
            <a:r>
              <a:rPr lang="en-GB" dirty="0"/>
              <a:t>-menopausal women can continue on tamoxifen for up to a maximum of 10 years. Consideration may be given to reassessing menopausal status at years 2-5 for </a:t>
            </a:r>
            <a:r>
              <a:rPr lang="en-GB" dirty="0" err="1"/>
              <a:t>perimenopausal</a:t>
            </a:r>
            <a:r>
              <a:rPr lang="en-GB" dirty="0"/>
              <a:t> women, with a view to switching to an AI if confirmed postmenopausal. However menopausal status is difficult to determine whilst on endocrine treatment. FSH can be suppressed and </a:t>
            </a:r>
            <a:r>
              <a:rPr lang="en-GB" dirty="0" err="1"/>
              <a:t>oestradiol</a:t>
            </a:r>
            <a:r>
              <a:rPr lang="en-GB" dirty="0"/>
              <a:t> levels raised by tamoxifen. Caution should be exercised before recommending an AI for patients who have become </a:t>
            </a:r>
            <a:r>
              <a:rPr lang="en-GB" dirty="0" err="1"/>
              <a:t>amenorrhoeic</a:t>
            </a:r>
            <a:r>
              <a:rPr lang="en-GB" dirty="0"/>
              <a:t> whilst on treatment, particularly for women &lt;50 years of age and an FSH should be checked after 3 months to confirm &gt;35IU/L. Whenever there is reasonable doubt whether a woman has become permanently postmenopausal she should continue on tamoxifen. High risk premenopausal women may have been started on a </a:t>
            </a:r>
            <a:r>
              <a:rPr lang="en-GB" dirty="0" err="1"/>
              <a:t>GnRHa</a:t>
            </a:r>
            <a:r>
              <a:rPr lang="en-GB" dirty="0"/>
              <a:t> with either an AI or tamoxifen.  The </a:t>
            </a:r>
            <a:r>
              <a:rPr lang="en-GB" dirty="0" err="1"/>
              <a:t>GnRHa</a:t>
            </a:r>
            <a:r>
              <a:rPr lang="en-GB" dirty="0"/>
              <a:t> should be stopped at 5 years post-surgery and endocrine treatment can be extended with a further 5 years of treatment, using tamoxifen alone.</a:t>
            </a:r>
          </a:p>
          <a:p>
            <a:r>
              <a:rPr lang="en-GB" dirty="0"/>
              <a:t>If a woman at high risk wishes to continue endocrine treatment but has unmanageable side effects please consider referral to the Oncology Menopause Service.</a:t>
            </a:r>
          </a:p>
          <a:p>
            <a:r>
              <a:rPr lang="en-GB" dirty="0"/>
              <a:t>(ruh-tr.oncologymenopauseservice@nhs.net)</a:t>
            </a:r>
          </a:p>
        </p:txBody>
      </p:sp>
    </p:spTree>
    <p:extLst>
      <p:ext uri="{BB962C8B-B14F-4D97-AF65-F5344CB8AC3E}">
        <p14:creationId xmlns:p14="http://schemas.microsoft.com/office/powerpoint/2010/main" val="1406366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Adjuvant </a:t>
            </a:r>
            <a:r>
              <a:rPr lang="en-GB" dirty="0" err="1"/>
              <a:t>abemaciclib</a:t>
            </a:r>
            <a:endParaRPr lang="en-GB" dirty="0"/>
          </a:p>
        </p:txBody>
      </p:sp>
      <p:sp>
        <p:nvSpPr>
          <p:cNvPr id="3" name="Content Placeholder 2"/>
          <p:cNvSpPr>
            <a:spLocks noGrp="1"/>
          </p:cNvSpPr>
          <p:nvPr>
            <p:ph idx="1"/>
          </p:nvPr>
        </p:nvSpPr>
        <p:spPr/>
        <p:txBody>
          <a:bodyPr>
            <a:normAutofit fontScale="85000" lnSpcReduction="20000"/>
          </a:bodyPr>
          <a:lstStyle/>
          <a:p>
            <a:r>
              <a:rPr lang="en-GB" dirty="0"/>
              <a:t>Projected estimates for the introduction of a new cohort of patients on treatment for 2 years</a:t>
            </a:r>
          </a:p>
          <a:p>
            <a:r>
              <a:rPr lang="en-GB" dirty="0"/>
              <a:t>High risk </a:t>
            </a:r>
            <a:r>
              <a:rPr lang="en-GB" dirty="0" err="1"/>
              <a:t>ER+ve</a:t>
            </a:r>
            <a:r>
              <a:rPr lang="en-GB" dirty="0"/>
              <a:t> adjuvant</a:t>
            </a:r>
          </a:p>
          <a:p>
            <a:r>
              <a:rPr lang="en-GB" dirty="0"/>
              <a:t>We decided that it would be plausible that 50% of all HR+HER2- EBC patients who have had chemotherapy could be eligible for </a:t>
            </a:r>
            <a:r>
              <a:rPr lang="en-GB" dirty="0" err="1"/>
              <a:t>abemaciclib</a:t>
            </a:r>
            <a:endParaRPr lang="en-GB" dirty="0"/>
          </a:p>
          <a:p>
            <a:r>
              <a:rPr lang="en-GB" dirty="0"/>
              <a:t>Therefore assume that once the new CDKI treatment has been in use for 2+ years, the following data would apply:</a:t>
            </a:r>
          </a:p>
          <a:p>
            <a:endParaRPr lang="en-GB" dirty="0"/>
          </a:p>
          <a:p>
            <a:r>
              <a:rPr lang="en-GB" dirty="0"/>
              <a:t>Bath data: </a:t>
            </a:r>
          </a:p>
          <a:p>
            <a:pPr lvl="1"/>
            <a:r>
              <a:rPr lang="en-GB" dirty="0"/>
              <a:t>estimated 390 new EBC patients presenting each year </a:t>
            </a:r>
          </a:p>
          <a:p>
            <a:pPr lvl="1"/>
            <a:r>
              <a:rPr lang="en-GB" dirty="0"/>
              <a:t>160 of these patients are referred to SACT </a:t>
            </a:r>
          </a:p>
          <a:p>
            <a:pPr lvl="1"/>
            <a:r>
              <a:rPr lang="en-GB" dirty="0"/>
              <a:t>65 are HR+HER2- patients </a:t>
            </a:r>
          </a:p>
          <a:p>
            <a:pPr lvl="1"/>
            <a:r>
              <a:rPr lang="en-GB" dirty="0"/>
              <a:t>45 HR+HER2- patients go on to have chemotherapy </a:t>
            </a:r>
          </a:p>
          <a:p>
            <a:pPr lvl="1"/>
            <a:r>
              <a:rPr lang="en-GB" dirty="0"/>
              <a:t>23 HR+HER2- patients are considered high risk and could start </a:t>
            </a:r>
            <a:r>
              <a:rPr lang="en-GB" dirty="0" err="1"/>
              <a:t>Abemaciclib</a:t>
            </a:r>
            <a:r>
              <a:rPr lang="en-GB" dirty="0"/>
              <a:t> treatment</a:t>
            </a:r>
          </a:p>
        </p:txBody>
      </p:sp>
    </p:spTree>
    <p:extLst>
      <p:ext uri="{BB962C8B-B14F-4D97-AF65-F5344CB8AC3E}">
        <p14:creationId xmlns:p14="http://schemas.microsoft.com/office/powerpoint/2010/main" val="387836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566" y="670561"/>
            <a:ext cx="9838509" cy="5741534"/>
          </a:xfrm>
        </p:spPr>
        <p:txBody>
          <a:bodyPr>
            <a:normAutofit fontScale="92500" lnSpcReduction="10000"/>
          </a:bodyPr>
          <a:lstStyle/>
          <a:p>
            <a:r>
              <a:rPr lang="en-GB" dirty="0" err="1"/>
              <a:t>Abemaciclib</a:t>
            </a:r>
            <a:r>
              <a:rPr lang="en-GB" dirty="0"/>
              <a:t> eligible patient group</a:t>
            </a:r>
          </a:p>
          <a:p>
            <a:r>
              <a:rPr lang="en-GB" dirty="0"/>
              <a:t>We assume for our modelling purposes that the </a:t>
            </a:r>
            <a:r>
              <a:rPr lang="en-GB" dirty="0" err="1"/>
              <a:t>Abemaciclib</a:t>
            </a:r>
            <a:r>
              <a:rPr lang="en-GB" dirty="0"/>
              <a:t> eligible patient group will make up 50% of those HR+HER2-EBC patients falling within the 34% of all diagnosed early breast cancer patients requiring chemotherapy group.</a:t>
            </a:r>
          </a:p>
          <a:p>
            <a:r>
              <a:rPr lang="en-GB" dirty="0" err="1"/>
              <a:t>Abemaciclib</a:t>
            </a:r>
            <a:r>
              <a:rPr lang="en-GB" dirty="0"/>
              <a:t> follow-up schedule</a:t>
            </a:r>
          </a:p>
          <a:p>
            <a:r>
              <a:rPr lang="en-GB" dirty="0"/>
              <a:t>We assume that HR+HER2-EBC patients who are started on </a:t>
            </a:r>
            <a:r>
              <a:rPr lang="en-GB" dirty="0" err="1"/>
              <a:t>Abemaciclib</a:t>
            </a:r>
            <a:r>
              <a:rPr lang="en-GB" dirty="0"/>
              <a:t> will require 1-monthly medic role SACT oncology follow-up for the first 6 months of treatment and 3-monthly medic role SACT oncology follow-up thereafter until the 2-year treatment course is complete.</a:t>
            </a:r>
          </a:p>
          <a:p>
            <a:r>
              <a:rPr lang="en-GB" dirty="0"/>
              <a:t>We also assume that the </a:t>
            </a:r>
            <a:r>
              <a:rPr lang="en-GB" dirty="0" err="1"/>
              <a:t>Abemaciclib</a:t>
            </a:r>
            <a:r>
              <a:rPr lang="en-GB" dirty="0"/>
              <a:t> will be started an estimated 4 weeks after any primary chemotherapy or radiotherapy course is completed, so during month 7 or 8 of a patient’s first year within the SACT oncology service.</a:t>
            </a:r>
          </a:p>
          <a:p>
            <a:r>
              <a:rPr lang="en-GB" dirty="0" err="1"/>
              <a:t>Abemaciclib</a:t>
            </a:r>
            <a:r>
              <a:rPr lang="en-GB" dirty="0"/>
              <a:t> drop-out rate:</a:t>
            </a:r>
          </a:p>
          <a:p>
            <a:pPr lvl="1"/>
            <a:r>
              <a:rPr lang="en-GB" dirty="0"/>
              <a:t>We assume that the estimated </a:t>
            </a:r>
            <a:r>
              <a:rPr lang="en-GB" dirty="0" err="1"/>
              <a:t>Abemaciclib</a:t>
            </a:r>
            <a:r>
              <a:rPr lang="en-GB" dirty="0"/>
              <a:t> patient drop-out rate will be the same as that witnessed within the </a:t>
            </a:r>
            <a:r>
              <a:rPr lang="en-GB" dirty="0" err="1"/>
              <a:t>MonarchE</a:t>
            </a:r>
            <a:r>
              <a:rPr lang="en-GB" dirty="0"/>
              <a:t> study which was 17.2%.</a:t>
            </a:r>
          </a:p>
          <a:p>
            <a:pPr lvl="1"/>
            <a:r>
              <a:rPr lang="en-GB" dirty="0"/>
              <a:t>We also assume that these 17.2% of patients will all need at least one month’s worth of bloods and medic role oncology follow-up prior to discontinuing treatment.</a:t>
            </a:r>
          </a:p>
          <a:p>
            <a:pPr lvl="1"/>
            <a:r>
              <a:rPr lang="en-GB" dirty="0"/>
              <a:t>Only 2.8% of patients dropped out in the first month, with the remaining 14.4% of patients stopping treatment over the course of the 2 years. Patient demand is based on the drop-out rate seen over the two years.</a:t>
            </a:r>
          </a:p>
          <a:p>
            <a:endParaRPr lang="en-GB" dirty="0"/>
          </a:p>
        </p:txBody>
      </p:sp>
    </p:spTree>
    <p:extLst>
      <p:ext uri="{BB962C8B-B14F-4D97-AF65-F5344CB8AC3E}">
        <p14:creationId xmlns:p14="http://schemas.microsoft.com/office/powerpoint/2010/main" val="2743365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03451106"/>
              </p:ext>
            </p:extLst>
          </p:nvPr>
        </p:nvGraphicFramePr>
        <p:xfrm>
          <a:off x="1036320" y="1637211"/>
          <a:ext cx="8116387" cy="3683725"/>
        </p:xfrm>
        <a:graphic>
          <a:graphicData uri="http://schemas.openxmlformats.org/drawingml/2006/table">
            <a:tbl>
              <a:tblPr firstRow="1" firstCol="1" bandRow="1">
                <a:tableStyleId>{5C22544A-7EE6-4342-B048-85BDC9FD1C3A}</a:tableStyleId>
              </a:tblPr>
              <a:tblGrid>
                <a:gridCol w="6883750">
                  <a:extLst>
                    <a:ext uri="{9D8B030D-6E8A-4147-A177-3AD203B41FA5}">
                      <a16:colId xmlns:a16="http://schemas.microsoft.com/office/drawing/2014/main" val="3117360512"/>
                    </a:ext>
                  </a:extLst>
                </a:gridCol>
                <a:gridCol w="1232637">
                  <a:extLst>
                    <a:ext uri="{9D8B030D-6E8A-4147-A177-3AD203B41FA5}">
                      <a16:colId xmlns:a16="http://schemas.microsoft.com/office/drawing/2014/main" val="2229510378"/>
                    </a:ext>
                  </a:extLst>
                </a:gridCol>
              </a:tblGrid>
              <a:tr h="760838">
                <a:tc>
                  <a:txBody>
                    <a:bodyPr/>
                    <a:lstStyle/>
                    <a:p>
                      <a:pPr>
                        <a:lnSpc>
                          <a:spcPct val="107000"/>
                        </a:lnSpc>
                      </a:pPr>
                      <a:endParaRPr lang="en-GB" sz="20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2000">
                          <a:effectLst/>
                        </a:rPr>
                        <a:t>Bath</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95752174"/>
                  </a:ext>
                </a:extLst>
              </a:tr>
              <a:tr h="1401211">
                <a:tc>
                  <a:txBody>
                    <a:bodyPr/>
                    <a:lstStyle/>
                    <a:p>
                      <a:pPr algn="ctr">
                        <a:lnSpc>
                          <a:spcPct val="107000"/>
                        </a:lnSpc>
                        <a:spcAft>
                          <a:spcPts val="0"/>
                        </a:spcAft>
                      </a:pPr>
                      <a:r>
                        <a:rPr lang="en-GB" sz="2000">
                          <a:effectLst/>
                        </a:rPr>
                        <a:t>Total number of patients on new treatment (new, year 1 and year 2)</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2000">
                          <a:effectLst/>
                        </a:rPr>
                        <a:t>61</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20808115"/>
                  </a:ext>
                </a:extLst>
              </a:tr>
              <a:tr h="760838">
                <a:tc>
                  <a:txBody>
                    <a:bodyPr/>
                    <a:lstStyle/>
                    <a:p>
                      <a:pPr algn="ctr">
                        <a:lnSpc>
                          <a:spcPct val="107000"/>
                        </a:lnSpc>
                        <a:spcAft>
                          <a:spcPts val="0"/>
                        </a:spcAft>
                      </a:pPr>
                      <a:r>
                        <a:rPr lang="en-GB" sz="2000">
                          <a:effectLst/>
                        </a:rPr>
                        <a:t>Number of follow-up appointments required per year</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2000">
                          <a:effectLst/>
                        </a:rPr>
                        <a:t>249</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12893864"/>
                  </a:ext>
                </a:extLst>
              </a:tr>
              <a:tr h="760838">
                <a:tc>
                  <a:txBody>
                    <a:bodyPr/>
                    <a:lstStyle/>
                    <a:p>
                      <a:pPr algn="ctr">
                        <a:lnSpc>
                          <a:spcPct val="107000"/>
                        </a:lnSpc>
                        <a:spcAft>
                          <a:spcPts val="0"/>
                        </a:spcAft>
                      </a:pPr>
                      <a:r>
                        <a:rPr lang="en-GB" sz="2000">
                          <a:effectLst/>
                        </a:rPr>
                        <a:t>Number of follow-up appointments required per week</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2000" dirty="0">
                          <a:effectLst/>
                        </a:rPr>
                        <a:t>6</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84852226"/>
                  </a:ext>
                </a:extLst>
              </a:tr>
            </a:tbl>
          </a:graphicData>
        </a:graphic>
      </p:graphicFrame>
    </p:spTree>
    <p:extLst>
      <p:ext uri="{BB962C8B-B14F-4D97-AF65-F5344CB8AC3E}">
        <p14:creationId xmlns:p14="http://schemas.microsoft.com/office/powerpoint/2010/main" val="26957616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71</TotalTime>
  <Words>882</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SWAG guidelines</vt:lpstr>
      <vt:lpstr>Oncotype DX testing in network</vt:lpstr>
      <vt:lpstr>Extended endocrine letter</vt:lpstr>
      <vt:lpstr>PowerPoint Presentation</vt:lpstr>
      <vt:lpstr>PowerPoint Presentation</vt:lpstr>
      <vt:lpstr>PowerPoint Presentation</vt:lpstr>
      <vt:lpstr>Adjuvant abemaciclib</vt:lpstr>
      <vt:lpstr>PowerPoint Presentation</vt:lpstr>
      <vt:lpstr>PowerPoint Presentation</vt:lpstr>
    </vt:vector>
  </TitlesOfParts>
  <Company>Royal United Hospitals Bath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Beresford, Mark</dc:creator>
  <cp:lastModifiedBy>Helen Dunderdale</cp:lastModifiedBy>
  <cp:revision>3</cp:revision>
  <dcterms:created xsi:type="dcterms:W3CDTF">2022-09-14T14:00:32Z</dcterms:created>
  <dcterms:modified xsi:type="dcterms:W3CDTF">2022-09-20T11:27:49Z</dcterms:modified>
</cp:coreProperties>
</file>