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8"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99AFB-D538-6701-4527-D8A73E4560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1778D0B-7759-2365-4A01-37F755F98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6DD29A2-4487-7ADD-2469-BCE19A74D8B3}"/>
              </a:ext>
            </a:extLst>
          </p:cNvPr>
          <p:cNvSpPr>
            <a:spLocks noGrp="1"/>
          </p:cNvSpPr>
          <p:nvPr>
            <p:ph type="dt" sz="half" idx="10"/>
          </p:nvPr>
        </p:nvSpPr>
        <p:spPr/>
        <p:txBody>
          <a:bodyPr/>
          <a:lstStyle/>
          <a:p>
            <a:fld id="{FC90EDBE-BAAD-4B0E-A59C-C8AD917E50B6}" type="datetimeFigureOut">
              <a:rPr lang="en-GB" smtClean="0"/>
              <a:t>20/09/2022</a:t>
            </a:fld>
            <a:endParaRPr lang="en-GB"/>
          </a:p>
        </p:txBody>
      </p:sp>
      <p:sp>
        <p:nvSpPr>
          <p:cNvPr id="5" name="Footer Placeholder 4">
            <a:extLst>
              <a:ext uri="{FF2B5EF4-FFF2-40B4-BE49-F238E27FC236}">
                <a16:creationId xmlns:a16="http://schemas.microsoft.com/office/drawing/2014/main" id="{6D32FAFB-A4AC-B051-56D2-DE7B4E637B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BA01BE-3CAD-C4AA-E5DF-9DAFBA94EDD1}"/>
              </a:ext>
            </a:extLst>
          </p:cNvPr>
          <p:cNvSpPr>
            <a:spLocks noGrp="1"/>
          </p:cNvSpPr>
          <p:nvPr>
            <p:ph type="sldNum" sz="quarter" idx="12"/>
          </p:nvPr>
        </p:nvSpPr>
        <p:spPr/>
        <p:txBody>
          <a:bodyPr/>
          <a:lstStyle/>
          <a:p>
            <a:fld id="{0C7E0F00-4166-467A-A4DC-53BABD2384EC}" type="slidenum">
              <a:rPr lang="en-GB" smtClean="0"/>
              <a:t>‹#›</a:t>
            </a:fld>
            <a:endParaRPr lang="en-GB"/>
          </a:p>
        </p:txBody>
      </p:sp>
    </p:spTree>
    <p:extLst>
      <p:ext uri="{BB962C8B-B14F-4D97-AF65-F5344CB8AC3E}">
        <p14:creationId xmlns:p14="http://schemas.microsoft.com/office/powerpoint/2010/main" val="502633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E869D-87C5-AA3E-0D33-67D6C70D5E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4064AFC-5E44-9E66-A7A5-A92BE027F4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FEC6F2-8374-D972-3BE6-39BCAD3C81B9}"/>
              </a:ext>
            </a:extLst>
          </p:cNvPr>
          <p:cNvSpPr>
            <a:spLocks noGrp="1"/>
          </p:cNvSpPr>
          <p:nvPr>
            <p:ph type="dt" sz="half" idx="10"/>
          </p:nvPr>
        </p:nvSpPr>
        <p:spPr/>
        <p:txBody>
          <a:bodyPr/>
          <a:lstStyle/>
          <a:p>
            <a:fld id="{FC90EDBE-BAAD-4B0E-A59C-C8AD917E50B6}" type="datetimeFigureOut">
              <a:rPr lang="en-GB" smtClean="0"/>
              <a:t>20/09/2022</a:t>
            </a:fld>
            <a:endParaRPr lang="en-GB"/>
          </a:p>
        </p:txBody>
      </p:sp>
      <p:sp>
        <p:nvSpPr>
          <p:cNvPr id="5" name="Footer Placeholder 4">
            <a:extLst>
              <a:ext uri="{FF2B5EF4-FFF2-40B4-BE49-F238E27FC236}">
                <a16:creationId xmlns:a16="http://schemas.microsoft.com/office/drawing/2014/main" id="{EC5639CC-2D8E-DE9D-CE75-3A7926E10C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9275A6-CAB3-8E22-72C2-9D090226186F}"/>
              </a:ext>
            </a:extLst>
          </p:cNvPr>
          <p:cNvSpPr>
            <a:spLocks noGrp="1"/>
          </p:cNvSpPr>
          <p:nvPr>
            <p:ph type="sldNum" sz="quarter" idx="12"/>
          </p:nvPr>
        </p:nvSpPr>
        <p:spPr/>
        <p:txBody>
          <a:bodyPr/>
          <a:lstStyle/>
          <a:p>
            <a:fld id="{0C7E0F00-4166-467A-A4DC-53BABD2384EC}" type="slidenum">
              <a:rPr lang="en-GB" smtClean="0"/>
              <a:t>‹#›</a:t>
            </a:fld>
            <a:endParaRPr lang="en-GB"/>
          </a:p>
        </p:txBody>
      </p:sp>
    </p:spTree>
    <p:extLst>
      <p:ext uri="{BB962C8B-B14F-4D97-AF65-F5344CB8AC3E}">
        <p14:creationId xmlns:p14="http://schemas.microsoft.com/office/powerpoint/2010/main" val="1189377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63ABA5-4582-3EA2-6676-F7CF5B25E2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787E0B-86E1-D50E-A71E-CD36F711B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6265FE-FC8B-05C8-D422-5092CEB9B56C}"/>
              </a:ext>
            </a:extLst>
          </p:cNvPr>
          <p:cNvSpPr>
            <a:spLocks noGrp="1"/>
          </p:cNvSpPr>
          <p:nvPr>
            <p:ph type="dt" sz="half" idx="10"/>
          </p:nvPr>
        </p:nvSpPr>
        <p:spPr/>
        <p:txBody>
          <a:bodyPr/>
          <a:lstStyle/>
          <a:p>
            <a:fld id="{FC90EDBE-BAAD-4B0E-A59C-C8AD917E50B6}" type="datetimeFigureOut">
              <a:rPr lang="en-GB" smtClean="0"/>
              <a:t>20/09/2022</a:t>
            </a:fld>
            <a:endParaRPr lang="en-GB"/>
          </a:p>
        </p:txBody>
      </p:sp>
      <p:sp>
        <p:nvSpPr>
          <p:cNvPr id="5" name="Footer Placeholder 4">
            <a:extLst>
              <a:ext uri="{FF2B5EF4-FFF2-40B4-BE49-F238E27FC236}">
                <a16:creationId xmlns:a16="http://schemas.microsoft.com/office/drawing/2014/main" id="{4ECD2464-568E-EAB5-9F0C-11BAC3FA72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854F00-5240-C300-A6C8-466C1FAD741A}"/>
              </a:ext>
            </a:extLst>
          </p:cNvPr>
          <p:cNvSpPr>
            <a:spLocks noGrp="1"/>
          </p:cNvSpPr>
          <p:nvPr>
            <p:ph type="sldNum" sz="quarter" idx="12"/>
          </p:nvPr>
        </p:nvSpPr>
        <p:spPr/>
        <p:txBody>
          <a:bodyPr/>
          <a:lstStyle/>
          <a:p>
            <a:fld id="{0C7E0F00-4166-467A-A4DC-53BABD2384EC}" type="slidenum">
              <a:rPr lang="en-GB" smtClean="0"/>
              <a:t>‹#›</a:t>
            </a:fld>
            <a:endParaRPr lang="en-GB"/>
          </a:p>
        </p:txBody>
      </p:sp>
    </p:spTree>
    <p:extLst>
      <p:ext uri="{BB962C8B-B14F-4D97-AF65-F5344CB8AC3E}">
        <p14:creationId xmlns:p14="http://schemas.microsoft.com/office/powerpoint/2010/main" val="253048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8B65D-7814-5133-4603-38DE86E70F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749A64-AB9F-BF90-9280-0AB8F8FF70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F984A7-3AFB-AB81-5E91-19E9A16C0C6A}"/>
              </a:ext>
            </a:extLst>
          </p:cNvPr>
          <p:cNvSpPr>
            <a:spLocks noGrp="1"/>
          </p:cNvSpPr>
          <p:nvPr>
            <p:ph type="dt" sz="half" idx="10"/>
          </p:nvPr>
        </p:nvSpPr>
        <p:spPr/>
        <p:txBody>
          <a:bodyPr/>
          <a:lstStyle/>
          <a:p>
            <a:fld id="{FC90EDBE-BAAD-4B0E-A59C-C8AD917E50B6}" type="datetimeFigureOut">
              <a:rPr lang="en-GB" smtClean="0"/>
              <a:t>20/09/2022</a:t>
            </a:fld>
            <a:endParaRPr lang="en-GB"/>
          </a:p>
        </p:txBody>
      </p:sp>
      <p:sp>
        <p:nvSpPr>
          <p:cNvPr id="5" name="Footer Placeholder 4">
            <a:extLst>
              <a:ext uri="{FF2B5EF4-FFF2-40B4-BE49-F238E27FC236}">
                <a16:creationId xmlns:a16="http://schemas.microsoft.com/office/drawing/2014/main" id="{1A0B71E6-4DD7-C043-9A8F-2C22C6FD31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73CC21-47A1-2819-DA39-A73A1EB1FE15}"/>
              </a:ext>
            </a:extLst>
          </p:cNvPr>
          <p:cNvSpPr>
            <a:spLocks noGrp="1"/>
          </p:cNvSpPr>
          <p:nvPr>
            <p:ph type="sldNum" sz="quarter" idx="12"/>
          </p:nvPr>
        </p:nvSpPr>
        <p:spPr/>
        <p:txBody>
          <a:bodyPr/>
          <a:lstStyle/>
          <a:p>
            <a:fld id="{0C7E0F00-4166-467A-A4DC-53BABD2384EC}" type="slidenum">
              <a:rPr lang="en-GB" smtClean="0"/>
              <a:t>‹#›</a:t>
            </a:fld>
            <a:endParaRPr lang="en-GB"/>
          </a:p>
        </p:txBody>
      </p:sp>
    </p:spTree>
    <p:extLst>
      <p:ext uri="{BB962C8B-B14F-4D97-AF65-F5344CB8AC3E}">
        <p14:creationId xmlns:p14="http://schemas.microsoft.com/office/powerpoint/2010/main" val="1921177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81FD1-31EC-D228-DB8D-8B6698604E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397EC1-CB97-ECFA-A2A1-C71C45A676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94ADBD-2B0A-DF60-AFF2-6BEE66A044DF}"/>
              </a:ext>
            </a:extLst>
          </p:cNvPr>
          <p:cNvSpPr>
            <a:spLocks noGrp="1"/>
          </p:cNvSpPr>
          <p:nvPr>
            <p:ph type="dt" sz="half" idx="10"/>
          </p:nvPr>
        </p:nvSpPr>
        <p:spPr/>
        <p:txBody>
          <a:bodyPr/>
          <a:lstStyle/>
          <a:p>
            <a:fld id="{FC90EDBE-BAAD-4B0E-A59C-C8AD917E50B6}" type="datetimeFigureOut">
              <a:rPr lang="en-GB" smtClean="0"/>
              <a:t>20/09/2022</a:t>
            </a:fld>
            <a:endParaRPr lang="en-GB"/>
          </a:p>
        </p:txBody>
      </p:sp>
      <p:sp>
        <p:nvSpPr>
          <p:cNvPr id="5" name="Footer Placeholder 4">
            <a:extLst>
              <a:ext uri="{FF2B5EF4-FFF2-40B4-BE49-F238E27FC236}">
                <a16:creationId xmlns:a16="http://schemas.microsoft.com/office/drawing/2014/main" id="{832668CA-98CC-E4CB-76BA-6FFF76E9D9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9E8E61-A4F5-CE97-6776-7D4514A1A3B4}"/>
              </a:ext>
            </a:extLst>
          </p:cNvPr>
          <p:cNvSpPr>
            <a:spLocks noGrp="1"/>
          </p:cNvSpPr>
          <p:nvPr>
            <p:ph type="sldNum" sz="quarter" idx="12"/>
          </p:nvPr>
        </p:nvSpPr>
        <p:spPr/>
        <p:txBody>
          <a:bodyPr/>
          <a:lstStyle/>
          <a:p>
            <a:fld id="{0C7E0F00-4166-467A-A4DC-53BABD2384EC}" type="slidenum">
              <a:rPr lang="en-GB" smtClean="0"/>
              <a:t>‹#›</a:t>
            </a:fld>
            <a:endParaRPr lang="en-GB"/>
          </a:p>
        </p:txBody>
      </p:sp>
    </p:spTree>
    <p:extLst>
      <p:ext uri="{BB962C8B-B14F-4D97-AF65-F5344CB8AC3E}">
        <p14:creationId xmlns:p14="http://schemas.microsoft.com/office/powerpoint/2010/main" val="270816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29ED4-869C-EA07-0DBA-72C0B1FD76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5B99C3-25F2-8EC3-7B76-25F63EEBDF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5FCB6D-357D-C2B3-84EE-B4854A898C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0FB185E-7EE9-15B1-59A4-272DBDA38B2C}"/>
              </a:ext>
            </a:extLst>
          </p:cNvPr>
          <p:cNvSpPr>
            <a:spLocks noGrp="1"/>
          </p:cNvSpPr>
          <p:nvPr>
            <p:ph type="dt" sz="half" idx="10"/>
          </p:nvPr>
        </p:nvSpPr>
        <p:spPr/>
        <p:txBody>
          <a:bodyPr/>
          <a:lstStyle/>
          <a:p>
            <a:fld id="{FC90EDBE-BAAD-4B0E-A59C-C8AD917E50B6}" type="datetimeFigureOut">
              <a:rPr lang="en-GB" smtClean="0"/>
              <a:t>20/09/2022</a:t>
            </a:fld>
            <a:endParaRPr lang="en-GB"/>
          </a:p>
        </p:txBody>
      </p:sp>
      <p:sp>
        <p:nvSpPr>
          <p:cNvPr id="6" name="Footer Placeholder 5">
            <a:extLst>
              <a:ext uri="{FF2B5EF4-FFF2-40B4-BE49-F238E27FC236}">
                <a16:creationId xmlns:a16="http://schemas.microsoft.com/office/drawing/2014/main" id="{7FE2B8FF-6EEA-6AF7-FAD0-026A8C05AA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22B43C-D86C-1D6B-96C8-E7F0515150D6}"/>
              </a:ext>
            </a:extLst>
          </p:cNvPr>
          <p:cNvSpPr>
            <a:spLocks noGrp="1"/>
          </p:cNvSpPr>
          <p:nvPr>
            <p:ph type="sldNum" sz="quarter" idx="12"/>
          </p:nvPr>
        </p:nvSpPr>
        <p:spPr/>
        <p:txBody>
          <a:bodyPr/>
          <a:lstStyle/>
          <a:p>
            <a:fld id="{0C7E0F00-4166-467A-A4DC-53BABD2384EC}" type="slidenum">
              <a:rPr lang="en-GB" smtClean="0"/>
              <a:t>‹#›</a:t>
            </a:fld>
            <a:endParaRPr lang="en-GB"/>
          </a:p>
        </p:txBody>
      </p:sp>
    </p:spTree>
    <p:extLst>
      <p:ext uri="{BB962C8B-B14F-4D97-AF65-F5344CB8AC3E}">
        <p14:creationId xmlns:p14="http://schemas.microsoft.com/office/powerpoint/2010/main" val="4272298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26BF-B37F-39E9-C508-3FB618CFDFC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B1CA34-5BD0-7C0F-5944-38E1BD5852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BDC5FF-51C9-3F08-2F33-5A33A7C889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BD356B-77B7-AED0-131E-C28DE0FC18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6031E8-69C2-5C13-A94C-36E870E73A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2523BFF-D417-0B2D-1B32-CF9BB5638968}"/>
              </a:ext>
            </a:extLst>
          </p:cNvPr>
          <p:cNvSpPr>
            <a:spLocks noGrp="1"/>
          </p:cNvSpPr>
          <p:nvPr>
            <p:ph type="dt" sz="half" idx="10"/>
          </p:nvPr>
        </p:nvSpPr>
        <p:spPr/>
        <p:txBody>
          <a:bodyPr/>
          <a:lstStyle/>
          <a:p>
            <a:fld id="{FC90EDBE-BAAD-4B0E-A59C-C8AD917E50B6}" type="datetimeFigureOut">
              <a:rPr lang="en-GB" smtClean="0"/>
              <a:t>20/09/2022</a:t>
            </a:fld>
            <a:endParaRPr lang="en-GB"/>
          </a:p>
        </p:txBody>
      </p:sp>
      <p:sp>
        <p:nvSpPr>
          <p:cNvPr id="8" name="Footer Placeholder 7">
            <a:extLst>
              <a:ext uri="{FF2B5EF4-FFF2-40B4-BE49-F238E27FC236}">
                <a16:creationId xmlns:a16="http://schemas.microsoft.com/office/drawing/2014/main" id="{AEAE7053-2DB1-ADFC-635F-9E243373F6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49EF424-B4CE-02CD-A33B-90C4EF5CDBFC}"/>
              </a:ext>
            </a:extLst>
          </p:cNvPr>
          <p:cNvSpPr>
            <a:spLocks noGrp="1"/>
          </p:cNvSpPr>
          <p:nvPr>
            <p:ph type="sldNum" sz="quarter" idx="12"/>
          </p:nvPr>
        </p:nvSpPr>
        <p:spPr/>
        <p:txBody>
          <a:bodyPr/>
          <a:lstStyle/>
          <a:p>
            <a:fld id="{0C7E0F00-4166-467A-A4DC-53BABD2384EC}" type="slidenum">
              <a:rPr lang="en-GB" smtClean="0"/>
              <a:t>‹#›</a:t>
            </a:fld>
            <a:endParaRPr lang="en-GB"/>
          </a:p>
        </p:txBody>
      </p:sp>
    </p:spTree>
    <p:extLst>
      <p:ext uri="{BB962C8B-B14F-4D97-AF65-F5344CB8AC3E}">
        <p14:creationId xmlns:p14="http://schemas.microsoft.com/office/powerpoint/2010/main" val="3637042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F4ED5-F536-5D15-CB88-4B6926D3993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940009E-AA79-02A3-E705-A908BD89E408}"/>
              </a:ext>
            </a:extLst>
          </p:cNvPr>
          <p:cNvSpPr>
            <a:spLocks noGrp="1"/>
          </p:cNvSpPr>
          <p:nvPr>
            <p:ph type="dt" sz="half" idx="10"/>
          </p:nvPr>
        </p:nvSpPr>
        <p:spPr/>
        <p:txBody>
          <a:bodyPr/>
          <a:lstStyle/>
          <a:p>
            <a:fld id="{FC90EDBE-BAAD-4B0E-A59C-C8AD917E50B6}" type="datetimeFigureOut">
              <a:rPr lang="en-GB" smtClean="0"/>
              <a:t>20/09/2022</a:t>
            </a:fld>
            <a:endParaRPr lang="en-GB"/>
          </a:p>
        </p:txBody>
      </p:sp>
      <p:sp>
        <p:nvSpPr>
          <p:cNvPr id="4" name="Footer Placeholder 3">
            <a:extLst>
              <a:ext uri="{FF2B5EF4-FFF2-40B4-BE49-F238E27FC236}">
                <a16:creationId xmlns:a16="http://schemas.microsoft.com/office/drawing/2014/main" id="{B9AEB55F-2488-495D-270F-C6FCA551BA8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53017D4-50AB-37CF-0A20-020D6BA7F42B}"/>
              </a:ext>
            </a:extLst>
          </p:cNvPr>
          <p:cNvSpPr>
            <a:spLocks noGrp="1"/>
          </p:cNvSpPr>
          <p:nvPr>
            <p:ph type="sldNum" sz="quarter" idx="12"/>
          </p:nvPr>
        </p:nvSpPr>
        <p:spPr/>
        <p:txBody>
          <a:bodyPr/>
          <a:lstStyle/>
          <a:p>
            <a:fld id="{0C7E0F00-4166-467A-A4DC-53BABD2384EC}" type="slidenum">
              <a:rPr lang="en-GB" smtClean="0"/>
              <a:t>‹#›</a:t>
            </a:fld>
            <a:endParaRPr lang="en-GB"/>
          </a:p>
        </p:txBody>
      </p:sp>
    </p:spTree>
    <p:extLst>
      <p:ext uri="{BB962C8B-B14F-4D97-AF65-F5344CB8AC3E}">
        <p14:creationId xmlns:p14="http://schemas.microsoft.com/office/powerpoint/2010/main" val="145047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D7FF1E-C988-FA6B-E299-4B92926D6BDC}"/>
              </a:ext>
            </a:extLst>
          </p:cNvPr>
          <p:cNvSpPr>
            <a:spLocks noGrp="1"/>
          </p:cNvSpPr>
          <p:nvPr>
            <p:ph type="dt" sz="half" idx="10"/>
          </p:nvPr>
        </p:nvSpPr>
        <p:spPr/>
        <p:txBody>
          <a:bodyPr/>
          <a:lstStyle/>
          <a:p>
            <a:fld id="{FC90EDBE-BAAD-4B0E-A59C-C8AD917E50B6}" type="datetimeFigureOut">
              <a:rPr lang="en-GB" smtClean="0"/>
              <a:t>20/09/2022</a:t>
            </a:fld>
            <a:endParaRPr lang="en-GB"/>
          </a:p>
        </p:txBody>
      </p:sp>
      <p:sp>
        <p:nvSpPr>
          <p:cNvPr id="3" name="Footer Placeholder 2">
            <a:extLst>
              <a:ext uri="{FF2B5EF4-FFF2-40B4-BE49-F238E27FC236}">
                <a16:creationId xmlns:a16="http://schemas.microsoft.com/office/drawing/2014/main" id="{6F7D2264-87F6-7760-9858-4CD5175ECE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B24E525-8819-4F1E-16DF-91E0DEFB4F0E}"/>
              </a:ext>
            </a:extLst>
          </p:cNvPr>
          <p:cNvSpPr>
            <a:spLocks noGrp="1"/>
          </p:cNvSpPr>
          <p:nvPr>
            <p:ph type="sldNum" sz="quarter" idx="12"/>
          </p:nvPr>
        </p:nvSpPr>
        <p:spPr/>
        <p:txBody>
          <a:bodyPr/>
          <a:lstStyle/>
          <a:p>
            <a:fld id="{0C7E0F00-4166-467A-A4DC-53BABD2384EC}" type="slidenum">
              <a:rPr lang="en-GB" smtClean="0"/>
              <a:t>‹#›</a:t>
            </a:fld>
            <a:endParaRPr lang="en-GB"/>
          </a:p>
        </p:txBody>
      </p:sp>
    </p:spTree>
    <p:extLst>
      <p:ext uri="{BB962C8B-B14F-4D97-AF65-F5344CB8AC3E}">
        <p14:creationId xmlns:p14="http://schemas.microsoft.com/office/powerpoint/2010/main" val="1152095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2AAF7-FDA8-CE56-43AA-7151286E67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341F20-7E2F-B3B5-CF53-3ACBEA640B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22DCE4-9655-122B-F2F7-3530796002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512A2D-7901-CBAE-01BD-A25671033B60}"/>
              </a:ext>
            </a:extLst>
          </p:cNvPr>
          <p:cNvSpPr>
            <a:spLocks noGrp="1"/>
          </p:cNvSpPr>
          <p:nvPr>
            <p:ph type="dt" sz="half" idx="10"/>
          </p:nvPr>
        </p:nvSpPr>
        <p:spPr/>
        <p:txBody>
          <a:bodyPr/>
          <a:lstStyle/>
          <a:p>
            <a:fld id="{FC90EDBE-BAAD-4B0E-A59C-C8AD917E50B6}" type="datetimeFigureOut">
              <a:rPr lang="en-GB" smtClean="0"/>
              <a:t>20/09/2022</a:t>
            </a:fld>
            <a:endParaRPr lang="en-GB"/>
          </a:p>
        </p:txBody>
      </p:sp>
      <p:sp>
        <p:nvSpPr>
          <p:cNvPr id="6" name="Footer Placeholder 5">
            <a:extLst>
              <a:ext uri="{FF2B5EF4-FFF2-40B4-BE49-F238E27FC236}">
                <a16:creationId xmlns:a16="http://schemas.microsoft.com/office/drawing/2014/main" id="{5B43555B-281D-1ABE-A501-CD00577ABA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C157B9-4FD8-5504-448B-1C017C8C71A6}"/>
              </a:ext>
            </a:extLst>
          </p:cNvPr>
          <p:cNvSpPr>
            <a:spLocks noGrp="1"/>
          </p:cNvSpPr>
          <p:nvPr>
            <p:ph type="sldNum" sz="quarter" idx="12"/>
          </p:nvPr>
        </p:nvSpPr>
        <p:spPr/>
        <p:txBody>
          <a:bodyPr/>
          <a:lstStyle/>
          <a:p>
            <a:fld id="{0C7E0F00-4166-467A-A4DC-53BABD2384EC}" type="slidenum">
              <a:rPr lang="en-GB" smtClean="0"/>
              <a:t>‹#›</a:t>
            </a:fld>
            <a:endParaRPr lang="en-GB"/>
          </a:p>
        </p:txBody>
      </p:sp>
    </p:spTree>
    <p:extLst>
      <p:ext uri="{BB962C8B-B14F-4D97-AF65-F5344CB8AC3E}">
        <p14:creationId xmlns:p14="http://schemas.microsoft.com/office/powerpoint/2010/main" val="427717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05FE7-6E7C-AFB7-26F9-67E11A582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E2C4C8-5D58-6AF3-366A-E955E26EB6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4F17533-B03F-9CF6-FDF9-B454A675E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41044B-CAA7-275B-7994-20217BF9A259}"/>
              </a:ext>
            </a:extLst>
          </p:cNvPr>
          <p:cNvSpPr>
            <a:spLocks noGrp="1"/>
          </p:cNvSpPr>
          <p:nvPr>
            <p:ph type="dt" sz="half" idx="10"/>
          </p:nvPr>
        </p:nvSpPr>
        <p:spPr/>
        <p:txBody>
          <a:bodyPr/>
          <a:lstStyle/>
          <a:p>
            <a:fld id="{FC90EDBE-BAAD-4B0E-A59C-C8AD917E50B6}" type="datetimeFigureOut">
              <a:rPr lang="en-GB" smtClean="0"/>
              <a:t>20/09/2022</a:t>
            </a:fld>
            <a:endParaRPr lang="en-GB"/>
          </a:p>
        </p:txBody>
      </p:sp>
      <p:sp>
        <p:nvSpPr>
          <p:cNvPr id="6" name="Footer Placeholder 5">
            <a:extLst>
              <a:ext uri="{FF2B5EF4-FFF2-40B4-BE49-F238E27FC236}">
                <a16:creationId xmlns:a16="http://schemas.microsoft.com/office/drawing/2014/main" id="{EBD49724-66A7-81F2-939C-8BEBB03FF7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A86962-BE4C-522A-1E8B-64729FD14A02}"/>
              </a:ext>
            </a:extLst>
          </p:cNvPr>
          <p:cNvSpPr>
            <a:spLocks noGrp="1"/>
          </p:cNvSpPr>
          <p:nvPr>
            <p:ph type="sldNum" sz="quarter" idx="12"/>
          </p:nvPr>
        </p:nvSpPr>
        <p:spPr/>
        <p:txBody>
          <a:bodyPr/>
          <a:lstStyle/>
          <a:p>
            <a:fld id="{0C7E0F00-4166-467A-A4DC-53BABD2384EC}" type="slidenum">
              <a:rPr lang="en-GB" smtClean="0"/>
              <a:t>‹#›</a:t>
            </a:fld>
            <a:endParaRPr lang="en-GB"/>
          </a:p>
        </p:txBody>
      </p:sp>
    </p:spTree>
    <p:extLst>
      <p:ext uri="{BB962C8B-B14F-4D97-AF65-F5344CB8AC3E}">
        <p14:creationId xmlns:p14="http://schemas.microsoft.com/office/powerpoint/2010/main" val="1634918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1113EA-F2AB-634B-370E-2F3053AEDC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5D5417-31FB-A62F-0D02-9297865B8E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BC5004-1A02-A094-8ECE-5EAA262B17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0EDBE-BAAD-4B0E-A59C-C8AD917E50B6}" type="datetimeFigureOut">
              <a:rPr lang="en-GB" smtClean="0"/>
              <a:t>20/09/2022</a:t>
            </a:fld>
            <a:endParaRPr lang="en-GB"/>
          </a:p>
        </p:txBody>
      </p:sp>
      <p:sp>
        <p:nvSpPr>
          <p:cNvPr id="5" name="Footer Placeholder 4">
            <a:extLst>
              <a:ext uri="{FF2B5EF4-FFF2-40B4-BE49-F238E27FC236}">
                <a16:creationId xmlns:a16="http://schemas.microsoft.com/office/drawing/2014/main" id="{4F8DD84F-3170-CA95-10B6-86C6F4F87C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B820F1-A462-1DA3-F74D-1F595052FE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E0F00-4166-467A-A4DC-53BABD2384EC}" type="slidenum">
              <a:rPr lang="en-GB" smtClean="0"/>
              <a:t>‹#›</a:t>
            </a:fld>
            <a:endParaRPr lang="en-GB"/>
          </a:p>
        </p:txBody>
      </p:sp>
    </p:spTree>
    <p:extLst>
      <p:ext uri="{BB962C8B-B14F-4D97-AF65-F5344CB8AC3E}">
        <p14:creationId xmlns:p14="http://schemas.microsoft.com/office/powerpoint/2010/main" val="2328398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7BF1B-25C6-BBB2-406C-4EA20540FFD9}"/>
              </a:ext>
            </a:extLst>
          </p:cNvPr>
          <p:cNvSpPr>
            <a:spLocks noGrp="1"/>
          </p:cNvSpPr>
          <p:nvPr>
            <p:ph type="ctrTitle"/>
          </p:nvPr>
        </p:nvSpPr>
        <p:spPr/>
        <p:txBody>
          <a:bodyPr/>
          <a:lstStyle/>
          <a:p>
            <a:r>
              <a:rPr lang="en-GB" dirty="0"/>
              <a:t>Breast Cancer Pressures</a:t>
            </a:r>
          </a:p>
        </p:txBody>
      </p:sp>
      <p:sp>
        <p:nvSpPr>
          <p:cNvPr id="3" name="Subtitle 2">
            <a:extLst>
              <a:ext uri="{FF2B5EF4-FFF2-40B4-BE49-F238E27FC236}">
                <a16:creationId xmlns:a16="http://schemas.microsoft.com/office/drawing/2014/main" id="{1963BC00-6EDD-B44C-8D08-BAB0B4673A18}"/>
              </a:ext>
            </a:extLst>
          </p:cNvPr>
          <p:cNvSpPr>
            <a:spLocks noGrp="1"/>
          </p:cNvSpPr>
          <p:nvPr>
            <p:ph type="subTitle" idx="1"/>
          </p:nvPr>
        </p:nvSpPr>
        <p:spPr/>
        <p:txBody>
          <a:bodyPr/>
          <a:lstStyle/>
          <a:p>
            <a:r>
              <a:rPr lang="en-GB" dirty="0"/>
              <a:t>20/09/2022</a:t>
            </a:r>
          </a:p>
        </p:txBody>
      </p:sp>
    </p:spTree>
    <p:extLst>
      <p:ext uri="{BB962C8B-B14F-4D97-AF65-F5344CB8AC3E}">
        <p14:creationId xmlns:p14="http://schemas.microsoft.com/office/powerpoint/2010/main" val="319762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38739-E30D-FECC-1D14-5BD764AA2E92}"/>
              </a:ext>
            </a:extLst>
          </p:cNvPr>
          <p:cNvSpPr>
            <a:spLocks noGrp="1"/>
          </p:cNvSpPr>
          <p:nvPr>
            <p:ph type="title"/>
          </p:nvPr>
        </p:nvSpPr>
        <p:spPr>
          <a:xfrm>
            <a:off x="838200" y="104776"/>
            <a:ext cx="10515600" cy="576262"/>
          </a:xfrm>
        </p:spPr>
        <p:txBody>
          <a:bodyPr>
            <a:normAutofit/>
          </a:bodyPr>
          <a:lstStyle/>
          <a:p>
            <a:r>
              <a:rPr lang="en-GB" sz="2800" dirty="0"/>
              <a:t>Metastatic Breast Cancer Pressures – National Group</a:t>
            </a:r>
          </a:p>
        </p:txBody>
      </p:sp>
      <p:sp>
        <p:nvSpPr>
          <p:cNvPr id="3" name="Content Placeholder 2">
            <a:extLst>
              <a:ext uri="{FF2B5EF4-FFF2-40B4-BE49-F238E27FC236}">
                <a16:creationId xmlns:a16="http://schemas.microsoft.com/office/drawing/2014/main" id="{8CA71002-F829-4D3B-9852-C1AE18CF6C99}"/>
              </a:ext>
            </a:extLst>
          </p:cNvPr>
          <p:cNvSpPr>
            <a:spLocks noGrp="1"/>
          </p:cNvSpPr>
          <p:nvPr>
            <p:ph idx="1"/>
          </p:nvPr>
        </p:nvSpPr>
        <p:spPr>
          <a:xfrm>
            <a:off x="171450" y="681038"/>
            <a:ext cx="11849100" cy="6176962"/>
          </a:xfrm>
        </p:spPr>
        <p:txBody>
          <a:bodyPr>
            <a:normAutofit/>
          </a:bodyPr>
          <a:lstStyle/>
          <a:p>
            <a:r>
              <a:rPr lang="en-GB" sz="1800" dirty="0">
                <a:effectLst/>
                <a:latin typeface="Calibri" panose="020F0502020204030204" pitchFamily="34" charset="0"/>
                <a:ea typeface="Calibri" panose="020F0502020204030204" pitchFamily="34" charset="0"/>
              </a:rPr>
              <a:t>In early summer the East of England Clinical Networks reached out to site specific clinical cancer meetings with clinical leads from other Alliances – keen to share commonalities with leading their network groups, work programmes, ideas &amp; challenges.</a:t>
            </a:r>
          </a:p>
          <a:p>
            <a:pPr marL="0" indent="0">
              <a:buNone/>
            </a:pP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This morning the breast cancer group met for the second time and the focus was very definitely a significant shared concern for the changing landscape in metastatic breast disease. The number and complexity of these patients was rising prior to COVID but the pandemic has certainly increased the number of patients presenting with metastatic disease (MBC). The increasing pace and number of new treatments on offer now, whilst good news for the patients, has  an increasing number of episodes / oncology contacts to manage these patients through new lines of treatment and more complex toxicities that these new generation of treatment agents generate.</a:t>
            </a:r>
          </a:p>
          <a:p>
            <a:pPr marL="0" indent="0">
              <a:buNone/>
            </a:pP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Dr Carlo Palmieri has been working on pulling together local evidence that he will share but that clearly demonstrates that in 12 -18 months they will be unable to see and prescribe treatment for new patients.  Other clinicians on the call voiced the same concern facing struggles already, Emma McInnes reported a 60% increase in number of patients with MBC</a:t>
            </a:r>
          </a:p>
          <a:p>
            <a:r>
              <a:rPr lang="en-GB" sz="1800" dirty="0">
                <a:effectLst/>
                <a:latin typeface="Calibri" panose="020F0502020204030204" pitchFamily="34" charset="0"/>
                <a:ea typeface="Calibri" panose="020F0502020204030204" pitchFamily="34" charset="0"/>
              </a:rPr>
              <a:t>Nationally it has been reported that within England there are currently 25 -35,000 patients living with metastatic breast cancer, this number however has been found to be 55,000 made up of approximately 970,000 oncology contact episodes and rising.</a:t>
            </a:r>
          </a:p>
          <a:p>
            <a:r>
              <a:rPr lang="en-GB" sz="1800" dirty="0">
                <a:effectLst/>
                <a:latin typeface="Calibri" panose="020F0502020204030204" pitchFamily="34" charset="0"/>
                <a:ea typeface="Calibri" panose="020F0502020204030204" pitchFamily="34" charset="0"/>
              </a:rPr>
              <a:t>It was felt that this issue was not in the public’s consciousness in the same way that ambulance waits or primary care accessibility is highlighted and that nationally it did not seem to be a focus either with sights set only on recovering at the ‘front end’.</a:t>
            </a:r>
          </a:p>
          <a:p>
            <a:pPr marL="0" indent="0">
              <a:buNone/>
            </a:pPr>
            <a:endParaRPr lang="en-GB" sz="1800" dirty="0">
              <a:effectLst/>
              <a:latin typeface="Calibri" panose="020F0502020204030204" pitchFamily="34" charset="0"/>
              <a:ea typeface="Calibri" panose="020F0502020204030204" pitchFamily="34" charset="0"/>
            </a:endParaRPr>
          </a:p>
          <a:p>
            <a:pPr marL="0" indent="0">
              <a:buNone/>
            </a:pPr>
            <a:endParaRPr lang="en-GB" sz="1800"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374686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9B8EA-1648-79C5-8C93-D94DA780FAD0}"/>
              </a:ext>
            </a:extLst>
          </p:cNvPr>
          <p:cNvSpPr>
            <a:spLocks noGrp="1"/>
          </p:cNvSpPr>
          <p:nvPr>
            <p:ph type="title"/>
          </p:nvPr>
        </p:nvSpPr>
        <p:spPr/>
        <p:txBody>
          <a:bodyPr/>
          <a:lstStyle/>
          <a:p>
            <a:r>
              <a:rPr lang="en-GB" dirty="0"/>
              <a:t>How can we help?</a:t>
            </a:r>
          </a:p>
        </p:txBody>
      </p:sp>
      <p:sp>
        <p:nvSpPr>
          <p:cNvPr id="3" name="Content Placeholder 2">
            <a:extLst>
              <a:ext uri="{FF2B5EF4-FFF2-40B4-BE49-F238E27FC236}">
                <a16:creationId xmlns:a16="http://schemas.microsoft.com/office/drawing/2014/main" id="{51DCA16F-A736-F6C6-1E59-597EB5AFE8EC}"/>
              </a:ext>
            </a:extLst>
          </p:cNvPr>
          <p:cNvSpPr>
            <a:spLocks noGrp="1"/>
          </p:cNvSpPr>
          <p:nvPr>
            <p:ph idx="1"/>
          </p:nvPr>
        </p:nvSpPr>
        <p:spPr/>
        <p:txBody>
          <a:bodyPr>
            <a:normAutofit fontScale="77500" lnSpcReduction="20000"/>
          </a:bodyPr>
          <a:lstStyle/>
          <a:p>
            <a:pPr marL="342900" lvl="0" indent="-342900">
              <a:buSzPts val="1000"/>
              <a:buFont typeface="Symbol" panose="05050102010706020507" pitchFamily="18" charset="2"/>
              <a:buChar char=""/>
              <a:tabLst>
                <a:tab pos="457200" algn="l"/>
              </a:tabLst>
            </a:pPr>
            <a:r>
              <a:rPr lang="en-GB" sz="2800" dirty="0">
                <a:effectLst/>
                <a:latin typeface="Calibri" panose="020F0502020204030204" pitchFamily="34" charset="0"/>
                <a:ea typeface="Times New Roman" panose="02020603050405020304" pitchFamily="18" charset="0"/>
              </a:rPr>
              <a:t>There is a list of Cancer Alliance breast cancer clinical leads that currently are part of this meeting group and are supportive of  raising the profile of this issue. Can you encourage your breast leads to join please. If you share their details with me I will include them in the working group.</a:t>
            </a:r>
            <a:endParaRPr lang="en-GB" sz="2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2800" dirty="0">
                <a:effectLst/>
                <a:latin typeface="Calibri" panose="020F0502020204030204" pitchFamily="34" charset="0"/>
                <a:ea typeface="Times New Roman" panose="02020603050405020304" pitchFamily="18" charset="0"/>
              </a:rPr>
              <a:t>I will shortly be sharing some data item requests that will evidence an unsustainable increase in number of MBC patients, impact on workload and unmet patient need - It would be ever so powerful if we could present nationally a united front with evidence from every alliance. </a:t>
            </a:r>
            <a:endParaRPr lang="en-GB" sz="2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2800" dirty="0">
                <a:effectLst/>
                <a:latin typeface="Calibri" panose="020F0502020204030204" pitchFamily="34" charset="0"/>
                <a:ea typeface="Times New Roman" panose="02020603050405020304" pitchFamily="18" charset="0"/>
              </a:rPr>
              <a:t>Carlo will contact the Director of Breast Cancer Now whom have been beating this drum for some years </a:t>
            </a:r>
            <a:endParaRPr lang="en-GB" sz="2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2800" dirty="0">
                <a:effectLst/>
                <a:latin typeface="Calibri" panose="020F0502020204030204" pitchFamily="34" charset="0"/>
                <a:ea typeface="Times New Roman" panose="02020603050405020304" pitchFamily="18" charset="0"/>
              </a:rPr>
              <a:t>We will also work on addressing new ways of working. Sharing ideas on workforce changes such as using Consultant Pharmacists &amp; Radiologists (understanding they too are under significant pressures). Home delivery, self- administration and out reach clinics all have value but again cognisant that they rely heavily on aseptic units that are equally under resourced and struggling to recruit. </a:t>
            </a:r>
            <a:endParaRPr lang="en-GB" sz="2800"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4265703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E40D-464E-18A6-D048-105DA7EAEF60}"/>
              </a:ext>
            </a:extLst>
          </p:cNvPr>
          <p:cNvSpPr>
            <a:spLocks noGrp="1"/>
          </p:cNvSpPr>
          <p:nvPr>
            <p:ph type="title"/>
          </p:nvPr>
        </p:nvSpPr>
        <p:spPr>
          <a:xfrm>
            <a:off x="838200" y="152401"/>
            <a:ext cx="10515600" cy="971549"/>
          </a:xfrm>
        </p:spPr>
        <p:txBody>
          <a:bodyPr/>
          <a:lstStyle/>
          <a:p>
            <a:r>
              <a:rPr lang="en-GB" dirty="0"/>
              <a:t>MBC Data Points</a:t>
            </a:r>
          </a:p>
        </p:txBody>
      </p:sp>
      <p:sp>
        <p:nvSpPr>
          <p:cNvPr id="4" name="Rectangle 1">
            <a:extLst>
              <a:ext uri="{FF2B5EF4-FFF2-40B4-BE49-F238E27FC236}">
                <a16:creationId xmlns:a16="http://schemas.microsoft.com/office/drawing/2014/main" id="{9B155A9B-2502-731F-65EC-E673DAD48B8B}"/>
              </a:ext>
            </a:extLst>
          </p:cNvPr>
          <p:cNvSpPr>
            <a:spLocks noGrp="1" noChangeArrowheads="1"/>
          </p:cNvSpPr>
          <p:nvPr>
            <p:ph idx="1"/>
          </p:nvPr>
        </p:nvSpPr>
        <p:spPr bwMode="auto">
          <a:xfrm>
            <a:off x="257175" y="1123583"/>
            <a:ext cx="11096625"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sz="1600" b="0" i="0" u="none" strike="noStrike" cap="none" normalizeH="0" baseline="0" dirty="0">
                <a:ln>
                  <a:noFill/>
                </a:ln>
                <a:solidFill>
                  <a:srgbClr val="000000"/>
                </a:solidFill>
                <a:effectLst/>
                <a:ea typeface="Times New Roman" panose="02020603050405020304" pitchFamily="18" charset="0"/>
              </a:rPr>
              <a:t>Day case chemotherapy visits per month numbers: overall; breast; breast metastatic</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ea typeface="Calibri" panose="020F0502020204030204" pitchFamily="34" charset="0"/>
              </a:rPr>
              <a:t> </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sz="1600" b="0" i="0" u="none" strike="noStrike" cap="none" normalizeH="0" baseline="0" dirty="0">
                <a:ln>
                  <a:noFill/>
                </a:ln>
                <a:solidFill>
                  <a:srgbClr val="000000"/>
                </a:solidFill>
                <a:effectLst/>
                <a:ea typeface="Times New Roman" panose="02020603050405020304" pitchFamily="18" charset="0"/>
              </a:rPr>
              <a:t>Oncology OPA: total numbers seen in breast; proportion of breast oncology OPAs that have a metastatic diagnosis; number of appts per patient (overall); number of appts per patient per year (breast metastatic)</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ea typeface="Calibri" panose="020F0502020204030204" pitchFamily="34" charset="0"/>
              </a:rPr>
              <a:t> </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ea typeface="Calibri" panose="020F0502020204030204" pitchFamily="34" charset="0"/>
              </a:rPr>
              <a:t>Some of this may be available through HES?</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ea typeface="Calibri" panose="020F0502020204030204" pitchFamily="34" charset="0"/>
              </a:rPr>
              <a:t> </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sz="1600" b="0" i="0" u="none" strike="noStrike" cap="none" normalizeH="0" baseline="0" dirty="0">
                <a:ln>
                  <a:noFill/>
                </a:ln>
                <a:solidFill>
                  <a:srgbClr val="000000"/>
                </a:solidFill>
                <a:effectLst/>
                <a:ea typeface="Times New Roman" panose="02020603050405020304" pitchFamily="18" charset="0"/>
              </a:rPr>
              <a:t>Impact on MDT - number of discussions in MDTM per patient?</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ea typeface="Calibri" panose="020F0502020204030204" pitchFamily="34" charset="0"/>
              </a:rPr>
              <a:t> </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sz="1600" b="0" i="0" u="none" strike="noStrike" cap="none" normalizeH="0" baseline="0" dirty="0">
                <a:ln>
                  <a:noFill/>
                </a:ln>
                <a:solidFill>
                  <a:srgbClr val="000000"/>
                </a:solidFill>
                <a:effectLst/>
                <a:ea typeface="Times New Roman" panose="02020603050405020304" pitchFamily="18" charset="0"/>
              </a:rPr>
              <a:t>Impact on pathology - additional biopsies, additional tests, WGS / PDL-1 etc. - Total number of pathology episodes per metastatic patient per year?</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ea typeface="Calibri" panose="020F0502020204030204" pitchFamily="34" charset="0"/>
              </a:rPr>
              <a:t> </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sz="1600" b="0" i="0" u="none" strike="noStrike" cap="none" normalizeH="0" baseline="0" dirty="0">
                <a:ln>
                  <a:noFill/>
                </a:ln>
                <a:solidFill>
                  <a:srgbClr val="000000"/>
                </a:solidFill>
                <a:effectLst/>
                <a:ea typeface="Times New Roman" panose="02020603050405020304" pitchFamily="18" charset="0"/>
              </a:rPr>
              <a:t>Breast care nursing caseload: overall and metastatic</a:t>
            </a:r>
            <a:endParaRPr kumimoji="0" lang="en-GB" altLang="en-US" sz="1600" b="0" i="0" u="none" strike="noStrike" cap="none" normalizeH="0" baseline="0" dirty="0">
              <a:ln>
                <a:noFill/>
              </a:ln>
              <a:solidFill>
                <a:srgbClr val="000000"/>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sz="1600" b="0" i="0" u="none" strike="noStrike" cap="none" normalizeH="0" baseline="0" dirty="0">
                <a:ln>
                  <a:noFill/>
                </a:ln>
                <a:solidFill>
                  <a:srgbClr val="000000"/>
                </a:solidFill>
                <a:effectLst/>
                <a:ea typeface="Times New Roman" panose="02020603050405020304" pitchFamily="18" charset="0"/>
              </a:rPr>
              <a:t>Impact on BCN practice - number of calls / interactions per patient, mechanisms of reviewing patients during chemo.</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ea typeface="Calibri" panose="020F0502020204030204" pitchFamily="34" charset="0"/>
              </a:rPr>
              <a:t> </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sz="1600" b="0" i="0" u="none" strike="noStrike" cap="none" normalizeH="0" baseline="0" dirty="0">
                <a:ln>
                  <a:noFill/>
                </a:ln>
                <a:solidFill>
                  <a:srgbClr val="000000"/>
                </a:solidFill>
                <a:effectLst/>
                <a:ea typeface="Times New Roman" panose="02020603050405020304" pitchFamily="18" charset="0"/>
              </a:rPr>
              <a:t>Palliative care referrals with breast diagnosis / year</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ea typeface="Calibri" panose="020F0502020204030204" pitchFamily="34" charset="0"/>
              </a:rPr>
              <a:t> </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sz="1600" b="0" i="0" u="none" strike="noStrike" cap="none" normalizeH="0" baseline="0" dirty="0">
                <a:ln>
                  <a:noFill/>
                </a:ln>
                <a:solidFill>
                  <a:srgbClr val="000000"/>
                </a:solidFill>
                <a:effectLst/>
                <a:ea typeface="Times New Roman" panose="02020603050405020304" pitchFamily="18" charset="0"/>
              </a:rPr>
              <a:t>In patient episodes with complications of chemotherapy for all breast; metastatic breast</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0000"/>
                </a:solidFill>
                <a:effectLst/>
                <a:ea typeface="Calibri" panose="020F0502020204030204" pitchFamily="34" charset="0"/>
              </a:rPr>
              <a:t> </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sz="1600" b="0" i="0" u="none" strike="noStrike" cap="none" normalizeH="0" baseline="0" dirty="0">
                <a:ln>
                  <a:noFill/>
                </a:ln>
                <a:solidFill>
                  <a:srgbClr val="000000"/>
                </a:solidFill>
                <a:effectLst/>
                <a:ea typeface="Times New Roman" panose="02020603050405020304" pitchFamily="18" charset="0"/>
              </a:rPr>
              <a:t>Other health care professionals that are involved to consider also reviewing changing referrals / episodes: lymphoedema team, physiotherapy, radiology - surveillance CTs, </a:t>
            </a:r>
            <a:r>
              <a:rPr kumimoji="0" lang="en-GB" altLang="en-US" sz="1600" b="0" i="0" u="none" strike="noStrike" cap="none" normalizeH="0" baseline="0" dirty="0" err="1">
                <a:ln>
                  <a:noFill/>
                </a:ln>
                <a:solidFill>
                  <a:srgbClr val="000000"/>
                </a:solidFill>
                <a:effectLst/>
                <a:ea typeface="Times New Roman" panose="02020603050405020304" pitchFamily="18" charset="0"/>
              </a:rPr>
              <a:t>percut</a:t>
            </a:r>
            <a:r>
              <a:rPr kumimoji="0" lang="en-GB" altLang="en-US" sz="1600" b="0" i="0" u="none" strike="noStrike" cap="none" normalizeH="0" baseline="0" dirty="0">
                <a:ln>
                  <a:noFill/>
                </a:ln>
                <a:solidFill>
                  <a:srgbClr val="000000"/>
                </a:solidFill>
                <a:effectLst/>
                <a:ea typeface="Times New Roman" panose="02020603050405020304" pitchFamily="18" charset="0"/>
              </a:rPr>
              <a:t> biopsies etc</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981270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B5E4B-812B-3A59-0267-AF1050FEAE72}"/>
              </a:ext>
            </a:extLst>
          </p:cNvPr>
          <p:cNvSpPr>
            <a:spLocks noGrp="1"/>
          </p:cNvSpPr>
          <p:nvPr>
            <p:ph type="title"/>
          </p:nvPr>
        </p:nvSpPr>
        <p:spPr/>
        <p:txBody>
          <a:bodyPr>
            <a:normAutofit/>
          </a:bodyPr>
          <a:lstStyle/>
          <a:p>
            <a:r>
              <a:rPr lang="en-GB" sz="3600" dirty="0"/>
              <a:t>Number of patients receiving SACT treatments each month</a:t>
            </a:r>
          </a:p>
        </p:txBody>
      </p:sp>
      <p:pic>
        <p:nvPicPr>
          <p:cNvPr id="5" name="Content Placeholder 4">
            <a:extLst>
              <a:ext uri="{FF2B5EF4-FFF2-40B4-BE49-F238E27FC236}">
                <a16:creationId xmlns:a16="http://schemas.microsoft.com/office/drawing/2014/main" id="{81942702-F220-A76E-AB29-076BAF490BB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5814" y="1825625"/>
            <a:ext cx="8280371" cy="4351338"/>
          </a:xfrm>
        </p:spPr>
      </p:pic>
    </p:spTree>
    <p:extLst>
      <p:ext uri="{BB962C8B-B14F-4D97-AF65-F5344CB8AC3E}">
        <p14:creationId xmlns:p14="http://schemas.microsoft.com/office/powerpoint/2010/main" val="2235669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705</Words>
  <Application>Microsoft Office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Symbol</vt:lpstr>
      <vt:lpstr>Office Theme</vt:lpstr>
      <vt:lpstr>Breast Cancer Pressures</vt:lpstr>
      <vt:lpstr>Metastatic Breast Cancer Pressures – National Group</vt:lpstr>
      <vt:lpstr>How can we help?</vt:lpstr>
      <vt:lpstr>MBC Data Points</vt:lpstr>
      <vt:lpstr>Number of patients receiving SACT treatments each month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SACT DATA</dc:title>
  <dc:creator>Helen Dunderdale</dc:creator>
  <cp:lastModifiedBy>Helen Dunderdale</cp:lastModifiedBy>
  <cp:revision>3</cp:revision>
  <dcterms:created xsi:type="dcterms:W3CDTF">2022-09-16T12:03:16Z</dcterms:created>
  <dcterms:modified xsi:type="dcterms:W3CDTF">2022-09-20T11:28:25Z</dcterms:modified>
</cp:coreProperties>
</file>